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cc3675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cc3675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ecc3675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ecc3675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cc36758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cc3675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ecc3675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ecc3675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ecc3675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ecc3675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ecc3675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ecc3675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ecc36758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ecc3675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ecc3675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ecc3675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ecc3675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ecc3675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9c0c626c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9c0c626c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ecc3675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ecc3675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c0c626c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9c0c626c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ecc3675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ecc3675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ecc3675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ecc3675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ecc367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ecc367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ecc3675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ecc3675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ecc3675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ecc3675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ecc3675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ecc3675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ecc3675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ecc3675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Link Explanation for Heterogeneous Graphs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56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Abhijit Gupta, advised by Rex Ying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12/09/2022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SubgraphX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b="1" lang="en"/>
              <a:t>Monte Carlo Tree Search (MCTS)</a:t>
            </a:r>
            <a:r>
              <a:rPr lang="en"/>
              <a:t> and </a:t>
            </a:r>
            <a:r>
              <a:rPr b="1" lang="en"/>
              <a:t>Shapley values</a:t>
            </a:r>
            <a:r>
              <a:rPr lang="en"/>
              <a:t> to find subgraph explanations.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Modifications</a:t>
            </a:r>
            <a:r>
              <a:rPr lang="en"/>
              <a:t>: Remove MCTS component, reduce</a:t>
            </a:r>
            <a:br>
              <a:rPr lang="en"/>
            </a:br>
            <a:r>
              <a:rPr lang="en"/>
              <a:t>T from 100 to 5 to improve inference time.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50" y="1973225"/>
            <a:ext cx="4890625" cy="11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475" y="1973225"/>
            <a:ext cx="2484826" cy="259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724650" y="1895875"/>
            <a:ext cx="26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Output including explanation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959075" y="2735450"/>
            <a:ext cx="27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Output excluding explanation</a:t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explaining model outputs, not necessarily phenomenon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fidelity for varying sparsity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Necessary </a:t>
            </a:r>
            <a:r>
              <a:rPr lang="en"/>
              <a:t>and </a:t>
            </a:r>
            <a:r>
              <a:rPr b="1" lang="en"/>
              <a:t>sufficient </a:t>
            </a:r>
            <a:r>
              <a:rPr lang="en"/>
              <a:t>explanations, Characterization measures both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4125"/>
            <a:ext cx="4572001" cy="17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750" y="3360075"/>
            <a:ext cx="3250225" cy="9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Ego (Homogeneous) and IMDB (Heterogeneous) datasets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988" y="1599376"/>
            <a:ext cx="4680312" cy="29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99376"/>
            <a:ext cx="4158187" cy="29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GNNExplainer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loss function encourages ordering of candidate nodes, handles varying neighborhood sizes better.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0015"/>
            <a:ext cx="8520599" cy="263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GNNExplainer Results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Moderate improvement on Facebook, substantial improvement on IMDB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5706"/>
            <a:ext cx="4484050" cy="288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250" y="1685750"/>
            <a:ext cx="4484050" cy="2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1844"/>
            <a:ext cx="4148875" cy="311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25" y="2031850"/>
            <a:ext cx="4148875" cy="31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SubgraphX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Normally, SubgraphX masks node by setting all features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every candidate node is adjacent to the target link, only mask the edge between the node and the target endpoint.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Results: Facebook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1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Results: IMDB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5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Contributions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Contributed to PyTorch Geometric Explainability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GNNExplainer implementation, Link Explanation support, Heterogeneous Graph support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54" y="2044250"/>
            <a:ext cx="7396284" cy="8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50" y="3000836"/>
            <a:ext cx="7396300" cy="86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850" y="4069324"/>
            <a:ext cx="7396299" cy="90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scalability </a:t>
            </a:r>
            <a:r>
              <a:rPr lang="en"/>
              <a:t>of </a:t>
            </a:r>
            <a:r>
              <a:rPr lang="en"/>
              <a:t>masking implementation, run larger experiments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to the LastFM heterogeneous dataset for more results and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new explanation formats, methods leveraging heterogeneous graph meta-paths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Explainability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Explainability builds trust, promotes fairness, and can improve human-in-the-loop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Multiple Tasks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an item recommended to a user? → </a:t>
            </a:r>
            <a:r>
              <a:rPr lang="en">
                <a:solidFill>
                  <a:srgbClr val="38761D"/>
                </a:solidFill>
              </a:rPr>
              <a:t>Explain Link Prediction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molecule mutagenic? → </a:t>
            </a:r>
            <a:r>
              <a:rPr lang="en">
                <a:solidFill>
                  <a:srgbClr val="38761D"/>
                </a:solidFill>
              </a:rPr>
              <a:t>Explain Graph Classification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user classified as fraudulent → </a:t>
            </a:r>
            <a:r>
              <a:rPr lang="en">
                <a:solidFill>
                  <a:srgbClr val="38761D"/>
                </a:solidFill>
              </a:rPr>
              <a:t>Explain Node Classification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Explainability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Explainability builds trust, promotes fairness, and can improve human-in-the-loop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Multiple Tasks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is an item recommended to a user? → </a:t>
            </a:r>
            <a:r>
              <a:rPr b="1" lang="en">
                <a:solidFill>
                  <a:srgbClr val="38761D"/>
                </a:solidFill>
              </a:rPr>
              <a:t>Explain Link Prediction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molecule mutagenic? → </a:t>
            </a:r>
            <a:r>
              <a:rPr lang="en">
                <a:solidFill>
                  <a:srgbClr val="38761D"/>
                </a:solidFill>
              </a:rPr>
              <a:t>Explain Graph Classification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user classified as fraudulent → </a:t>
            </a:r>
            <a:r>
              <a:rPr lang="en">
                <a:solidFill>
                  <a:srgbClr val="38761D"/>
                </a:solidFill>
              </a:rPr>
              <a:t>Explain Node Classification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Explainability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Explainability builds trust, promotes fairness, and can improve human-in-the-loop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Multiple Tasks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is an </a:t>
            </a:r>
            <a:r>
              <a:rPr b="1" lang="en">
                <a:solidFill>
                  <a:srgbClr val="FF0000"/>
                </a:solidFill>
              </a:rPr>
              <a:t>item</a:t>
            </a:r>
            <a:r>
              <a:rPr b="1" lang="en"/>
              <a:t> recommended to a </a:t>
            </a:r>
            <a:r>
              <a:rPr b="1" lang="en">
                <a:solidFill>
                  <a:srgbClr val="0000FF"/>
                </a:solidFill>
              </a:rPr>
              <a:t>user</a:t>
            </a:r>
            <a:r>
              <a:rPr b="1" lang="en"/>
              <a:t>? → </a:t>
            </a:r>
            <a:r>
              <a:rPr b="1" lang="en">
                <a:solidFill>
                  <a:srgbClr val="38761D"/>
                </a:solidFill>
              </a:rPr>
              <a:t>Explain Link Prediction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molecule mutagenic? → </a:t>
            </a:r>
            <a:r>
              <a:rPr lang="en">
                <a:solidFill>
                  <a:srgbClr val="38761D"/>
                </a:solidFill>
              </a:rPr>
              <a:t>Explain Graph Classification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user classified as fraudulent → </a:t>
            </a:r>
            <a:r>
              <a:rPr lang="en">
                <a:solidFill>
                  <a:srgbClr val="38761D"/>
                </a:solidFill>
              </a:rPr>
              <a:t>Explain Node Classification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45700" y="2340900"/>
            <a:ext cx="3970500" cy="461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Heterogeneous Graph Explanation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Explainability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0" y="1186875"/>
            <a:ext cx="8162699" cy="35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144725" y="1846035"/>
            <a:ext cx="1813500" cy="29025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Explanations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14" y="1152474"/>
            <a:ext cx="73417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901125" y="1017725"/>
            <a:ext cx="3726900" cy="37014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Explaining Link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edges only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Heterogeneous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Instance-level Perturbation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Structural explanation, Model explanation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Rethinking Explanation Format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9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Explanations are restricted to </a:t>
            </a:r>
            <a:r>
              <a:rPr b="1" lang="en"/>
              <a:t>immediate neighbors</a:t>
            </a:r>
            <a:r>
              <a:rPr lang="en"/>
              <a:t> for increased </a:t>
            </a:r>
            <a:r>
              <a:rPr lang="en"/>
              <a:t>interpretability</a:t>
            </a:r>
            <a:r>
              <a:rPr lang="en"/>
              <a:t> </a:t>
            </a:r>
            <a:r>
              <a:rPr lang="en"/>
              <a:t>real world use cases.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4" y="1152475"/>
            <a:ext cx="327054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76275"/>
            <a:ext cx="5250049" cy="2292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GNNExplainer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by Mutual Information (MI):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continuous relaxation, optimize the expected adjacency matrix A</a:t>
            </a:r>
            <a:r>
              <a:rPr baseline="-25000" lang="en"/>
              <a:t>S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Modifications</a:t>
            </a:r>
            <a:r>
              <a:rPr lang="en"/>
              <a:t>: Do not optimize X</a:t>
            </a:r>
            <a:r>
              <a:rPr baseline="-25000" lang="en"/>
              <a:t>S</a:t>
            </a:r>
            <a:r>
              <a:rPr lang="en"/>
              <a:t>, only optimize 1-hop neighborhood in A</a:t>
            </a:r>
            <a:r>
              <a:rPr baseline="-25000" lang="en"/>
              <a:t>S</a:t>
            </a:r>
            <a:r>
              <a:rPr lang="en"/>
              <a:t> </a:t>
            </a:r>
            <a:endParaRPr baseline="-250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75" y="1817450"/>
            <a:ext cx="7944849" cy="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