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Encode Sans Condensed Thin" panose="020B0604020202020204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3C0"/>
    <a:srgbClr val="00AB4F"/>
    <a:srgbClr val="FF2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00d1d650_0_1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27" name="Google Shape;127;gb100d1d65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709740"/>
            <a:ext cx="78867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700"/>
              <a:buNone/>
              <a:defRPr sz="1700">
                <a:solidFill>
                  <a:srgbClr val="8D88A2"/>
                </a:solidFill>
              </a:defRPr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500"/>
              <a:buNone/>
              <a:defRPr sz="1500">
                <a:solidFill>
                  <a:srgbClr val="8D88A2"/>
                </a:solidFill>
              </a:defRPr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88A2"/>
              </a:buClr>
              <a:buSzPts val="1400"/>
              <a:buNone/>
              <a:defRPr sz="1400">
                <a:solidFill>
                  <a:srgbClr val="8D88A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5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5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40004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378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566" lvl="2" indent="-36194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754" lvl="3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5943" lvl="4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132" lvl="5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320" lvl="6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509" lvl="7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697" lvl="8" indent="-3365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3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2859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378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2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96200" y="58075"/>
            <a:ext cx="43516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623751" y="2285125"/>
            <a:ext cx="58116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623175" y="370525"/>
            <a:ext cx="58116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189" lvl="0" indent="-26034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marL="914378" lvl="1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2pPr>
            <a:lvl3pPr marL="1371566" lvl="2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marL="1828754" lvl="3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4pPr>
            <a:lvl5pPr marL="2285943" lvl="4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5pPr>
            <a:lvl6pPr marL="2743132" lvl="5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6pPr>
            <a:lvl7pPr marL="3200320" lvl="6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7pPr>
            <a:lvl8pPr marL="3657509" lvl="7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8pPr>
            <a:lvl9pPr marL="4114697" lvl="8" indent="-26034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2pPr>
            <a:lvl3pPr lvl="2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3pPr>
            <a:lvl4pPr lvl="3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4pPr>
            <a:lvl5pPr lvl="4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5pPr>
            <a:lvl6pPr lvl="5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6pPr>
            <a:lvl7pPr lvl="6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7pPr>
            <a:lvl8pPr lvl="7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8pPr>
            <a:lvl9pPr lvl="8" rtl="0">
              <a:spcBef>
                <a:spcPts val="0"/>
              </a:spcBef>
              <a:spcAft>
                <a:spcPts val="0"/>
              </a:spcAft>
              <a:buSzPts val="400"/>
              <a:buNone/>
              <a:defRPr sz="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00"/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964" y="7129"/>
            <a:ext cx="9126308" cy="114011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274320" tIns="12125" rIns="24250" bIns="12125" anchor="ctr" anchorCtr="0">
            <a:noAutofit/>
          </a:bodyPr>
          <a:lstStyle/>
          <a:p>
            <a:pPr algn="l">
              <a:buClr>
                <a:srgbClr val="FFFFFF"/>
              </a:buClr>
              <a:buSzPts val="3000"/>
            </a:pPr>
            <a:r>
              <a:rPr lang="en" sz="2000" b="1" dirty="0">
                <a:solidFill>
                  <a:srgbClr val="FFFFFF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rPr>
              <a:t>Link Explanation for Heterogeneous Graphs</a:t>
            </a:r>
            <a:endParaRPr sz="2000" b="1" dirty="0">
              <a:solidFill>
                <a:srgbClr val="FFFFFF"/>
              </a:solidFill>
              <a:latin typeface="Encode Sans Condensed Thin"/>
              <a:ea typeface="Encode Sans Condensed Thin"/>
              <a:cs typeface="Encode Sans Condensed Thin"/>
              <a:sym typeface="Encode Sans Condensed Thin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97827" y="1312436"/>
            <a:ext cx="2746993" cy="2116564"/>
            <a:chOff x="426685" y="2362084"/>
            <a:chExt cx="2797915" cy="4013966"/>
          </a:xfrm>
        </p:grpSpPr>
        <p:grpSp>
          <p:nvGrpSpPr>
            <p:cNvPr id="133" name="Google Shape;133;p25"/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134" name="Google Shape;134;p25" descr="Section Header and gold boundless bar"/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MOTIVATION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35" name="Google Shape;135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25"/>
            <p:cNvSpPr txBox="1"/>
            <p:nvPr/>
          </p:nvSpPr>
          <p:spPr>
            <a:xfrm>
              <a:off x="470000" y="2909875"/>
              <a:ext cx="2754600" cy="3466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Graph data emerges in many contexts (social networks, molecules, knowledge graphs) but creates unique challenges for traditional machine learning (ML) methods.</a:t>
              </a:r>
              <a:endPara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Graph Neural Networks (GNNs) are a type of neural network that operates directly on the graph structure to perform tasks.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Explainability builds trust, promotes fairness, and can improve human-in-the-loop performance.</a:t>
              </a: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Just as graph structured data poses challenges to traditional ML methods, new explainability methods are required to reason about graph structured data.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GNNs have been applied in many settings, but explanation methods have lagged behind. For example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, link explanation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and 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heterogeneous graph explanation 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are underexplored.</a:t>
              </a: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7" name="Google Shape;147;p25" descr="Gold rule line divider"/>
          <p:cNvCxnSpPr/>
          <p:nvPr/>
        </p:nvCxnSpPr>
        <p:spPr>
          <a:xfrm>
            <a:off x="2965146" y="1346225"/>
            <a:ext cx="0" cy="35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5" descr="Gold rule line divider"/>
          <p:cNvCxnSpPr/>
          <p:nvPr/>
        </p:nvCxnSpPr>
        <p:spPr>
          <a:xfrm>
            <a:off x="5952800" y="1346225"/>
            <a:ext cx="0" cy="35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894D6-9B18-FB00-C5CA-489E3D39D846}"/>
              </a:ext>
            </a:extLst>
          </p:cNvPr>
          <p:cNvGrpSpPr/>
          <p:nvPr/>
        </p:nvGrpSpPr>
        <p:grpSpPr>
          <a:xfrm>
            <a:off x="6097585" y="4406719"/>
            <a:ext cx="2752665" cy="1139154"/>
            <a:chOff x="134037" y="3138261"/>
            <a:chExt cx="2752665" cy="11391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6C5B3D-661C-EE3E-D4C5-7A8202B5C816}"/>
                </a:ext>
              </a:extLst>
            </p:cNvPr>
            <p:cNvSpPr/>
            <p:nvPr/>
          </p:nvSpPr>
          <p:spPr>
            <a:xfrm>
              <a:off x="134037" y="3138261"/>
              <a:ext cx="2752665" cy="113915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261527" y="3255200"/>
              <a:ext cx="2449353" cy="945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r>
                <a:rPr lang="en-US" sz="1000" b="1" dirty="0">
                  <a:solidFill>
                    <a:schemeClr val="lt1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rPr>
                <a:t>CONCLUSIONS</a:t>
              </a:r>
              <a:endParaRPr sz="600" dirty="0"/>
            </a:p>
            <a:p>
              <a:pPr marR="0" lvl="0" algn="l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First application of GNN explanation methods to heterogeneous graphs, link prediction task.</a:t>
              </a:r>
              <a:endParaRPr lang="en-US"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  <a:p>
              <a:pPr>
                <a:spcBef>
                  <a:spcPts val="300"/>
                </a:spcBef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Modified GNNExplainer and SubgraphX algorithms outperform the Embedding baseline.</a:t>
              </a:r>
              <a:endParaRPr lang="en-US" sz="700" b="0" i="0" u="none" strike="noStrike" cap="none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  <a:p>
              <a:pPr>
                <a:spcBef>
                  <a:spcPts val="300"/>
                </a:spcBef>
              </a:pPr>
              <a:r>
                <a:rPr lang="en-US" sz="700" b="0" i="0" u="none" strike="noStrike" cap="none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&gt; Modified GNNExplainer has the best combination of inference time and fidelity among methods tested.</a:t>
              </a:r>
            </a:p>
            <a:p>
              <a:pPr>
                <a:spcBef>
                  <a:spcPts val="300"/>
                </a:spcBef>
              </a:pPr>
              <a:endParaRPr lang="en-US" sz="7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5"/>
          <p:cNvGrpSpPr/>
          <p:nvPr/>
        </p:nvGrpSpPr>
        <p:grpSpPr>
          <a:xfrm>
            <a:off x="3091500" y="1313287"/>
            <a:ext cx="2746998" cy="5339187"/>
            <a:chOff x="426685" y="2133484"/>
            <a:chExt cx="2797921" cy="10125517"/>
          </a:xfrm>
        </p:grpSpPr>
        <p:grpSp>
          <p:nvGrpSpPr>
            <p:cNvPr id="159" name="Google Shape;159;p25"/>
            <p:cNvGrpSpPr/>
            <p:nvPr/>
          </p:nvGrpSpPr>
          <p:grpSpPr>
            <a:xfrm>
              <a:off x="426685" y="2133484"/>
              <a:ext cx="2754900" cy="401896"/>
              <a:chOff x="3523972" y="4475959"/>
              <a:chExt cx="2754900" cy="401896"/>
            </a:xfrm>
          </p:grpSpPr>
          <p:sp>
            <p:nvSpPr>
              <p:cNvPr id="160" name="Google Shape;160;p25" descr="Section Header and gold boundless bar"/>
              <p:cNvSpPr txBox="1"/>
              <p:nvPr/>
            </p:nvSpPr>
            <p:spPr>
              <a:xfrm>
                <a:off x="3523972" y="44759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EXPERIMENTS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61" name="Google Shape;161;p25" descr="Gold boundless bar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48277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25"/>
            <p:cNvSpPr txBox="1"/>
            <p:nvPr/>
          </p:nvSpPr>
          <p:spPr>
            <a:xfrm>
              <a:off x="470006" y="2681276"/>
              <a:ext cx="2754600" cy="9577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We selected the 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Facebook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(homogeneous) and 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IMDB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(heterogeneous; movie-actor, movie-director edges) datasets.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Figure 2: Explanations are restricted to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</a:t>
              </a: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immediate neighbors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for increased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interpretability and real-world use cases.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When explaining the dotted blue edge,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we only allow subsets of the green nodes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as possible explanations.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We measured continuous characterization score (with emphasis on necessary explanations) as a function of sparsity.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Modified GNNExplainer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New loss encourages ordering of candidate nodes, handles varying neighborhood sizes better.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Figure 3: Modified GNNExplainer outperforms GNNExplainer on both datasets, across all explanation sizes.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Modified SubgraphX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: Instead of masking removed nodes to 0, mask removed edges by deleting edge from subgraph.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Figure 4: Modified SubgraphX outperforms SubgraphX as well.</a:t>
              </a:r>
            </a:p>
          </p:txBody>
        </p:sp>
      </p:grp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239275A7-5BE4-E163-9F1E-64B2665A34EF}"/>
              </a:ext>
            </a:extLst>
          </p:cNvPr>
          <p:cNvSpPr txBox="1"/>
          <p:nvPr/>
        </p:nvSpPr>
        <p:spPr>
          <a:xfrm>
            <a:off x="261527" y="909658"/>
            <a:ext cx="58116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Abhijit Gupta, Department of Computer Science, Rex Ying, Department of Computer Science</a:t>
            </a:r>
            <a:endParaRPr sz="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132;p25">
            <a:extLst>
              <a:ext uri="{FF2B5EF4-FFF2-40B4-BE49-F238E27FC236}">
                <a16:creationId xmlns:a16="http://schemas.microsoft.com/office/drawing/2014/main" id="{DF36DB73-5A12-56FD-0F5A-ECED90F6C0EE}"/>
              </a:ext>
            </a:extLst>
          </p:cNvPr>
          <p:cNvGrpSpPr/>
          <p:nvPr/>
        </p:nvGrpSpPr>
        <p:grpSpPr>
          <a:xfrm>
            <a:off x="6127715" y="1312127"/>
            <a:ext cx="2746993" cy="1735282"/>
            <a:chOff x="426685" y="2362084"/>
            <a:chExt cx="2797915" cy="3290883"/>
          </a:xfrm>
        </p:grpSpPr>
        <p:grpSp>
          <p:nvGrpSpPr>
            <p:cNvPr id="6" name="Google Shape;133;p25">
              <a:extLst>
                <a:ext uri="{FF2B5EF4-FFF2-40B4-BE49-F238E27FC236}">
                  <a16:creationId xmlns:a16="http://schemas.microsoft.com/office/drawing/2014/main" id="{C761E6D2-6730-922D-91E0-3027FF35D1EE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8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6973B705-6188-1433-2702-A63D75703498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RESULTS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9" name="Google Shape;135;p25" descr="Gold boundless bar">
                <a:extLst>
                  <a:ext uri="{FF2B5EF4-FFF2-40B4-BE49-F238E27FC236}">
                    <a16:creationId xmlns:a16="http://schemas.microsoft.com/office/drawing/2014/main" id="{E89AC492-D864-018C-52E4-21BE14D8FE4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36;p25">
              <a:extLst>
                <a:ext uri="{FF2B5EF4-FFF2-40B4-BE49-F238E27FC236}">
                  <a16:creationId xmlns:a16="http://schemas.microsoft.com/office/drawing/2014/main" id="{97B86CB5-CC51-D6F3-C568-4D3983C0D085}"/>
                </a:ext>
              </a:extLst>
            </p:cNvPr>
            <p:cNvSpPr txBox="1"/>
            <p:nvPr/>
          </p:nvSpPr>
          <p:spPr>
            <a:xfrm>
              <a:off x="470000" y="2909875"/>
              <a:ext cx="2754600" cy="27430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Figure 5: Facebook dataset characterization scores for four explanation methods. Left: Continuous plot with sparsity percentage. Right: Discrete plot with fixed explanation size. Modified GNNExplainer and SubgraphX outperform baselines.</a:t>
              </a:r>
              <a:endParaRPr sz="7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" name="Google Shape;132;p25">
            <a:extLst>
              <a:ext uri="{FF2B5EF4-FFF2-40B4-BE49-F238E27FC236}">
                <a16:creationId xmlns:a16="http://schemas.microsoft.com/office/drawing/2014/main" id="{9EEC1ED3-74EB-036A-A813-AF038A8E5A87}"/>
              </a:ext>
            </a:extLst>
          </p:cNvPr>
          <p:cNvGrpSpPr/>
          <p:nvPr/>
        </p:nvGrpSpPr>
        <p:grpSpPr>
          <a:xfrm>
            <a:off x="97823" y="3551854"/>
            <a:ext cx="2746993" cy="3228622"/>
            <a:chOff x="426685" y="2362084"/>
            <a:chExt cx="2797915" cy="6122933"/>
          </a:xfrm>
        </p:grpSpPr>
        <p:grpSp>
          <p:nvGrpSpPr>
            <p:cNvPr id="11" name="Google Shape;133;p25">
              <a:extLst>
                <a:ext uri="{FF2B5EF4-FFF2-40B4-BE49-F238E27FC236}">
                  <a16:creationId xmlns:a16="http://schemas.microsoft.com/office/drawing/2014/main" id="{7A536D09-2361-E4D0-D2CB-96AE377A62D4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6"/>
              <a:chOff x="3523972" y="4704559"/>
              <a:chExt cx="2754900" cy="401896"/>
            </a:xfrm>
          </p:grpSpPr>
          <p:sp>
            <p:nvSpPr>
              <p:cNvPr id="13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67E17D54-3978-F076-9FEF-E206C5B4F1D8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BACKGROUND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14" name="Google Shape;135;p25" descr="Gold boundless bar">
                <a:extLst>
                  <a:ext uri="{FF2B5EF4-FFF2-40B4-BE49-F238E27FC236}">
                    <a16:creationId xmlns:a16="http://schemas.microsoft.com/office/drawing/2014/main" id="{BEF5A415-C2F7-E97F-11D0-EE7AB4F18A3D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Google Shape;136;p25">
              <a:extLst>
                <a:ext uri="{FF2B5EF4-FFF2-40B4-BE49-F238E27FC236}">
                  <a16:creationId xmlns:a16="http://schemas.microsoft.com/office/drawing/2014/main" id="{7FE08E97-1463-0886-CF34-11A817594D01}"/>
                </a:ext>
              </a:extLst>
            </p:cNvPr>
            <p:cNvSpPr txBox="1"/>
            <p:nvPr/>
          </p:nvSpPr>
          <p:spPr>
            <a:xfrm>
              <a:off x="470000" y="2909873"/>
              <a:ext cx="2754600" cy="5575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GNNs are composed of multiple message passing layers. </a:t>
              </a:r>
              <a:r>
                <a:rPr lang="en-US" sz="70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GCN</a:t>
              </a:r>
              <a:r>
                <a:rPr lang="en-US" sz="700" b="0" i="0" u="none" strike="noStrike" cap="none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, GraphSAGE, GAT, and GIN are common building blocks.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Explanations can be made during initial prediction or post hoc. We focus on post hoc model-agnostic perturbation methods.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GNNExplainer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optimizes soft masks to maximize mutual information with the GNN prediction.</a:t>
              </a: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700" b="1" dirty="0">
                  <a:latin typeface="Open Sans"/>
                  <a:ea typeface="Open Sans"/>
                  <a:cs typeface="Open Sans"/>
                  <a:sym typeface="Open Sans"/>
                </a:rPr>
                <a:t>SubgraphX</a:t>
              </a: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applies Monte Carlo Tree Search and Shapley values to measure subgraph importance.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Figure 1: A computation graph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for predicting the class of node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v with useful and unimportant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neighbors. The goal is to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identify a small set of 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important pathways crucial to </a:t>
              </a: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the prediction.</a:t>
              </a: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Explanations are evaluated by multiple metrics including sparsity (size of explanation), fidelity (necessary/sufficient), stability, accuracy, and inference time.</a:t>
              </a: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lvl="0"/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03C05B-F9F1-7D10-2C41-D42BDC8C6BC2}"/>
              </a:ext>
            </a:extLst>
          </p:cNvPr>
          <p:cNvSpPr txBox="1"/>
          <p:nvPr/>
        </p:nvSpPr>
        <p:spPr>
          <a:xfrm>
            <a:off x="7937769" y="270389"/>
            <a:ext cx="118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Yale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A7E92-0866-06F0-24BC-5FFCBB9D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3" y="4909899"/>
            <a:ext cx="1240446" cy="9003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819EAC-1583-4DE9-3C61-DD58CC9A35B4}"/>
              </a:ext>
            </a:extLst>
          </p:cNvPr>
          <p:cNvGrpSpPr/>
          <p:nvPr/>
        </p:nvGrpSpPr>
        <p:grpSpPr>
          <a:xfrm>
            <a:off x="313155" y="6286140"/>
            <a:ext cx="2270288" cy="366334"/>
            <a:chOff x="166715" y="6371996"/>
            <a:chExt cx="2270288" cy="36633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C399D0-3AE1-88D0-87F1-362430E4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715" y="6371996"/>
              <a:ext cx="1022006" cy="3663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58159DD-7C8A-3943-5887-4948AC039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9511" y="6407723"/>
              <a:ext cx="1097492" cy="294880"/>
            </a:xfrm>
            <a:prstGeom prst="rect">
              <a:avLst/>
            </a:prstGeom>
          </p:spPr>
        </p:pic>
      </p:grpSp>
      <p:sp>
        <p:nvSpPr>
          <p:cNvPr id="28" name="Google Shape;158;p1">
            <a:extLst>
              <a:ext uri="{FF2B5EF4-FFF2-40B4-BE49-F238E27FC236}">
                <a16:creationId xmlns:a16="http://schemas.microsoft.com/office/drawing/2014/main" id="{5BD71252-E656-F895-5415-85E51A96D395}"/>
              </a:ext>
            </a:extLst>
          </p:cNvPr>
          <p:cNvSpPr txBox="1"/>
          <p:nvPr/>
        </p:nvSpPr>
        <p:spPr>
          <a:xfrm>
            <a:off x="7826541" y="3268806"/>
            <a:ext cx="1023709" cy="8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250" tIns="12125" rIns="24250" bIns="1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Open Sans"/>
                <a:ea typeface="Open Sans"/>
                <a:cs typeface="Open Sans"/>
                <a:sym typeface="Open Sans"/>
              </a:rPr>
              <a:t>Figure 6: IMDB dataset characterization scores for four explanation methods. Modified GNNExplainer and SubgraphX outperform Embedding and Random baseline.</a:t>
            </a:r>
            <a:endParaRPr sz="7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" name="Google Shape;132;p25">
            <a:extLst>
              <a:ext uri="{FF2B5EF4-FFF2-40B4-BE49-F238E27FC236}">
                <a16:creationId xmlns:a16="http://schemas.microsoft.com/office/drawing/2014/main" id="{69FC75CE-3B0A-0F79-12F2-05A19DACEAB2}"/>
              </a:ext>
            </a:extLst>
          </p:cNvPr>
          <p:cNvGrpSpPr/>
          <p:nvPr/>
        </p:nvGrpSpPr>
        <p:grpSpPr>
          <a:xfrm>
            <a:off x="6079158" y="5653813"/>
            <a:ext cx="2746993" cy="962934"/>
            <a:chOff x="426685" y="2362084"/>
            <a:chExt cx="2797915" cy="1826161"/>
          </a:xfrm>
        </p:grpSpPr>
        <p:grpSp>
          <p:nvGrpSpPr>
            <p:cNvPr id="30" name="Google Shape;133;p25">
              <a:extLst>
                <a:ext uri="{FF2B5EF4-FFF2-40B4-BE49-F238E27FC236}">
                  <a16:creationId xmlns:a16="http://schemas.microsoft.com/office/drawing/2014/main" id="{CAB92610-7C10-A0A4-5066-0AEF7858B52B}"/>
                </a:ext>
              </a:extLst>
            </p:cNvPr>
            <p:cNvGrpSpPr/>
            <p:nvPr/>
          </p:nvGrpSpPr>
          <p:grpSpPr>
            <a:xfrm>
              <a:off x="426685" y="2362084"/>
              <a:ext cx="2754900" cy="401897"/>
              <a:chOff x="3523972" y="4704559"/>
              <a:chExt cx="2754900" cy="401897"/>
            </a:xfrm>
          </p:grpSpPr>
          <p:sp>
            <p:nvSpPr>
              <p:cNvPr id="32" name="Google Shape;134;p25" descr="Section Header and gold boundless bar">
                <a:extLst>
                  <a:ext uri="{FF2B5EF4-FFF2-40B4-BE49-F238E27FC236}">
                    <a16:creationId xmlns:a16="http://schemas.microsoft.com/office/drawing/2014/main" id="{5361C128-5EA7-B1C7-BB7C-C5B82CECF81B}"/>
                  </a:ext>
                </a:extLst>
              </p:cNvPr>
              <p:cNvSpPr txBox="1"/>
              <p:nvPr/>
            </p:nvSpPr>
            <p:spPr>
              <a:xfrm>
                <a:off x="3523972" y="4704559"/>
                <a:ext cx="2754900" cy="3146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4250" tIns="12125" rIns="24250" bIns="12125" anchor="t" anchorCtr="0">
                <a:noAutofit/>
              </a:bodyPr>
              <a:lstStyle/>
              <a:p>
                <a:r>
                  <a:rPr lang="en" sz="1000" b="1" dirty="0">
                    <a:solidFill>
                      <a:srgbClr val="002060"/>
                    </a:solidFill>
                    <a:latin typeface="Encode Sans Condensed Thin"/>
                    <a:ea typeface="Encode Sans Condensed Thin"/>
                    <a:cs typeface="Encode Sans Condensed Thin"/>
                    <a:sym typeface="Encode Sans Condensed Thin"/>
                  </a:rPr>
                  <a:t>NEXT STEPS</a:t>
                </a:r>
                <a:endParaRPr sz="1000" b="1" dirty="0">
                  <a:solidFill>
                    <a:srgbClr val="002060"/>
                  </a:solidFill>
                  <a:latin typeface="Encode Sans Condensed Thin"/>
                  <a:ea typeface="Encode Sans Condensed Thin"/>
                  <a:cs typeface="Encode Sans Condensed Thin"/>
                  <a:sym typeface="Encode Sans Condensed Thin"/>
                </a:endParaRPr>
              </a:p>
            </p:txBody>
          </p:sp>
          <p:pic>
            <p:nvPicPr>
              <p:cNvPr id="33" name="Google Shape;135;p25" descr="Gold boundless bar">
                <a:extLst>
                  <a:ext uri="{FF2B5EF4-FFF2-40B4-BE49-F238E27FC236}">
                    <a16:creationId xmlns:a16="http://schemas.microsoft.com/office/drawing/2014/main" id="{F30053CA-122F-B912-AE4B-EBFBEE35194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60854" y="5056338"/>
                <a:ext cx="552758" cy="50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136;p25">
              <a:extLst>
                <a:ext uri="{FF2B5EF4-FFF2-40B4-BE49-F238E27FC236}">
                  <a16:creationId xmlns:a16="http://schemas.microsoft.com/office/drawing/2014/main" id="{64B96AC6-08B4-A993-F00A-0A35698EC16A}"/>
                </a:ext>
              </a:extLst>
            </p:cNvPr>
            <p:cNvSpPr txBox="1"/>
            <p:nvPr/>
          </p:nvSpPr>
          <p:spPr>
            <a:xfrm>
              <a:off x="470000" y="2909873"/>
              <a:ext cx="2754600" cy="1278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250" tIns="12125" rIns="24250" bIns="12125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Improve scalability to enable additional results on the Facebook dataset, LastFM dataset. Develop new explanation methods leveraging heterogeneous graph meta-paths.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700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latin typeface="Open Sans"/>
                  <a:ea typeface="Open Sans"/>
                  <a:cs typeface="Open Sans"/>
                  <a:sym typeface="Open Sans"/>
                </a:rPr>
                <a:t>Contribute heterogenous graph explanation and link explanation to the open-source PyTorch Geometric project.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5339BF00-7755-EA1F-BEDF-E6AE0D9A6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500" y="1866000"/>
            <a:ext cx="891512" cy="881348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BF1A449-FB84-5F4F-1468-D741B5E2E61E}"/>
              </a:ext>
            </a:extLst>
          </p:cNvPr>
          <p:cNvGrpSpPr/>
          <p:nvPr/>
        </p:nvGrpSpPr>
        <p:grpSpPr>
          <a:xfrm>
            <a:off x="3266873" y="5597449"/>
            <a:ext cx="2438784" cy="871858"/>
            <a:chOff x="3366112" y="5860409"/>
            <a:chExt cx="2438784" cy="871858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7C40886-3CE2-D634-36B0-EDA34571F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843"/>
            <a:stretch/>
          </p:blipFill>
          <p:spPr>
            <a:xfrm>
              <a:off x="3366112" y="5863947"/>
              <a:ext cx="1216686" cy="86832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F4B0E7C7-85FE-BC4E-60DC-7463FAA44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4456"/>
            <a:stretch/>
          </p:blipFill>
          <p:spPr>
            <a:xfrm>
              <a:off x="4588210" y="5860409"/>
              <a:ext cx="1216686" cy="871857"/>
            </a:xfrm>
            <a:prstGeom prst="rect">
              <a:avLst/>
            </a:prstGeom>
          </p:spPr>
        </p:pic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FA2C98C-800C-1F83-E830-6D4CCB2A6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659" y="3360885"/>
            <a:ext cx="2408781" cy="745211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0350E48-1ECF-CF91-25EC-CD6571AB25F9}"/>
              </a:ext>
            </a:extLst>
          </p:cNvPr>
          <p:cNvGrpSpPr>
            <a:grpSpLocks noChangeAspect="1"/>
          </p:cNvGrpSpPr>
          <p:nvPr/>
        </p:nvGrpSpPr>
        <p:grpSpPr>
          <a:xfrm>
            <a:off x="3221364" y="4127306"/>
            <a:ext cx="2445031" cy="912515"/>
            <a:chOff x="3121687" y="4221734"/>
            <a:chExt cx="2589122" cy="966291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33FC0CD2-085F-FE15-5933-B80E1C7B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21687" y="4221734"/>
              <a:ext cx="1288388" cy="966291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0627A07-F812-C5F1-73D7-4B385770F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2421" y="4221734"/>
              <a:ext cx="1288388" cy="966291"/>
            </a:xfrm>
            <a:prstGeom prst="rect">
              <a:avLst/>
            </a:prstGeom>
          </p:spPr>
        </p:pic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E0E622E1-8A28-F45E-9A6D-782DA4C00F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7585" y="1594857"/>
            <a:ext cx="1215598" cy="911698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C1B6A3E-F7E5-F062-4237-7FD92C6EB5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0800" y="1351583"/>
            <a:ext cx="1589450" cy="1192087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4D6FF6E5-87CE-9244-7805-79D2CF09E06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87" r="8225"/>
          <a:stretch/>
        </p:blipFill>
        <p:spPr>
          <a:xfrm>
            <a:off x="6121685" y="3047409"/>
            <a:ext cx="1633779" cy="1287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1">
      <a:dk1>
        <a:srgbClr val="990000"/>
      </a:dk1>
      <a:lt1>
        <a:srgbClr val="FFFFFF"/>
      </a:lt1>
      <a:dk2>
        <a:srgbClr val="828282"/>
      </a:dk2>
      <a:lt2>
        <a:srgbClr val="FFFFFF"/>
      </a:lt2>
      <a:accent1>
        <a:srgbClr val="990000"/>
      </a:accent1>
      <a:accent2>
        <a:srgbClr val="FFFFFF"/>
      </a:accent2>
      <a:accent3>
        <a:srgbClr val="828282"/>
      </a:accent3>
      <a:accent4>
        <a:srgbClr val="FFFFFF"/>
      </a:accent4>
      <a:accent5>
        <a:srgbClr val="4B4B4B"/>
      </a:accent5>
      <a:accent6>
        <a:srgbClr val="828282"/>
      </a:accent6>
      <a:hlink>
        <a:srgbClr val="BEBEBE"/>
      </a:hlink>
      <a:folHlink>
        <a:srgbClr val="D5D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562</Words>
  <Application>Microsoft Office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Encode Sans Condensed Thin</vt:lpstr>
      <vt:lpstr>Calibri</vt:lpstr>
      <vt:lpstr>Open Sans</vt:lpstr>
      <vt:lpstr>Simple Light</vt:lpstr>
      <vt:lpstr>Office Theme</vt:lpstr>
      <vt:lpstr>Link Explanation for Heterogeneous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CPSC 490 Senior Project Final Presentation</dc:title>
  <dc:creator>Abhijit</dc:creator>
  <cp:lastModifiedBy>Abhijit Gupta</cp:lastModifiedBy>
  <cp:revision>16</cp:revision>
  <cp:lastPrinted>2022-12-05T19:48:57Z</cp:lastPrinted>
  <dcterms:modified xsi:type="dcterms:W3CDTF">2022-12-06T03:13:53Z</dcterms:modified>
</cp:coreProperties>
</file>