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Encode Sans Condensed Thin" panose="020B0604020202020204" charset="0"/>
      <p:regular r:id="rId9"/>
      <p:bold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100d1d650_0_1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27" name="Google Shape;127;gb100d1d65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6034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378" lvl="1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2pPr>
            <a:lvl3pPr marL="1371566" lvl="2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754" lvl="3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4pPr>
            <a:lvl5pPr marL="2285943" lvl="4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5pPr>
            <a:lvl6pPr marL="2743132" lvl="5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6pPr>
            <a:lvl7pPr marL="3200320" lvl="6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7pPr>
            <a:lvl8pPr marL="3657509" lvl="7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8pPr>
            <a:lvl9pPr marL="4114697" lvl="8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709740"/>
            <a:ext cx="78867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marL="914378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700"/>
              <a:buNone/>
              <a:defRPr sz="1700">
                <a:solidFill>
                  <a:srgbClr val="8D88A2"/>
                </a:solidFill>
              </a:defRPr>
            </a:lvl2pPr>
            <a:lvl3pPr marL="1371566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500"/>
              <a:buNone/>
              <a:defRPr sz="1500">
                <a:solidFill>
                  <a:srgbClr val="8D88A2"/>
                </a:solidFill>
              </a:defRPr>
            </a:lvl3pPr>
            <a:lvl4pPr marL="1828754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400"/>
              <a:buNone/>
              <a:defRPr sz="1400">
                <a:solidFill>
                  <a:srgbClr val="8D88A2"/>
                </a:solidFill>
              </a:defRPr>
            </a:lvl4pPr>
            <a:lvl5pPr marL="2285943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400"/>
              <a:buNone/>
              <a:defRPr sz="1400">
                <a:solidFill>
                  <a:srgbClr val="8D88A2"/>
                </a:solidFill>
              </a:defRPr>
            </a:lvl5pPr>
            <a:lvl6pPr marL="2743132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400"/>
              <a:buNone/>
              <a:defRPr sz="1400">
                <a:solidFill>
                  <a:srgbClr val="8D88A2"/>
                </a:solidFill>
              </a:defRPr>
            </a:lvl6pPr>
            <a:lvl7pPr marL="320032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400"/>
              <a:buNone/>
              <a:defRPr sz="1400">
                <a:solidFill>
                  <a:srgbClr val="8D88A2"/>
                </a:solidFill>
              </a:defRPr>
            </a:lvl7pPr>
            <a:lvl8pPr marL="3657509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400"/>
              <a:buNone/>
              <a:defRPr sz="1400">
                <a:solidFill>
                  <a:srgbClr val="8D88A2"/>
                </a:solidFill>
              </a:defRPr>
            </a:lvl8pPr>
            <a:lvl9pPr marL="4114697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400"/>
              <a:buNone/>
              <a:defRPr sz="1400">
                <a:solidFill>
                  <a:srgbClr val="8D88A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6034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378" lvl="1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2pPr>
            <a:lvl3pPr marL="1371566" lvl="2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754" lvl="3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4pPr>
            <a:lvl5pPr marL="2285943" lvl="4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5pPr>
            <a:lvl6pPr marL="2743132" lvl="5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6pPr>
            <a:lvl7pPr marL="3200320" lvl="6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7pPr>
            <a:lvl8pPr marL="3657509" lvl="7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8pPr>
            <a:lvl9pPr marL="4114697" lvl="8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6034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378" lvl="1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2pPr>
            <a:lvl3pPr marL="1371566" lvl="2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754" lvl="3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4pPr>
            <a:lvl5pPr marL="2285943" lvl="4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5pPr>
            <a:lvl6pPr marL="2743132" lvl="5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6pPr>
            <a:lvl7pPr marL="3200320" lvl="6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7pPr>
            <a:lvl8pPr marL="3657509" lvl="7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8pPr>
            <a:lvl9pPr marL="4114697" lvl="8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5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b" anchorCtr="0">
            <a:no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378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566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754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5943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132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32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509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697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500" cy="3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6034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378" lvl="1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2pPr>
            <a:lvl3pPr marL="1371566" lvl="2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754" lvl="3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4pPr>
            <a:lvl5pPr marL="2285943" lvl="4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5pPr>
            <a:lvl6pPr marL="2743132" lvl="5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6pPr>
            <a:lvl7pPr marL="3200320" lvl="6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7pPr>
            <a:lvl8pPr marL="3657509" lvl="7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8pPr>
            <a:lvl9pPr marL="4114697" lvl="8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4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b" anchorCtr="0">
            <a:no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378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566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754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5943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132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32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509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697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400" cy="3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6034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378" lvl="1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2pPr>
            <a:lvl3pPr marL="1371566" lvl="2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754" lvl="3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4pPr>
            <a:lvl5pPr marL="2285943" lvl="4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5pPr>
            <a:lvl6pPr marL="2743132" lvl="5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6pPr>
            <a:lvl7pPr marL="3200320" lvl="6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7pPr>
            <a:lvl8pPr marL="3657509" lvl="7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8pPr>
            <a:lvl9pPr marL="4114697" lvl="8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0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987427"/>
            <a:ext cx="46293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40004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378" lvl="1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566" lvl="2" indent="-36194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754" lvl="3" indent="-3365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5943" lvl="4" indent="-3365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132" lvl="5" indent="-3365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320" lvl="6" indent="-3365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509" lvl="7" indent="-3365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697" lvl="8" indent="-3365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0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378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566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754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43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32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2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09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97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0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987427"/>
            <a:ext cx="46293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0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378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566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754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43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32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2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09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97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96200" y="58075"/>
            <a:ext cx="43516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6034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378" lvl="1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2pPr>
            <a:lvl3pPr marL="1371566" lvl="2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754" lvl="3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4pPr>
            <a:lvl5pPr marL="2285943" lvl="4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5pPr>
            <a:lvl6pPr marL="2743132" lvl="5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6pPr>
            <a:lvl7pPr marL="3200320" lvl="6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7pPr>
            <a:lvl8pPr marL="3657509" lvl="7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8pPr>
            <a:lvl9pPr marL="4114697" lvl="8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623751" y="2285125"/>
            <a:ext cx="58116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623175" y="370525"/>
            <a:ext cx="58116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6034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378" lvl="1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2pPr>
            <a:lvl3pPr marL="1371566" lvl="2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754" lvl="3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4pPr>
            <a:lvl5pPr marL="2285943" lvl="4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5pPr>
            <a:lvl6pPr marL="2743132" lvl="5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6pPr>
            <a:lvl7pPr marL="3200320" lvl="6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7pPr>
            <a:lvl8pPr marL="3657509" lvl="7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8pPr>
            <a:lvl9pPr marL="4114697" lvl="8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964" y="7129"/>
            <a:ext cx="9126308" cy="11401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274320" tIns="12125" rIns="24250" bIns="12125" anchor="ctr" anchorCtr="0">
            <a:noAutofit/>
          </a:bodyPr>
          <a:lstStyle/>
          <a:p>
            <a:pPr algn="l">
              <a:buClr>
                <a:srgbClr val="FFFFFF"/>
              </a:buClr>
              <a:buSzPts val="3000"/>
            </a:pPr>
            <a:r>
              <a:rPr lang="en" sz="2000" b="1" dirty="0">
                <a:solidFill>
                  <a:srgbClr val="FFFFFF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Link Explanation for Heterogeneous Graphs</a:t>
            </a:r>
            <a:endParaRPr sz="2000" b="1" dirty="0"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  <p:grpSp>
        <p:nvGrpSpPr>
          <p:cNvPr id="132" name="Google Shape;132;p25"/>
          <p:cNvGrpSpPr/>
          <p:nvPr/>
        </p:nvGrpSpPr>
        <p:grpSpPr>
          <a:xfrm>
            <a:off x="97827" y="1312436"/>
            <a:ext cx="2746993" cy="2116564"/>
            <a:chOff x="426685" y="2362084"/>
            <a:chExt cx="2797915" cy="4013966"/>
          </a:xfrm>
        </p:grpSpPr>
        <p:grpSp>
          <p:nvGrpSpPr>
            <p:cNvPr id="133" name="Google Shape;133;p25"/>
            <p:cNvGrpSpPr/>
            <p:nvPr/>
          </p:nvGrpSpPr>
          <p:grpSpPr>
            <a:xfrm>
              <a:off x="426685" y="2362084"/>
              <a:ext cx="2754900" cy="401896"/>
              <a:chOff x="3523972" y="4704559"/>
              <a:chExt cx="2754900" cy="401896"/>
            </a:xfrm>
          </p:grpSpPr>
          <p:sp>
            <p:nvSpPr>
              <p:cNvPr id="134" name="Google Shape;134;p25" descr="Section Header and gold boundless bar"/>
              <p:cNvSpPr txBox="1"/>
              <p:nvPr/>
            </p:nvSpPr>
            <p:spPr>
              <a:xfrm>
                <a:off x="3523972" y="4704559"/>
                <a:ext cx="2754900" cy="3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250" tIns="12125" rIns="24250" bIns="12125" anchor="t" anchorCtr="0">
                <a:noAutofit/>
              </a:bodyPr>
              <a:lstStyle/>
              <a:p>
                <a:r>
                  <a:rPr lang="en" sz="1000" b="1" dirty="0">
                    <a:solidFill>
                      <a:srgbClr val="002060"/>
                    </a:solidFill>
                    <a:latin typeface="Encode Sans Condensed Thin"/>
                    <a:ea typeface="Encode Sans Condensed Thin"/>
                    <a:cs typeface="Encode Sans Condensed Thin"/>
                    <a:sym typeface="Encode Sans Condensed Thin"/>
                  </a:rPr>
                  <a:t>MOTIVATION</a:t>
                </a:r>
                <a:endParaRPr sz="1000" b="1" dirty="0">
                  <a:solidFill>
                    <a:srgbClr val="002060"/>
                  </a:solidFill>
                  <a:latin typeface="Encode Sans Condensed Thin"/>
                  <a:ea typeface="Encode Sans Condensed Thin"/>
                  <a:cs typeface="Encode Sans Condensed Thin"/>
                  <a:sym typeface="Encode Sans Condensed Thin"/>
                </a:endParaRPr>
              </a:p>
            </p:txBody>
          </p:sp>
          <p:pic>
            <p:nvPicPr>
              <p:cNvPr id="135" name="Google Shape;135;p25" descr="Gold boundless bar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0854" y="5056338"/>
                <a:ext cx="552758" cy="501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6" name="Google Shape;136;p25"/>
            <p:cNvSpPr txBox="1"/>
            <p:nvPr/>
          </p:nvSpPr>
          <p:spPr>
            <a:xfrm>
              <a:off x="470000" y="2909875"/>
              <a:ext cx="2754600" cy="3466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250" tIns="12125" rIns="24250" bIns="12125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Graph data emerges in many contexts (social networks, molecules, knowledge graphs) but creates unique challenges for traditional machine learning (ML) methods.</a:t>
              </a:r>
              <a:endParaRPr 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Graph Neural Networks (GNNs) are a type of neural network that operates directly on the graph structure to perform tasks.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Explainability builds trust, promotes fairness, and can improve human-in-the-loop performance.</a:t>
              </a: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Just as graph structured data poses challenges to traditional ML methods, new explainability methods are required to reason about graph structured data [1].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GNNs have been applied in many settings, but explanation methods have lagged behind. For example</a:t>
              </a: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, link explanation 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and </a:t>
              </a: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heterogeneous graph explanation 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are underexplored.</a:t>
              </a: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47" name="Google Shape;147;p25" descr="Gold rule line divider"/>
          <p:cNvCxnSpPr/>
          <p:nvPr/>
        </p:nvCxnSpPr>
        <p:spPr>
          <a:xfrm>
            <a:off x="2965146" y="1346225"/>
            <a:ext cx="0" cy="3596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8" name="Google Shape;148;p25" descr="Gold rule line divider"/>
          <p:cNvCxnSpPr/>
          <p:nvPr/>
        </p:nvCxnSpPr>
        <p:spPr>
          <a:xfrm>
            <a:off x="5952800" y="1346225"/>
            <a:ext cx="0" cy="3596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27894D6-9B18-FB00-C5CA-489E3D39D846}"/>
              </a:ext>
            </a:extLst>
          </p:cNvPr>
          <p:cNvGrpSpPr/>
          <p:nvPr/>
        </p:nvGrpSpPr>
        <p:grpSpPr>
          <a:xfrm>
            <a:off x="6073777" y="2701549"/>
            <a:ext cx="2752665" cy="1139154"/>
            <a:chOff x="134037" y="3138261"/>
            <a:chExt cx="2752665" cy="11391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6C5B3D-661C-EE3E-D4C5-7A8202B5C816}"/>
                </a:ext>
              </a:extLst>
            </p:cNvPr>
            <p:cNvSpPr/>
            <p:nvPr/>
          </p:nvSpPr>
          <p:spPr>
            <a:xfrm>
              <a:off x="134037" y="3138261"/>
              <a:ext cx="2752665" cy="1139154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Google Shape;151;p25"/>
            <p:cNvSpPr txBox="1"/>
            <p:nvPr/>
          </p:nvSpPr>
          <p:spPr>
            <a:xfrm>
              <a:off x="261527" y="3255200"/>
              <a:ext cx="2449353" cy="945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250" tIns="12125" rIns="24250" bIns="12125" anchor="t" anchorCtr="0">
              <a:noAutofit/>
            </a:bodyPr>
            <a:lstStyle/>
            <a:p>
              <a:r>
                <a:rPr lang="en-US" sz="1000" b="1" dirty="0">
                  <a:solidFill>
                    <a:schemeClr val="lt1"/>
                  </a:solidFill>
                  <a:latin typeface="Encode Sans Condensed Thin"/>
                  <a:ea typeface="Encode Sans Condensed Thin"/>
                  <a:cs typeface="Encode Sans Condensed Thin"/>
                  <a:sym typeface="Encode Sans Condensed Thin"/>
                </a:rPr>
                <a:t>CONCLUSIONS</a:t>
              </a:r>
              <a:endParaRPr sz="600" dirty="0"/>
            </a:p>
            <a:p>
              <a:pPr marR="0" lvl="0" algn="l" rtl="0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700" b="0" i="0" u="none" strike="noStrike" cap="none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&gt; First application of GNN explanation methods to heterogeneous graphs, link prediction task.</a:t>
              </a:r>
              <a:endParaRPr lang="en-US"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  <a:p>
              <a:pPr>
                <a:spcBef>
                  <a:spcPts val="300"/>
                </a:spcBef>
              </a:pPr>
              <a:r>
                <a:rPr lang="en-US" sz="700" b="0" i="0" u="none" strike="noStrike" cap="none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&gt; Modified GNNExplainer and SubgraphX algorithms outperform the Embedding baseline</a:t>
              </a:r>
              <a:endParaRPr lang="en-US" sz="700" b="0" i="0" u="none" strike="noStrike" cap="none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  <a:p>
              <a:pPr>
                <a:spcBef>
                  <a:spcPts val="300"/>
                </a:spcBef>
              </a:pPr>
              <a:r>
                <a:rPr lang="en-US" sz="700" b="0" i="0" u="none" strike="noStrike" cap="none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&gt; GNNExplainer has the best combination of inference time and explanation fidelity among methods tested.</a:t>
              </a:r>
            </a:p>
            <a:p>
              <a:pPr>
                <a:spcBef>
                  <a:spcPts val="300"/>
                </a:spcBef>
              </a:pPr>
              <a:endParaRPr lang="en-US" sz="7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25"/>
          <p:cNvGrpSpPr/>
          <p:nvPr/>
        </p:nvGrpSpPr>
        <p:grpSpPr>
          <a:xfrm>
            <a:off x="6032285" y="4991197"/>
            <a:ext cx="2746998" cy="1625550"/>
            <a:chOff x="426685" y="2133484"/>
            <a:chExt cx="2797921" cy="3082779"/>
          </a:xfrm>
        </p:grpSpPr>
        <p:grpSp>
          <p:nvGrpSpPr>
            <p:cNvPr id="154" name="Google Shape;154;p25"/>
            <p:cNvGrpSpPr/>
            <p:nvPr/>
          </p:nvGrpSpPr>
          <p:grpSpPr>
            <a:xfrm>
              <a:off x="426685" y="2133484"/>
              <a:ext cx="2754900" cy="401896"/>
              <a:chOff x="3523972" y="4475959"/>
              <a:chExt cx="2754900" cy="401896"/>
            </a:xfrm>
          </p:grpSpPr>
          <p:sp>
            <p:nvSpPr>
              <p:cNvPr id="155" name="Google Shape;155;p25" descr="Section Header and gold boundless bar"/>
              <p:cNvSpPr txBox="1"/>
              <p:nvPr/>
            </p:nvSpPr>
            <p:spPr>
              <a:xfrm>
                <a:off x="3523972" y="4475959"/>
                <a:ext cx="2754900" cy="3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250" tIns="12125" rIns="24250" bIns="12125" anchor="t" anchorCtr="0">
                <a:noAutofit/>
              </a:bodyPr>
              <a:lstStyle/>
              <a:p>
                <a:r>
                  <a:rPr lang="en" sz="1000" b="1" dirty="0">
                    <a:solidFill>
                      <a:srgbClr val="002060"/>
                    </a:solidFill>
                    <a:latin typeface="Encode Sans Condensed Thin"/>
                    <a:ea typeface="Encode Sans Condensed Thin"/>
                    <a:cs typeface="Encode Sans Condensed Thin"/>
                    <a:sym typeface="Encode Sans Condensed Thin"/>
                  </a:rPr>
                  <a:t>REFERENCES</a:t>
                </a:r>
                <a:endParaRPr sz="1000" b="1" dirty="0">
                  <a:solidFill>
                    <a:srgbClr val="002060"/>
                  </a:solidFill>
                  <a:latin typeface="Encode Sans Condensed Thin"/>
                  <a:ea typeface="Encode Sans Condensed Thin"/>
                  <a:cs typeface="Encode Sans Condensed Thin"/>
                  <a:sym typeface="Encode Sans Condensed Thin"/>
                </a:endParaRPr>
              </a:p>
            </p:txBody>
          </p:sp>
          <p:pic>
            <p:nvPicPr>
              <p:cNvPr id="156" name="Google Shape;156;p25" descr="Gold boundless bar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0854" y="4827738"/>
                <a:ext cx="552758" cy="501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7" name="Google Shape;157;p25"/>
            <p:cNvSpPr txBox="1"/>
            <p:nvPr/>
          </p:nvSpPr>
          <p:spPr>
            <a:xfrm>
              <a:off x="470006" y="2681278"/>
              <a:ext cx="2754600" cy="2534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250" tIns="12125" rIns="24250" bIns="12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latin typeface="Open Sans"/>
                  <a:ea typeface="Open Sans"/>
                  <a:cs typeface="Open Sans"/>
                  <a:sym typeface="Open Sans"/>
                </a:rPr>
                <a:t>[1] 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Hao Yuan, Haiyang Yu,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Shurui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Gui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, and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Shuiwang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 Ji. Explainability in graph neural networks: A taxonomic survey. IEEE Transactions on Pattern Analysis and Machine</a:t>
              </a:r>
              <a:br>
                <a:rPr lang="en-US" sz="500" dirty="0">
                  <a:latin typeface="Open Sans"/>
                  <a:ea typeface="Open Sans"/>
                  <a:cs typeface="Open Sans"/>
                </a:rPr>
              </a:br>
              <a:r>
                <a:rPr lang="en-US" sz="500" dirty="0">
                  <a:latin typeface="Open Sans"/>
                  <a:ea typeface="Open Sans"/>
                  <a:cs typeface="Open Sans"/>
                </a:rPr>
                <a:t>Intelligence, pages 1–19, 2022.</a:t>
              </a:r>
            </a:p>
            <a:p>
              <a:pPr algn="l" rtl="0"/>
              <a:r>
                <a:rPr lang="en-US" sz="500" dirty="0">
                  <a:latin typeface="Open Sans"/>
                  <a:ea typeface="Open Sans"/>
                  <a:cs typeface="Open Sans"/>
                </a:rPr>
                <a:t>[2]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Zhitao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 Ying, Dylan Bourgeois,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Jiaxuan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 You, Marinka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Zitnik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, and Jure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Leskovec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.</a:t>
              </a:r>
              <a:br>
                <a:rPr lang="en-US" sz="500" dirty="0">
                  <a:latin typeface="Open Sans"/>
                  <a:ea typeface="Open Sans"/>
                  <a:cs typeface="Open Sans"/>
                </a:rPr>
              </a:br>
              <a:r>
                <a:rPr lang="en-US" sz="500" dirty="0" err="1">
                  <a:latin typeface="Open Sans"/>
                  <a:ea typeface="Open Sans"/>
                  <a:cs typeface="Open Sans"/>
                </a:rPr>
                <a:t>Gnnexplainer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: Generating explanations for graph neural networks. In Advances in neural information processing systems, volume 32. Curran Associates, Inc., 2019.</a:t>
              </a:r>
            </a:p>
            <a:p>
              <a:pPr algn="l" rtl="0"/>
              <a:r>
                <a:rPr lang="en-US" sz="500" dirty="0">
                  <a:latin typeface="Open Sans"/>
                  <a:ea typeface="Open Sans"/>
                  <a:cs typeface="Open Sans"/>
                </a:rPr>
                <a:t>[3] Hao Yuan, Haiyang Yu,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Jie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 Wang, Kang Li, and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Shuiwang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 Ji. On explainability of graph</a:t>
              </a:r>
              <a:br>
                <a:rPr lang="en-US" sz="500" dirty="0">
                  <a:latin typeface="Open Sans"/>
                  <a:ea typeface="Open Sans"/>
                  <a:cs typeface="Open Sans"/>
                </a:rPr>
              </a:br>
              <a:r>
                <a:rPr lang="en-US" sz="500" dirty="0">
                  <a:latin typeface="Open Sans"/>
                  <a:ea typeface="Open Sans"/>
                  <a:cs typeface="Open Sans"/>
                </a:rPr>
                <a:t>neural networks via subgraph explorations. In International Conference on Machine</a:t>
              </a:r>
              <a:br>
                <a:rPr lang="en-US" sz="500" dirty="0">
                  <a:latin typeface="Open Sans"/>
                  <a:ea typeface="Open Sans"/>
                  <a:cs typeface="Open Sans"/>
                </a:rPr>
              </a:br>
              <a:r>
                <a:rPr lang="en-US" sz="500" dirty="0">
                  <a:latin typeface="Open Sans"/>
                  <a:ea typeface="Open Sans"/>
                  <a:cs typeface="Open Sans"/>
                </a:rPr>
                <a:t>Learning, pages 12241–12252. PMLR, 2021.</a:t>
              </a:r>
            </a:p>
            <a:p>
              <a:pPr algn="l" rtl="0"/>
              <a:r>
                <a:rPr lang="en-US" sz="500" dirty="0">
                  <a:latin typeface="Open Sans"/>
                  <a:ea typeface="Open Sans"/>
                  <a:cs typeface="Open Sans"/>
                </a:rPr>
                <a:t>[4]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Kenza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 Amara, Rex Ying,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Zitao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 Zhang,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Zhihao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 Han, Yinan Shan,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Ulrik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Brandes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,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Sebas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-</a:t>
              </a:r>
              <a:br>
                <a:rPr lang="en-US" sz="500" dirty="0">
                  <a:latin typeface="Open Sans"/>
                  <a:ea typeface="Open Sans"/>
                  <a:cs typeface="Open Sans"/>
                </a:rPr>
              </a:br>
              <a:r>
                <a:rPr lang="en-US" sz="500" dirty="0">
                  <a:latin typeface="Open Sans"/>
                  <a:ea typeface="Open Sans"/>
                  <a:cs typeface="Open Sans"/>
                </a:rPr>
                <a:t>tian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Schemm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, and Ce Zhang.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Graphframex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: Towards systematic evaluation of explain-</a:t>
              </a:r>
              <a:br>
                <a:rPr lang="en-US" sz="500" dirty="0">
                  <a:latin typeface="Open Sans"/>
                  <a:ea typeface="Open Sans"/>
                  <a:cs typeface="Open Sans"/>
                </a:rPr>
              </a:br>
              <a:r>
                <a:rPr lang="en-US" sz="500" dirty="0">
                  <a:latin typeface="Open Sans"/>
                  <a:ea typeface="Open Sans"/>
                  <a:cs typeface="Open Sans"/>
                </a:rPr>
                <a:t>ability methods for graph neural networks.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arXiv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 preprint arXiv:2206.09677, 2022.</a:t>
              </a:r>
            </a:p>
            <a:p>
              <a:pPr algn="l" rtl="0"/>
              <a:r>
                <a:rPr lang="en-US" sz="500" dirty="0">
                  <a:latin typeface="Open Sans"/>
                  <a:ea typeface="Open Sans"/>
                  <a:cs typeface="Open Sans"/>
                </a:rPr>
                <a:t>[5] Jure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Leskovec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 and Julian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Mcauley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. Learning to discover social circles in ego networks.</a:t>
              </a:r>
              <a:br>
                <a:rPr lang="en-US" sz="500" dirty="0">
                  <a:latin typeface="Open Sans"/>
                  <a:ea typeface="Open Sans"/>
                  <a:cs typeface="Open Sans"/>
                </a:rPr>
              </a:br>
              <a:r>
                <a:rPr lang="en-US" sz="500" dirty="0">
                  <a:latin typeface="Open Sans"/>
                  <a:ea typeface="Open Sans"/>
                  <a:cs typeface="Open Sans"/>
                </a:rPr>
                <a:t>Advances in neural information processing systems, 25, 2012.</a:t>
              </a:r>
            </a:p>
            <a:p>
              <a:pPr algn="l" rtl="0"/>
              <a:r>
                <a:rPr lang="en-US" sz="500" dirty="0">
                  <a:latin typeface="Open Sans"/>
                  <a:ea typeface="Open Sans"/>
                  <a:cs typeface="Open Sans"/>
                </a:rPr>
                <a:t>[6]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Xinyu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 Fu,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Jiani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 Zhang,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Ziqiao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 Meng, and Irwin King.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Magnn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: </a:t>
              </a:r>
              <a:r>
                <a:rPr lang="en-US" sz="500" dirty="0" err="1">
                  <a:latin typeface="Open Sans"/>
                  <a:ea typeface="Open Sans"/>
                  <a:cs typeface="Open Sans"/>
                </a:rPr>
                <a:t>Metapath</a:t>
              </a:r>
              <a:r>
                <a:rPr lang="en-US" sz="500" dirty="0">
                  <a:latin typeface="Open Sans"/>
                  <a:ea typeface="Open Sans"/>
                  <a:cs typeface="Open Sans"/>
                </a:rPr>
                <a:t> aggregated</a:t>
              </a:r>
              <a:br>
                <a:rPr lang="en-US" sz="500" dirty="0">
                  <a:latin typeface="Open Sans"/>
                  <a:ea typeface="Open Sans"/>
                  <a:cs typeface="Open Sans"/>
                </a:rPr>
              </a:br>
              <a:r>
                <a:rPr lang="en-US" sz="500" dirty="0">
                  <a:latin typeface="Open Sans"/>
                  <a:ea typeface="Open Sans"/>
                  <a:cs typeface="Open Sans"/>
                </a:rPr>
                <a:t>graph neural network for heterogeneous graph embedding. In Proceedings of The Web</a:t>
              </a:r>
              <a:br>
                <a:rPr lang="en-US" sz="500" dirty="0">
                  <a:latin typeface="Open Sans"/>
                  <a:ea typeface="Open Sans"/>
                  <a:cs typeface="Open Sans"/>
                </a:rPr>
              </a:br>
              <a:r>
                <a:rPr lang="en-US" sz="500" dirty="0">
                  <a:latin typeface="Open Sans"/>
                  <a:ea typeface="Open Sans"/>
                  <a:cs typeface="Open Sans"/>
                </a:rPr>
                <a:t>Conference 2020, pages 2331–2341, 2020.</a:t>
              </a:r>
            </a:p>
            <a:p>
              <a:br>
                <a:rPr lang="en-US" sz="500" dirty="0">
                  <a:latin typeface="Open Sans"/>
                  <a:ea typeface="Open Sans"/>
                  <a:cs typeface="Open Sans"/>
                </a:rPr>
              </a:br>
              <a:endParaRPr lang="en-US" sz="50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8" name="Google Shape;158;p25"/>
          <p:cNvGrpSpPr/>
          <p:nvPr/>
        </p:nvGrpSpPr>
        <p:grpSpPr>
          <a:xfrm>
            <a:off x="3091500" y="1313287"/>
            <a:ext cx="2746998" cy="3397028"/>
            <a:chOff x="426685" y="2133484"/>
            <a:chExt cx="2797921" cy="6442304"/>
          </a:xfrm>
        </p:grpSpPr>
        <p:grpSp>
          <p:nvGrpSpPr>
            <p:cNvPr id="159" name="Google Shape;159;p25"/>
            <p:cNvGrpSpPr/>
            <p:nvPr/>
          </p:nvGrpSpPr>
          <p:grpSpPr>
            <a:xfrm>
              <a:off x="426685" y="2133484"/>
              <a:ext cx="2754900" cy="401896"/>
              <a:chOff x="3523972" y="4475959"/>
              <a:chExt cx="2754900" cy="401896"/>
            </a:xfrm>
          </p:grpSpPr>
          <p:sp>
            <p:nvSpPr>
              <p:cNvPr id="160" name="Google Shape;160;p25" descr="Section Header and gold boundless bar"/>
              <p:cNvSpPr txBox="1"/>
              <p:nvPr/>
            </p:nvSpPr>
            <p:spPr>
              <a:xfrm>
                <a:off x="3523972" y="4475959"/>
                <a:ext cx="2754900" cy="3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250" tIns="12125" rIns="24250" bIns="12125" anchor="t" anchorCtr="0">
                <a:noAutofit/>
              </a:bodyPr>
              <a:lstStyle/>
              <a:p>
                <a:r>
                  <a:rPr lang="en" sz="1000" b="1" dirty="0">
                    <a:solidFill>
                      <a:srgbClr val="002060"/>
                    </a:solidFill>
                    <a:latin typeface="Encode Sans Condensed Thin"/>
                    <a:ea typeface="Encode Sans Condensed Thin"/>
                    <a:cs typeface="Encode Sans Condensed Thin"/>
                    <a:sym typeface="Encode Sans Condensed Thin"/>
                  </a:rPr>
                  <a:t>EXPERIMENT</a:t>
                </a:r>
                <a:endParaRPr sz="1000" b="1" dirty="0">
                  <a:solidFill>
                    <a:srgbClr val="002060"/>
                  </a:solidFill>
                  <a:latin typeface="Encode Sans Condensed Thin"/>
                  <a:ea typeface="Encode Sans Condensed Thin"/>
                  <a:cs typeface="Encode Sans Condensed Thin"/>
                  <a:sym typeface="Encode Sans Condensed Thin"/>
                </a:endParaRPr>
              </a:p>
            </p:txBody>
          </p:sp>
          <p:pic>
            <p:nvPicPr>
              <p:cNvPr id="161" name="Google Shape;161;p25" descr="Gold boundless bar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0854" y="4827738"/>
                <a:ext cx="552758" cy="501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2" name="Google Shape;162;p25"/>
            <p:cNvSpPr txBox="1"/>
            <p:nvPr/>
          </p:nvSpPr>
          <p:spPr>
            <a:xfrm>
              <a:off x="470006" y="2681276"/>
              <a:ext cx="2754600" cy="5894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250" tIns="12125" rIns="24250" bIns="12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We modify existing explanation methods for link prediction and heterogeneous graphs and quantify explanation quality.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Datasets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b="1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Facebook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: Homogeneous graph of 4000+ Facebook users with 170,000+ friend connections [5].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b="1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IMDB</a:t>
              </a:r>
              <a:r>
                <a:rPr lang="en-US" sz="7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: Heterogeneous graph with 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11000+ movies, directors, and</a:t>
              </a:r>
              <a:r>
                <a:rPr lang="en-US" sz="7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actors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7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15000+ (actor-movie), (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m</a:t>
              </a:r>
              <a:r>
                <a:rPr lang="en-US" sz="7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ovie-director) edges [6]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Link Prediction Models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Facebook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: We trained a 2-layer GCN Encoder and Linear Decoder with 180K parameters, 89% ROC AUC on test set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IMDB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: We trained a 2-layer SAGE Encoder and dot-product Decoder with 320K parameters, 77% ROC AUC on test set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Restricted explanations to immediate neighbors for increased interpretability, real-world applications.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Explanation Models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Random Baseline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: Randomly predict importance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Embedding Baseline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: Similarity to non-adjacent node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Modified GNNExplainer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: Extended GNNExplainer to link prediction and heterogeneous graphs. Modified subgraph masking and loss function to improve performance.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Modified SubgraphX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: Removed MCTS step for speedup. Masks edges instead of nodes, use greedy algorithm</a:t>
              </a:r>
              <a:r>
                <a:rPr lang="en-US" sz="7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We measured continuous characterization (with an emphasis on necessary explanations) as a function of sparsity.</a:t>
              </a:r>
            </a:p>
          </p:txBody>
        </p:sp>
      </p:grp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239275A7-5BE4-E163-9F1E-64B2665A34EF}"/>
              </a:ext>
            </a:extLst>
          </p:cNvPr>
          <p:cNvSpPr txBox="1"/>
          <p:nvPr/>
        </p:nvSpPr>
        <p:spPr>
          <a:xfrm>
            <a:off x="261527" y="909658"/>
            <a:ext cx="5811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Abhijit Gupta, Department of Computer Science, Rex Ying, Department of Computer Science</a:t>
            </a:r>
            <a:endParaRPr sz="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" name="Google Shape;132;p25">
            <a:extLst>
              <a:ext uri="{FF2B5EF4-FFF2-40B4-BE49-F238E27FC236}">
                <a16:creationId xmlns:a16="http://schemas.microsoft.com/office/drawing/2014/main" id="{DF36DB73-5A12-56FD-0F5A-ECED90F6C0EE}"/>
              </a:ext>
            </a:extLst>
          </p:cNvPr>
          <p:cNvGrpSpPr/>
          <p:nvPr/>
        </p:nvGrpSpPr>
        <p:grpSpPr>
          <a:xfrm>
            <a:off x="3085473" y="4833225"/>
            <a:ext cx="2746993" cy="1825824"/>
            <a:chOff x="426685" y="2362084"/>
            <a:chExt cx="2797915" cy="3462591"/>
          </a:xfrm>
        </p:grpSpPr>
        <p:grpSp>
          <p:nvGrpSpPr>
            <p:cNvPr id="6" name="Google Shape;133;p25">
              <a:extLst>
                <a:ext uri="{FF2B5EF4-FFF2-40B4-BE49-F238E27FC236}">
                  <a16:creationId xmlns:a16="http://schemas.microsoft.com/office/drawing/2014/main" id="{C761E6D2-6730-922D-91E0-3027FF35D1EE}"/>
                </a:ext>
              </a:extLst>
            </p:cNvPr>
            <p:cNvGrpSpPr/>
            <p:nvPr/>
          </p:nvGrpSpPr>
          <p:grpSpPr>
            <a:xfrm>
              <a:off x="426685" y="2362084"/>
              <a:ext cx="2754900" cy="401896"/>
              <a:chOff x="3523972" y="4704559"/>
              <a:chExt cx="2754900" cy="401896"/>
            </a:xfrm>
          </p:grpSpPr>
          <p:sp>
            <p:nvSpPr>
              <p:cNvPr id="8" name="Google Shape;134;p25" descr="Section Header and gold boundless bar">
                <a:extLst>
                  <a:ext uri="{FF2B5EF4-FFF2-40B4-BE49-F238E27FC236}">
                    <a16:creationId xmlns:a16="http://schemas.microsoft.com/office/drawing/2014/main" id="{6973B705-6188-1433-2702-A63D75703498}"/>
                  </a:ext>
                </a:extLst>
              </p:cNvPr>
              <p:cNvSpPr txBox="1"/>
              <p:nvPr/>
            </p:nvSpPr>
            <p:spPr>
              <a:xfrm>
                <a:off x="3523972" y="4704559"/>
                <a:ext cx="2754900" cy="3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250" tIns="12125" rIns="24250" bIns="12125" anchor="t" anchorCtr="0">
                <a:noAutofit/>
              </a:bodyPr>
              <a:lstStyle/>
              <a:p>
                <a:r>
                  <a:rPr lang="en" sz="1000" b="1" dirty="0">
                    <a:solidFill>
                      <a:srgbClr val="002060"/>
                    </a:solidFill>
                    <a:latin typeface="Encode Sans Condensed Thin"/>
                    <a:ea typeface="Encode Sans Condensed Thin"/>
                    <a:cs typeface="Encode Sans Condensed Thin"/>
                    <a:sym typeface="Encode Sans Condensed Thin"/>
                  </a:rPr>
                  <a:t>RESULTS</a:t>
                </a:r>
                <a:endParaRPr sz="1000" b="1" dirty="0">
                  <a:solidFill>
                    <a:srgbClr val="002060"/>
                  </a:solidFill>
                  <a:latin typeface="Encode Sans Condensed Thin"/>
                  <a:ea typeface="Encode Sans Condensed Thin"/>
                  <a:cs typeface="Encode Sans Condensed Thin"/>
                  <a:sym typeface="Encode Sans Condensed Thin"/>
                </a:endParaRPr>
              </a:p>
            </p:txBody>
          </p:sp>
          <p:pic>
            <p:nvPicPr>
              <p:cNvPr id="9" name="Google Shape;135;p25" descr="Gold boundless bar">
                <a:extLst>
                  <a:ext uri="{FF2B5EF4-FFF2-40B4-BE49-F238E27FC236}">
                    <a16:creationId xmlns:a16="http://schemas.microsoft.com/office/drawing/2014/main" id="{E89AC492-D864-018C-52E4-21BE14D8FE47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0854" y="5056338"/>
                <a:ext cx="552758" cy="501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" name="Google Shape;136;p25">
              <a:extLst>
                <a:ext uri="{FF2B5EF4-FFF2-40B4-BE49-F238E27FC236}">
                  <a16:creationId xmlns:a16="http://schemas.microsoft.com/office/drawing/2014/main" id="{97B86CB5-CC51-D6F3-C568-4D3983C0D085}"/>
                </a:ext>
              </a:extLst>
            </p:cNvPr>
            <p:cNvSpPr txBox="1"/>
            <p:nvPr/>
          </p:nvSpPr>
          <p:spPr>
            <a:xfrm>
              <a:off x="470000" y="2909874"/>
              <a:ext cx="2754600" cy="29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250" tIns="12125" rIns="24250" bIns="12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Figure 2: Facebook dataset characterization scores for four explanation methods. Left: Continuous plot with sparsity percentage. Right: Discrete plot with fixed explanation size. Modified GNNExplainer and SubgraphX outperform baselines.</a:t>
              </a:r>
              <a:endParaRPr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" name="Google Shape;132;p25">
            <a:extLst>
              <a:ext uri="{FF2B5EF4-FFF2-40B4-BE49-F238E27FC236}">
                <a16:creationId xmlns:a16="http://schemas.microsoft.com/office/drawing/2014/main" id="{9EEC1ED3-74EB-036A-A813-AF038A8E5A87}"/>
              </a:ext>
            </a:extLst>
          </p:cNvPr>
          <p:cNvGrpSpPr/>
          <p:nvPr/>
        </p:nvGrpSpPr>
        <p:grpSpPr>
          <a:xfrm>
            <a:off x="97823" y="3551854"/>
            <a:ext cx="2746993" cy="3228622"/>
            <a:chOff x="426685" y="2362084"/>
            <a:chExt cx="2797915" cy="6122933"/>
          </a:xfrm>
        </p:grpSpPr>
        <p:grpSp>
          <p:nvGrpSpPr>
            <p:cNvPr id="11" name="Google Shape;133;p25">
              <a:extLst>
                <a:ext uri="{FF2B5EF4-FFF2-40B4-BE49-F238E27FC236}">
                  <a16:creationId xmlns:a16="http://schemas.microsoft.com/office/drawing/2014/main" id="{7A536D09-2361-E4D0-D2CB-96AE377A62D4}"/>
                </a:ext>
              </a:extLst>
            </p:cNvPr>
            <p:cNvGrpSpPr/>
            <p:nvPr/>
          </p:nvGrpSpPr>
          <p:grpSpPr>
            <a:xfrm>
              <a:off x="426685" y="2362084"/>
              <a:ext cx="2754900" cy="401896"/>
              <a:chOff x="3523972" y="4704559"/>
              <a:chExt cx="2754900" cy="401896"/>
            </a:xfrm>
          </p:grpSpPr>
          <p:sp>
            <p:nvSpPr>
              <p:cNvPr id="13" name="Google Shape;134;p25" descr="Section Header and gold boundless bar">
                <a:extLst>
                  <a:ext uri="{FF2B5EF4-FFF2-40B4-BE49-F238E27FC236}">
                    <a16:creationId xmlns:a16="http://schemas.microsoft.com/office/drawing/2014/main" id="{67E17D54-3978-F076-9FEF-E206C5B4F1D8}"/>
                  </a:ext>
                </a:extLst>
              </p:cNvPr>
              <p:cNvSpPr txBox="1"/>
              <p:nvPr/>
            </p:nvSpPr>
            <p:spPr>
              <a:xfrm>
                <a:off x="3523972" y="4704559"/>
                <a:ext cx="2754900" cy="3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250" tIns="12125" rIns="24250" bIns="12125" anchor="t" anchorCtr="0">
                <a:noAutofit/>
              </a:bodyPr>
              <a:lstStyle/>
              <a:p>
                <a:r>
                  <a:rPr lang="en" sz="1000" b="1" dirty="0">
                    <a:solidFill>
                      <a:srgbClr val="002060"/>
                    </a:solidFill>
                    <a:latin typeface="Encode Sans Condensed Thin"/>
                    <a:ea typeface="Encode Sans Condensed Thin"/>
                    <a:cs typeface="Encode Sans Condensed Thin"/>
                    <a:sym typeface="Encode Sans Condensed Thin"/>
                  </a:rPr>
                  <a:t>BACKGROUND</a:t>
                </a:r>
                <a:endParaRPr sz="1000" b="1" dirty="0">
                  <a:solidFill>
                    <a:srgbClr val="002060"/>
                  </a:solidFill>
                  <a:latin typeface="Encode Sans Condensed Thin"/>
                  <a:ea typeface="Encode Sans Condensed Thin"/>
                  <a:cs typeface="Encode Sans Condensed Thin"/>
                  <a:sym typeface="Encode Sans Condensed Thin"/>
                </a:endParaRPr>
              </a:p>
            </p:txBody>
          </p:sp>
          <p:pic>
            <p:nvPicPr>
              <p:cNvPr id="14" name="Google Shape;135;p25" descr="Gold boundless bar">
                <a:extLst>
                  <a:ext uri="{FF2B5EF4-FFF2-40B4-BE49-F238E27FC236}">
                    <a16:creationId xmlns:a16="http://schemas.microsoft.com/office/drawing/2014/main" id="{BEF5A415-C2F7-E97F-11D0-EE7AB4F18A3D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0854" y="5056338"/>
                <a:ext cx="552758" cy="501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Google Shape;136;p25">
              <a:extLst>
                <a:ext uri="{FF2B5EF4-FFF2-40B4-BE49-F238E27FC236}">
                  <a16:creationId xmlns:a16="http://schemas.microsoft.com/office/drawing/2014/main" id="{7FE08E97-1463-0886-CF34-11A817594D01}"/>
                </a:ext>
              </a:extLst>
            </p:cNvPr>
            <p:cNvSpPr txBox="1"/>
            <p:nvPr/>
          </p:nvSpPr>
          <p:spPr>
            <a:xfrm>
              <a:off x="470000" y="2909873"/>
              <a:ext cx="2754600" cy="5575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250" tIns="12125" rIns="24250" bIns="12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GNNs are composed of multiple message passing layers. </a:t>
              </a:r>
              <a:r>
                <a:rPr lang="en-US" sz="70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GCN</a:t>
              </a:r>
              <a:r>
                <a:rPr lang="en-US" sz="7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700" b="0" i="0" u="none" strike="noStrike" cap="none" dirty="0" err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GraphSAGE</a:t>
              </a:r>
              <a:r>
                <a:rPr lang="en-US" sz="7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 GAT, and GIN are common building blocks.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Explanations can be made during initial prediction or post hoc. We focus on post hoc model-agnostic perturbation methods.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GNNExplainer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optimizes soft masks to maximize mutual information with the GNN prediction [2].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SubgraphX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applies Monte Carlo Tree Search and Shapley values to measure subgraph importance [3].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/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                                                        Figure 1: A computation graph</a:t>
              </a:r>
            </a:p>
            <a:p>
              <a:pPr lvl="0"/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                                                        for predicting the class of node</a:t>
              </a:r>
            </a:p>
            <a:p>
              <a:pPr lvl="0"/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                                                        v with useful and unimportant</a:t>
              </a:r>
            </a:p>
            <a:p>
              <a:pPr lvl="0"/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                                                        neighbors. The goal is to</a:t>
              </a:r>
            </a:p>
            <a:p>
              <a:pPr lvl="0"/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                                                        identify a small set of </a:t>
              </a:r>
            </a:p>
            <a:p>
              <a:pPr lvl="0"/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                                                        important pathways crucial to </a:t>
              </a:r>
            </a:p>
            <a:p>
              <a:pPr lvl="0"/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                                                        the prediction [2].</a:t>
              </a:r>
            </a:p>
            <a:p>
              <a:pPr lvl="0"/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/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/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Explanations are evaluated by multiple metrics including sparsity (size of explanation), fidelity (necessary/sufficient), stability, accuracy, and inference time [4].</a:t>
              </a:r>
            </a:p>
            <a:p>
              <a:pPr lvl="0"/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/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/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/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/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/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C03C05B-F9F1-7D10-2C41-D42BDC8C6BC2}"/>
              </a:ext>
            </a:extLst>
          </p:cNvPr>
          <p:cNvSpPr txBox="1"/>
          <p:nvPr/>
        </p:nvSpPr>
        <p:spPr>
          <a:xfrm>
            <a:off x="7937769" y="270389"/>
            <a:ext cx="118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Yale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A7E92-0866-06F0-24BC-5FFCBB9DA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53" y="4909899"/>
            <a:ext cx="1240446" cy="90034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4819EAC-1583-4DE9-3C61-DD58CC9A35B4}"/>
              </a:ext>
            </a:extLst>
          </p:cNvPr>
          <p:cNvGrpSpPr/>
          <p:nvPr/>
        </p:nvGrpSpPr>
        <p:grpSpPr>
          <a:xfrm>
            <a:off x="313155" y="6286140"/>
            <a:ext cx="2270288" cy="366334"/>
            <a:chOff x="166715" y="6371996"/>
            <a:chExt cx="2270288" cy="36633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0C399D0-3AE1-88D0-87F1-362430E42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715" y="6371996"/>
              <a:ext cx="1022006" cy="36633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58159DD-7C8A-3943-5887-4948AC039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9511" y="6407723"/>
              <a:ext cx="1097492" cy="294880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8427F039-BAFC-F85E-BA9E-8FA7F05E5A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282"/>
          <a:stretch/>
        </p:blipFill>
        <p:spPr>
          <a:xfrm>
            <a:off x="3024868" y="5171632"/>
            <a:ext cx="1240443" cy="1003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9FAE7D8-E37A-1C58-DA04-49A9D807B6C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951" b="2367"/>
          <a:stretch/>
        </p:blipFill>
        <p:spPr>
          <a:xfrm>
            <a:off x="4265311" y="4913530"/>
            <a:ext cx="1586886" cy="12623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A41913-2FDA-A799-3BB5-C356E09C1D1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94" t="4992" r="9459" b="1976"/>
          <a:stretch/>
        </p:blipFill>
        <p:spPr>
          <a:xfrm>
            <a:off x="6122214" y="1312436"/>
            <a:ext cx="1633237" cy="1312180"/>
          </a:xfrm>
          <a:prstGeom prst="rect">
            <a:avLst/>
          </a:prstGeom>
        </p:spPr>
      </p:pic>
      <p:sp>
        <p:nvSpPr>
          <p:cNvPr id="28" name="Google Shape;158;p1">
            <a:extLst>
              <a:ext uri="{FF2B5EF4-FFF2-40B4-BE49-F238E27FC236}">
                <a16:creationId xmlns:a16="http://schemas.microsoft.com/office/drawing/2014/main" id="{5BD71252-E656-F895-5415-85E51A96D395}"/>
              </a:ext>
            </a:extLst>
          </p:cNvPr>
          <p:cNvSpPr txBox="1"/>
          <p:nvPr/>
        </p:nvSpPr>
        <p:spPr>
          <a:xfrm>
            <a:off x="7802442" y="1541555"/>
            <a:ext cx="1023709" cy="84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Open Sans"/>
                <a:ea typeface="Open Sans"/>
                <a:cs typeface="Open Sans"/>
                <a:sym typeface="Open Sans"/>
              </a:rPr>
              <a:t>Figure 3: IMDB dataset characterization scores for four explanation methods. Modified GNNExplainer and SubgraphX outperform Embedding baseline.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9" name="Google Shape;132;p25">
            <a:extLst>
              <a:ext uri="{FF2B5EF4-FFF2-40B4-BE49-F238E27FC236}">
                <a16:creationId xmlns:a16="http://schemas.microsoft.com/office/drawing/2014/main" id="{69FC75CE-3B0A-0F79-12F2-05A19DACEAB2}"/>
              </a:ext>
            </a:extLst>
          </p:cNvPr>
          <p:cNvGrpSpPr/>
          <p:nvPr/>
        </p:nvGrpSpPr>
        <p:grpSpPr>
          <a:xfrm>
            <a:off x="6053404" y="3966808"/>
            <a:ext cx="2746993" cy="962934"/>
            <a:chOff x="426685" y="2362084"/>
            <a:chExt cx="2797915" cy="1826161"/>
          </a:xfrm>
        </p:grpSpPr>
        <p:grpSp>
          <p:nvGrpSpPr>
            <p:cNvPr id="30" name="Google Shape;133;p25">
              <a:extLst>
                <a:ext uri="{FF2B5EF4-FFF2-40B4-BE49-F238E27FC236}">
                  <a16:creationId xmlns:a16="http://schemas.microsoft.com/office/drawing/2014/main" id="{CAB92610-7C10-A0A4-5066-0AEF7858B52B}"/>
                </a:ext>
              </a:extLst>
            </p:cNvPr>
            <p:cNvGrpSpPr/>
            <p:nvPr/>
          </p:nvGrpSpPr>
          <p:grpSpPr>
            <a:xfrm>
              <a:off x="426685" y="2362084"/>
              <a:ext cx="2754900" cy="401897"/>
              <a:chOff x="3523972" y="4704559"/>
              <a:chExt cx="2754900" cy="401897"/>
            </a:xfrm>
          </p:grpSpPr>
          <p:sp>
            <p:nvSpPr>
              <p:cNvPr id="32" name="Google Shape;134;p25" descr="Section Header and gold boundless bar">
                <a:extLst>
                  <a:ext uri="{FF2B5EF4-FFF2-40B4-BE49-F238E27FC236}">
                    <a16:creationId xmlns:a16="http://schemas.microsoft.com/office/drawing/2014/main" id="{5361C128-5EA7-B1C7-BB7C-C5B82CECF81B}"/>
                  </a:ext>
                </a:extLst>
              </p:cNvPr>
              <p:cNvSpPr txBox="1"/>
              <p:nvPr/>
            </p:nvSpPr>
            <p:spPr>
              <a:xfrm>
                <a:off x="3523972" y="4704559"/>
                <a:ext cx="2754900" cy="3146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250" tIns="12125" rIns="24250" bIns="12125" anchor="t" anchorCtr="0">
                <a:noAutofit/>
              </a:bodyPr>
              <a:lstStyle/>
              <a:p>
                <a:r>
                  <a:rPr lang="en" sz="1000" b="1" dirty="0">
                    <a:solidFill>
                      <a:srgbClr val="002060"/>
                    </a:solidFill>
                    <a:latin typeface="Encode Sans Condensed Thin"/>
                    <a:ea typeface="Encode Sans Condensed Thin"/>
                    <a:cs typeface="Encode Sans Condensed Thin"/>
                    <a:sym typeface="Encode Sans Condensed Thin"/>
                  </a:rPr>
                  <a:t>NEXT STEPS</a:t>
                </a:r>
                <a:endParaRPr sz="1000" b="1" dirty="0">
                  <a:solidFill>
                    <a:srgbClr val="002060"/>
                  </a:solidFill>
                  <a:latin typeface="Encode Sans Condensed Thin"/>
                  <a:ea typeface="Encode Sans Condensed Thin"/>
                  <a:cs typeface="Encode Sans Condensed Thin"/>
                  <a:sym typeface="Encode Sans Condensed Thin"/>
                </a:endParaRPr>
              </a:p>
            </p:txBody>
          </p:sp>
          <p:pic>
            <p:nvPicPr>
              <p:cNvPr id="33" name="Google Shape;135;p25" descr="Gold boundless bar">
                <a:extLst>
                  <a:ext uri="{FF2B5EF4-FFF2-40B4-BE49-F238E27FC236}">
                    <a16:creationId xmlns:a16="http://schemas.microsoft.com/office/drawing/2014/main" id="{F30053CA-122F-B912-AE4B-EBFBEE351941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0854" y="5056338"/>
                <a:ext cx="552758" cy="501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" name="Google Shape;136;p25">
              <a:extLst>
                <a:ext uri="{FF2B5EF4-FFF2-40B4-BE49-F238E27FC236}">
                  <a16:creationId xmlns:a16="http://schemas.microsoft.com/office/drawing/2014/main" id="{64B96AC6-08B4-A993-F00A-0A35698EC16A}"/>
                </a:ext>
              </a:extLst>
            </p:cNvPr>
            <p:cNvSpPr txBox="1"/>
            <p:nvPr/>
          </p:nvSpPr>
          <p:spPr>
            <a:xfrm>
              <a:off x="470000" y="2909873"/>
              <a:ext cx="2754600" cy="1278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250" tIns="12125" rIns="24250" bIns="12125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Improve scalability to enable additional results on the Facebook dataset, </a:t>
              </a:r>
              <a:r>
                <a:rPr lang="en-US" sz="700" dirty="0" err="1">
                  <a:latin typeface="Open Sans"/>
                  <a:ea typeface="Open Sans"/>
                  <a:cs typeface="Open Sans"/>
                  <a:sym typeface="Open Sans"/>
                </a:rPr>
                <a:t>LastFM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dataset [6]. Develop new explanation methods leveraging heterogeneous graph meta-paths.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Contribute heterogenous graph explanation and link explanation to the open-source </a:t>
              </a:r>
              <a:r>
                <a:rPr lang="en-US" sz="700" dirty="0" err="1">
                  <a:latin typeface="Open Sans"/>
                  <a:ea typeface="Open Sans"/>
                  <a:cs typeface="Open Sans"/>
                  <a:sym typeface="Open Sans"/>
                </a:rPr>
                <a:t>PyTorch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Geometric project.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1">
      <a:dk1>
        <a:srgbClr val="990000"/>
      </a:dk1>
      <a:lt1>
        <a:srgbClr val="FFFFFF"/>
      </a:lt1>
      <a:dk2>
        <a:srgbClr val="828282"/>
      </a:dk2>
      <a:lt2>
        <a:srgbClr val="FFFFFF"/>
      </a:lt2>
      <a:accent1>
        <a:srgbClr val="990000"/>
      </a:accent1>
      <a:accent2>
        <a:srgbClr val="FFFFFF"/>
      </a:accent2>
      <a:accent3>
        <a:srgbClr val="828282"/>
      </a:accent3>
      <a:accent4>
        <a:srgbClr val="FFFFFF"/>
      </a:accent4>
      <a:accent5>
        <a:srgbClr val="4B4B4B"/>
      </a:accent5>
      <a:accent6>
        <a:srgbClr val="828282"/>
      </a:accent6>
      <a:hlink>
        <a:srgbClr val="BEBEBE"/>
      </a:hlink>
      <a:folHlink>
        <a:srgbClr val="D5D5D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882</Words>
  <Application>Microsoft Office PowerPoint</Application>
  <PresentationFormat>On-screen Show (4:3)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Encode Sans Condensed Thin</vt:lpstr>
      <vt:lpstr>Arial</vt:lpstr>
      <vt:lpstr>Open Sans</vt:lpstr>
      <vt:lpstr>Simple Light</vt:lpstr>
      <vt:lpstr>Office Theme</vt:lpstr>
      <vt:lpstr>Link Explanation for Heterogeneous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CPSC 490 Senior Project Final Presentation</dc:title>
  <dc:creator>Abhijit</dc:creator>
  <cp:lastModifiedBy>Abhijit Gupta</cp:lastModifiedBy>
  <cp:revision>13</cp:revision>
  <cp:lastPrinted>2022-12-05T19:48:57Z</cp:lastPrinted>
  <dcterms:modified xsi:type="dcterms:W3CDTF">2022-12-05T20:21:53Z</dcterms:modified>
</cp:coreProperties>
</file>