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3"/>
    <p:restoredTop sz="94720"/>
  </p:normalViewPr>
  <p:slideViewPr>
    <p:cSldViewPr snapToGrid="0">
      <p:cViewPr varScale="1">
        <p:scale>
          <a:sx n="275" d="100"/>
          <a:sy n="275" d="100"/>
        </p:scale>
        <p:origin x="16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36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0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15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61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70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758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16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84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43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51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265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90FAC3-1569-C041-AF7F-AAA641FAAD6A}" type="datetimeFigureOut">
              <a:rPr lang="en-BE" smtClean="0"/>
              <a:t>27/05/2024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FEF26D-EF74-C842-8A97-1903FB08AA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729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C047-621F-683D-6404-DF2312BFE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Respons</a:t>
            </a:r>
            <a:r>
              <a:rPr lang="en-GB" dirty="0" err="1"/>
              <a:t>i</a:t>
            </a:r>
            <a:r>
              <a:rPr lang="en-BE" dirty="0"/>
              <a:t>ble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4D36-2889-EF0C-95BA-946E1627A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Alexander Van Hecke</a:t>
            </a:r>
          </a:p>
          <a:p>
            <a:r>
              <a:rPr lang="en-GB" dirty="0"/>
              <a:t>A</a:t>
            </a:r>
            <a:r>
              <a:rPr lang="en-BE" dirty="0"/>
              <a:t>ssignment 2</a:t>
            </a:r>
          </a:p>
        </p:txBody>
      </p:sp>
    </p:spTree>
    <p:extLst>
      <p:ext uri="{BB962C8B-B14F-4D97-AF65-F5344CB8AC3E}">
        <p14:creationId xmlns:p14="http://schemas.microsoft.com/office/powerpoint/2010/main" val="349959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2 : Did sentiment change?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Trendline is going down (= more negative)</a:t>
            </a:r>
          </a:p>
          <a:p>
            <a:pPr lvl="1"/>
            <a:r>
              <a:rPr lang="en-GB" dirty="0"/>
              <a:t>I</a:t>
            </a:r>
            <a:r>
              <a:rPr lang="en-BE" dirty="0"/>
              <a:t>t was already going down before the introduction of ChatGPT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lope increases (towards negative) after introduction of ChatGPT in both communities</a:t>
            </a:r>
          </a:p>
        </p:txBody>
      </p:sp>
    </p:spTree>
    <p:extLst>
      <p:ext uri="{BB962C8B-B14F-4D97-AF65-F5344CB8AC3E}">
        <p14:creationId xmlns:p14="http://schemas.microsoft.com/office/powerpoint/2010/main" val="426668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ChatGPT safe to use?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Many ethical issues concerning safe use of ChatGPT : </a:t>
            </a:r>
          </a:p>
          <a:p>
            <a:pPr lvl="1"/>
            <a:r>
              <a:rPr lang="en-GB" dirty="0"/>
              <a:t>T</a:t>
            </a:r>
            <a:r>
              <a:rPr lang="en-BE" dirty="0"/>
              <a:t>ransparency: how are answers determined?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ccountability: who is liable when false information leads to injury or harm?</a:t>
            </a:r>
          </a:p>
          <a:p>
            <a:pPr lvl="1"/>
            <a:r>
              <a:rPr lang="en-GB" dirty="0"/>
              <a:t>D</a:t>
            </a:r>
            <a:r>
              <a:rPr lang="en-BE" dirty="0"/>
              <a:t>ata privacy: people may enter sensitive information</a:t>
            </a:r>
          </a:p>
          <a:p>
            <a:pPr lvl="1"/>
            <a:r>
              <a:rPr lang="en-GB" dirty="0"/>
              <a:t>T</a:t>
            </a:r>
            <a:r>
              <a:rPr lang="en-BE" dirty="0"/>
              <a:t>rust : people may trust ChatGPT too much</a:t>
            </a:r>
          </a:p>
          <a:p>
            <a:pPr lvl="1"/>
            <a:r>
              <a:rPr lang="en-BE" dirty="0"/>
              <a:t>Fairness : AGI should be available to all</a:t>
            </a:r>
          </a:p>
          <a:p>
            <a:pPr lvl="1"/>
            <a:r>
              <a:rPr lang="en-BE" dirty="0"/>
              <a:t>(Input) bias : biased training sets</a:t>
            </a:r>
          </a:p>
          <a:p>
            <a:pPr lvl="1"/>
            <a:r>
              <a:rPr lang="en-BE" dirty="0"/>
              <a:t>Environmental impact : use of compute resources</a:t>
            </a:r>
          </a:p>
          <a:p>
            <a:pPr lvl="1"/>
            <a:r>
              <a:rPr lang="en-BE" dirty="0"/>
              <a:t>Societal impact : education, fake news, phishing by generating emails, …</a:t>
            </a:r>
          </a:p>
          <a:p>
            <a:pPr lvl="1"/>
            <a:r>
              <a:rPr lang="en-BE" dirty="0"/>
              <a:t>…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0253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These ethical issues are being discussed </a:t>
            </a:r>
          </a:p>
          <a:p>
            <a:r>
              <a:rPr lang="en-GB" dirty="0"/>
              <a:t>W</a:t>
            </a:r>
            <a:r>
              <a:rPr lang="en-BE" dirty="0"/>
              <a:t>e found some of these issues in the results</a:t>
            </a:r>
          </a:p>
          <a:p>
            <a:r>
              <a:rPr lang="en-GB" dirty="0"/>
              <a:t>H</a:t>
            </a:r>
            <a:r>
              <a:rPr lang="en-BE" dirty="0"/>
              <a:t>owever the dataset was very limited and no clear conclusions can be drawn</a:t>
            </a:r>
          </a:p>
        </p:txBody>
      </p:sp>
    </p:spTree>
    <p:extLst>
      <p:ext uri="{BB962C8B-B14F-4D97-AF65-F5344CB8AC3E}">
        <p14:creationId xmlns:p14="http://schemas.microsoft.com/office/powerpoint/2010/main" val="400660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NLP analysis of topics discussed by experts (transcripts of  Youtube videos)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cientific and non-scientific communities</a:t>
            </a:r>
          </a:p>
          <a:p>
            <a:pPr lvl="1"/>
            <a:r>
              <a:rPr lang="en-BE" dirty="0"/>
              <a:t>Before and after the introduction of ChatGPT</a:t>
            </a:r>
          </a:p>
          <a:p>
            <a:r>
              <a:rPr lang="en-BE" dirty="0"/>
              <a:t>Are AGIs </a:t>
            </a:r>
            <a:r>
              <a:rPr lang="en-BE" b="1" dirty="0"/>
              <a:t>safe</a:t>
            </a:r>
            <a:r>
              <a:rPr lang="en-BE" dirty="0"/>
              <a:t> to use? (and is ChatGPT even an AGI?)</a:t>
            </a:r>
          </a:p>
          <a:p>
            <a:pPr lvl="1"/>
            <a:r>
              <a:rPr lang="en-GB" dirty="0"/>
              <a:t>D</a:t>
            </a:r>
            <a:r>
              <a:rPr lang="en-BE" dirty="0"/>
              <a:t>o they act ethically and responsibly?</a:t>
            </a:r>
          </a:p>
          <a:p>
            <a:pPr lvl="1"/>
            <a:r>
              <a:rPr lang="en-BE" dirty="0"/>
              <a:t>Do they comply with instructions?</a:t>
            </a:r>
          </a:p>
          <a:p>
            <a:pPr lvl="1"/>
            <a:r>
              <a:rPr lang="en-BE" dirty="0"/>
              <a:t>Do they resist biases?</a:t>
            </a:r>
          </a:p>
          <a:p>
            <a:r>
              <a:rPr lang="en-BE" dirty="0"/>
              <a:t>Is there a shift in views on safety of AGI before/after ChatGPT?</a:t>
            </a:r>
          </a:p>
          <a:p>
            <a:pPr lvl="1"/>
            <a:r>
              <a:rPr lang="en-BE" dirty="0"/>
              <a:t>RQ 1 : </a:t>
            </a:r>
            <a:r>
              <a:rPr lang="en-GB" dirty="0"/>
              <a:t>Did the introduction of ChatGPT change the topics discussed in the scientific and non-scientific AGI community?</a:t>
            </a:r>
            <a:endParaRPr lang="en-BE" dirty="0"/>
          </a:p>
          <a:p>
            <a:pPr lvl="1"/>
            <a:r>
              <a:rPr lang="en-BE" dirty="0"/>
              <a:t>RQ 2: </a:t>
            </a:r>
            <a:r>
              <a:rPr lang="en-GB" dirty="0"/>
              <a:t>Did the introduction of ChatGPT change the general sentiment about AGI in the scientific and non-scientific AGI community?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704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1 : Did topics change?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Perform a number of analyses : </a:t>
            </a:r>
          </a:p>
          <a:p>
            <a:pPr lvl="1"/>
            <a:r>
              <a:rPr lang="en-BE" dirty="0"/>
              <a:t>Wordclouds : very simple visualisation of “the most important words”</a:t>
            </a:r>
          </a:p>
          <a:p>
            <a:pPr lvl="1"/>
            <a:r>
              <a:rPr lang="en-BE" dirty="0"/>
              <a:t>N-grams : bigrams and trigrams, these are often used expressions</a:t>
            </a:r>
          </a:p>
          <a:p>
            <a:pPr lvl="1"/>
            <a:r>
              <a:rPr lang="en-BE" dirty="0"/>
              <a:t>Topic modeling using an LDA model : what kinds of topics are being discussed?</a:t>
            </a:r>
          </a:p>
          <a:p>
            <a:r>
              <a:rPr lang="en-BE" dirty="0"/>
              <a:t>The results before and after ChatGPT were judged by a human =&gt; subjective analysis</a:t>
            </a:r>
          </a:p>
        </p:txBody>
      </p:sp>
    </p:spTree>
    <p:extLst>
      <p:ext uri="{BB962C8B-B14F-4D97-AF65-F5344CB8AC3E}">
        <p14:creationId xmlns:p14="http://schemas.microsoft.com/office/powerpoint/2010/main" val="6295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1 : Wordcloud</a:t>
            </a:r>
          </a:p>
        </p:txBody>
      </p:sp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6A23684D-8AA5-5441-0CC8-A2F3F6FC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10" y="810491"/>
            <a:ext cx="4798291" cy="2399146"/>
          </a:xfrm>
          <a:prstGeom prst="rect">
            <a:avLst/>
          </a:prstGeom>
        </p:spPr>
      </p:pic>
      <p:pic>
        <p:nvPicPr>
          <p:cNvPr id="13" name="Picture 12" descr="A close up of words&#10;&#10;Description automatically generated">
            <a:extLst>
              <a:ext uri="{FF2B5EF4-FFF2-40B4-BE49-F238E27FC236}">
                <a16:creationId xmlns:a16="http://schemas.microsoft.com/office/drawing/2014/main" id="{BF72A53A-9AD6-3282-367A-DDD48BC8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890" y="3648364"/>
            <a:ext cx="4627418" cy="231370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5F4358B-BA56-72BE-46E0-4C7E838F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1" y="4210835"/>
            <a:ext cx="2082800" cy="118876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</a:t>
            </a:r>
            <a:r>
              <a:rPr lang="en-BE" dirty="0"/>
              <a:t>ar</a:t>
            </a:r>
          </a:p>
          <a:p>
            <a:r>
              <a:rPr lang="en-GB" dirty="0"/>
              <a:t>p</a:t>
            </a:r>
            <a:r>
              <a:rPr lang="en-BE" dirty="0"/>
              <a:t>roblem</a:t>
            </a:r>
          </a:p>
          <a:p>
            <a:r>
              <a:rPr lang="en-BE" dirty="0"/>
              <a:t>hard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0340BC-AE95-C325-460F-53CDC6B7C2FF}"/>
              </a:ext>
            </a:extLst>
          </p:cNvPr>
          <p:cNvSpPr txBox="1">
            <a:spLocks/>
          </p:cNvSpPr>
          <p:nvPr/>
        </p:nvSpPr>
        <p:spPr>
          <a:xfrm>
            <a:off x="8991601" y="1204399"/>
            <a:ext cx="2082800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people</a:t>
            </a:r>
            <a:endParaRPr lang="en-BE" dirty="0"/>
          </a:p>
          <a:p>
            <a:r>
              <a:rPr lang="en-GB" dirty="0"/>
              <a:t>build</a:t>
            </a:r>
          </a:p>
          <a:p>
            <a:r>
              <a:rPr lang="en-GB" dirty="0"/>
              <a:t>good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844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1 : N-grams</a:t>
            </a:r>
          </a:p>
        </p:txBody>
      </p:sp>
      <p:pic>
        <p:nvPicPr>
          <p:cNvPr id="7" name="Picture 6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AB08B13A-AFAC-3A16-4CC5-EEFD0A51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09" y="833628"/>
            <a:ext cx="7772400" cy="51816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47A97BD4-3031-BAAB-7D88-0C69F3155C46}"/>
              </a:ext>
            </a:extLst>
          </p:cNvPr>
          <p:cNvSpPr/>
          <p:nvPr/>
        </p:nvSpPr>
        <p:spPr>
          <a:xfrm rot="15993990">
            <a:off x="7263621" y="4276014"/>
            <a:ext cx="277091" cy="3990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116FD5B-9611-0EE7-C0C2-31C9F76A6E36}"/>
              </a:ext>
            </a:extLst>
          </p:cNvPr>
          <p:cNvSpPr/>
          <p:nvPr/>
        </p:nvSpPr>
        <p:spPr>
          <a:xfrm rot="15993990">
            <a:off x="7328275" y="4756304"/>
            <a:ext cx="277091" cy="3990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33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1 :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Poor results using an LDA model</a:t>
            </a:r>
          </a:p>
          <a:p>
            <a:pPr lvl="1"/>
            <a:r>
              <a:rPr lang="en-US" dirty="0"/>
              <a:t>Mostly nonsensical topics</a:t>
            </a:r>
            <a:endParaRPr lang="en-BE" dirty="0"/>
          </a:p>
          <a:p>
            <a:pPr lvl="1"/>
            <a:r>
              <a:rPr lang="en-BE" dirty="0"/>
              <a:t>Not enough data?</a:t>
            </a:r>
          </a:p>
          <a:p>
            <a:r>
              <a:rPr lang="en-BE" dirty="0"/>
              <a:t>Some mentions of “super human level intelligence” and concerns about “replacement of workforce” were found</a:t>
            </a:r>
          </a:p>
        </p:txBody>
      </p:sp>
    </p:spTree>
    <p:extLst>
      <p:ext uri="{BB962C8B-B14F-4D97-AF65-F5344CB8AC3E}">
        <p14:creationId xmlns:p14="http://schemas.microsoft.com/office/powerpoint/2010/main" val="10334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1 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This is a </a:t>
            </a:r>
            <a:r>
              <a:rPr lang="en-BE" b="1" dirty="0"/>
              <a:t>subjective</a:t>
            </a:r>
            <a:r>
              <a:rPr lang="en-BE" dirty="0"/>
              <a:t> interpretation : </a:t>
            </a:r>
          </a:p>
          <a:p>
            <a:pPr lvl="1"/>
            <a:r>
              <a:rPr lang="en-GB" dirty="0"/>
              <a:t>T</a:t>
            </a:r>
            <a:r>
              <a:rPr lang="en-BE" dirty="0"/>
              <a:t>here seems to be shift from more positive topics towards less positive topics</a:t>
            </a:r>
          </a:p>
        </p:txBody>
      </p:sp>
    </p:spTree>
    <p:extLst>
      <p:ext uri="{BB962C8B-B14F-4D97-AF65-F5344CB8AC3E}">
        <p14:creationId xmlns:p14="http://schemas.microsoft.com/office/powerpoint/2010/main" val="382525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2 : Did sentiment change?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1DC5-4219-18D0-CBB7-C631C466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Try to perform a more objective analysis for RQ2</a:t>
            </a:r>
          </a:p>
          <a:p>
            <a:pPr lvl="1"/>
            <a:r>
              <a:rPr lang="en-GB" dirty="0"/>
              <a:t>U</a:t>
            </a:r>
            <a:r>
              <a:rPr lang="en-BE" dirty="0"/>
              <a:t>se a sentiment classifier on all documents over time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verage the sentiments over all sentences of each document</a:t>
            </a:r>
          </a:p>
          <a:p>
            <a:pPr lvl="1"/>
            <a:r>
              <a:rPr lang="en-GB" dirty="0"/>
              <a:t>V</a:t>
            </a:r>
            <a:r>
              <a:rPr lang="en-BE" dirty="0"/>
              <a:t>isualize this on a timeline and correlate with the introduction of ChatGPT</a:t>
            </a:r>
          </a:p>
          <a:p>
            <a:pPr lvl="1"/>
            <a:r>
              <a:rPr lang="en-GB" dirty="0"/>
              <a:t>G</a:t>
            </a:r>
            <a:r>
              <a:rPr lang="en-BE" dirty="0"/>
              <a:t>enerate a trendline (is sentiment going towards more positive or towards more negative?)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615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902F-EF69-E712-B9FA-FC3ABC4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RQ 2 : Did sentiment change?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85B9127D-3427-00E2-3F7D-6B31D114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82" y="551875"/>
            <a:ext cx="5675744" cy="2837872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376B0961-3B14-C4BD-84DB-B8D7EC8D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82" y="3468254"/>
            <a:ext cx="5675744" cy="2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49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43</TotalTime>
  <Words>505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Responsible AI</vt:lpstr>
      <vt:lpstr>Introduction</vt:lpstr>
      <vt:lpstr>RQ 1 : Did topics change? </vt:lpstr>
      <vt:lpstr>RQ 1 : Wordcloud</vt:lpstr>
      <vt:lpstr>RQ 1 : N-grams</vt:lpstr>
      <vt:lpstr>RQ 1 : Topic modeling</vt:lpstr>
      <vt:lpstr>RQ 1 : Conclusion</vt:lpstr>
      <vt:lpstr>RQ 2 : Did sentiment change? </vt:lpstr>
      <vt:lpstr>RQ 2 : Did sentiment change?</vt:lpstr>
      <vt:lpstr>RQ 2 : Did sentiment change? </vt:lpstr>
      <vt:lpstr>Is ChatGPT safe to use?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</dc:title>
  <dc:creator>Alexander Van Hecke</dc:creator>
  <cp:lastModifiedBy>Alexander Van Hecke</cp:lastModifiedBy>
  <cp:revision>6</cp:revision>
  <dcterms:created xsi:type="dcterms:W3CDTF">2024-03-15T18:39:16Z</dcterms:created>
  <dcterms:modified xsi:type="dcterms:W3CDTF">2024-05-27T15:19:48Z</dcterms:modified>
</cp:coreProperties>
</file>