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68" r:id="rId5"/>
    <p:sldId id="259" r:id="rId6"/>
    <p:sldId id="260" r:id="rId7"/>
    <p:sldId id="269" r:id="rId8"/>
    <p:sldId id="265"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ECECEC"/>
    <a:srgbClr val="ED1868"/>
    <a:srgbClr val="F9A61C"/>
    <a:srgbClr val="F2F2F2"/>
    <a:srgbClr val="014067"/>
    <a:srgbClr val="3F3F3F"/>
    <a:srgbClr val="014E7D"/>
    <a:srgbClr val="013657"/>
    <a:srgbClr val="014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D68DE-8B98-4AAF-9481-7C1684EE1C11}" v="618" dt="2019-12-25T10:00:16.508"/>
    <p1510:client id="{42C54942-A1C0-4E62-ACC9-149FED4F8F37}" v="150" dt="2019-12-25T08:35:19.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74" autoAdjust="0"/>
  </p:normalViewPr>
  <p:slideViewPr>
    <p:cSldViewPr snapToGrid="0" showGuides="1">
      <p:cViewPr varScale="1">
        <p:scale>
          <a:sx n="72" d="100"/>
          <a:sy n="72" d="100"/>
        </p:scale>
        <p:origin x="222"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12/25/2019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12/25/2019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prstGeom prst="rect">
            <a:avLst/>
          </a:prstGeom>
        </p:spPr>
        <p:txBody>
          <a:bodyPr wrap="square" anchor="ctr">
            <a:noAutofit/>
          </a:bodyPr>
          <a:lstStyle>
            <a:lvl1pPr marL="0" indent="0" algn="ctr">
              <a:buNone/>
              <a:defRPr>
                <a:solidFill>
                  <a:schemeClr val="tx1"/>
                </a:solidFill>
              </a:defRPr>
            </a:lvl1pPr>
          </a:lstStyle>
          <a:p>
            <a:r>
              <a:rPr lang="en-US" noProof="0" dirty="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prstGeom prst="rect">
            <a:avLst/>
          </a:prstGeom>
        </p:spPr>
        <p:txBody>
          <a:bodyPr wrap="square" anchor="ctr">
            <a:noAutofit/>
          </a:bodyPr>
          <a:lstStyle>
            <a:lvl1pPr marL="0" indent="0" algn="ctr">
              <a:buNone/>
              <a:defRPr>
                <a:solidFill>
                  <a:schemeClr val="tx1"/>
                </a:solidFill>
              </a:defRPr>
            </a:lvl1pPr>
          </a:lstStyle>
          <a:p>
            <a:r>
              <a:rPr lang="en-US" noProof="0" dirty="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375400" y="0"/>
            <a:ext cx="5816600" cy="6858000"/>
          </a:xfrm>
          <a:prstGeom prst="rect">
            <a:avLst/>
          </a:pr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dirty="0"/>
              <a:t>Click icon to add picture</a:t>
            </a:r>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299201" y="1308100"/>
            <a:ext cx="5892798" cy="5549899"/>
          </a:xfrm>
          <a:prstGeom prst="rect">
            <a:avLst/>
          </a:pr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prstGeom prst="rect">
            <a:avLst/>
          </a:prstGeom>
        </p:spPr>
        <p:txBody>
          <a:bodyPr wrap="square" anchor="ctr">
            <a:noAutofit/>
          </a:bodyPr>
          <a:lstStyle>
            <a:lvl1pPr marL="0" indent="0" algn="ctr">
              <a:buNone/>
              <a:defRPr>
                <a:solidFill>
                  <a:schemeClr val="tx1"/>
                </a:solidFill>
              </a:defRPr>
            </a:lvl1pPr>
          </a:lstStyle>
          <a:p>
            <a:r>
              <a:rPr lang="en-US" noProof="0" dirty="0"/>
              <a:t>Click icon to add picture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8.xml"/><Relationship Id="rId1" Type="http://schemas.openxmlformats.org/officeDocument/2006/relationships/video" Target="https://www.youtube.com/embed/P8t0Sky7MEA?feature=oembe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srcRect l="20784" r="20784"/>
          <a:stretch>
            <a:fillRect/>
          </a:stretch>
        </p:blipFill>
        <p:spPr>
          <a:xfrm>
            <a:off x="1683398" y="790714"/>
            <a:ext cx="4414146" cy="5277549"/>
          </a:xfrm>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sz="5400" dirty="0">
                <a:solidFill>
                  <a:srgbClr val="F9A61C"/>
                </a:solidFill>
                <a:cs typeface="Calibri Light"/>
              </a:rPr>
              <a:t>We</a:t>
            </a:r>
            <a:r>
              <a:rPr lang="en-US" sz="5400" dirty="0">
                <a:solidFill>
                  <a:srgbClr val="ED1868"/>
                </a:solidFill>
                <a:cs typeface="Calibri Light"/>
              </a:rPr>
              <a:t>Care</a:t>
            </a:r>
            <a:endParaRPr lang="en-US" sz="5400" dirty="0">
              <a:solidFill>
                <a:srgbClr val="ED1868"/>
              </a:solidFill>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nchor="t">
            <a:normAutofit/>
          </a:bodyPr>
          <a:lstStyle/>
          <a:p>
            <a:r>
              <a:rPr lang="en-US" dirty="0">
                <a:cs typeface="Calibri"/>
              </a:rPr>
              <a:t>Women Safety</a:t>
            </a:r>
            <a:endParaRPr lang="en-US"/>
          </a:p>
        </p:txBody>
      </p:sp>
      <p:pic>
        <p:nvPicPr>
          <p:cNvPr id="2" name="Picture 4">
            <a:extLst>
              <a:ext uri="{FF2B5EF4-FFF2-40B4-BE49-F238E27FC236}">
                <a16:creationId xmlns:a16="http://schemas.microsoft.com/office/drawing/2014/main" id="{E923D7CC-259C-45B8-AD68-9A93BE88011C}"/>
              </a:ext>
            </a:extLst>
          </p:cNvPr>
          <p:cNvPicPr>
            <a:picLocks noChangeAspect="1"/>
          </p:cNvPicPr>
          <p:nvPr/>
        </p:nvPicPr>
        <p:blipFill>
          <a:blip r:embed="rId3"/>
          <a:stretch>
            <a:fillRect/>
          </a:stretch>
        </p:blipFill>
        <p:spPr>
          <a:xfrm>
            <a:off x="986287" y="1493808"/>
            <a:ext cx="5819954" cy="3884762"/>
          </a:xfrm>
          <a:prstGeom prst="rect">
            <a:avLst/>
          </a:prstGeom>
        </p:spPr>
      </p:pic>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16">
            <a:extLst>
              <a:ext uri="{FF2B5EF4-FFF2-40B4-BE49-F238E27FC236}">
                <a16:creationId xmlns:a16="http://schemas.microsoft.com/office/drawing/2014/main" id="{F5C3BBBA-E714-4CD9-BA1A-66AC32A43D4B}"/>
              </a:ext>
            </a:extLst>
          </p:cNvPr>
          <p:cNvPicPr>
            <a:picLocks noGrp="1" noChangeAspect="1"/>
          </p:cNvPicPr>
          <p:nvPr>
            <p:ph type="pic" sz="quarter" idx="10"/>
          </p:nvPr>
        </p:nvPicPr>
        <p:blipFill>
          <a:blip r:embed="rId2"/>
          <a:srcRect/>
          <a:stretch/>
        </p:blipFill>
        <p:spPr>
          <a:xfrm>
            <a:off x="-1" y="-6"/>
            <a:ext cx="12192000" cy="6832606"/>
          </a:xfrm>
          <a:prstGeom prst="rect">
            <a:avLst/>
          </a:prstGeom>
        </p:spPr>
      </p:pic>
      <p:sp>
        <p:nvSpPr>
          <p:cNvPr id="1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dirty="0">
                <a:solidFill>
                  <a:srgbClr val="F9A61C"/>
                </a:solidFill>
              </a:rPr>
              <a:t>Women Safety</a:t>
            </a:r>
            <a:endParaRPr lang="en-US" sz="3600" dirty="0">
              <a:solidFill>
                <a:srgbClr val="F9A61C"/>
              </a:solidFill>
              <a:cs typeface="Calibri"/>
            </a:endParaRPr>
          </a:p>
        </p:txBody>
      </p:sp>
      <p:cxnSp>
        <p:nvCxnSpPr>
          <p:cNvPr id="23" name="Straight Connector 2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5005" y="2990686"/>
            <a:ext cx="4593021" cy="3841914"/>
          </a:xfrm>
        </p:spPr>
        <p:txBody>
          <a:bodyPr vert="horz" lIns="91440" tIns="45720" rIns="91440" bIns="45720" rtlCol="0" anchor="ctr">
            <a:normAutofit/>
          </a:bodyPr>
          <a:lstStyle/>
          <a:p>
            <a:r>
              <a:rPr lang="en-US" sz="1600" dirty="0"/>
              <a:t>According to </a:t>
            </a:r>
            <a:r>
              <a:rPr lang="en-US" sz="1600" u="sng" dirty="0"/>
              <a:t>National Crime Records Bureau</a:t>
            </a:r>
            <a:r>
              <a:rPr lang="en-US" sz="1600" dirty="0"/>
              <a:t> (NCRB) 2013 annual report, 24,923 rape cases were reported across India in 2012.</a:t>
            </a:r>
            <a:endParaRPr lang="en-US" sz="1600" u="sng" dirty="0">
              <a:cs typeface="Calibri"/>
            </a:endParaRPr>
          </a:p>
          <a:p>
            <a:r>
              <a:rPr lang="en-US" sz="1600" dirty="0"/>
              <a:t>And many rapes go unreported.</a:t>
            </a:r>
            <a:endParaRPr lang="en-US" sz="1600" dirty="0">
              <a:cs typeface="Calibri"/>
            </a:endParaRPr>
          </a:p>
          <a:p>
            <a:r>
              <a:rPr lang="en-US" sz="1600" dirty="0"/>
              <a:t>Not only rapes, Indian Women also witness large amount of acid attack, harassing, kidnapping  and assault.</a:t>
            </a:r>
            <a:endParaRPr lang="en-US" sz="1600" dirty="0">
              <a:cs typeface="Calibri"/>
            </a:endParaRPr>
          </a:p>
          <a:p>
            <a:r>
              <a:rPr lang="en-US" sz="1600" dirty="0"/>
              <a:t>Women think twice before stepping out of their homes, especially at the night. This is, unfortunately, the sad reality of our country that lives in constant fear.</a:t>
            </a:r>
            <a:endParaRPr lang="en-US" sz="1600" dirty="0">
              <a:cs typeface="Calibri"/>
            </a:endParaRPr>
          </a:p>
        </p:txBody>
      </p:sp>
      <p:sp>
        <p:nvSpPr>
          <p:cNvPr id="10" name="Rectangle 6">
            <a:extLst>
              <a:ext uri="{FF2B5EF4-FFF2-40B4-BE49-F238E27FC236}">
                <a16:creationId xmlns:a16="http://schemas.microsoft.com/office/drawing/2014/main" id="{CB6C299F-A8F8-4E86-BBAF-F766D386FC58}"/>
              </a:ext>
              <a:ext uri="{C183D7F6-B498-43B3-948B-1728B52AA6E4}">
                <adec:decorative xmlns:adec="http://schemas.microsoft.com/office/drawing/2017/decorative" val="1"/>
              </a:ext>
            </a:extLst>
          </p:cNvPr>
          <p:cNvSpPr/>
          <p:nvPr/>
        </p:nvSpPr>
        <p:spPr>
          <a:xfrm>
            <a:off x="6476616" y="-6"/>
            <a:ext cx="2990088" cy="2779782"/>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088" h="2779782">
                <a:moveTo>
                  <a:pt x="2340864" y="0"/>
                </a:moveTo>
                <a:lnTo>
                  <a:pt x="2990088" y="0"/>
                </a:lnTo>
                <a:lnTo>
                  <a:pt x="676656" y="2779782"/>
                </a:lnTo>
                <a:lnTo>
                  <a:pt x="0" y="2770638"/>
                </a:lnTo>
                <a:lnTo>
                  <a:pt x="23408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a:extLst>
              <a:ext uri="{FF2B5EF4-FFF2-40B4-BE49-F238E27FC236}">
                <a16:creationId xmlns:a16="http://schemas.microsoft.com/office/drawing/2014/main" id="{2590ADEE-BBC0-4161-A1BF-CFFA4BC69A39}"/>
              </a:ext>
              <a:ext uri="{C183D7F6-B498-43B3-948B-1728B52AA6E4}">
                <adec:decorative xmlns:adec="http://schemas.microsoft.com/office/drawing/2017/decorative" val="1"/>
              </a:ext>
            </a:extLst>
          </p:cNvPr>
          <p:cNvSpPr/>
          <p:nvPr/>
        </p:nvSpPr>
        <p:spPr>
          <a:xfrm>
            <a:off x="9174068" y="3235014"/>
            <a:ext cx="3045666" cy="3665240"/>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 name="connsiteX0" fmla="*/ 2997578 w 2997578"/>
              <a:gd name="connsiteY0" fmla="*/ 0 h 3552397"/>
              <a:gd name="connsiteX1" fmla="*/ 2990088 w 2997578"/>
              <a:gd name="connsiteY1" fmla="*/ 781759 h 3552397"/>
              <a:gd name="connsiteX2" fmla="*/ 2100586 w 2997578"/>
              <a:gd name="connsiteY2" fmla="*/ 1861618 h 3552397"/>
              <a:gd name="connsiteX3" fmla="*/ 0 w 2997578"/>
              <a:gd name="connsiteY3" fmla="*/ 3552397 h 3552397"/>
              <a:gd name="connsiteX4" fmla="*/ 2997578 w 2997578"/>
              <a:gd name="connsiteY4" fmla="*/ 0 h 3552397"/>
              <a:gd name="connsiteX0" fmla="*/ 1573648 w 1573648"/>
              <a:gd name="connsiteY0" fmla="*/ 0 h 1865401"/>
              <a:gd name="connsiteX1" fmla="*/ 1566158 w 1573648"/>
              <a:gd name="connsiteY1" fmla="*/ 781759 h 1865401"/>
              <a:gd name="connsiteX2" fmla="*/ 676656 w 1573648"/>
              <a:gd name="connsiteY2" fmla="*/ 1861618 h 1865401"/>
              <a:gd name="connsiteX3" fmla="*/ 0 w 1573648"/>
              <a:gd name="connsiteY3" fmla="*/ 1865401 h 1865401"/>
              <a:gd name="connsiteX4" fmla="*/ 1573648 w 1573648"/>
              <a:gd name="connsiteY4" fmla="*/ 0 h 186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648" h="1865401">
                <a:moveTo>
                  <a:pt x="1573648" y="0"/>
                </a:moveTo>
                <a:cubicBezTo>
                  <a:pt x="1571151" y="260586"/>
                  <a:pt x="1568655" y="521173"/>
                  <a:pt x="1566158" y="781759"/>
                </a:cubicBezTo>
                <a:lnTo>
                  <a:pt x="676656" y="1861618"/>
                </a:lnTo>
                <a:lnTo>
                  <a:pt x="0" y="1865401"/>
                </a:lnTo>
                <a:lnTo>
                  <a:pt x="1573648" y="0"/>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8ADC8153-1F7D-47D6-B96D-45A86AC07AC9}"/>
              </a:ext>
              <a:ext uri="{C183D7F6-B498-43B3-948B-1728B52AA6E4}">
                <adec:decorative xmlns:adec="http://schemas.microsoft.com/office/drawing/2017/decorative" val="1"/>
              </a:ext>
            </a:extLst>
          </p:cNvPr>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Rectangle 6">
            <a:extLst>
              <a:ext uri="{FF2B5EF4-FFF2-40B4-BE49-F238E27FC236}">
                <a16:creationId xmlns:a16="http://schemas.microsoft.com/office/drawing/2014/main" id="{BC796A23-5F3D-42EA-8F7B-3FE7720D0BE1}"/>
              </a:ext>
              <a:ext uri="{C183D7F6-B498-43B3-948B-1728B52AA6E4}">
                <adec:decorative xmlns:adec="http://schemas.microsoft.com/office/drawing/2017/decorative" val="1"/>
              </a:ext>
            </a:extLst>
          </p:cNvPr>
          <p:cNvSpPr/>
          <p:nvPr/>
        </p:nvSpPr>
        <p:spPr>
          <a:xfrm>
            <a:off x="6390434" y="-28011"/>
            <a:ext cx="5801566" cy="6860611"/>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578" h="3561541">
                <a:moveTo>
                  <a:pt x="2997578" y="0"/>
                </a:moveTo>
                <a:cubicBezTo>
                  <a:pt x="2995081" y="260586"/>
                  <a:pt x="2992585" y="521173"/>
                  <a:pt x="2990088" y="781759"/>
                </a:cubicBezTo>
                <a:lnTo>
                  <a:pt x="676656" y="3561541"/>
                </a:lnTo>
                <a:lnTo>
                  <a:pt x="0" y="3552397"/>
                </a:lnTo>
                <a:lnTo>
                  <a:pt x="29975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F7828D7-FDEB-46A8-AA7C-F734ECDD661B}"/>
              </a:ext>
            </a:extLst>
          </p:cNvPr>
          <p:cNvPicPr>
            <a:picLocks noGrp="1" noChangeAspect="1"/>
          </p:cNvPicPr>
          <p:nvPr>
            <p:ph type="pic" sz="quarter" idx="14"/>
          </p:nvPr>
        </p:nvPicPr>
        <p:blipFill rotWithShape="1">
          <a:blip r:embed="rId2"/>
          <a:srcRect l="20168" r="22865"/>
          <a:stretch/>
        </p:blipFill>
        <p:spPr>
          <a:xfrm>
            <a:off x="5963478" y="-29704"/>
            <a:ext cx="6228522" cy="6912000"/>
          </a:xfrm>
        </p:spPr>
      </p:pic>
      <p:sp>
        <p:nvSpPr>
          <p:cNvPr id="9" name="Rectangle 6">
            <a:extLst>
              <a:ext uri="{FF2B5EF4-FFF2-40B4-BE49-F238E27FC236}">
                <a16:creationId xmlns:a16="http://schemas.microsoft.com/office/drawing/2014/main" id="{779B230B-CEC1-48AC-A953-C3C3D6A0AA97}"/>
              </a:ext>
              <a:ext uri="{C183D7F6-B498-43B3-948B-1728B52AA6E4}">
                <adec:decorative xmlns:adec="http://schemas.microsoft.com/office/drawing/2017/decorative" val="1"/>
              </a:ext>
            </a:extLst>
          </p:cNvPr>
          <p:cNvSpPr/>
          <p:nvPr/>
        </p:nvSpPr>
        <p:spPr>
          <a:xfrm>
            <a:off x="9146886" y="3875964"/>
            <a:ext cx="3045114" cy="3006332"/>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578" h="3561541">
                <a:moveTo>
                  <a:pt x="2997578" y="0"/>
                </a:moveTo>
                <a:cubicBezTo>
                  <a:pt x="2995081" y="260586"/>
                  <a:pt x="2992585" y="521173"/>
                  <a:pt x="2990088" y="781759"/>
                </a:cubicBezTo>
                <a:lnTo>
                  <a:pt x="676656" y="3561541"/>
                </a:lnTo>
                <a:lnTo>
                  <a:pt x="0" y="3552397"/>
                </a:lnTo>
                <a:lnTo>
                  <a:pt x="29975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03897" y="782102"/>
            <a:ext cx="7342622" cy="1215566"/>
          </a:xfrm>
        </p:spPr>
        <p:txBody>
          <a:bodyPr/>
          <a:lstStyle/>
          <a:p>
            <a:r>
              <a:rPr lang="en-US" dirty="0">
                <a:solidFill>
                  <a:srgbClr val="ED1868"/>
                </a:solidFill>
              </a:rPr>
              <a:t>What App Does?</a:t>
            </a:r>
            <a:endParaRPr lang="en-US" b="0" dirty="0">
              <a:solidFill>
                <a:srgbClr val="ED1868"/>
              </a:solidFill>
            </a:endParaRP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303897" y="2276833"/>
            <a:ext cx="5500555" cy="4385951"/>
          </a:xfrm>
        </p:spPr>
        <p:txBody>
          <a:bodyPr>
            <a:noAutofit/>
          </a:bodyPr>
          <a:lstStyle/>
          <a:p>
            <a:pPr lvl="0"/>
            <a:r>
              <a:rPr lang="en-US" sz="1800" dirty="0"/>
              <a:t>So to help out women from this problem, my part of the contribution is that I developed an app called 'We Care'. </a:t>
            </a:r>
          </a:p>
          <a:p>
            <a:pPr lvl="0"/>
            <a:r>
              <a:rPr lang="en-US" sz="1800" dirty="0"/>
              <a:t>The app has an add friend option. A friend can be added by entering google mail.</a:t>
            </a:r>
          </a:p>
          <a:p>
            <a:pPr lvl="0"/>
            <a:r>
              <a:rPr lang="en-US" sz="1800" dirty="0"/>
              <a:t>A panic button, 'HELP' is available at the main screen of the app, which when pressed by the woman in need, it will capture the woman's location and send a notification to all the users of the app, who are in 10km range of the woman and to all the friends.</a:t>
            </a:r>
          </a:p>
          <a:p>
            <a:pPr lvl="0"/>
            <a:r>
              <a:rPr lang="en-US" sz="1800" dirty="0"/>
              <a:t> The notification includes the name of the woman with the distance of the user from the woman. On clicking the notification exact location of the woman can get on the google map. The users can be there to rescue.</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8" name="Rectangle 6">
            <a:extLst>
              <a:ext uri="{FF2B5EF4-FFF2-40B4-BE49-F238E27FC236}">
                <a16:creationId xmlns:a16="http://schemas.microsoft.com/office/drawing/2014/main" id="{C40354CD-70D8-4FF4-B031-A8C9101BA1A3}"/>
              </a:ext>
              <a:ext uri="{C183D7F6-B498-43B3-948B-1728B52AA6E4}">
                <adec:decorative xmlns:adec="http://schemas.microsoft.com/office/drawing/2017/decorative" val="1"/>
              </a:ext>
            </a:extLst>
          </p:cNvPr>
          <p:cNvSpPr/>
          <p:nvPr/>
        </p:nvSpPr>
        <p:spPr>
          <a:xfrm>
            <a:off x="5673609" y="-29704"/>
            <a:ext cx="2281886" cy="2027372"/>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088" h="2779782">
                <a:moveTo>
                  <a:pt x="2340864" y="0"/>
                </a:moveTo>
                <a:lnTo>
                  <a:pt x="2990088" y="0"/>
                </a:lnTo>
                <a:lnTo>
                  <a:pt x="676656" y="2779782"/>
                </a:lnTo>
                <a:lnTo>
                  <a:pt x="0" y="2770638"/>
                </a:lnTo>
                <a:lnTo>
                  <a:pt x="23408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3908BE6-F4D8-4097-A228-B505C0C046E7}"/>
              </a:ext>
            </a:extLst>
          </p:cNvPr>
          <p:cNvPicPr>
            <a:picLocks noGrp="1" noChangeAspect="1"/>
          </p:cNvPicPr>
          <p:nvPr>
            <p:ph type="pic" sz="quarter" idx="10"/>
          </p:nvPr>
        </p:nvPicPr>
        <p:blipFill>
          <a:blip r:embed="rId2"/>
          <a:srcRect t="19419" b="19419"/>
          <a:stretch>
            <a:fillRect/>
          </a:stretch>
        </p:blipFill>
        <p:spPr/>
      </p:pic>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217062" y="1308100"/>
            <a:ext cx="4204137" cy="1342754"/>
          </a:xfrm>
        </p:spPr>
        <p:txBody>
          <a:bodyPr vert="horz" lIns="91440" tIns="45720" rIns="91440" bIns="45720" rtlCol="0" anchor="ctr">
            <a:normAutofit/>
          </a:bodyPr>
          <a:lstStyle/>
          <a:p>
            <a:pPr algn="ctr"/>
            <a:r>
              <a:rPr lang="en-US" sz="5400" dirty="0">
                <a:solidFill>
                  <a:srgbClr val="F9A61C"/>
                </a:solidFill>
              </a:rPr>
              <a:t>Why We?</a:t>
            </a:r>
            <a:endParaRPr lang="en-US" sz="5400" dirty="0">
              <a:solidFill>
                <a:srgbClr val="F9A61C"/>
              </a:solidFill>
              <a:cs typeface="Calibri"/>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83045" y="2381085"/>
            <a:ext cx="5196120" cy="4245001"/>
          </a:xfrm>
        </p:spPr>
        <p:txBody>
          <a:bodyPr vert="horz" lIns="91440" tIns="45720" rIns="91440" bIns="45720" rtlCol="0" anchor="ctr">
            <a:normAutofit/>
          </a:bodyPr>
          <a:lstStyle/>
          <a:p>
            <a:r>
              <a:rPr lang="en-US" sz="2000" dirty="0"/>
              <a:t>The question arises, that why any user should volunteer? </a:t>
            </a:r>
          </a:p>
          <a:p>
            <a:r>
              <a:rPr lang="en-US" sz="2000" dirty="0"/>
              <a:t>Let's split it into two groups men and women.</a:t>
            </a:r>
          </a:p>
          <a:p>
            <a:r>
              <a:rPr lang="en-US" sz="2000" dirty="0"/>
              <a:t> Women will volunteer because they know what it feels to be there when someone is harassing you. </a:t>
            </a:r>
          </a:p>
          <a:p>
            <a:r>
              <a:rPr lang="en-US" sz="2000" dirty="0"/>
              <a:t>Men should volunteer to prove that not all men are alike and someday this same can happen to there love ones.</a:t>
            </a:r>
          </a:p>
          <a:p>
            <a:r>
              <a:rPr lang="en-US" sz="2000" dirty="0"/>
              <a:t> Together they can make society a better place for women.</a:t>
            </a:r>
            <a:endParaRPr lang="en-US" sz="2000" dirty="0">
              <a:cs typeface="Calibri"/>
            </a:endParaRPr>
          </a:p>
        </p:txBody>
      </p:sp>
      <p:sp>
        <p:nvSpPr>
          <p:cNvPr id="10" name="Rectangle 6">
            <a:extLst>
              <a:ext uri="{FF2B5EF4-FFF2-40B4-BE49-F238E27FC236}">
                <a16:creationId xmlns:a16="http://schemas.microsoft.com/office/drawing/2014/main" id="{CB6C299F-A8F8-4E86-BBAF-F766D386FC58}"/>
              </a:ext>
              <a:ext uri="{C183D7F6-B498-43B3-948B-1728B52AA6E4}">
                <adec:decorative xmlns:adec="http://schemas.microsoft.com/office/drawing/2017/decorative" val="1"/>
              </a:ext>
            </a:extLst>
          </p:cNvPr>
          <p:cNvSpPr/>
          <p:nvPr/>
        </p:nvSpPr>
        <p:spPr>
          <a:xfrm>
            <a:off x="7580242" y="-1"/>
            <a:ext cx="2292627" cy="1308101"/>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088" h="2779782">
                <a:moveTo>
                  <a:pt x="2340864" y="0"/>
                </a:moveTo>
                <a:lnTo>
                  <a:pt x="2990088" y="0"/>
                </a:lnTo>
                <a:lnTo>
                  <a:pt x="676656" y="2779782"/>
                </a:lnTo>
                <a:lnTo>
                  <a:pt x="0" y="2770638"/>
                </a:lnTo>
                <a:lnTo>
                  <a:pt x="23408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a:extLst>
              <a:ext uri="{FF2B5EF4-FFF2-40B4-BE49-F238E27FC236}">
                <a16:creationId xmlns:a16="http://schemas.microsoft.com/office/drawing/2014/main" id="{2590ADEE-BBC0-4161-A1BF-CFFA4BC69A39}"/>
              </a:ext>
              <a:ext uri="{C183D7F6-B498-43B3-948B-1728B52AA6E4}">
                <adec:decorative xmlns:adec="http://schemas.microsoft.com/office/drawing/2017/decorative" val="1"/>
              </a:ext>
            </a:extLst>
          </p:cNvPr>
          <p:cNvSpPr/>
          <p:nvPr/>
        </p:nvSpPr>
        <p:spPr>
          <a:xfrm>
            <a:off x="9174068" y="3235014"/>
            <a:ext cx="3045666" cy="3665240"/>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 name="connsiteX0" fmla="*/ 2997578 w 2997578"/>
              <a:gd name="connsiteY0" fmla="*/ 0 h 3552397"/>
              <a:gd name="connsiteX1" fmla="*/ 2990088 w 2997578"/>
              <a:gd name="connsiteY1" fmla="*/ 781759 h 3552397"/>
              <a:gd name="connsiteX2" fmla="*/ 2100586 w 2997578"/>
              <a:gd name="connsiteY2" fmla="*/ 1861618 h 3552397"/>
              <a:gd name="connsiteX3" fmla="*/ 0 w 2997578"/>
              <a:gd name="connsiteY3" fmla="*/ 3552397 h 3552397"/>
              <a:gd name="connsiteX4" fmla="*/ 2997578 w 2997578"/>
              <a:gd name="connsiteY4" fmla="*/ 0 h 3552397"/>
              <a:gd name="connsiteX0" fmla="*/ 1573648 w 1573648"/>
              <a:gd name="connsiteY0" fmla="*/ 0 h 1865401"/>
              <a:gd name="connsiteX1" fmla="*/ 1566158 w 1573648"/>
              <a:gd name="connsiteY1" fmla="*/ 781759 h 1865401"/>
              <a:gd name="connsiteX2" fmla="*/ 676656 w 1573648"/>
              <a:gd name="connsiteY2" fmla="*/ 1861618 h 1865401"/>
              <a:gd name="connsiteX3" fmla="*/ 0 w 1573648"/>
              <a:gd name="connsiteY3" fmla="*/ 1865401 h 1865401"/>
              <a:gd name="connsiteX4" fmla="*/ 1573648 w 1573648"/>
              <a:gd name="connsiteY4" fmla="*/ 0 h 186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648" h="1865401">
                <a:moveTo>
                  <a:pt x="1573648" y="0"/>
                </a:moveTo>
                <a:cubicBezTo>
                  <a:pt x="1571151" y="260586"/>
                  <a:pt x="1568655" y="521173"/>
                  <a:pt x="1566158" y="781759"/>
                </a:cubicBezTo>
                <a:lnTo>
                  <a:pt x="676656" y="1861618"/>
                </a:lnTo>
                <a:lnTo>
                  <a:pt x="0" y="1865401"/>
                </a:lnTo>
                <a:lnTo>
                  <a:pt x="1573648" y="0"/>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8ADC8153-1F7D-47D6-B96D-45A86AC07AC9}"/>
              </a:ext>
              <a:ext uri="{C183D7F6-B498-43B3-948B-1728B52AA6E4}">
                <adec:decorative xmlns:adec="http://schemas.microsoft.com/office/drawing/2017/decorative" val="1"/>
              </a:ext>
            </a:extLst>
          </p:cNvPr>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Rectangle 6">
            <a:extLst>
              <a:ext uri="{FF2B5EF4-FFF2-40B4-BE49-F238E27FC236}">
                <a16:creationId xmlns:a16="http://schemas.microsoft.com/office/drawing/2014/main" id="{BC796A23-5F3D-42EA-8F7B-3FE7720D0BE1}"/>
              </a:ext>
              <a:ext uri="{C183D7F6-B498-43B3-948B-1728B52AA6E4}">
                <adec:decorative xmlns:adec="http://schemas.microsoft.com/office/drawing/2017/decorative" val="1"/>
              </a:ext>
            </a:extLst>
          </p:cNvPr>
          <p:cNvSpPr/>
          <p:nvPr/>
        </p:nvSpPr>
        <p:spPr>
          <a:xfrm>
            <a:off x="10696901" y="4940490"/>
            <a:ext cx="1522833" cy="1892110"/>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578" h="3561541">
                <a:moveTo>
                  <a:pt x="2997578" y="0"/>
                </a:moveTo>
                <a:cubicBezTo>
                  <a:pt x="2995081" y="260586"/>
                  <a:pt x="2992585" y="521173"/>
                  <a:pt x="2990088" y="781759"/>
                </a:cubicBezTo>
                <a:lnTo>
                  <a:pt x="676656" y="3561541"/>
                </a:lnTo>
                <a:lnTo>
                  <a:pt x="0" y="3552397"/>
                </a:lnTo>
                <a:lnTo>
                  <a:pt x="29975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60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54566D7-FFC4-4ADD-B3D9-DF97C09D32B9}"/>
              </a:ext>
            </a:extLst>
          </p:cNvPr>
          <p:cNvPicPr>
            <a:picLocks noGrp="1" noChangeAspect="1"/>
          </p:cNvPicPr>
          <p:nvPr>
            <p:ph type="pic" sz="quarter" idx="13"/>
          </p:nvPr>
        </p:nvPicPr>
        <p:blipFill>
          <a:blip r:embed="rId2"/>
          <a:srcRect t="8721" b="8721"/>
          <a:stretch>
            <a:fillRect/>
          </a:stretch>
        </p:blipFill>
        <p:spPr>
          <a:xfrm>
            <a:off x="359229" y="326570"/>
            <a:ext cx="11473542" cy="6204859"/>
          </a:xfrm>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9" y="558802"/>
            <a:ext cx="5206684" cy="939798"/>
          </a:xfrm>
        </p:spPr>
        <p:txBody>
          <a:bodyPr>
            <a:normAutofit/>
          </a:bodyPr>
          <a:lstStyle/>
          <a:p>
            <a:r>
              <a:rPr lang="en-US" sz="4400" dirty="0">
                <a:solidFill>
                  <a:srgbClr val="ED1868"/>
                </a:solidFill>
                <a:latin typeface="Calibri Light" panose="020F0302020204030204" pitchFamily="34" charset="0"/>
                <a:cs typeface="Calibri Light" panose="020F0302020204030204" pitchFamily="34" charset="0"/>
              </a:rPr>
              <a:t>   How it helps?</a:t>
            </a:r>
          </a:p>
        </p:txBody>
      </p:sp>
      <p:sp>
        <p:nvSpPr>
          <p:cNvPr id="13" name="Content Placeholder 6">
            <a:extLst>
              <a:ext uri="{FF2B5EF4-FFF2-40B4-BE49-F238E27FC236}">
                <a16:creationId xmlns:a16="http://schemas.microsoft.com/office/drawing/2014/main" id="{0E2E5A01-74F9-4824-A1D4-5A85CF70001E}"/>
              </a:ext>
            </a:extLst>
          </p:cNvPr>
          <p:cNvSpPr txBox="1">
            <a:spLocks/>
          </p:cNvSpPr>
          <p:nvPr/>
        </p:nvSpPr>
        <p:spPr>
          <a:xfrm>
            <a:off x="608331" y="1730832"/>
            <a:ext cx="4798555" cy="45683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time taken by the police or friends to arrive for help could cause a danger to the woman. But nearby peoples can reach quickly to save her. This reduces the time to help a woman in need.</a:t>
            </a:r>
          </a:p>
          <a:p>
            <a:r>
              <a:rPr lang="en-US" sz="2000" dirty="0">
                <a:solidFill>
                  <a:schemeClr val="bg1"/>
                </a:solidFill>
              </a:rPr>
              <a:t> It also develops a mentally in society peoples to fight against the shameful acts against women irrespective of their relationship with her.</a:t>
            </a:r>
          </a:p>
          <a:p>
            <a:r>
              <a:rPr lang="en-US" sz="2000" dirty="0">
                <a:solidFill>
                  <a:schemeClr val="bg1"/>
                </a:solidFill>
              </a:rPr>
              <a:t>Its like precaution is better than cure. Taking actions and willing to volunteer before acts like Nirbhaya or Priyanka Gandhi rape cases happen again would be a much better option than doing candle march and protests after such activities.</a:t>
            </a:r>
            <a:endParaRPr lang="en-US" sz="2000" dirty="0">
              <a:solidFill>
                <a:schemeClr val="bg1"/>
              </a:solidFill>
              <a:cs typeface="Calibri"/>
            </a:endParaRPr>
          </a:p>
        </p:txBody>
      </p:sp>
    </p:spTree>
    <p:extLst>
      <p:ext uri="{BB962C8B-B14F-4D97-AF65-F5344CB8AC3E}">
        <p14:creationId xmlns:p14="http://schemas.microsoft.com/office/powerpoint/2010/main" val="200922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4EF73E-0832-445F-9931-1CD1B0E3FF2B}"/>
              </a:ext>
            </a:extLst>
          </p:cNvPr>
          <p:cNvSpPr>
            <a:spLocks noGrp="1"/>
          </p:cNvSpPr>
          <p:nvPr>
            <p:ph type="title"/>
          </p:nvPr>
        </p:nvSpPr>
        <p:spPr/>
        <p:txBody>
          <a:bodyPr/>
          <a:lstStyle/>
          <a:p>
            <a:r>
              <a:rPr lang="en-US" dirty="0">
                <a:solidFill>
                  <a:srgbClr val="7030A0"/>
                </a:solidFill>
              </a:rPr>
              <a:t>DEMO</a:t>
            </a:r>
            <a:endParaRPr lang="en-IN" dirty="0">
              <a:solidFill>
                <a:srgbClr val="7030A0"/>
              </a:solidFill>
            </a:endParaRPr>
          </a:p>
        </p:txBody>
      </p:sp>
      <p:pic>
        <p:nvPicPr>
          <p:cNvPr id="6" name="Online Media 5">
            <a:hlinkClick r:id="" action="ppaction://media"/>
            <a:extLst>
              <a:ext uri="{FF2B5EF4-FFF2-40B4-BE49-F238E27FC236}">
                <a16:creationId xmlns:a16="http://schemas.microsoft.com/office/drawing/2014/main" id="{425EE595-C532-4D32-9E00-6E1AEECF19B1}"/>
              </a:ext>
            </a:extLst>
          </p:cNvPr>
          <p:cNvPicPr>
            <a:picLocks noRot="1" noChangeAspect="1"/>
          </p:cNvPicPr>
          <p:nvPr>
            <a:videoFile r:link="rId1"/>
          </p:nvPr>
        </p:nvPicPr>
        <p:blipFill>
          <a:blip r:embed="rId3"/>
          <a:srcRect/>
          <a:stretch/>
        </p:blipFill>
        <p:spPr>
          <a:xfrm>
            <a:off x="2266122" y="1028701"/>
            <a:ext cx="9183756" cy="5165862"/>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32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7" title="Building image">
            <a:extLst>
              <a:ext uri="{FF2B5EF4-FFF2-40B4-BE49-F238E27FC236}">
                <a16:creationId xmlns:a16="http://schemas.microsoft.com/office/drawing/2014/main" id="{41756C70-4933-448F-80AB-4489820130FB}"/>
              </a:ext>
            </a:extLst>
          </p:cNvPr>
          <p:cNvPicPr>
            <a:picLocks noGrp="1" noChangeAspect="1"/>
          </p:cNvPicPr>
          <p:nvPr>
            <p:ph type="pic" sz="quarter" idx="13"/>
          </p:nvPr>
        </p:nvPicPr>
        <p:blipFill>
          <a:blip r:embed="rId2"/>
          <a:srcRect l="20784" r="20784"/>
          <a:stretch>
            <a:fillRect/>
          </a:stretch>
        </p:blipFill>
        <p:spPr>
          <a:xfrm>
            <a:off x="1683398" y="790714"/>
            <a:ext cx="4414146" cy="5277549"/>
          </a:xfrm>
        </p:spPr>
      </p:pic>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nchor="t"/>
          <a:lstStyle/>
          <a:p>
            <a:r>
              <a:rPr lang="en-US" dirty="0">
                <a:cs typeface="Calibri Light"/>
              </a:rPr>
              <a:t>Avinish Kumar</a:t>
            </a:r>
            <a:endParaRPr lang="en-US"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a:xfrm>
            <a:off x="6822929" y="3882583"/>
            <a:ext cx="3445782" cy="288000"/>
          </a:xfrm>
        </p:spPr>
        <p:txBody>
          <a:bodyPr anchor="t"/>
          <a:lstStyle/>
          <a:p>
            <a:r>
              <a:rPr lang="en-US" dirty="0">
                <a:cs typeface="Calibri Light"/>
              </a:rPr>
              <a:t>7759922354</a:t>
            </a:r>
            <a:endParaRPr lang="en-US" dirty="0"/>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nchor="t"/>
          <a:lstStyle/>
          <a:p>
            <a:r>
              <a:rPr lang="en-US" dirty="0">
                <a:cs typeface="Calibri Light"/>
              </a:rPr>
              <a:t>avnihsmay@gmail.com</a:t>
            </a:r>
            <a:endParaRPr lang="en-US" dirty="0"/>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nchor="t"/>
          <a:lstStyle/>
          <a:p>
            <a:r>
              <a:rPr lang="en-US" dirty="0">
                <a:ea typeface="+mn-lt"/>
                <a:cs typeface="+mn-lt"/>
              </a:rPr>
              <a:t>http://bit.ly/WeCareApp</a:t>
            </a:r>
            <a:endParaRPr lang="en-US" dirty="0"/>
          </a:p>
        </p:txBody>
      </p:sp>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4">
            <a:extLst>
              <a:ext uri="{FF2B5EF4-FFF2-40B4-BE49-F238E27FC236}">
                <a16:creationId xmlns:a16="http://schemas.microsoft.com/office/drawing/2014/main" id="{2CF1E094-13AF-4630-8D8F-5F55F69B67F2}"/>
              </a:ext>
            </a:extLst>
          </p:cNvPr>
          <p:cNvPicPr>
            <a:picLocks noChangeAspect="1"/>
          </p:cNvPicPr>
          <p:nvPr/>
        </p:nvPicPr>
        <p:blipFill>
          <a:blip r:embed="rId3"/>
          <a:stretch>
            <a:fillRect/>
          </a:stretch>
        </p:blipFill>
        <p:spPr>
          <a:xfrm>
            <a:off x="976224" y="1486618"/>
            <a:ext cx="5819954" cy="3884762"/>
          </a:xfrm>
          <a:prstGeom prst="rect">
            <a:avLst/>
          </a:prstGeom>
        </p:spPr>
      </p:pic>
    </p:spTree>
    <p:extLst>
      <p:ext uri="{BB962C8B-B14F-4D97-AF65-F5344CB8AC3E}">
        <p14:creationId xmlns:p14="http://schemas.microsoft.com/office/powerpoint/2010/main" val="2260955757"/>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4B57EF8E-3088-4B8D-AE89-9AA6B62E9636}">
  <ds:schemaRefs>
    <ds:schemaRef ds:uri="http://schemas.microsoft.com/sharepoint/v3/contenttype/forms"/>
  </ds:schemaRefs>
</ds:datastoreItem>
</file>

<file path=customXml/itemProps2.xml><?xml version="1.0" encoding="utf-8"?>
<ds:datastoreItem xmlns:ds="http://schemas.openxmlformats.org/officeDocument/2006/customXml" ds:itemID="{D8C7978F-257A-4BE0-A03A-F72747BCF3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220B3-790D-4FDF-A046-BB08A9FCEE9A}">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TF00951641</Template>
  <TotalTime>0</TotalTime>
  <Words>440</Words>
  <Application>Microsoft Office PowerPoint</Application>
  <PresentationFormat>Widescreen</PresentationFormat>
  <Paragraphs>29</Paragraphs>
  <Slides>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Calibri Light</vt:lpstr>
      <vt:lpstr>Gill Sans SemiBold</vt:lpstr>
      <vt:lpstr>Times New Roman</vt:lpstr>
      <vt:lpstr>Office Theme</vt:lpstr>
      <vt:lpstr>WeCare</vt:lpstr>
      <vt:lpstr>Women Safety</vt:lpstr>
      <vt:lpstr>What App Does?</vt:lpstr>
      <vt:lpstr>Why We?</vt:lpstr>
      <vt:lpstr>   How it helps?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309</cp:revision>
  <dcterms:created xsi:type="dcterms:W3CDTF">2019-06-16T18:33:06Z</dcterms:created>
  <dcterms:modified xsi:type="dcterms:W3CDTF">2019-12-25T17:20:45Z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2019-09-17T00:22:56.7659324Z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6013971f-27a3-458d-bf5e-621050f896fd</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