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Helios" charset="1" panose="020B0504020202020204"/>
      <p:regular r:id="rId23"/>
    </p:embeddedFont>
    <p:embeddedFont>
      <p:font typeface="Klein Bold" charset="1" panose="02000503060000020004"/>
      <p:regular r:id="rId24"/>
    </p:embeddedFont>
    <p:embeddedFont>
      <p:font typeface="Telegraf" charset="1" panose="00000500000000000000"/>
      <p:regular r:id="rId25"/>
    </p:embeddedFont>
    <p:embeddedFont>
      <p:font typeface="Cooper BT Light" charset="1" panose="0208050304030B020404"/>
      <p:regular r:id="rId26"/>
    </p:embeddedFont>
    <p:embeddedFont>
      <p:font typeface="Calistoga" charset="1" panose="00000500000000000000"/>
      <p:regular r:id="rId27"/>
    </p:embeddedFont>
    <p:embeddedFont>
      <p:font typeface="Lora Bold" charset="1" panose="00000800000000000000"/>
      <p:regular r:id="rId28"/>
    </p:embeddedFont>
    <p:embeddedFont>
      <p:font typeface="Lora" charset="1" panose="00000500000000000000"/>
      <p:regular r:id="rId29"/>
    </p:embeddedFont>
    <p:embeddedFont>
      <p:font typeface="Marta Bold" charset="1" panose="020005030600000200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25177" y="1908064"/>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125837"/>
            <a:ext cx="4702618" cy="618185"/>
            <a:chOff x="0" y="0"/>
            <a:chExt cx="6270157" cy="824246"/>
          </a:xfrm>
        </p:grpSpPr>
        <p:sp>
          <p:nvSpPr>
            <p:cNvPr name="Freeform 4" id="4"/>
            <p:cNvSpPr/>
            <p:nvPr/>
          </p:nvSpPr>
          <p:spPr>
            <a:xfrm flipH="false" flipV="false" rot="0">
              <a:off x="0" y="0"/>
              <a:ext cx="785282" cy="824246"/>
            </a:xfrm>
            <a:custGeom>
              <a:avLst/>
              <a:gdLst/>
              <a:ahLst/>
              <a:cxnLst/>
              <a:rect r="r" b="b" t="t" l="l"/>
              <a:pathLst>
                <a:path h="824246" w="785282">
                  <a:moveTo>
                    <a:pt x="0" y="0"/>
                  </a:moveTo>
                  <a:lnTo>
                    <a:pt x="785282" y="0"/>
                  </a:lnTo>
                  <a:lnTo>
                    <a:pt x="785282" y="824246"/>
                  </a:lnTo>
                  <a:lnTo>
                    <a:pt x="0" y="824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119714" y="116233"/>
              <a:ext cx="5150443" cy="534630"/>
            </a:xfrm>
            <a:prstGeom prst="rect">
              <a:avLst/>
            </a:prstGeom>
          </p:spPr>
          <p:txBody>
            <a:bodyPr anchor="t" rtlCol="false" tIns="0" lIns="0" bIns="0" rIns="0">
              <a:spAutoFit/>
            </a:bodyPr>
            <a:lstStyle/>
            <a:p>
              <a:pPr algn="l">
                <a:lnSpc>
                  <a:spcPts val="3361"/>
                </a:lnSpc>
                <a:spcBef>
                  <a:spcPct val="0"/>
                </a:spcBef>
              </a:pPr>
              <a:r>
                <a:rPr lang="en-US" sz="2401">
                  <a:solidFill>
                    <a:srgbClr val="F4F4F4"/>
                  </a:solidFill>
                  <a:latin typeface="Helios"/>
                  <a:ea typeface="Helios"/>
                  <a:cs typeface="Helios"/>
                  <a:sym typeface="Helios"/>
                </a:rPr>
                <a:t>ADD COMPANY NAME</a:t>
              </a:r>
            </a:p>
          </p:txBody>
        </p:sp>
      </p:grpSp>
      <p:sp>
        <p:nvSpPr>
          <p:cNvPr name="Freeform 6" id="6"/>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501338" y="1125837"/>
            <a:ext cx="18110091" cy="7018714"/>
            <a:chOff x="0" y="0"/>
            <a:chExt cx="24146787" cy="9358285"/>
          </a:xfrm>
        </p:grpSpPr>
        <p:sp>
          <p:nvSpPr>
            <p:cNvPr name="TextBox 9" id="9"/>
            <p:cNvSpPr txBox="true"/>
            <p:nvPr/>
          </p:nvSpPr>
          <p:spPr>
            <a:xfrm rot="0">
              <a:off x="0" y="-19050"/>
              <a:ext cx="24146787" cy="8413750"/>
            </a:xfrm>
            <a:prstGeom prst="rect">
              <a:avLst/>
            </a:prstGeom>
          </p:spPr>
          <p:txBody>
            <a:bodyPr anchor="t" rtlCol="false" tIns="0" lIns="0" bIns="0" rIns="0">
              <a:spAutoFit/>
            </a:bodyPr>
            <a:lstStyle/>
            <a:p>
              <a:pPr algn="l">
                <a:lnSpc>
                  <a:spcPts val="6959"/>
                </a:lnSpc>
              </a:pPr>
              <a:r>
                <a:rPr lang="en-US" sz="5799" b="true">
                  <a:solidFill>
                    <a:srgbClr val="2A2E3A"/>
                  </a:solidFill>
                  <a:latin typeface="Klein Bold"/>
                  <a:ea typeface="Klein Bold"/>
                  <a:cs typeface="Klein Bold"/>
                  <a:sym typeface="Klein Bold"/>
                </a:rPr>
                <a:t>NAME : AAVANI RAJESH PERUMBESSI</a:t>
              </a:r>
            </a:p>
            <a:p>
              <a:pPr algn="l">
                <a:lnSpc>
                  <a:spcPts val="6959"/>
                </a:lnSpc>
              </a:pPr>
              <a:r>
                <a:rPr lang="en-US" sz="5799" b="true">
                  <a:solidFill>
                    <a:srgbClr val="2A2E3A"/>
                  </a:solidFill>
                  <a:latin typeface="Klein Bold"/>
                  <a:ea typeface="Klein Bold"/>
                  <a:cs typeface="Klein Bold"/>
                  <a:sym typeface="Klein Bold"/>
                </a:rPr>
                <a:t> </a:t>
              </a:r>
            </a:p>
            <a:p>
              <a:pPr algn="l">
                <a:lnSpc>
                  <a:spcPts val="6959"/>
                </a:lnSpc>
              </a:pPr>
              <a:r>
                <a:rPr lang="en-US" sz="5799" b="true">
                  <a:solidFill>
                    <a:srgbClr val="2A2E3A"/>
                  </a:solidFill>
                  <a:latin typeface="Klein Bold"/>
                  <a:ea typeface="Klein Bold"/>
                  <a:cs typeface="Klein Bold"/>
                  <a:sym typeface="Klein Bold"/>
                </a:rPr>
                <a:t>ROLL NO :150096724059</a:t>
              </a:r>
            </a:p>
            <a:p>
              <a:pPr algn="l">
                <a:lnSpc>
                  <a:spcPts val="6959"/>
                </a:lnSpc>
              </a:pPr>
            </a:p>
            <a:p>
              <a:pPr algn="l">
                <a:lnSpc>
                  <a:spcPts val="6959"/>
                </a:lnSpc>
              </a:pPr>
              <a:r>
                <a:rPr lang="en-US" sz="5799" b="true">
                  <a:solidFill>
                    <a:srgbClr val="2A2E3A"/>
                  </a:solidFill>
                  <a:latin typeface="Klein Bold"/>
                  <a:ea typeface="Klein Bold"/>
                  <a:cs typeface="Klein Bold"/>
                  <a:sym typeface="Klein Bold"/>
                </a:rPr>
                <a:t>COHORT : MARK ZUCKERBURG</a:t>
              </a:r>
            </a:p>
            <a:p>
              <a:pPr algn="l">
                <a:lnSpc>
                  <a:spcPts val="15119"/>
                </a:lnSpc>
              </a:pPr>
            </a:p>
          </p:txBody>
        </p:sp>
        <p:sp>
          <p:nvSpPr>
            <p:cNvPr name="TextBox 10" id="10"/>
            <p:cNvSpPr txBox="true"/>
            <p:nvPr/>
          </p:nvSpPr>
          <p:spPr>
            <a:xfrm rot="0">
              <a:off x="0" y="8650683"/>
              <a:ext cx="23429494" cy="707602"/>
            </a:xfrm>
            <a:prstGeom prst="rect">
              <a:avLst/>
            </a:prstGeom>
          </p:spPr>
          <p:txBody>
            <a:bodyPr anchor="t" rtlCol="false" tIns="0" lIns="0" bIns="0" rIns="0">
              <a:spAutoFit/>
            </a:bodyPr>
            <a:lstStyle/>
            <a:p>
              <a:pPr algn="l">
                <a:lnSpc>
                  <a:spcPts val="4479"/>
                </a:lnSpc>
              </a:pPr>
            </a:p>
          </p:txBody>
        </p:sp>
      </p:grpSp>
      <p:grpSp>
        <p:nvGrpSpPr>
          <p:cNvPr name="Group 11" id="11"/>
          <p:cNvGrpSpPr/>
          <p:nvPr/>
        </p:nvGrpSpPr>
        <p:grpSpPr>
          <a:xfrm rot="0">
            <a:off x="9144000" y="8769858"/>
            <a:ext cx="3666277" cy="488442"/>
            <a:chOff x="0" y="0"/>
            <a:chExt cx="4888369" cy="651256"/>
          </a:xfrm>
        </p:grpSpPr>
        <p:grpSp>
          <p:nvGrpSpPr>
            <p:cNvPr name="Group 12" id="12"/>
            <p:cNvGrpSpPr/>
            <p:nvPr/>
          </p:nvGrpSpPr>
          <p:grpSpPr>
            <a:xfrm rot="0">
              <a:off x="803485" y="0"/>
              <a:ext cx="4084884" cy="594902"/>
              <a:chOff x="0" y="0"/>
              <a:chExt cx="806891" cy="117512"/>
            </a:xfrm>
          </p:grpSpPr>
          <p:sp>
            <p:nvSpPr>
              <p:cNvPr name="Freeform 13" id="13"/>
              <p:cNvSpPr/>
              <p:nvPr/>
            </p:nvSpPr>
            <p:spPr>
              <a:xfrm flipH="false" flipV="false" rot="0">
                <a:off x="0" y="0"/>
                <a:ext cx="806891" cy="117512"/>
              </a:xfrm>
              <a:custGeom>
                <a:avLst/>
                <a:gdLst/>
                <a:ahLst/>
                <a:cxnLst/>
                <a:rect r="r" b="b" t="t" l="l"/>
                <a:pathLst>
                  <a:path h="117512" w="806891">
                    <a:moveTo>
                      <a:pt x="58756" y="0"/>
                    </a:moveTo>
                    <a:lnTo>
                      <a:pt x="748135" y="0"/>
                    </a:lnTo>
                    <a:cubicBezTo>
                      <a:pt x="780585" y="0"/>
                      <a:pt x="806891" y="26306"/>
                      <a:pt x="806891" y="58756"/>
                    </a:cubicBezTo>
                    <a:lnTo>
                      <a:pt x="806891" y="58756"/>
                    </a:lnTo>
                    <a:cubicBezTo>
                      <a:pt x="806891" y="91206"/>
                      <a:pt x="780585" y="117512"/>
                      <a:pt x="748135" y="117512"/>
                    </a:cubicBezTo>
                    <a:lnTo>
                      <a:pt x="58756" y="117512"/>
                    </a:lnTo>
                    <a:cubicBezTo>
                      <a:pt x="26306" y="117512"/>
                      <a:pt x="0" y="91206"/>
                      <a:pt x="0" y="58756"/>
                    </a:cubicBezTo>
                    <a:lnTo>
                      <a:pt x="0" y="58756"/>
                    </a:lnTo>
                    <a:cubicBezTo>
                      <a:pt x="0" y="26306"/>
                      <a:pt x="26306" y="0"/>
                      <a:pt x="58756" y="0"/>
                    </a:cubicBezTo>
                    <a:close/>
                  </a:path>
                </a:pathLst>
              </a:custGeom>
              <a:solidFill>
                <a:srgbClr val="F4F4F4"/>
              </a:solidFill>
              <a:ln cap="rnd">
                <a:noFill/>
                <a:prstDash val="solid"/>
                <a:round/>
              </a:ln>
            </p:spPr>
          </p:sp>
          <p:sp>
            <p:nvSpPr>
              <p:cNvPr name="TextBox 14" id="14"/>
              <p:cNvSpPr txBox="true"/>
              <p:nvPr/>
            </p:nvSpPr>
            <p:spPr>
              <a:xfrm>
                <a:off x="0" y="-47625"/>
                <a:ext cx="806891" cy="165137"/>
              </a:xfrm>
              <a:prstGeom prst="rect">
                <a:avLst/>
              </a:prstGeom>
            </p:spPr>
            <p:txBody>
              <a:bodyPr anchor="ctr" rtlCol="false" tIns="127000" lIns="127000" bIns="127000" rIns="127000"/>
              <a:lstStyle/>
              <a:p>
                <a:pPr algn="ctr">
                  <a:lnSpc>
                    <a:spcPts val="2100"/>
                  </a:lnSpc>
                </a:pPr>
                <a:r>
                  <a:rPr lang="en-US" sz="1500">
                    <a:solidFill>
                      <a:srgbClr val="2A2E3A"/>
                    </a:solidFill>
                    <a:latin typeface="Telegraf"/>
                    <a:ea typeface="Telegraf"/>
                    <a:cs typeface="Telegraf"/>
                    <a:sym typeface="Telegraf"/>
                  </a:rPr>
                  <a:t>Information available in audio.</a:t>
                </a:r>
              </a:p>
            </p:txBody>
          </p:sp>
        </p:grpSp>
        <p:grpSp>
          <p:nvGrpSpPr>
            <p:cNvPr name="Group 15" id="15"/>
            <p:cNvGrpSpPr/>
            <p:nvPr/>
          </p:nvGrpSpPr>
          <p:grpSpPr>
            <a:xfrm rot="0">
              <a:off x="0" y="0"/>
              <a:ext cx="651256" cy="65125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4F4"/>
              </a:solidFill>
              <a:ln cap="sq">
                <a:noFill/>
                <a:prstDash val="solid"/>
                <a:miter/>
              </a:ln>
            </p:spPr>
          </p:sp>
          <p:sp>
            <p:nvSpPr>
              <p:cNvPr name="TextBox 17" id="17"/>
              <p:cNvSpPr txBox="true"/>
              <p:nvPr/>
            </p:nvSpPr>
            <p:spPr>
              <a:xfrm>
                <a:off x="76200" y="47625"/>
                <a:ext cx="660400" cy="688975"/>
              </a:xfrm>
              <a:prstGeom prst="rect">
                <a:avLst/>
              </a:prstGeom>
            </p:spPr>
            <p:txBody>
              <a:bodyPr anchor="ctr" rtlCol="false" tIns="28893" lIns="28893" bIns="28893" rIns="28893"/>
              <a:lstStyle/>
              <a:p>
                <a:pPr algn="ctr">
                  <a:lnSpc>
                    <a:spcPts val="2067"/>
                  </a:lnSpc>
                </a:pPr>
              </a:p>
            </p:txBody>
          </p:sp>
        </p:grpSp>
        <p:sp>
          <p:nvSpPr>
            <p:cNvPr name="Freeform 18" id="18"/>
            <p:cNvSpPr/>
            <p:nvPr/>
          </p:nvSpPr>
          <p:spPr>
            <a:xfrm flipH="false" flipV="false" rot="0">
              <a:off x="192570" y="192570"/>
              <a:ext cx="266117" cy="266117"/>
            </a:xfrm>
            <a:custGeom>
              <a:avLst/>
              <a:gdLst/>
              <a:ahLst/>
              <a:cxnLst/>
              <a:rect r="r" b="b" t="t" l="l"/>
              <a:pathLst>
                <a:path h="266117" w="266117">
                  <a:moveTo>
                    <a:pt x="0" y="0"/>
                  </a:moveTo>
                  <a:lnTo>
                    <a:pt x="266116" y="0"/>
                  </a:lnTo>
                  <a:lnTo>
                    <a:pt x="266116" y="266116"/>
                  </a:lnTo>
                  <a:lnTo>
                    <a:pt x="0" y="2661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939289" cy="1973235"/>
            <a:chOff x="0" y="0"/>
            <a:chExt cx="2091006" cy="519700"/>
          </a:xfrm>
        </p:grpSpPr>
        <p:sp>
          <p:nvSpPr>
            <p:cNvPr name="Freeform 3" id="3"/>
            <p:cNvSpPr/>
            <p:nvPr/>
          </p:nvSpPr>
          <p:spPr>
            <a:xfrm flipH="false" flipV="false" rot="0">
              <a:off x="0" y="0"/>
              <a:ext cx="2091006" cy="519700"/>
            </a:xfrm>
            <a:custGeom>
              <a:avLst/>
              <a:gdLst/>
              <a:ahLst/>
              <a:cxnLst/>
              <a:rect r="r" b="b" t="t" l="l"/>
              <a:pathLst>
                <a:path h="519700" w="2091006">
                  <a:moveTo>
                    <a:pt x="78011" y="0"/>
                  </a:moveTo>
                  <a:lnTo>
                    <a:pt x="2012995" y="0"/>
                  </a:lnTo>
                  <a:cubicBezTo>
                    <a:pt x="2033685" y="0"/>
                    <a:pt x="2053527" y="8219"/>
                    <a:pt x="2068157" y="22849"/>
                  </a:cubicBezTo>
                  <a:cubicBezTo>
                    <a:pt x="2082787" y="37479"/>
                    <a:pt x="2091006" y="57321"/>
                    <a:pt x="2091006" y="78011"/>
                  </a:cubicBezTo>
                  <a:lnTo>
                    <a:pt x="2091006" y="441688"/>
                  </a:lnTo>
                  <a:cubicBezTo>
                    <a:pt x="2091006" y="462378"/>
                    <a:pt x="2082787" y="482221"/>
                    <a:pt x="2068157" y="496851"/>
                  </a:cubicBezTo>
                  <a:cubicBezTo>
                    <a:pt x="2053527" y="511481"/>
                    <a:pt x="2033685" y="519700"/>
                    <a:pt x="2012995" y="519700"/>
                  </a:cubicBezTo>
                  <a:lnTo>
                    <a:pt x="78011" y="519700"/>
                  </a:lnTo>
                  <a:cubicBezTo>
                    <a:pt x="57321" y="519700"/>
                    <a:pt x="37479" y="511481"/>
                    <a:pt x="22849" y="496851"/>
                  </a:cubicBezTo>
                  <a:cubicBezTo>
                    <a:pt x="8219" y="482221"/>
                    <a:pt x="0" y="462378"/>
                    <a:pt x="0" y="441688"/>
                  </a:cubicBezTo>
                  <a:lnTo>
                    <a:pt x="0" y="78011"/>
                  </a:lnTo>
                  <a:cubicBezTo>
                    <a:pt x="0" y="57321"/>
                    <a:pt x="8219" y="37479"/>
                    <a:pt x="22849" y="22849"/>
                  </a:cubicBezTo>
                  <a:cubicBezTo>
                    <a:pt x="37479" y="8219"/>
                    <a:pt x="57321" y="0"/>
                    <a:pt x="78011" y="0"/>
                  </a:cubicBezTo>
                  <a:close/>
                </a:path>
              </a:pathLst>
            </a:custGeom>
            <a:solidFill>
              <a:srgbClr val="FFFFFF"/>
            </a:solidFill>
          </p:spPr>
        </p:sp>
        <p:sp>
          <p:nvSpPr>
            <p:cNvPr name="TextBox 4" id="4"/>
            <p:cNvSpPr txBox="true"/>
            <p:nvPr/>
          </p:nvSpPr>
          <p:spPr>
            <a:xfrm>
              <a:off x="0" y="-38100"/>
              <a:ext cx="2091006"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ADVANTAGES </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863970"/>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Real-Time Data: Provides up-to-date market data and stock prices.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User-Friendly Interface: Simple and easy-to-navigate interface for both beginners and experienced users.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Portfolio Management: Users can create and track personal portfolios, monitoring stock performance and investment changes.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News Integration: Displays the latest news and updates related to stocks, sectors, and the economy.</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Free Access: Google Finance is free to use with no subscription required.</a:t>
            </a:r>
          </a:p>
          <a:p>
            <a:pPr algn="l">
              <a:lnSpc>
                <a:spcPts val="5081"/>
              </a:lnSpc>
            </a:pPr>
          </a:p>
          <a:p>
            <a:pPr algn="l">
              <a:lnSpc>
                <a:spcPts val="5081"/>
              </a:lnSpc>
            </a:pPr>
          </a:p>
          <a:p>
            <a:pPr algn="ctr">
              <a:lnSpc>
                <a:spcPts val="4003"/>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939289" cy="1973235"/>
            <a:chOff x="0" y="0"/>
            <a:chExt cx="2091006" cy="519700"/>
          </a:xfrm>
        </p:grpSpPr>
        <p:sp>
          <p:nvSpPr>
            <p:cNvPr name="Freeform 3" id="3"/>
            <p:cNvSpPr/>
            <p:nvPr/>
          </p:nvSpPr>
          <p:spPr>
            <a:xfrm flipH="false" flipV="false" rot="0">
              <a:off x="0" y="0"/>
              <a:ext cx="2091006" cy="519700"/>
            </a:xfrm>
            <a:custGeom>
              <a:avLst/>
              <a:gdLst/>
              <a:ahLst/>
              <a:cxnLst/>
              <a:rect r="r" b="b" t="t" l="l"/>
              <a:pathLst>
                <a:path h="519700" w="2091006">
                  <a:moveTo>
                    <a:pt x="78011" y="0"/>
                  </a:moveTo>
                  <a:lnTo>
                    <a:pt x="2012995" y="0"/>
                  </a:lnTo>
                  <a:cubicBezTo>
                    <a:pt x="2033685" y="0"/>
                    <a:pt x="2053527" y="8219"/>
                    <a:pt x="2068157" y="22849"/>
                  </a:cubicBezTo>
                  <a:cubicBezTo>
                    <a:pt x="2082787" y="37479"/>
                    <a:pt x="2091006" y="57321"/>
                    <a:pt x="2091006" y="78011"/>
                  </a:cubicBezTo>
                  <a:lnTo>
                    <a:pt x="2091006" y="441688"/>
                  </a:lnTo>
                  <a:cubicBezTo>
                    <a:pt x="2091006" y="462378"/>
                    <a:pt x="2082787" y="482221"/>
                    <a:pt x="2068157" y="496851"/>
                  </a:cubicBezTo>
                  <a:cubicBezTo>
                    <a:pt x="2053527" y="511481"/>
                    <a:pt x="2033685" y="519700"/>
                    <a:pt x="2012995" y="519700"/>
                  </a:cubicBezTo>
                  <a:lnTo>
                    <a:pt x="78011" y="519700"/>
                  </a:lnTo>
                  <a:cubicBezTo>
                    <a:pt x="57321" y="519700"/>
                    <a:pt x="37479" y="511481"/>
                    <a:pt x="22849" y="496851"/>
                  </a:cubicBezTo>
                  <a:cubicBezTo>
                    <a:pt x="8219" y="482221"/>
                    <a:pt x="0" y="462378"/>
                    <a:pt x="0" y="441688"/>
                  </a:cubicBezTo>
                  <a:lnTo>
                    <a:pt x="0" y="78011"/>
                  </a:lnTo>
                  <a:cubicBezTo>
                    <a:pt x="0" y="57321"/>
                    <a:pt x="8219" y="37479"/>
                    <a:pt x="22849" y="22849"/>
                  </a:cubicBezTo>
                  <a:cubicBezTo>
                    <a:pt x="37479" y="8219"/>
                    <a:pt x="57321" y="0"/>
                    <a:pt x="78011" y="0"/>
                  </a:cubicBezTo>
                  <a:close/>
                </a:path>
              </a:pathLst>
            </a:custGeom>
            <a:solidFill>
              <a:srgbClr val="FFFFFF"/>
            </a:solidFill>
          </p:spPr>
        </p:sp>
        <p:sp>
          <p:nvSpPr>
            <p:cNvPr name="TextBox 4" id="4"/>
            <p:cNvSpPr txBox="true"/>
            <p:nvPr/>
          </p:nvSpPr>
          <p:spPr>
            <a:xfrm>
              <a:off x="0" y="-38100"/>
              <a:ext cx="2091006"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ADVANTAGES </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7502145"/>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Comprehensive Coverage: Covers a wide range of financial instruments, including stocks, bonds, ETFs, and mutual funds.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Customizable Watchlists: Users can create personalized watchlists for tracking specific stocks or assets.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Historical Data: Offers historical stock data for analysis, including charts and performance graphs.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Integrated with Google: Seamless integration with Google’s ecosystem, such as Google Sheets for custom financial tracking.</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Global Market Access: Provides access to stock data from major global stock exchanges and markets.</a:t>
            </a:r>
          </a:p>
          <a:p>
            <a:pPr algn="l">
              <a:lnSpc>
                <a:spcPts val="5081"/>
              </a:lnSpc>
            </a:pPr>
          </a:p>
          <a:p>
            <a:pPr algn="ctr">
              <a:lnSpc>
                <a:spcPts val="4003"/>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8769594" cy="1973235"/>
            <a:chOff x="0" y="0"/>
            <a:chExt cx="2309687" cy="519700"/>
          </a:xfrm>
        </p:grpSpPr>
        <p:sp>
          <p:nvSpPr>
            <p:cNvPr name="Freeform 3" id="3"/>
            <p:cNvSpPr/>
            <p:nvPr/>
          </p:nvSpPr>
          <p:spPr>
            <a:xfrm flipH="false" flipV="false" rot="0">
              <a:off x="0" y="0"/>
              <a:ext cx="2309688" cy="519700"/>
            </a:xfrm>
            <a:custGeom>
              <a:avLst/>
              <a:gdLst/>
              <a:ahLst/>
              <a:cxnLst/>
              <a:rect r="r" b="b" t="t" l="l"/>
              <a:pathLst>
                <a:path h="519700" w="2309688">
                  <a:moveTo>
                    <a:pt x="70625" y="0"/>
                  </a:moveTo>
                  <a:lnTo>
                    <a:pt x="2239062" y="0"/>
                  </a:lnTo>
                  <a:cubicBezTo>
                    <a:pt x="2278068" y="0"/>
                    <a:pt x="2309688" y="31620"/>
                    <a:pt x="2309688" y="70625"/>
                  </a:cubicBezTo>
                  <a:lnTo>
                    <a:pt x="2309688" y="449075"/>
                  </a:lnTo>
                  <a:cubicBezTo>
                    <a:pt x="2309688" y="467805"/>
                    <a:pt x="2302247" y="485769"/>
                    <a:pt x="2289002" y="499014"/>
                  </a:cubicBezTo>
                  <a:cubicBezTo>
                    <a:pt x="2275757" y="512259"/>
                    <a:pt x="2257793" y="519700"/>
                    <a:pt x="2239062" y="519700"/>
                  </a:cubicBezTo>
                  <a:lnTo>
                    <a:pt x="70625" y="519700"/>
                  </a:lnTo>
                  <a:cubicBezTo>
                    <a:pt x="31620" y="519700"/>
                    <a:pt x="0" y="488080"/>
                    <a:pt x="0" y="449075"/>
                  </a:cubicBezTo>
                  <a:lnTo>
                    <a:pt x="0" y="70625"/>
                  </a:lnTo>
                  <a:cubicBezTo>
                    <a:pt x="0" y="31620"/>
                    <a:pt x="31620" y="0"/>
                    <a:pt x="70625" y="0"/>
                  </a:cubicBezTo>
                  <a:close/>
                </a:path>
              </a:pathLst>
            </a:custGeom>
            <a:solidFill>
              <a:srgbClr val="FFFFFF"/>
            </a:solidFill>
          </p:spPr>
        </p:sp>
        <p:sp>
          <p:nvSpPr>
            <p:cNvPr name="TextBox 4" id="4"/>
            <p:cNvSpPr txBox="true"/>
            <p:nvPr/>
          </p:nvSpPr>
          <p:spPr>
            <a:xfrm>
              <a:off x="0" y="-38100"/>
              <a:ext cx="2309687"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7704917" cy="3259455"/>
            <a:chOff x="0" y="0"/>
            <a:chExt cx="10273223" cy="4345940"/>
          </a:xfrm>
        </p:grpSpPr>
        <p:sp>
          <p:nvSpPr>
            <p:cNvPr name="TextBox 6" id="6"/>
            <p:cNvSpPr txBox="true"/>
            <p:nvPr/>
          </p:nvSpPr>
          <p:spPr>
            <a:xfrm rot="0">
              <a:off x="0" y="-76200"/>
              <a:ext cx="10273223" cy="30310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DISADVANTAGES </a:t>
              </a:r>
            </a:p>
          </p:txBody>
        </p:sp>
        <p:sp>
          <p:nvSpPr>
            <p:cNvPr name="TextBox 7" id="7"/>
            <p:cNvSpPr txBox="true"/>
            <p:nvPr/>
          </p:nvSpPr>
          <p:spPr>
            <a:xfrm rot="0">
              <a:off x="0" y="3638338"/>
              <a:ext cx="8060686"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982207"/>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Limited Advanced Features: Lacks the advanced tools and analytics found in professional financial platforms.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Inconsistent Data: Occasionally, stock prices and market data may not update as quickly as other premium platforms.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No Detailed Research Tools: Does not offer in-depth research reports or detailed financial analysis like other dedicated platforms (e.g., Bloomberg).</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Limited Support for Non-U.S. Markets: International market data may be limited or less comprehensive.</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Basic Charting Tools: Offers only basic charting features compared to other dedicated trading platforms.</a:t>
            </a:r>
          </a:p>
          <a:p>
            <a:pPr algn="l">
              <a:lnSpc>
                <a:spcPts val="5081"/>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8769594" cy="1973235"/>
            <a:chOff x="0" y="0"/>
            <a:chExt cx="2309687" cy="519700"/>
          </a:xfrm>
        </p:grpSpPr>
        <p:sp>
          <p:nvSpPr>
            <p:cNvPr name="Freeform 3" id="3"/>
            <p:cNvSpPr/>
            <p:nvPr/>
          </p:nvSpPr>
          <p:spPr>
            <a:xfrm flipH="false" flipV="false" rot="0">
              <a:off x="0" y="0"/>
              <a:ext cx="2309688" cy="519700"/>
            </a:xfrm>
            <a:custGeom>
              <a:avLst/>
              <a:gdLst/>
              <a:ahLst/>
              <a:cxnLst/>
              <a:rect r="r" b="b" t="t" l="l"/>
              <a:pathLst>
                <a:path h="519700" w="2309688">
                  <a:moveTo>
                    <a:pt x="70625" y="0"/>
                  </a:moveTo>
                  <a:lnTo>
                    <a:pt x="2239062" y="0"/>
                  </a:lnTo>
                  <a:cubicBezTo>
                    <a:pt x="2278068" y="0"/>
                    <a:pt x="2309688" y="31620"/>
                    <a:pt x="2309688" y="70625"/>
                  </a:cubicBezTo>
                  <a:lnTo>
                    <a:pt x="2309688" y="449075"/>
                  </a:lnTo>
                  <a:cubicBezTo>
                    <a:pt x="2309688" y="467805"/>
                    <a:pt x="2302247" y="485769"/>
                    <a:pt x="2289002" y="499014"/>
                  </a:cubicBezTo>
                  <a:cubicBezTo>
                    <a:pt x="2275757" y="512259"/>
                    <a:pt x="2257793" y="519700"/>
                    <a:pt x="2239062" y="519700"/>
                  </a:cubicBezTo>
                  <a:lnTo>
                    <a:pt x="70625" y="519700"/>
                  </a:lnTo>
                  <a:cubicBezTo>
                    <a:pt x="31620" y="519700"/>
                    <a:pt x="0" y="488080"/>
                    <a:pt x="0" y="449075"/>
                  </a:cubicBezTo>
                  <a:lnTo>
                    <a:pt x="0" y="70625"/>
                  </a:lnTo>
                  <a:cubicBezTo>
                    <a:pt x="0" y="31620"/>
                    <a:pt x="31620" y="0"/>
                    <a:pt x="70625" y="0"/>
                  </a:cubicBezTo>
                  <a:close/>
                </a:path>
              </a:pathLst>
            </a:custGeom>
            <a:solidFill>
              <a:srgbClr val="FFFFFF"/>
            </a:solidFill>
          </p:spPr>
        </p:sp>
        <p:sp>
          <p:nvSpPr>
            <p:cNvPr name="TextBox 4" id="4"/>
            <p:cNvSpPr txBox="true"/>
            <p:nvPr/>
          </p:nvSpPr>
          <p:spPr>
            <a:xfrm>
              <a:off x="0" y="-38100"/>
              <a:ext cx="2309687"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7704917" cy="3259455"/>
            <a:chOff x="0" y="0"/>
            <a:chExt cx="10273223" cy="4345940"/>
          </a:xfrm>
        </p:grpSpPr>
        <p:sp>
          <p:nvSpPr>
            <p:cNvPr name="TextBox 6" id="6"/>
            <p:cNvSpPr txBox="true"/>
            <p:nvPr/>
          </p:nvSpPr>
          <p:spPr>
            <a:xfrm rot="0">
              <a:off x="0" y="-76200"/>
              <a:ext cx="10273223" cy="30310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DISADVANTAGES </a:t>
              </a:r>
            </a:p>
          </p:txBody>
        </p:sp>
        <p:sp>
          <p:nvSpPr>
            <p:cNvPr name="TextBox 7" id="7"/>
            <p:cNvSpPr txBox="true"/>
            <p:nvPr/>
          </p:nvSpPr>
          <p:spPr>
            <a:xfrm rot="0">
              <a:off x="0" y="3638338"/>
              <a:ext cx="8060686"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344032"/>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No Trading Capabilities: Google Finance is purely for tracking and analysis; it doesn’t allow buying or selling stocks.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Ads and Clutter: Ads can sometimes disrupt the user experience and interface.</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Limited Customization: Limited options for customizing portfolio management or watchlist layouts.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Lack of Real-Time Alerts: Alerts are basic compared to advanced notification systems on premium platforms.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Data Depth: Doesn’t offer as deep financial data such as detailed company filings or in-depth analysis.</a:t>
            </a:r>
          </a:p>
          <a:p>
            <a:pPr algn="l">
              <a:lnSpc>
                <a:spcPts val="5081"/>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5810302" cy="1973235"/>
            <a:chOff x="0" y="0"/>
            <a:chExt cx="1530285" cy="519700"/>
          </a:xfrm>
        </p:grpSpPr>
        <p:sp>
          <p:nvSpPr>
            <p:cNvPr name="Freeform 3" id="3"/>
            <p:cNvSpPr/>
            <p:nvPr/>
          </p:nvSpPr>
          <p:spPr>
            <a:xfrm flipH="false" flipV="false" rot="0">
              <a:off x="0" y="0"/>
              <a:ext cx="1530285" cy="519700"/>
            </a:xfrm>
            <a:custGeom>
              <a:avLst/>
              <a:gdLst/>
              <a:ahLst/>
              <a:cxnLst/>
              <a:rect r="r" b="b" t="t" l="l"/>
              <a:pathLst>
                <a:path h="519700" w="1530285">
                  <a:moveTo>
                    <a:pt x="106596" y="0"/>
                  </a:moveTo>
                  <a:lnTo>
                    <a:pt x="1423690" y="0"/>
                  </a:lnTo>
                  <a:cubicBezTo>
                    <a:pt x="1482561" y="0"/>
                    <a:pt x="1530285" y="47725"/>
                    <a:pt x="1530285" y="106596"/>
                  </a:cubicBezTo>
                  <a:lnTo>
                    <a:pt x="1530285" y="413104"/>
                  </a:lnTo>
                  <a:cubicBezTo>
                    <a:pt x="1530285" y="441375"/>
                    <a:pt x="1519055" y="468488"/>
                    <a:pt x="1499064" y="488478"/>
                  </a:cubicBezTo>
                  <a:cubicBezTo>
                    <a:pt x="1479074" y="508469"/>
                    <a:pt x="1451961" y="519700"/>
                    <a:pt x="1423690" y="519700"/>
                  </a:cubicBezTo>
                  <a:lnTo>
                    <a:pt x="106596" y="519700"/>
                  </a:lnTo>
                  <a:cubicBezTo>
                    <a:pt x="47725" y="519700"/>
                    <a:pt x="0" y="471975"/>
                    <a:pt x="0" y="413104"/>
                  </a:cubicBezTo>
                  <a:lnTo>
                    <a:pt x="0" y="106596"/>
                  </a:lnTo>
                  <a:cubicBezTo>
                    <a:pt x="0" y="47725"/>
                    <a:pt x="47725" y="0"/>
                    <a:pt x="106596" y="0"/>
                  </a:cubicBezTo>
                  <a:close/>
                </a:path>
              </a:pathLst>
            </a:custGeom>
            <a:solidFill>
              <a:srgbClr val="FFFFFF"/>
            </a:solidFill>
          </p:spPr>
        </p:sp>
        <p:sp>
          <p:nvSpPr>
            <p:cNvPr name="TextBox 4" id="4"/>
            <p:cNvSpPr txBox="true"/>
            <p:nvPr/>
          </p:nvSpPr>
          <p:spPr>
            <a:xfrm>
              <a:off x="0" y="-38100"/>
              <a:ext cx="1530285"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FEATURES</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982207"/>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Accessibility: Available for free and accessible on any device with an internet connection.</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Convenience: Provides an easy way to track stock prices, performance, and financial news all in one place.</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Time-Saving: Quickly get updates and financial summaries without needing to visit multiple sources.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Portfolio Tracking: Allows users to easily track their investments in a single location, helping with investment decision-making.</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Integration with Google Tools: Syncs with Google Sheets for those who want to track and manage finances or stocks in custom spreadsheets.</a:t>
            </a:r>
          </a:p>
          <a:p>
            <a:pPr algn="l">
              <a:lnSpc>
                <a:spcPts val="5081"/>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5810302" cy="1973235"/>
            <a:chOff x="0" y="0"/>
            <a:chExt cx="1530285" cy="519700"/>
          </a:xfrm>
        </p:grpSpPr>
        <p:sp>
          <p:nvSpPr>
            <p:cNvPr name="Freeform 3" id="3"/>
            <p:cNvSpPr/>
            <p:nvPr/>
          </p:nvSpPr>
          <p:spPr>
            <a:xfrm flipH="false" flipV="false" rot="0">
              <a:off x="0" y="0"/>
              <a:ext cx="1530285" cy="519700"/>
            </a:xfrm>
            <a:custGeom>
              <a:avLst/>
              <a:gdLst/>
              <a:ahLst/>
              <a:cxnLst/>
              <a:rect r="r" b="b" t="t" l="l"/>
              <a:pathLst>
                <a:path h="519700" w="1530285">
                  <a:moveTo>
                    <a:pt x="106596" y="0"/>
                  </a:moveTo>
                  <a:lnTo>
                    <a:pt x="1423690" y="0"/>
                  </a:lnTo>
                  <a:cubicBezTo>
                    <a:pt x="1482561" y="0"/>
                    <a:pt x="1530285" y="47725"/>
                    <a:pt x="1530285" y="106596"/>
                  </a:cubicBezTo>
                  <a:lnTo>
                    <a:pt x="1530285" y="413104"/>
                  </a:lnTo>
                  <a:cubicBezTo>
                    <a:pt x="1530285" y="441375"/>
                    <a:pt x="1519055" y="468488"/>
                    <a:pt x="1499064" y="488478"/>
                  </a:cubicBezTo>
                  <a:cubicBezTo>
                    <a:pt x="1479074" y="508469"/>
                    <a:pt x="1451961" y="519700"/>
                    <a:pt x="1423690" y="519700"/>
                  </a:cubicBezTo>
                  <a:lnTo>
                    <a:pt x="106596" y="519700"/>
                  </a:lnTo>
                  <a:cubicBezTo>
                    <a:pt x="47725" y="519700"/>
                    <a:pt x="0" y="471975"/>
                    <a:pt x="0" y="413104"/>
                  </a:cubicBezTo>
                  <a:lnTo>
                    <a:pt x="0" y="106596"/>
                  </a:lnTo>
                  <a:cubicBezTo>
                    <a:pt x="0" y="47725"/>
                    <a:pt x="47725" y="0"/>
                    <a:pt x="106596" y="0"/>
                  </a:cubicBezTo>
                  <a:close/>
                </a:path>
              </a:pathLst>
            </a:custGeom>
            <a:solidFill>
              <a:srgbClr val="FFFFFF"/>
            </a:solidFill>
          </p:spPr>
        </p:sp>
        <p:sp>
          <p:nvSpPr>
            <p:cNvPr name="TextBox 4" id="4"/>
            <p:cNvSpPr txBox="true"/>
            <p:nvPr/>
          </p:nvSpPr>
          <p:spPr>
            <a:xfrm>
              <a:off x="0" y="-38100"/>
              <a:ext cx="1530285"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FEATURES</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344032"/>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Real-Time Market Information: Helps investors stay informed on real-time market movements and price changes.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News and Updates: Provides access to financial news, analysis, and company updates, helping users stay current.</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Mobile-Friendly: Fully functional on mobile devices for investors on the go.</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Simple and Fast: Ideal for casual investors who need a straightforward tool for quick financial information.</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No Cost: Offers essential financial tools without any fees, making it accessible for beginners and hobbyists.</a:t>
            </a:r>
          </a:p>
          <a:p>
            <a:pPr algn="l">
              <a:lnSpc>
                <a:spcPts val="5081"/>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445264"/>
          <a:ext cx="18288000" cy="9396472"/>
        </p:xfrm>
        <a:graphic>
          <a:graphicData uri="http://schemas.openxmlformats.org/drawingml/2006/table">
            <a:tbl>
              <a:tblPr/>
              <a:tblGrid>
                <a:gridCol w="3139379"/>
                <a:gridCol w="7840219"/>
                <a:gridCol w="7308403"/>
              </a:tblGrid>
              <a:tr h="1384374">
                <a:tc>
                  <a:txBody>
                    <a:bodyPr anchor="t" rtlCol="false"/>
                    <a:lstStyle/>
                    <a:p>
                      <a:pPr algn="ctr">
                        <a:lnSpc>
                          <a:spcPts val="2239"/>
                        </a:lnSpc>
                        <a:defRPr/>
                      </a:pPr>
                      <a:endParaRPr lang="en-US" sz="1100"/>
                    </a:p>
                  </a:txBody>
                  <a:tcPr marL="190500" marR="190500" marT="190500" marB="190500" anchor="ctr">
                    <a:lnL cmpd="sng" algn="ctr" cap="flat" w="0">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F4F4F4"/>
                    </a:solidFill>
                  </a:tcPr>
                </a:tc>
                <a:tc>
                  <a:txBody>
                    <a:bodyPr anchor="t" rtlCol="false"/>
                    <a:lstStyle/>
                    <a:p>
                      <a:pPr algn="ctr">
                        <a:lnSpc>
                          <a:spcPts val="4759"/>
                        </a:lnSpc>
                        <a:defRPr/>
                      </a:pPr>
                      <a:r>
                        <a:rPr lang="en-US" sz="3399">
                          <a:solidFill>
                            <a:srgbClr val="FFFFFF"/>
                          </a:solidFill>
                          <a:latin typeface="Calistoga"/>
                          <a:ea typeface="Calistoga"/>
                          <a:cs typeface="Calistoga"/>
                          <a:sym typeface="Calistoga"/>
                        </a:rPr>
                        <a:t>Private Limited (Pvt Ltd)</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153969"/>
                    </a:solidFill>
                  </a:tcPr>
                </a:tc>
                <a:tc>
                  <a:txBody>
                    <a:bodyPr anchor="t" rtlCol="false"/>
                    <a:lstStyle/>
                    <a:p>
                      <a:pPr algn="ctr">
                        <a:lnSpc>
                          <a:spcPts val="4899"/>
                        </a:lnSpc>
                        <a:defRPr/>
                      </a:pPr>
                      <a:r>
                        <a:rPr lang="en-US" sz="3499">
                          <a:solidFill>
                            <a:srgbClr val="FFFFFF"/>
                          </a:solidFill>
                          <a:latin typeface="Calistoga"/>
                          <a:ea typeface="Calistoga"/>
                          <a:cs typeface="Calistoga"/>
                          <a:sym typeface="Calistoga"/>
                        </a:rPr>
                        <a:t>Limited (Public Ltd)</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153969"/>
                    </a:solidFill>
                  </a:tcPr>
                </a:tc>
              </a:tr>
              <a:tr h="1471317">
                <a:tc>
                  <a:txBody>
                    <a:bodyPr anchor="t" rtlCol="false"/>
                    <a:lstStyle/>
                    <a:p>
                      <a:pPr algn="ctr">
                        <a:lnSpc>
                          <a:spcPts val="4059"/>
                        </a:lnSpc>
                        <a:defRPr/>
                      </a:pPr>
                      <a:r>
                        <a:rPr lang="en-US" sz="2899" b="true">
                          <a:solidFill>
                            <a:srgbClr val="2A2E3A"/>
                          </a:solidFill>
                          <a:latin typeface="Lora Bold"/>
                          <a:ea typeface="Lora Bold"/>
                          <a:cs typeface="Lora Bold"/>
                          <a:sym typeface="Lora Bold"/>
                        </a:rPr>
                        <a:t>Ownership</a:t>
                      </a:r>
                      <a:endParaRPr lang="en-US" sz="1100"/>
                    </a:p>
                  </a:txBody>
                  <a:tcPr marL="190500" marR="190500" marT="190500" marB="190500" anchor="ctr">
                    <a:lnL cmpd="sng" algn="ctr" cap="flat" w="0">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639"/>
                        </a:lnSpc>
                        <a:defRPr/>
                      </a:pPr>
                      <a:r>
                        <a:rPr lang="en-US" sz="2599">
                          <a:solidFill>
                            <a:srgbClr val="2A2E3A"/>
                          </a:solidFill>
                          <a:latin typeface="Lora"/>
                          <a:ea typeface="Lora"/>
                          <a:cs typeface="Lora"/>
                          <a:sym typeface="Lora"/>
                        </a:rPr>
                        <a:t>Owned by a small group of shareholders (family, friends, or close associates).</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639"/>
                        </a:lnSpc>
                        <a:defRPr/>
                      </a:pPr>
                      <a:r>
                        <a:rPr lang="en-US" sz="2599">
                          <a:solidFill>
                            <a:srgbClr val="2A2E3A"/>
                          </a:solidFill>
                          <a:latin typeface="Lora"/>
                          <a:ea typeface="Lora"/>
                          <a:cs typeface="Lora"/>
                          <a:sym typeface="Lora"/>
                        </a:rPr>
                        <a:t>Owned by shareholders who can buy and sell shares publicly.</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r h="1535081">
                <a:tc>
                  <a:txBody>
                    <a:bodyPr anchor="t" rtlCol="false"/>
                    <a:lstStyle/>
                    <a:p>
                      <a:pPr algn="ctr">
                        <a:lnSpc>
                          <a:spcPts val="4059"/>
                        </a:lnSpc>
                        <a:defRPr/>
                      </a:pPr>
                      <a:r>
                        <a:rPr lang="en-US" sz="2899" b="true">
                          <a:solidFill>
                            <a:srgbClr val="2A2E3A"/>
                          </a:solidFill>
                          <a:latin typeface="Lora Bold"/>
                          <a:ea typeface="Lora Bold"/>
                          <a:cs typeface="Lora Bold"/>
                          <a:sym typeface="Lora Bold"/>
                        </a:rPr>
                        <a:t>Share Transferability</a:t>
                      </a:r>
                      <a:endParaRPr lang="en-US" sz="1100"/>
                    </a:p>
                  </a:txBody>
                  <a:tcPr marL="190500" marR="190500" marT="190500" marB="190500" anchor="ctr">
                    <a:lnL cmpd="sng" algn="ctr" cap="flat" w="0">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639"/>
                        </a:lnSpc>
                        <a:defRPr/>
                      </a:pPr>
                      <a:r>
                        <a:rPr lang="en-US" sz="2599">
                          <a:solidFill>
                            <a:srgbClr val="2A2E3A"/>
                          </a:solidFill>
                          <a:latin typeface="Lora"/>
                          <a:ea typeface="Lora"/>
                          <a:cs typeface="Lora"/>
                          <a:sym typeface="Lora"/>
                        </a:rPr>
                        <a:t>Shares are not freely transferable; approval from other shareholders is required.</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639"/>
                        </a:lnSpc>
                        <a:defRPr/>
                      </a:pPr>
                      <a:r>
                        <a:rPr lang="en-US" sz="2599">
                          <a:solidFill>
                            <a:srgbClr val="2A2E3A"/>
                          </a:solidFill>
                          <a:latin typeface="Lora"/>
                          <a:ea typeface="Lora"/>
                          <a:cs typeface="Lora"/>
                          <a:sym typeface="Lora"/>
                        </a:rPr>
                        <a:t>Shares are freely transferable and can be traded on the stock exchange.</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r h="2069022">
                <a:tc>
                  <a:txBody>
                    <a:bodyPr anchor="t" rtlCol="false"/>
                    <a:lstStyle/>
                    <a:p>
                      <a:pPr algn="ctr">
                        <a:lnSpc>
                          <a:spcPts val="4059"/>
                        </a:lnSpc>
                        <a:defRPr/>
                      </a:pPr>
                      <a:r>
                        <a:rPr lang="en-US" sz="2899" b="true">
                          <a:solidFill>
                            <a:srgbClr val="2A2E3A"/>
                          </a:solidFill>
                          <a:latin typeface="Lora Bold"/>
                          <a:ea typeface="Lora Bold"/>
                          <a:cs typeface="Lora Bold"/>
                          <a:sym typeface="Lora Bold"/>
                        </a:rPr>
                        <a:t>Management</a:t>
                      </a:r>
                      <a:endParaRPr lang="en-US" sz="1100"/>
                    </a:p>
                  </a:txBody>
                  <a:tcPr marL="190500" marR="190500" marT="190500" marB="190500" anchor="ctr">
                    <a:lnL cmpd="sng" algn="ctr" cap="flat" w="0">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639"/>
                        </a:lnSpc>
                        <a:defRPr/>
                      </a:pPr>
                      <a:r>
                        <a:rPr lang="en-US" sz="2599">
                          <a:solidFill>
                            <a:srgbClr val="000000"/>
                          </a:solidFill>
                          <a:latin typeface="Lora"/>
                          <a:ea typeface="Lora"/>
                          <a:cs typeface="Lora"/>
                          <a:sym typeface="Lora"/>
                        </a:rPr>
                        <a:t>Managed by a small board, often with direct involvement of the owners.	</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639"/>
                        </a:lnSpc>
                        <a:defRPr/>
                      </a:pPr>
                      <a:r>
                        <a:rPr lang="en-US" sz="2599">
                          <a:solidFill>
                            <a:srgbClr val="2A2E3A"/>
                          </a:solidFill>
                          <a:latin typeface="Lora"/>
                          <a:ea typeface="Lora"/>
                          <a:cs typeface="Lora"/>
                          <a:sym typeface="Lora"/>
                        </a:rPr>
                        <a:t>Managed by a board of directors elected by the shareholders.</a:t>
                      </a:r>
                      <a:endParaRPr lang="en-US" sz="1100"/>
                    </a:p>
                    <a:p>
                      <a:pPr algn="ctr">
                        <a:lnSpc>
                          <a:spcPts val="2799"/>
                        </a:lnSpc>
                      </a:pPr>
                    </a:p>
                    <a:p>
                      <a:pPr algn="ctr">
                        <a:lnSpc>
                          <a:spcPts val="2799"/>
                        </a:lnSpc>
                      </a:pPr>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r h="2936677">
                <a:tc>
                  <a:txBody>
                    <a:bodyPr anchor="t" rtlCol="false"/>
                    <a:lstStyle/>
                    <a:p>
                      <a:pPr algn="ctr">
                        <a:lnSpc>
                          <a:spcPts val="4059"/>
                        </a:lnSpc>
                        <a:defRPr/>
                      </a:pPr>
                      <a:endParaRPr lang="en-US" sz="1100"/>
                    </a:p>
                    <a:p>
                      <a:pPr algn="ctr">
                        <a:lnSpc>
                          <a:spcPts val="4059"/>
                        </a:lnSpc>
                      </a:pPr>
                      <a:r>
                        <a:rPr lang="en-US" sz="2899" b="true">
                          <a:solidFill>
                            <a:srgbClr val="2A2E3A"/>
                          </a:solidFill>
                          <a:latin typeface="Lora Bold"/>
                          <a:ea typeface="Lora Bold"/>
                          <a:cs typeface="Lora Bold"/>
                          <a:sym typeface="Lora Bold"/>
                        </a:rPr>
                        <a:t>Capital Raising</a:t>
                      </a:r>
                    </a:p>
                    <a:p>
                      <a:pPr algn="ctr">
                        <a:lnSpc>
                          <a:spcPts val="4059"/>
                        </a:lnSpc>
                      </a:pPr>
                    </a:p>
                    <a:p>
                      <a:pPr algn="ctr">
                        <a:lnSpc>
                          <a:spcPts val="4059"/>
                        </a:lnSpc>
                      </a:pPr>
                    </a:p>
                  </a:txBody>
                  <a:tcPr marL="190500" marR="190500" marT="190500" marB="190500" anchor="ctr">
                    <a:lnL cmpd="sng" algn="ctr" cap="flat" w="0">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639"/>
                        </a:lnSpc>
                        <a:defRPr/>
                      </a:pPr>
                      <a:endParaRPr lang="en-US" sz="1100"/>
                    </a:p>
                    <a:p>
                      <a:pPr algn="ctr">
                        <a:lnSpc>
                          <a:spcPts val="3639"/>
                        </a:lnSpc>
                      </a:pPr>
                      <a:r>
                        <a:rPr lang="en-US" sz="2599">
                          <a:solidFill>
                            <a:srgbClr val="000000"/>
                          </a:solidFill>
                          <a:latin typeface="Lora"/>
                          <a:ea typeface="Lora"/>
                          <a:cs typeface="Lora"/>
                          <a:sym typeface="Lora"/>
                        </a:rPr>
                        <a:t>Can raise capital by issuing shares to the public via stock exchanges.</a:t>
                      </a:r>
                    </a:p>
                    <a:p>
                      <a:pPr algn="ctr">
                        <a:lnSpc>
                          <a:spcPts val="3639"/>
                        </a:lnSpc>
                      </a:pPr>
                    </a:p>
                    <a:p>
                      <a:pPr algn="ctr">
                        <a:lnSpc>
                          <a:spcPts val="3639"/>
                        </a:lnSpc>
                      </a:pPr>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925"/>
                        </a:lnSpc>
                        <a:defRPr/>
                      </a:pPr>
                      <a:endParaRPr lang="en-US" sz="1100"/>
                    </a:p>
                    <a:p>
                      <a:pPr algn="ctr">
                        <a:lnSpc>
                          <a:spcPts val="3925"/>
                        </a:lnSpc>
                      </a:pPr>
                      <a:r>
                        <a:rPr lang="en-US" sz="2599" spc="64">
                          <a:solidFill>
                            <a:srgbClr val="2A2E3A"/>
                          </a:solidFill>
                          <a:latin typeface="Lora"/>
                          <a:ea typeface="Lora"/>
                          <a:cs typeface="Lora"/>
                          <a:sym typeface="Lora"/>
                        </a:rPr>
                        <a:t>Can raise capital by issuing shares to the public via stock exchanges.</a:t>
                      </a:r>
                    </a:p>
                    <a:p>
                      <a:pPr algn="ctr">
                        <a:lnSpc>
                          <a:spcPts val="3925"/>
                        </a:lnSpc>
                      </a:pPr>
                    </a:p>
                    <a:p>
                      <a:pPr algn="ctr">
                        <a:lnSpc>
                          <a:spcPts val="3925"/>
                        </a:lnSpc>
                      </a:pPr>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0116"/>
            <a:ext cx="18288000" cy="4157535"/>
            <a:chOff x="0" y="0"/>
            <a:chExt cx="4816593" cy="1094989"/>
          </a:xfrm>
        </p:grpSpPr>
        <p:sp>
          <p:nvSpPr>
            <p:cNvPr name="Freeform 3" id="3"/>
            <p:cNvSpPr/>
            <p:nvPr/>
          </p:nvSpPr>
          <p:spPr>
            <a:xfrm flipH="false" flipV="false" rot="0">
              <a:off x="0" y="0"/>
              <a:ext cx="4816592" cy="1094988"/>
            </a:xfrm>
            <a:custGeom>
              <a:avLst/>
              <a:gdLst/>
              <a:ahLst/>
              <a:cxnLst/>
              <a:rect r="r" b="b" t="t" l="l"/>
              <a:pathLst>
                <a:path h="1094988" w="4816592">
                  <a:moveTo>
                    <a:pt x="0" y="0"/>
                  </a:moveTo>
                  <a:lnTo>
                    <a:pt x="4816592" y="0"/>
                  </a:lnTo>
                  <a:lnTo>
                    <a:pt x="4816592" y="1094988"/>
                  </a:lnTo>
                  <a:lnTo>
                    <a:pt x="0" y="1094988"/>
                  </a:lnTo>
                  <a:close/>
                </a:path>
              </a:pathLst>
            </a:custGeom>
            <a:solidFill>
              <a:srgbClr val="F4F4F4"/>
            </a:solidFill>
          </p:spPr>
        </p:sp>
        <p:sp>
          <p:nvSpPr>
            <p:cNvPr name="TextBox 4" id="4"/>
            <p:cNvSpPr txBox="true"/>
            <p:nvPr/>
          </p:nvSpPr>
          <p:spPr>
            <a:xfrm>
              <a:off x="0" y="-38100"/>
              <a:ext cx="4816593" cy="1133089"/>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2148268" y="1916229"/>
            <a:ext cx="13991465" cy="6454541"/>
            <a:chOff x="0" y="0"/>
            <a:chExt cx="18655286" cy="8606055"/>
          </a:xfrm>
        </p:grpSpPr>
        <p:sp>
          <p:nvSpPr>
            <p:cNvPr name="TextBox 6" id="6"/>
            <p:cNvSpPr txBox="true"/>
            <p:nvPr/>
          </p:nvSpPr>
          <p:spPr>
            <a:xfrm rot="0">
              <a:off x="0" y="-190500"/>
              <a:ext cx="18655286" cy="7810500"/>
            </a:xfrm>
            <a:prstGeom prst="rect">
              <a:avLst/>
            </a:prstGeom>
          </p:spPr>
          <p:txBody>
            <a:bodyPr anchor="t" rtlCol="false" tIns="0" lIns="0" bIns="0" rIns="0">
              <a:spAutoFit/>
            </a:bodyPr>
            <a:lstStyle/>
            <a:p>
              <a:pPr algn="ctr">
                <a:lnSpc>
                  <a:spcPts val="23400"/>
                </a:lnSpc>
              </a:pPr>
              <a:r>
                <a:rPr lang="en-US" b="true" sz="18000">
                  <a:solidFill>
                    <a:srgbClr val="2A2E3A"/>
                  </a:solidFill>
                  <a:latin typeface="Marta Bold"/>
                  <a:ea typeface="Marta Bold"/>
                  <a:cs typeface="Marta Bold"/>
                  <a:sym typeface="Marta Bold"/>
                </a:rPr>
                <a:t>THANK YOU </a:t>
              </a:r>
            </a:p>
          </p:txBody>
        </p:sp>
        <p:sp>
          <p:nvSpPr>
            <p:cNvPr name="TextBox 7" id="7"/>
            <p:cNvSpPr txBox="true"/>
            <p:nvPr/>
          </p:nvSpPr>
          <p:spPr>
            <a:xfrm rot="0">
              <a:off x="0" y="8027358"/>
              <a:ext cx="18655286" cy="578697"/>
            </a:xfrm>
            <a:prstGeom prst="rect">
              <a:avLst/>
            </a:prstGeom>
          </p:spPr>
          <p:txBody>
            <a:bodyPr anchor="t" rtlCol="false" tIns="0" lIns="0" bIns="0" rIns="0">
              <a:spAutoFit/>
            </a:bodyPr>
            <a:lstStyle/>
            <a:p>
              <a:pPr algn="ctr" marL="0" indent="0" lvl="0">
                <a:lnSpc>
                  <a:spcPts val="363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57150"/>
              <a:ext cx="4816593" cy="1772741"/>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4639504" y="1391465"/>
            <a:ext cx="9008992" cy="1139825"/>
          </a:xfrm>
          <a:prstGeom prst="rect">
            <a:avLst/>
          </a:prstGeom>
        </p:spPr>
        <p:txBody>
          <a:bodyPr anchor="t" rtlCol="false" tIns="0" lIns="0" bIns="0" rIns="0">
            <a:spAutoFit/>
          </a:bodyPr>
          <a:lstStyle/>
          <a:p>
            <a:pPr algn="ctr">
              <a:lnSpc>
                <a:spcPts val="9099"/>
              </a:lnSpc>
            </a:pPr>
            <a:r>
              <a:rPr lang="en-US" b="true" sz="6999">
                <a:solidFill>
                  <a:srgbClr val="FFFFFF"/>
                </a:solidFill>
                <a:latin typeface="Klein Bold"/>
                <a:ea typeface="Klein Bold"/>
                <a:cs typeface="Klein Bold"/>
                <a:sym typeface="Klein Bold"/>
              </a:rPr>
              <a:t>GOOGLE SHEET</a:t>
            </a:r>
          </a:p>
        </p:txBody>
      </p:sp>
      <p:sp>
        <p:nvSpPr>
          <p:cNvPr name="Freeform 8" id="8"/>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7992565" y="967614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370401" y="4461521"/>
            <a:ext cx="15126942" cy="4471671"/>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Cooper BT Light"/>
                <a:ea typeface="Cooper BT Light"/>
                <a:cs typeface="Cooper BT Light"/>
                <a:sym typeface="Cooper BT Light"/>
              </a:rPr>
              <a:t>Google Sheets is a cloud-based spreadsheet application that allows users to create, edit, and collaborate on spreadsheets in real time. It is part of the Google Workspace suite and offers features similar to Microsoft Excel, such as formulas, charts, pivot tables, and data analysis tools. Accessible from any device with an internet connection, Google Sheets enables seamless collaboration by allowing multiple users to work on the same document simultaneously. It automatically saves changes, integrates with other Google services, and is free to use with a Google account.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939289" cy="1973235"/>
            <a:chOff x="0" y="0"/>
            <a:chExt cx="2091006" cy="519700"/>
          </a:xfrm>
        </p:grpSpPr>
        <p:sp>
          <p:nvSpPr>
            <p:cNvPr name="Freeform 3" id="3"/>
            <p:cNvSpPr/>
            <p:nvPr/>
          </p:nvSpPr>
          <p:spPr>
            <a:xfrm flipH="false" flipV="false" rot="0">
              <a:off x="0" y="0"/>
              <a:ext cx="2091006" cy="519700"/>
            </a:xfrm>
            <a:custGeom>
              <a:avLst/>
              <a:gdLst/>
              <a:ahLst/>
              <a:cxnLst/>
              <a:rect r="r" b="b" t="t" l="l"/>
              <a:pathLst>
                <a:path h="519700" w="2091006">
                  <a:moveTo>
                    <a:pt x="78011" y="0"/>
                  </a:moveTo>
                  <a:lnTo>
                    <a:pt x="2012995" y="0"/>
                  </a:lnTo>
                  <a:cubicBezTo>
                    <a:pt x="2033685" y="0"/>
                    <a:pt x="2053527" y="8219"/>
                    <a:pt x="2068157" y="22849"/>
                  </a:cubicBezTo>
                  <a:cubicBezTo>
                    <a:pt x="2082787" y="37479"/>
                    <a:pt x="2091006" y="57321"/>
                    <a:pt x="2091006" y="78011"/>
                  </a:cubicBezTo>
                  <a:lnTo>
                    <a:pt x="2091006" y="441688"/>
                  </a:lnTo>
                  <a:cubicBezTo>
                    <a:pt x="2091006" y="462378"/>
                    <a:pt x="2082787" y="482221"/>
                    <a:pt x="2068157" y="496851"/>
                  </a:cubicBezTo>
                  <a:cubicBezTo>
                    <a:pt x="2053527" y="511481"/>
                    <a:pt x="2033685" y="519700"/>
                    <a:pt x="2012995" y="519700"/>
                  </a:cubicBezTo>
                  <a:lnTo>
                    <a:pt x="78011" y="519700"/>
                  </a:lnTo>
                  <a:cubicBezTo>
                    <a:pt x="57321" y="519700"/>
                    <a:pt x="37479" y="511481"/>
                    <a:pt x="22849" y="496851"/>
                  </a:cubicBezTo>
                  <a:cubicBezTo>
                    <a:pt x="8219" y="482221"/>
                    <a:pt x="0" y="462378"/>
                    <a:pt x="0" y="441688"/>
                  </a:cubicBezTo>
                  <a:lnTo>
                    <a:pt x="0" y="78011"/>
                  </a:lnTo>
                  <a:cubicBezTo>
                    <a:pt x="0" y="57321"/>
                    <a:pt x="8219" y="37479"/>
                    <a:pt x="22849" y="22849"/>
                  </a:cubicBezTo>
                  <a:cubicBezTo>
                    <a:pt x="37479" y="8219"/>
                    <a:pt x="57321" y="0"/>
                    <a:pt x="78011" y="0"/>
                  </a:cubicBezTo>
                  <a:close/>
                </a:path>
              </a:pathLst>
            </a:custGeom>
            <a:solidFill>
              <a:srgbClr val="FFFFFF"/>
            </a:solidFill>
          </p:spPr>
        </p:sp>
        <p:sp>
          <p:nvSpPr>
            <p:cNvPr name="TextBox 4" id="4"/>
            <p:cNvSpPr txBox="true"/>
            <p:nvPr/>
          </p:nvSpPr>
          <p:spPr>
            <a:xfrm>
              <a:off x="0" y="-38100"/>
              <a:ext cx="2091006"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ADVANTAGES </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863970"/>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Real-Time Collaboration: Multiple users can work on the same sheet simultaneously, with changes instantly visible to everyone.</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Cloud-Based: Accessible from anywhere with an internet connection, ensuring your data is always up-to-date.</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Free to Use: Google Sheets is free with a Google account, making it a cost-effective tool.</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Automatic Saving: Changes are automatically saved in real time, reducing the risk of losing data.</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Ease of Use: User-friendly interface with many templates and functions for quick data entry and calculations.</a:t>
            </a:r>
          </a:p>
          <a:p>
            <a:pPr algn="ctr">
              <a:lnSpc>
                <a:spcPts val="4003"/>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939289" cy="1973235"/>
            <a:chOff x="0" y="0"/>
            <a:chExt cx="2091006" cy="519700"/>
          </a:xfrm>
        </p:grpSpPr>
        <p:sp>
          <p:nvSpPr>
            <p:cNvPr name="Freeform 3" id="3"/>
            <p:cNvSpPr/>
            <p:nvPr/>
          </p:nvSpPr>
          <p:spPr>
            <a:xfrm flipH="false" flipV="false" rot="0">
              <a:off x="0" y="0"/>
              <a:ext cx="2091006" cy="519700"/>
            </a:xfrm>
            <a:custGeom>
              <a:avLst/>
              <a:gdLst/>
              <a:ahLst/>
              <a:cxnLst/>
              <a:rect r="r" b="b" t="t" l="l"/>
              <a:pathLst>
                <a:path h="519700" w="2091006">
                  <a:moveTo>
                    <a:pt x="78011" y="0"/>
                  </a:moveTo>
                  <a:lnTo>
                    <a:pt x="2012995" y="0"/>
                  </a:lnTo>
                  <a:cubicBezTo>
                    <a:pt x="2033685" y="0"/>
                    <a:pt x="2053527" y="8219"/>
                    <a:pt x="2068157" y="22849"/>
                  </a:cubicBezTo>
                  <a:cubicBezTo>
                    <a:pt x="2082787" y="37479"/>
                    <a:pt x="2091006" y="57321"/>
                    <a:pt x="2091006" y="78011"/>
                  </a:cubicBezTo>
                  <a:lnTo>
                    <a:pt x="2091006" y="441688"/>
                  </a:lnTo>
                  <a:cubicBezTo>
                    <a:pt x="2091006" y="462378"/>
                    <a:pt x="2082787" y="482221"/>
                    <a:pt x="2068157" y="496851"/>
                  </a:cubicBezTo>
                  <a:cubicBezTo>
                    <a:pt x="2053527" y="511481"/>
                    <a:pt x="2033685" y="519700"/>
                    <a:pt x="2012995" y="519700"/>
                  </a:cubicBezTo>
                  <a:lnTo>
                    <a:pt x="78011" y="519700"/>
                  </a:lnTo>
                  <a:cubicBezTo>
                    <a:pt x="57321" y="519700"/>
                    <a:pt x="37479" y="511481"/>
                    <a:pt x="22849" y="496851"/>
                  </a:cubicBezTo>
                  <a:cubicBezTo>
                    <a:pt x="8219" y="482221"/>
                    <a:pt x="0" y="462378"/>
                    <a:pt x="0" y="441688"/>
                  </a:cubicBezTo>
                  <a:lnTo>
                    <a:pt x="0" y="78011"/>
                  </a:lnTo>
                  <a:cubicBezTo>
                    <a:pt x="0" y="57321"/>
                    <a:pt x="8219" y="37479"/>
                    <a:pt x="22849" y="22849"/>
                  </a:cubicBezTo>
                  <a:cubicBezTo>
                    <a:pt x="37479" y="8219"/>
                    <a:pt x="57321" y="0"/>
                    <a:pt x="78011" y="0"/>
                  </a:cubicBezTo>
                  <a:close/>
                </a:path>
              </a:pathLst>
            </a:custGeom>
            <a:solidFill>
              <a:srgbClr val="FFFFFF"/>
            </a:solidFill>
          </p:spPr>
        </p:sp>
        <p:sp>
          <p:nvSpPr>
            <p:cNvPr name="TextBox 4" id="4"/>
            <p:cNvSpPr txBox="true"/>
            <p:nvPr/>
          </p:nvSpPr>
          <p:spPr>
            <a:xfrm>
              <a:off x="0" y="-38100"/>
              <a:ext cx="2091006"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ADVANTAGES </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982207"/>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Cross-Platform Compatibility: Works on any device (PC, Mac, mobile) with a browser or the Google Sheets app.</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Version History: Tracks all changes, allowing users to view and revert to previous versions.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Data Sharing: Easily share files with others by setting permissions (view, comment, or edit).</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Google Integration: Seamlessly integrates with other Google services like Google Docs, Gmail, and Google Drive.</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Advanced Functions: Includes built-in formulas, charts, pivot tables, and conditional formatting for data analysis.</a:t>
            </a:r>
          </a:p>
          <a:p>
            <a:pPr algn="l">
              <a:lnSpc>
                <a:spcPts val="5081"/>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8769594" cy="1973235"/>
            <a:chOff x="0" y="0"/>
            <a:chExt cx="2309687" cy="519700"/>
          </a:xfrm>
        </p:grpSpPr>
        <p:sp>
          <p:nvSpPr>
            <p:cNvPr name="Freeform 3" id="3"/>
            <p:cNvSpPr/>
            <p:nvPr/>
          </p:nvSpPr>
          <p:spPr>
            <a:xfrm flipH="false" flipV="false" rot="0">
              <a:off x="0" y="0"/>
              <a:ext cx="2309688" cy="519700"/>
            </a:xfrm>
            <a:custGeom>
              <a:avLst/>
              <a:gdLst/>
              <a:ahLst/>
              <a:cxnLst/>
              <a:rect r="r" b="b" t="t" l="l"/>
              <a:pathLst>
                <a:path h="519700" w="2309688">
                  <a:moveTo>
                    <a:pt x="70625" y="0"/>
                  </a:moveTo>
                  <a:lnTo>
                    <a:pt x="2239062" y="0"/>
                  </a:lnTo>
                  <a:cubicBezTo>
                    <a:pt x="2278068" y="0"/>
                    <a:pt x="2309688" y="31620"/>
                    <a:pt x="2309688" y="70625"/>
                  </a:cubicBezTo>
                  <a:lnTo>
                    <a:pt x="2309688" y="449075"/>
                  </a:lnTo>
                  <a:cubicBezTo>
                    <a:pt x="2309688" y="467805"/>
                    <a:pt x="2302247" y="485769"/>
                    <a:pt x="2289002" y="499014"/>
                  </a:cubicBezTo>
                  <a:cubicBezTo>
                    <a:pt x="2275757" y="512259"/>
                    <a:pt x="2257793" y="519700"/>
                    <a:pt x="2239062" y="519700"/>
                  </a:cubicBezTo>
                  <a:lnTo>
                    <a:pt x="70625" y="519700"/>
                  </a:lnTo>
                  <a:cubicBezTo>
                    <a:pt x="31620" y="519700"/>
                    <a:pt x="0" y="488080"/>
                    <a:pt x="0" y="449075"/>
                  </a:cubicBezTo>
                  <a:lnTo>
                    <a:pt x="0" y="70625"/>
                  </a:lnTo>
                  <a:cubicBezTo>
                    <a:pt x="0" y="31620"/>
                    <a:pt x="31620" y="0"/>
                    <a:pt x="70625" y="0"/>
                  </a:cubicBezTo>
                  <a:close/>
                </a:path>
              </a:pathLst>
            </a:custGeom>
            <a:solidFill>
              <a:srgbClr val="FFFFFF"/>
            </a:solidFill>
          </p:spPr>
        </p:sp>
        <p:sp>
          <p:nvSpPr>
            <p:cNvPr name="TextBox 4" id="4"/>
            <p:cNvSpPr txBox="true"/>
            <p:nvPr/>
          </p:nvSpPr>
          <p:spPr>
            <a:xfrm>
              <a:off x="0" y="-38100"/>
              <a:ext cx="2309687"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7704917" cy="3259455"/>
            <a:chOff x="0" y="0"/>
            <a:chExt cx="10273223" cy="4345940"/>
          </a:xfrm>
        </p:grpSpPr>
        <p:sp>
          <p:nvSpPr>
            <p:cNvPr name="TextBox 6" id="6"/>
            <p:cNvSpPr txBox="true"/>
            <p:nvPr/>
          </p:nvSpPr>
          <p:spPr>
            <a:xfrm rot="0">
              <a:off x="0" y="-76200"/>
              <a:ext cx="10273223" cy="30310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DISADVANTAGES </a:t>
              </a:r>
            </a:p>
          </p:txBody>
        </p:sp>
        <p:sp>
          <p:nvSpPr>
            <p:cNvPr name="TextBox 7" id="7"/>
            <p:cNvSpPr txBox="true"/>
            <p:nvPr/>
          </p:nvSpPr>
          <p:spPr>
            <a:xfrm rot="0">
              <a:off x="0" y="3638338"/>
              <a:ext cx="8060686"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982207"/>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Limited Advanced Features: Lacks some advanced capabilities of Excel, like complex data modeling or macros.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Offline Limitations: Limited functionality when working offline unless specific settings are enabled.</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Slow Performance with Large Data: Can be slower when dealing with large datasets or complex formulas.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Dependence on Internet: Requires an internet connection for full functionality, especially for real-time collaboration.</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Security Concerns: As a cloud service, sensitive data may be vulnerable to hacking or unauthorized access if not secured properly.</a:t>
            </a:r>
          </a:p>
          <a:p>
            <a:pPr algn="l">
              <a:lnSpc>
                <a:spcPts val="5081"/>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8769594" cy="1973235"/>
            <a:chOff x="0" y="0"/>
            <a:chExt cx="2309687" cy="519700"/>
          </a:xfrm>
        </p:grpSpPr>
        <p:sp>
          <p:nvSpPr>
            <p:cNvPr name="Freeform 3" id="3"/>
            <p:cNvSpPr/>
            <p:nvPr/>
          </p:nvSpPr>
          <p:spPr>
            <a:xfrm flipH="false" flipV="false" rot="0">
              <a:off x="0" y="0"/>
              <a:ext cx="2309688" cy="519700"/>
            </a:xfrm>
            <a:custGeom>
              <a:avLst/>
              <a:gdLst/>
              <a:ahLst/>
              <a:cxnLst/>
              <a:rect r="r" b="b" t="t" l="l"/>
              <a:pathLst>
                <a:path h="519700" w="2309688">
                  <a:moveTo>
                    <a:pt x="70625" y="0"/>
                  </a:moveTo>
                  <a:lnTo>
                    <a:pt x="2239062" y="0"/>
                  </a:lnTo>
                  <a:cubicBezTo>
                    <a:pt x="2278068" y="0"/>
                    <a:pt x="2309688" y="31620"/>
                    <a:pt x="2309688" y="70625"/>
                  </a:cubicBezTo>
                  <a:lnTo>
                    <a:pt x="2309688" y="449075"/>
                  </a:lnTo>
                  <a:cubicBezTo>
                    <a:pt x="2309688" y="467805"/>
                    <a:pt x="2302247" y="485769"/>
                    <a:pt x="2289002" y="499014"/>
                  </a:cubicBezTo>
                  <a:cubicBezTo>
                    <a:pt x="2275757" y="512259"/>
                    <a:pt x="2257793" y="519700"/>
                    <a:pt x="2239062" y="519700"/>
                  </a:cubicBezTo>
                  <a:lnTo>
                    <a:pt x="70625" y="519700"/>
                  </a:lnTo>
                  <a:cubicBezTo>
                    <a:pt x="31620" y="519700"/>
                    <a:pt x="0" y="488080"/>
                    <a:pt x="0" y="449075"/>
                  </a:cubicBezTo>
                  <a:lnTo>
                    <a:pt x="0" y="70625"/>
                  </a:lnTo>
                  <a:cubicBezTo>
                    <a:pt x="0" y="31620"/>
                    <a:pt x="31620" y="0"/>
                    <a:pt x="70625" y="0"/>
                  </a:cubicBezTo>
                  <a:close/>
                </a:path>
              </a:pathLst>
            </a:custGeom>
            <a:solidFill>
              <a:srgbClr val="FFFFFF"/>
            </a:solidFill>
          </p:spPr>
        </p:sp>
        <p:sp>
          <p:nvSpPr>
            <p:cNvPr name="TextBox 4" id="4"/>
            <p:cNvSpPr txBox="true"/>
            <p:nvPr/>
          </p:nvSpPr>
          <p:spPr>
            <a:xfrm>
              <a:off x="0" y="-38100"/>
              <a:ext cx="2309687"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7704917" cy="3259455"/>
            <a:chOff x="0" y="0"/>
            <a:chExt cx="10273223" cy="4345940"/>
          </a:xfrm>
        </p:grpSpPr>
        <p:sp>
          <p:nvSpPr>
            <p:cNvPr name="TextBox 6" id="6"/>
            <p:cNvSpPr txBox="true"/>
            <p:nvPr/>
          </p:nvSpPr>
          <p:spPr>
            <a:xfrm rot="0">
              <a:off x="0" y="-76200"/>
              <a:ext cx="10273223" cy="30310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DISADVANTAGES </a:t>
              </a:r>
            </a:p>
          </p:txBody>
        </p:sp>
        <p:sp>
          <p:nvSpPr>
            <p:cNvPr name="TextBox 7" id="7"/>
            <p:cNvSpPr txBox="true"/>
            <p:nvPr/>
          </p:nvSpPr>
          <p:spPr>
            <a:xfrm rot="0">
              <a:off x="0" y="3638338"/>
              <a:ext cx="8060686"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982207"/>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Formatting Limitations: While it offers basic formatting tools, it lacks some advanced design features of Excel.</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Fewer Customization Options: Limited customization for the interface and user experience compared to desktop spreadsheet applications.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Complexity for New Users: New users may take time to learn advanced features and formulas.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Integration Issues: Some third-party integrations or complex apps may not work seamlessly with Google Sheets.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File Size Limits: There are limits on the number of cells, rows, and columns, which can be restrictive for large projects.</a:t>
            </a:r>
          </a:p>
          <a:p>
            <a:pPr algn="l">
              <a:lnSpc>
                <a:spcPts val="5081"/>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5810302" cy="1973235"/>
            <a:chOff x="0" y="0"/>
            <a:chExt cx="1530285" cy="519700"/>
          </a:xfrm>
        </p:grpSpPr>
        <p:sp>
          <p:nvSpPr>
            <p:cNvPr name="Freeform 3" id="3"/>
            <p:cNvSpPr/>
            <p:nvPr/>
          </p:nvSpPr>
          <p:spPr>
            <a:xfrm flipH="false" flipV="false" rot="0">
              <a:off x="0" y="0"/>
              <a:ext cx="1530285" cy="519700"/>
            </a:xfrm>
            <a:custGeom>
              <a:avLst/>
              <a:gdLst/>
              <a:ahLst/>
              <a:cxnLst/>
              <a:rect r="r" b="b" t="t" l="l"/>
              <a:pathLst>
                <a:path h="519700" w="1530285">
                  <a:moveTo>
                    <a:pt x="106596" y="0"/>
                  </a:moveTo>
                  <a:lnTo>
                    <a:pt x="1423690" y="0"/>
                  </a:lnTo>
                  <a:cubicBezTo>
                    <a:pt x="1482561" y="0"/>
                    <a:pt x="1530285" y="47725"/>
                    <a:pt x="1530285" y="106596"/>
                  </a:cubicBezTo>
                  <a:lnTo>
                    <a:pt x="1530285" y="413104"/>
                  </a:lnTo>
                  <a:cubicBezTo>
                    <a:pt x="1530285" y="441375"/>
                    <a:pt x="1519055" y="468488"/>
                    <a:pt x="1499064" y="488478"/>
                  </a:cubicBezTo>
                  <a:cubicBezTo>
                    <a:pt x="1479074" y="508469"/>
                    <a:pt x="1451961" y="519700"/>
                    <a:pt x="1423690" y="519700"/>
                  </a:cubicBezTo>
                  <a:lnTo>
                    <a:pt x="106596" y="519700"/>
                  </a:lnTo>
                  <a:cubicBezTo>
                    <a:pt x="47725" y="519700"/>
                    <a:pt x="0" y="471975"/>
                    <a:pt x="0" y="413104"/>
                  </a:cubicBezTo>
                  <a:lnTo>
                    <a:pt x="0" y="106596"/>
                  </a:lnTo>
                  <a:cubicBezTo>
                    <a:pt x="0" y="47725"/>
                    <a:pt x="47725" y="0"/>
                    <a:pt x="106596" y="0"/>
                  </a:cubicBezTo>
                  <a:close/>
                </a:path>
              </a:pathLst>
            </a:custGeom>
            <a:solidFill>
              <a:srgbClr val="FFFFFF"/>
            </a:solidFill>
          </p:spPr>
        </p:sp>
        <p:sp>
          <p:nvSpPr>
            <p:cNvPr name="TextBox 4" id="4"/>
            <p:cNvSpPr txBox="true"/>
            <p:nvPr/>
          </p:nvSpPr>
          <p:spPr>
            <a:xfrm>
              <a:off x="0" y="-38100"/>
              <a:ext cx="1530285"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FEATURES</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982207"/>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Easy Access Anywhere: As a cloud-based tool, Google Sheets can be accessed from any device with an internet connection.</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Collaborative Workflows: Enables seamless collaboration with real-time editing, commenting, and easy sharing, which is great for teams.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Free and Accessible: It’s free for anyone with a Google account, providing accessibility to users of all backgrounds.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Automation with Google Scripts: Users can automate tasks using Google Apps Script, adding custom functionality and integrations.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Cloud Storage: Automatically saves to Google Drive, ensuring that data is secure and easily retrievable.</a:t>
            </a:r>
          </a:p>
          <a:p>
            <a:pPr algn="l" marL="712465" indent="-356233" lvl="1">
              <a:lnSpc>
                <a:spcPts val="5081"/>
              </a:lnSpc>
              <a:buFont typeface="Arial"/>
              <a:buChar char="•"/>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5810302" cy="1973235"/>
            <a:chOff x="0" y="0"/>
            <a:chExt cx="1530285" cy="519700"/>
          </a:xfrm>
        </p:grpSpPr>
        <p:sp>
          <p:nvSpPr>
            <p:cNvPr name="Freeform 3" id="3"/>
            <p:cNvSpPr/>
            <p:nvPr/>
          </p:nvSpPr>
          <p:spPr>
            <a:xfrm flipH="false" flipV="false" rot="0">
              <a:off x="0" y="0"/>
              <a:ext cx="1530285" cy="519700"/>
            </a:xfrm>
            <a:custGeom>
              <a:avLst/>
              <a:gdLst/>
              <a:ahLst/>
              <a:cxnLst/>
              <a:rect r="r" b="b" t="t" l="l"/>
              <a:pathLst>
                <a:path h="519700" w="1530285">
                  <a:moveTo>
                    <a:pt x="106596" y="0"/>
                  </a:moveTo>
                  <a:lnTo>
                    <a:pt x="1423690" y="0"/>
                  </a:lnTo>
                  <a:cubicBezTo>
                    <a:pt x="1482561" y="0"/>
                    <a:pt x="1530285" y="47725"/>
                    <a:pt x="1530285" y="106596"/>
                  </a:cubicBezTo>
                  <a:lnTo>
                    <a:pt x="1530285" y="413104"/>
                  </a:lnTo>
                  <a:cubicBezTo>
                    <a:pt x="1530285" y="441375"/>
                    <a:pt x="1519055" y="468488"/>
                    <a:pt x="1499064" y="488478"/>
                  </a:cubicBezTo>
                  <a:cubicBezTo>
                    <a:pt x="1479074" y="508469"/>
                    <a:pt x="1451961" y="519700"/>
                    <a:pt x="1423690" y="519700"/>
                  </a:cubicBezTo>
                  <a:lnTo>
                    <a:pt x="106596" y="519700"/>
                  </a:lnTo>
                  <a:cubicBezTo>
                    <a:pt x="47725" y="519700"/>
                    <a:pt x="0" y="471975"/>
                    <a:pt x="0" y="413104"/>
                  </a:cubicBezTo>
                  <a:lnTo>
                    <a:pt x="0" y="106596"/>
                  </a:lnTo>
                  <a:cubicBezTo>
                    <a:pt x="0" y="47725"/>
                    <a:pt x="47725" y="0"/>
                    <a:pt x="106596" y="0"/>
                  </a:cubicBezTo>
                  <a:close/>
                </a:path>
              </a:pathLst>
            </a:custGeom>
            <a:solidFill>
              <a:srgbClr val="FFFFFF"/>
            </a:solidFill>
          </p:spPr>
        </p:sp>
        <p:sp>
          <p:nvSpPr>
            <p:cNvPr name="TextBox 4" id="4"/>
            <p:cNvSpPr txBox="true"/>
            <p:nvPr/>
          </p:nvSpPr>
          <p:spPr>
            <a:xfrm>
              <a:off x="0" y="-38100"/>
              <a:ext cx="1530285" cy="5578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18076" y="644988"/>
            <a:ext cx="6746873" cy="2106930"/>
            <a:chOff x="0" y="0"/>
            <a:chExt cx="8995831" cy="2809240"/>
          </a:xfrm>
        </p:grpSpPr>
        <p:sp>
          <p:nvSpPr>
            <p:cNvPr name="TextBox 6" id="6"/>
            <p:cNvSpPr txBox="true"/>
            <p:nvPr/>
          </p:nvSpPr>
          <p:spPr>
            <a:xfrm rot="0">
              <a:off x="0" y="-76200"/>
              <a:ext cx="8995831"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FEATURES</a:t>
              </a:r>
            </a:p>
          </p:txBody>
        </p:sp>
        <p:sp>
          <p:nvSpPr>
            <p:cNvPr name="TextBox 7" id="7"/>
            <p:cNvSpPr txBox="true"/>
            <p:nvPr/>
          </p:nvSpPr>
          <p:spPr>
            <a:xfrm rot="0">
              <a:off x="0" y="2101638"/>
              <a:ext cx="7058405" cy="707602"/>
            </a:xfrm>
            <a:prstGeom prst="rect">
              <a:avLst/>
            </a:prstGeom>
          </p:spPr>
          <p:txBody>
            <a:bodyPr anchor="t" rtlCol="false" tIns="0" lIns="0" bIns="0" rIns="0">
              <a:spAutoFit/>
            </a:bodyPr>
            <a:lstStyle/>
            <a:p>
              <a:pPr algn="l">
                <a:lnSpc>
                  <a:spcPts val="4479"/>
                </a:lnSpc>
              </a:pPr>
            </a:p>
          </p:txBody>
        </p:sp>
      </p:grpSp>
      <p:sp>
        <p:nvSpPr>
          <p:cNvPr name="TextBox 8" id="8"/>
          <p:cNvSpPr txBox="true"/>
          <p:nvPr/>
        </p:nvSpPr>
        <p:spPr>
          <a:xfrm rot="0">
            <a:off x="146176" y="2647143"/>
            <a:ext cx="18141824" cy="6982207"/>
          </a:xfrm>
          <a:prstGeom prst="rect">
            <a:avLst/>
          </a:prstGeom>
        </p:spPr>
        <p:txBody>
          <a:bodyPr anchor="t" rtlCol="false" tIns="0" lIns="0" bIns="0" rIns="0">
            <a:spAutoFit/>
          </a:bodyPr>
          <a:lstStyle/>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 Version Control: Maintains a full history of edits and allows users to revert to prior versions, reducing errors.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Seamless Sharing: Instantly share spreadsheets with others and set specific access permissions (view, comment, or edit).</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Data Analysis Features: Powerful tools like pivot tables, conditional formatting, and built-in formulas make analyzing data easier.</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Integration with Google Ecosystem: Works well with other Google services such as Google Docs, Gmail, and Google Forms for more efficient workflows.</a:t>
            </a:r>
          </a:p>
          <a:p>
            <a:pPr algn="l" marL="712465" indent="-356233" lvl="1">
              <a:lnSpc>
                <a:spcPts val="5081"/>
              </a:lnSpc>
              <a:buFont typeface="Arial"/>
              <a:buChar char="•"/>
            </a:pPr>
            <a:r>
              <a:rPr lang="en-US" sz="3299" spc="171">
                <a:solidFill>
                  <a:srgbClr val="2A2E3A"/>
                </a:solidFill>
                <a:latin typeface="Cooper BT Light"/>
                <a:ea typeface="Cooper BT Light"/>
                <a:cs typeface="Cooper BT Light"/>
                <a:sym typeface="Cooper BT Light"/>
              </a:rPr>
              <a:t>Flexible for Personal and Business Use: Suitable for both personal tasks (like budgeting) and business needs (like team projects or reports).</a:t>
            </a:r>
          </a:p>
          <a:p>
            <a:pPr algn="l" marL="712465" indent="-356233" lvl="1">
              <a:lnSpc>
                <a:spcPts val="5081"/>
              </a:lnSpc>
              <a:buFont typeface="Arial"/>
              <a:buChar char="•"/>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511434"/>
            <a:chOff x="0" y="0"/>
            <a:chExt cx="4816593" cy="924822"/>
          </a:xfrm>
        </p:grpSpPr>
        <p:sp>
          <p:nvSpPr>
            <p:cNvPr name="Freeform 3" id="3"/>
            <p:cNvSpPr/>
            <p:nvPr/>
          </p:nvSpPr>
          <p:spPr>
            <a:xfrm flipH="false" flipV="false" rot="0">
              <a:off x="0" y="0"/>
              <a:ext cx="4816592" cy="924822"/>
            </a:xfrm>
            <a:custGeom>
              <a:avLst/>
              <a:gdLst/>
              <a:ahLst/>
              <a:cxnLst/>
              <a:rect r="r" b="b" t="t" l="l"/>
              <a:pathLst>
                <a:path h="924822" w="4816592">
                  <a:moveTo>
                    <a:pt x="0" y="0"/>
                  </a:moveTo>
                  <a:lnTo>
                    <a:pt x="4816592" y="0"/>
                  </a:lnTo>
                  <a:lnTo>
                    <a:pt x="4816592" y="924822"/>
                  </a:lnTo>
                  <a:lnTo>
                    <a:pt x="0" y="924822"/>
                  </a:lnTo>
                  <a:close/>
                </a:path>
              </a:pathLst>
            </a:custGeom>
            <a:solidFill>
              <a:srgbClr val="153969"/>
            </a:solidFill>
          </p:spPr>
        </p:sp>
        <p:sp>
          <p:nvSpPr>
            <p:cNvPr name="TextBox 4" id="4"/>
            <p:cNvSpPr txBox="true"/>
            <p:nvPr/>
          </p:nvSpPr>
          <p:spPr>
            <a:xfrm>
              <a:off x="0" y="-57150"/>
              <a:ext cx="4816593" cy="981972"/>
            </a:xfrm>
            <a:prstGeom prst="rect">
              <a:avLst/>
            </a:prstGeom>
          </p:spPr>
          <p:txBody>
            <a:bodyPr anchor="ctr" rtlCol="false" tIns="50800" lIns="50800" bIns="50800" rIns="50800"/>
            <a:lstStyle/>
            <a:p>
              <a:pPr algn="ctr">
                <a:lnSpc>
                  <a:spcPts val="3639"/>
                </a:lnSpc>
              </a:pPr>
            </a:p>
          </p:txBody>
        </p:sp>
      </p:grpSp>
      <p:sp>
        <p:nvSpPr>
          <p:cNvPr name="TextBox 5" id="5"/>
          <p:cNvSpPr txBox="true"/>
          <p:nvPr/>
        </p:nvSpPr>
        <p:spPr>
          <a:xfrm rot="0">
            <a:off x="4020986" y="1013313"/>
            <a:ext cx="10246029" cy="1389558"/>
          </a:xfrm>
          <a:prstGeom prst="rect">
            <a:avLst/>
          </a:prstGeom>
        </p:spPr>
        <p:txBody>
          <a:bodyPr anchor="t" rtlCol="false" tIns="0" lIns="0" bIns="0" rIns="0">
            <a:spAutoFit/>
          </a:bodyPr>
          <a:lstStyle/>
          <a:p>
            <a:pPr algn="l">
              <a:lnSpc>
                <a:spcPts val="11091"/>
              </a:lnSpc>
            </a:pPr>
            <a:r>
              <a:rPr lang="en-US" sz="8531" b="true">
                <a:solidFill>
                  <a:srgbClr val="FFFFFF"/>
                </a:solidFill>
                <a:latin typeface="Klein Bold"/>
                <a:ea typeface="Klein Bold"/>
                <a:cs typeface="Klein Bold"/>
                <a:sym typeface="Klein Bold"/>
              </a:rPr>
              <a:t>GOOGLE FINANCE </a:t>
            </a:r>
          </a:p>
        </p:txBody>
      </p:sp>
      <p:grpSp>
        <p:nvGrpSpPr>
          <p:cNvPr name="Group 6" id="6"/>
          <p:cNvGrpSpPr/>
          <p:nvPr/>
        </p:nvGrpSpPr>
        <p:grpSpPr>
          <a:xfrm rot="0">
            <a:off x="0" y="0"/>
            <a:ext cx="18288000" cy="3511434"/>
            <a:chOff x="0" y="0"/>
            <a:chExt cx="24384000" cy="4681912"/>
          </a:xfrm>
        </p:grpSpPr>
        <p:pic>
          <p:nvPicPr>
            <p:cNvPr name="Picture 7" id="7"/>
            <p:cNvPicPr>
              <a:picLocks noChangeAspect="true"/>
            </p:cNvPicPr>
            <p:nvPr/>
          </p:nvPicPr>
          <p:blipFill>
            <a:blip r:embed="rId2">
              <a:alphaModFix amt="14000"/>
            </a:blip>
            <a:srcRect l="0" t="43599" r="0" b="43599"/>
            <a:stretch>
              <a:fillRect/>
            </a:stretch>
          </p:blipFill>
          <p:spPr>
            <a:xfrm flipH="false" flipV="false">
              <a:off x="0" y="0"/>
              <a:ext cx="24384000" cy="4681912"/>
            </a:xfrm>
            <a:prstGeom prst="rect">
              <a:avLst/>
            </a:prstGeom>
          </p:spPr>
        </p:pic>
      </p:grpSp>
      <p:sp>
        <p:nvSpPr>
          <p:cNvPr name="TextBox 8" id="8"/>
          <p:cNvSpPr txBox="true"/>
          <p:nvPr/>
        </p:nvSpPr>
        <p:spPr>
          <a:xfrm rot="0">
            <a:off x="1370401" y="4461521"/>
            <a:ext cx="15126942" cy="4471671"/>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Cooper BT Light"/>
                <a:ea typeface="Cooper BT Light"/>
                <a:cs typeface="Cooper BT Light"/>
                <a:sym typeface="Cooper BT Light"/>
              </a:rPr>
              <a:t>Google finance is a function in Google Sheets that allows users to retrieve real-time financial data directly into their spreadsheets. It provides access to stock quotes, historical market data, currency conversion rates, and company information, among other financial metrics. By using this function, users can easily track market trends, analyze performance, and create financial reports within Google Sheets. It supports various parameters such as stock symbols, exchange rates, and dates, making it a powerful tool for investors, analysts, and anyone needing up-to-date financial information in a spreadsheet format.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DAGXkv81uCI</dc:identifier>
  <dcterms:modified xsi:type="dcterms:W3CDTF">2011-08-01T06:04:30Z</dcterms:modified>
  <cp:revision>1</cp:revision>
  <dc:title>NAME : AAVANI RAJESH PERUMBESSI ROLL NO :150096724059 COHORT : MARK ZUCKERBURG</dc:title>
</cp:coreProperties>
</file>