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slide+xml" PartName="/ppt/slides/slide172.xml"/>
  <Override ContentType="application/vnd.openxmlformats-officedocument.presentationml.slide+xml" PartName="/ppt/slides/slide173.xml"/>
  <Override ContentType="application/vnd.openxmlformats-officedocument.presentationml.slide+xml" PartName="/ppt/slides/slide174.xml"/>
  <Override ContentType="application/vnd.openxmlformats-officedocument.presentationml.slide+xml" PartName="/ppt/slides/slide175.xml"/>
  <Override ContentType="application/vnd.openxmlformats-officedocument.presentationml.slide+xml" PartName="/ppt/slides/slide176.xml"/>
  <Override ContentType="application/vnd.openxmlformats-officedocument.presentationml.slide+xml" PartName="/ppt/slides/slide177.xml"/>
  <Override ContentType="application/vnd.openxmlformats-officedocument.presentationml.slide+xml" PartName="/ppt/slides/slide178.xml"/>
  <Override ContentType="application/vnd.openxmlformats-officedocument.presentationml.slide+xml" PartName="/ppt/slides/slide179.xml"/>
  <Override ContentType="application/vnd.openxmlformats-officedocument.presentationml.slide+xml" PartName="/ppt/slides/slide180.xml"/>
  <Override ContentType="application/vnd.openxmlformats-officedocument.presentationml.slide+xml" PartName="/ppt/slides/slide181.xml"/>
  <Override ContentType="application/vnd.openxmlformats-officedocument.presentationml.slide+xml" PartName="/ppt/slides/slide182.xml"/>
  <Override ContentType="application/vnd.openxmlformats-officedocument.presentationml.slide+xml" PartName="/ppt/slides/slide183.xml"/>
  <Override ContentType="application/vnd.openxmlformats-officedocument.presentationml.slide+xml" PartName="/ppt/slides/slide184.xml"/>
  <Override ContentType="application/vnd.openxmlformats-officedocument.presentationml.slide+xml" PartName="/ppt/slides/slide185.xml"/>
  <Override ContentType="application/vnd.openxmlformats-officedocument.presentationml.slide+xml" PartName="/ppt/slides/slide186.xml"/>
  <Override ContentType="application/vnd.openxmlformats-officedocument.presentationml.slide+xml" PartName="/ppt/slides/slide187.xml"/>
  <Override ContentType="application/vnd.openxmlformats-officedocument.presentationml.slide+xml" PartName="/ppt/slides/slide188.xml"/>
  <Override ContentType="application/vnd.openxmlformats-officedocument.presentationml.slide+xml" PartName="/ppt/slides/slide189.xml"/>
  <Override ContentType="application/vnd.openxmlformats-officedocument.presentationml.slide+xml" PartName="/ppt/slides/slide190.xml"/>
  <Override ContentType="application/vnd.openxmlformats-officedocument.presentationml.slide+xml" PartName="/ppt/slides/slide191.xml"/>
  <Override ContentType="application/vnd.openxmlformats-officedocument.presentationml.slide+xml" PartName="/ppt/slides/slide192.xml"/>
  <Override ContentType="application/vnd.openxmlformats-officedocument.presentationml.slide+xml" PartName="/ppt/slides/slide193.xml"/>
  <Override ContentType="application/vnd.openxmlformats-officedocument.presentationml.slide+xml" PartName="/ppt/slides/slide194.xml"/>
  <Override ContentType="application/vnd.openxmlformats-officedocument.presentationml.slide+xml" PartName="/ppt/slides/slide195.xml"/>
  <Override ContentType="application/vnd.openxmlformats-officedocument.presentationml.slide+xml" PartName="/ppt/slides/slide196.xml"/>
  <Override ContentType="application/vnd.openxmlformats-officedocument.presentationml.slide+xml" PartName="/ppt/slides/slide197.xml"/>
  <Override ContentType="application/vnd.openxmlformats-officedocument.presentationml.slide+xml" PartName="/ppt/slides/slide198.xml"/>
  <Override ContentType="application/vnd.openxmlformats-officedocument.presentationml.slide+xml" PartName="/ppt/slides/slide199.xml"/>
  <Override ContentType="application/vnd.openxmlformats-officedocument.presentationml.slide+xml" PartName="/ppt/slides/slide200.xml"/>
  <Override ContentType="application/vnd.openxmlformats-officedocument.presentationml.slide+xml" PartName="/ppt/slides/slide20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Lst>
  <p:sldSz cx="18288000" cy="10287000"/>
  <p:notesSz cx="6858000" cy="9144000"/>
  <p:embeddedFontLst>
    <p:embeddedFont>
      <p:font typeface="Calistoga" charset="1" panose="00000500000000000000"/>
      <p:regular r:id="rId207"/>
    </p:embeddedFont>
    <p:embeddedFont>
      <p:font typeface="Open Sans Bold" charset="1" panose="020B0806030504020204"/>
      <p:regular r:id="rId208"/>
    </p:embeddedFont>
    <p:embeddedFont>
      <p:font typeface="Roca One Bold" charset="1" panose="00000800000000000000"/>
      <p:regular r:id="rId209"/>
    </p:embeddedFont>
    <p:embeddedFont>
      <p:font typeface="Cooper BT Bold" charset="1" panose="0208080404030B020404"/>
      <p:regular r:id="rId210"/>
    </p:embeddedFont>
    <p:embeddedFont>
      <p:font typeface="Roca One Ultra-Bold" charset="1" panose="00000A00000000000000"/>
      <p:regular r:id="rId211"/>
    </p:embeddedFont>
    <p:embeddedFont>
      <p:font typeface="Montserrat Bold" charset="1" panose="00000800000000000000"/>
      <p:regular r:id="rId212"/>
    </p:embeddedFont>
    <p:embeddedFont>
      <p:font typeface="Roca One" charset="1" panose="00000500000000000000"/>
      <p:regular r:id="rId213"/>
    </p:embeddedFont>
    <p:embeddedFont>
      <p:font typeface="Roca One Light" charset="1" panose="00000400000000000000"/>
      <p:regular r:id="rId214"/>
    </p:embeddedFont>
    <p:embeddedFont>
      <p:font typeface="Open Sans" charset="1" panose="020B0606030504020204"/>
      <p:regular r:id="rId215"/>
    </p:embeddedFont>
    <p:embeddedFont>
      <p:font typeface="Montserrat Ultra-Bold" charset="1" panose="00000900000000000000"/>
      <p:regular r:id="rId2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slides/slide145.xml" Type="http://schemas.openxmlformats.org/officeDocument/2006/relationships/slide"/><Relationship Id="rId151" Target="slides/slide146.xml" Type="http://schemas.openxmlformats.org/officeDocument/2006/relationships/slide"/><Relationship Id="rId152" Target="slides/slide147.xml" Type="http://schemas.openxmlformats.org/officeDocument/2006/relationships/slide"/><Relationship Id="rId153" Target="slides/slide148.xml" Type="http://schemas.openxmlformats.org/officeDocument/2006/relationships/slide"/><Relationship Id="rId154" Target="slides/slide149.xml" Type="http://schemas.openxmlformats.org/officeDocument/2006/relationships/slide"/><Relationship Id="rId155" Target="slides/slide150.xml" Type="http://schemas.openxmlformats.org/officeDocument/2006/relationships/slide"/><Relationship Id="rId156" Target="slides/slide151.xml" Type="http://schemas.openxmlformats.org/officeDocument/2006/relationships/slide"/><Relationship Id="rId157" Target="slides/slide152.xml" Type="http://schemas.openxmlformats.org/officeDocument/2006/relationships/slide"/><Relationship Id="rId158" Target="slides/slide153.xml" Type="http://schemas.openxmlformats.org/officeDocument/2006/relationships/slide"/><Relationship Id="rId159" Target="slides/slide154.xml" Type="http://schemas.openxmlformats.org/officeDocument/2006/relationships/slide"/><Relationship Id="rId16" Target="slides/slide11.xml" Type="http://schemas.openxmlformats.org/officeDocument/2006/relationships/slide"/><Relationship Id="rId160" Target="slides/slide155.xml" Type="http://schemas.openxmlformats.org/officeDocument/2006/relationships/slide"/><Relationship Id="rId161" Target="slides/slide156.xml" Type="http://schemas.openxmlformats.org/officeDocument/2006/relationships/slide"/><Relationship Id="rId162" Target="slides/slide157.xml" Type="http://schemas.openxmlformats.org/officeDocument/2006/relationships/slide"/><Relationship Id="rId163" Target="slides/slide158.xml" Type="http://schemas.openxmlformats.org/officeDocument/2006/relationships/slide"/><Relationship Id="rId164" Target="slides/slide159.xml" Type="http://schemas.openxmlformats.org/officeDocument/2006/relationships/slide"/><Relationship Id="rId165" Target="slides/slide160.xml" Type="http://schemas.openxmlformats.org/officeDocument/2006/relationships/slide"/><Relationship Id="rId166" Target="slides/slide161.xml" Type="http://schemas.openxmlformats.org/officeDocument/2006/relationships/slide"/><Relationship Id="rId167" Target="slides/slide162.xml" Type="http://schemas.openxmlformats.org/officeDocument/2006/relationships/slide"/><Relationship Id="rId168" Target="slides/slide163.xml" Type="http://schemas.openxmlformats.org/officeDocument/2006/relationships/slide"/><Relationship Id="rId169" Target="slides/slide164.xml" Type="http://schemas.openxmlformats.org/officeDocument/2006/relationships/slide"/><Relationship Id="rId17" Target="slides/slide12.xml" Type="http://schemas.openxmlformats.org/officeDocument/2006/relationships/slide"/><Relationship Id="rId170" Target="slides/slide165.xml" Type="http://schemas.openxmlformats.org/officeDocument/2006/relationships/slide"/><Relationship Id="rId171" Target="slides/slide166.xml" Type="http://schemas.openxmlformats.org/officeDocument/2006/relationships/slide"/><Relationship Id="rId172" Target="slides/slide167.xml" Type="http://schemas.openxmlformats.org/officeDocument/2006/relationships/slide"/><Relationship Id="rId173" Target="slides/slide168.xml" Type="http://schemas.openxmlformats.org/officeDocument/2006/relationships/slide"/><Relationship Id="rId174" Target="slides/slide169.xml" Type="http://schemas.openxmlformats.org/officeDocument/2006/relationships/slide"/><Relationship Id="rId175" Target="slides/slide170.xml" Type="http://schemas.openxmlformats.org/officeDocument/2006/relationships/slide"/><Relationship Id="rId176" Target="slides/slide171.xml" Type="http://schemas.openxmlformats.org/officeDocument/2006/relationships/slide"/><Relationship Id="rId177" Target="slides/slide172.xml" Type="http://schemas.openxmlformats.org/officeDocument/2006/relationships/slide"/><Relationship Id="rId178" Target="slides/slide173.xml" Type="http://schemas.openxmlformats.org/officeDocument/2006/relationships/slide"/><Relationship Id="rId179" Target="slides/slide174.xml" Type="http://schemas.openxmlformats.org/officeDocument/2006/relationships/slide"/><Relationship Id="rId18" Target="slides/slide13.xml" Type="http://schemas.openxmlformats.org/officeDocument/2006/relationships/slide"/><Relationship Id="rId180" Target="slides/slide175.xml" Type="http://schemas.openxmlformats.org/officeDocument/2006/relationships/slide"/><Relationship Id="rId181" Target="slides/slide176.xml" Type="http://schemas.openxmlformats.org/officeDocument/2006/relationships/slide"/><Relationship Id="rId182" Target="slides/slide177.xml" Type="http://schemas.openxmlformats.org/officeDocument/2006/relationships/slide"/><Relationship Id="rId183" Target="slides/slide178.xml" Type="http://schemas.openxmlformats.org/officeDocument/2006/relationships/slide"/><Relationship Id="rId184" Target="slides/slide179.xml" Type="http://schemas.openxmlformats.org/officeDocument/2006/relationships/slide"/><Relationship Id="rId185" Target="slides/slide180.xml" Type="http://schemas.openxmlformats.org/officeDocument/2006/relationships/slide"/><Relationship Id="rId186" Target="slides/slide181.xml" Type="http://schemas.openxmlformats.org/officeDocument/2006/relationships/slide"/><Relationship Id="rId187" Target="slides/slide182.xml" Type="http://schemas.openxmlformats.org/officeDocument/2006/relationships/slide"/><Relationship Id="rId188" Target="slides/slide183.xml" Type="http://schemas.openxmlformats.org/officeDocument/2006/relationships/slide"/><Relationship Id="rId189" Target="slides/slide184.xml" Type="http://schemas.openxmlformats.org/officeDocument/2006/relationships/slide"/><Relationship Id="rId19" Target="slides/slide14.xml" Type="http://schemas.openxmlformats.org/officeDocument/2006/relationships/slide"/><Relationship Id="rId190" Target="slides/slide185.xml" Type="http://schemas.openxmlformats.org/officeDocument/2006/relationships/slide"/><Relationship Id="rId191" Target="slides/slide186.xml" Type="http://schemas.openxmlformats.org/officeDocument/2006/relationships/slide"/><Relationship Id="rId192" Target="slides/slide187.xml" Type="http://schemas.openxmlformats.org/officeDocument/2006/relationships/slide"/><Relationship Id="rId193" Target="slides/slide188.xml" Type="http://schemas.openxmlformats.org/officeDocument/2006/relationships/slide"/><Relationship Id="rId194" Target="slides/slide189.xml" Type="http://schemas.openxmlformats.org/officeDocument/2006/relationships/slide"/><Relationship Id="rId195" Target="slides/slide190.xml" Type="http://schemas.openxmlformats.org/officeDocument/2006/relationships/slide"/><Relationship Id="rId196" Target="slides/slide191.xml" Type="http://schemas.openxmlformats.org/officeDocument/2006/relationships/slide"/><Relationship Id="rId197" Target="slides/slide192.xml" Type="http://schemas.openxmlformats.org/officeDocument/2006/relationships/slide"/><Relationship Id="rId198" Target="slides/slide193.xml" Type="http://schemas.openxmlformats.org/officeDocument/2006/relationships/slide"/><Relationship Id="rId199" Target="slides/slide19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00" Target="slides/slide195.xml" Type="http://schemas.openxmlformats.org/officeDocument/2006/relationships/slide"/><Relationship Id="rId201" Target="slides/slide196.xml" Type="http://schemas.openxmlformats.org/officeDocument/2006/relationships/slide"/><Relationship Id="rId202" Target="slides/slide197.xml" Type="http://schemas.openxmlformats.org/officeDocument/2006/relationships/slide"/><Relationship Id="rId203" Target="slides/slide198.xml" Type="http://schemas.openxmlformats.org/officeDocument/2006/relationships/slide"/><Relationship Id="rId204" Target="slides/slide199.xml" Type="http://schemas.openxmlformats.org/officeDocument/2006/relationships/slide"/><Relationship Id="rId205" Target="slides/slide200.xml" Type="http://schemas.openxmlformats.org/officeDocument/2006/relationships/slide"/><Relationship Id="rId206" Target="slides/slide201.xml" Type="http://schemas.openxmlformats.org/officeDocument/2006/relationships/slide"/><Relationship Id="rId207" Target="fonts/font207.fntdata" Type="http://schemas.openxmlformats.org/officeDocument/2006/relationships/font"/><Relationship Id="rId208" Target="fonts/font208.fntdata" Type="http://schemas.openxmlformats.org/officeDocument/2006/relationships/font"/><Relationship Id="rId209" Target="fonts/font209.fntdata" Type="http://schemas.openxmlformats.org/officeDocument/2006/relationships/font"/><Relationship Id="rId21" Target="slides/slide16.xml" Type="http://schemas.openxmlformats.org/officeDocument/2006/relationships/slide"/><Relationship Id="rId210" Target="fonts/font210.fntdata" Type="http://schemas.openxmlformats.org/officeDocument/2006/relationships/font"/><Relationship Id="rId211" Target="fonts/font211.fntdata" Type="http://schemas.openxmlformats.org/officeDocument/2006/relationships/font"/><Relationship Id="rId212" Target="fonts/font212.fntdata" Type="http://schemas.openxmlformats.org/officeDocument/2006/relationships/font"/><Relationship Id="rId213" Target="fonts/font213.fntdata" Type="http://schemas.openxmlformats.org/officeDocument/2006/relationships/font"/><Relationship Id="rId214" Target="fonts/font214.fntdata" Type="http://schemas.openxmlformats.org/officeDocument/2006/relationships/font"/><Relationship Id="rId215" Target="fonts/font215.fntdata" Type="http://schemas.openxmlformats.org/officeDocument/2006/relationships/font"/><Relationship Id="rId216" Target="fonts/font216.fntdata" Type="http://schemas.openxmlformats.org/officeDocument/2006/relationships/font"/><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7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8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9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262889" y="688062"/>
            <a:ext cx="16230600" cy="8229600"/>
            <a:chOff x="0" y="0"/>
            <a:chExt cx="5490351" cy="2783840"/>
          </a:xfrm>
        </p:grpSpPr>
        <p:sp>
          <p:nvSpPr>
            <p:cNvPr name="Freeform 9" id="9"/>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DFEDFF"/>
            </a:solidFill>
          </p:spPr>
        </p:sp>
      </p:grpSp>
      <p:sp>
        <p:nvSpPr>
          <p:cNvPr name="TextBox 10" id="10"/>
          <p:cNvSpPr txBox="true"/>
          <p:nvPr/>
        </p:nvSpPr>
        <p:spPr>
          <a:xfrm rot="0">
            <a:off x="1715699" y="1389332"/>
            <a:ext cx="14856603" cy="5239079"/>
          </a:xfrm>
          <a:prstGeom prst="rect">
            <a:avLst/>
          </a:prstGeom>
        </p:spPr>
        <p:txBody>
          <a:bodyPr anchor="t" rtlCol="false" tIns="0" lIns="0" bIns="0" rIns="0">
            <a:spAutoFit/>
          </a:bodyPr>
          <a:lstStyle/>
          <a:p>
            <a:pPr algn="ctr" marL="0" indent="0" lvl="0">
              <a:lnSpc>
                <a:spcPts val="14242"/>
              </a:lnSpc>
            </a:pPr>
            <a:r>
              <a:rPr lang="en-US" sz="7496" spc="359">
                <a:solidFill>
                  <a:srgbClr val="24508C"/>
                </a:solidFill>
                <a:latin typeface="Calistoga"/>
                <a:ea typeface="Calistoga"/>
                <a:cs typeface="Calistoga"/>
                <a:sym typeface="Calistoga"/>
              </a:rPr>
              <a:t>NAME : AAVANI RAJESH</a:t>
            </a:r>
          </a:p>
          <a:p>
            <a:pPr algn="ctr" marL="0" indent="0" lvl="0">
              <a:lnSpc>
                <a:spcPts val="14242"/>
              </a:lnSpc>
            </a:pPr>
            <a:r>
              <a:rPr lang="en-US" sz="7496" spc="359">
                <a:solidFill>
                  <a:srgbClr val="24508C"/>
                </a:solidFill>
                <a:latin typeface="Calistoga"/>
                <a:ea typeface="Calistoga"/>
                <a:cs typeface="Calistoga"/>
                <a:sym typeface="Calistoga"/>
              </a:rPr>
              <a:t>COHORT : MARK ZUCKERBURG </a:t>
            </a:r>
          </a:p>
          <a:p>
            <a:pPr algn="ctr" marL="0" indent="0" lvl="0">
              <a:lnSpc>
                <a:spcPts val="14242"/>
              </a:lnSpc>
            </a:pPr>
            <a:r>
              <a:rPr lang="en-US" sz="7496" spc="359">
                <a:solidFill>
                  <a:srgbClr val="24508C"/>
                </a:solidFill>
                <a:latin typeface="Calistoga"/>
                <a:ea typeface="Calistoga"/>
                <a:cs typeface="Calistoga"/>
                <a:sym typeface="Calistoga"/>
              </a:rPr>
              <a:t>ROLL NO : 150096724059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2880709" y="-1262350"/>
            <a:ext cx="14784438" cy="9229763"/>
            <a:chOff x="0" y="0"/>
            <a:chExt cx="19712584" cy="12306350"/>
          </a:xfrm>
        </p:grpSpPr>
        <p:sp>
          <p:nvSpPr>
            <p:cNvPr name="TextBox 13" id="13"/>
            <p:cNvSpPr txBox="true"/>
            <p:nvPr/>
          </p:nvSpPr>
          <p:spPr>
            <a:xfrm rot="0">
              <a:off x="0" y="3212463"/>
              <a:ext cx="19712584" cy="9093887"/>
            </a:xfrm>
            <a:prstGeom prst="rect">
              <a:avLst/>
            </a:prstGeom>
          </p:spPr>
          <p:txBody>
            <a:bodyPr anchor="t" rtlCol="false" tIns="0" lIns="0" bIns="0" rIns="0">
              <a:spAutoFit/>
            </a:bodyPr>
            <a:lstStyle/>
            <a:p>
              <a:pPr algn="l">
                <a:lnSpc>
                  <a:spcPts val="4979"/>
                </a:lnSpc>
              </a:pPr>
              <a:r>
                <a:rPr lang="en-US" sz="3556" b="true">
                  <a:solidFill>
                    <a:srgbClr val="24508C"/>
                  </a:solidFill>
                  <a:latin typeface="Roca One Bold"/>
                  <a:ea typeface="Roca One Bold"/>
                  <a:cs typeface="Roca One Bold"/>
                  <a:sym typeface="Roca One Bold"/>
                </a:rPr>
                <a:t>EACH FORMAT HAS ITS STRENGTHS DEPENDING ON THE</a:t>
              </a:r>
            </a:p>
            <a:p>
              <a:pPr algn="l">
                <a:lnSpc>
                  <a:spcPts val="4979"/>
                </a:lnSpc>
              </a:pPr>
              <a:r>
                <a:rPr lang="en-US" sz="3556" b="true">
                  <a:solidFill>
                    <a:srgbClr val="24508C"/>
                  </a:solidFill>
                  <a:latin typeface="Roca One Bold"/>
                  <a:ea typeface="Roca One Bold"/>
                  <a:cs typeface="Roca One Bold"/>
                  <a:sym typeface="Roca One Bold"/>
                </a:rPr>
                <a:t> CONTEXT:</a:t>
              </a:r>
            </a:p>
            <a:p>
              <a:pPr algn="l">
                <a:lnSpc>
                  <a:spcPts val="4979"/>
                </a:lnSpc>
              </a:pPr>
            </a:p>
            <a:p>
              <a:pPr algn="l" marL="767841" indent="-383921" lvl="1">
                <a:lnSpc>
                  <a:spcPts val="4979"/>
                </a:lnSpc>
                <a:buAutoNum type="arabicPeriod" startAt="1"/>
              </a:pPr>
              <a:r>
                <a:rPr lang="en-US" b="true" sz="3556">
                  <a:solidFill>
                    <a:srgbClr val="24508C"/>
                  </a:solidFill>
                  <a:latin typeface="Roca One Bold"/>
                  <a:ea typeface="Roca One Bold"/>
                  <a:cs typeface="Roca One Bold"/>
                  <a:sym typeface="Roca One Bold"/>
                </a:rPr>
                <a:t>HEX: Ideal for web developers, compact and easy to code.</a:t>
              </a:r>
            </a:p>
            <a:p>
              <a:pPr algn="l" marL="767841" indent="-383921" lvl="1">
                <a:lnSpc>
                  <a:spcPts val="4979"/>
                </a:lnSpc>
                <a:buAutoNum type="arabicPeriod" startAt="1"/>
              </a:pPr>
              <a:r>
                <a:rPr lang="en-US" b="true" sz="3556">
                  <a:solidFill>
                    <a:srgbClr val="24508C"/>
                  </a:solidFill>
                  <a:latin typeface="Roca One Bold"/>
                  <a:ea typeface="Roca One Bold"/>
                  <a:cs typeface="Roca One Bold"/>
                  <a:sym typeface="Roca One Bold"/>
                </a:rPr>
                <a:t>RGB: Useful for screen displays where additive color mixing is critical.</a:t>
              </a:r>
            </a:p>
            <a:p>
              <a:pPr algn="l" marL="767841" indent="-383921" lvl="1">
                <a:lnSpc>
                  <a:spcPts val="4979"/>
                </a:lnSpc>
                <a:buAutoNum type="arabicPeriod" startAt="1"/>
              </a:pPr>
              <a:r>
                <a:rPr lang="en-US" b="true" sz="3556">
                  <a:solidFill>
                    <a:srgbClr val="24508C"/>
                  </a:solidFill>
                  <a:latin typeface="Roca One Bold"/>
                  <a:ea typeface="Roca One Bold"/>
                  <a:cs typeface="Roca One Bold"/>
                  <a:sym typeface="Roca One Bold"/>
                </a:rPr>
                <a:t>HSL: Designer-friendly due to its intuitive representation.</a:t>
              </a:r>
            </a:p>
            <a:p>
              <a:pPr algn="l" marL="767841" indent="-383921" lvl="1">
                <a:lnSpc>
                  <a:spcPts val="4979"/>
                </a:lnSpc>
                <a:buAutoNum type="arabicPeriod" startAt="1"/>
              </a:pPr>
              <a:r>
                <a:rPr lang="en-US" b="true" sz="3556">
                  <a:solidFill>
                    <a:srgbClr val="24508C"/>
                  </a:solidFill>
                  <a:latin typeface="Roca One Bold"/>
                  <a:ea typeface="Roca One Bold"/>
                  <a:cs typeface="Roca One Bold"/>
                  <a:sym typeface="Roca One Bold"/>
                </a:rPr>
                <a:t>Comparison Example (for the same color):</a:t>
              </a:r>
            </a:p>
            <a:p>
              <a:pPr algn="l" marL="0" indent="0" lvl="0">
                <a:lnSpc>
                  <a:spcPts val="4491"/>
                </a:lnSpc>
                <a:spcBef>
                  <a:spcPct val="0"/>
                </a:spcBef>
              </a:pPr>
            </a:p>
          </p:txBody>
        </p:sp>
        <p:sp>
          <p:nvSpPr>
            <p:cNvPr name="TextBox 14" id="14"/>
            <p:cNvSpPr txBox="true"/>
            <p:nvPr/>
          </p:nvSpPr>
          <p:spPr>
            <a:xfrm rot="0">
              <a:off x="0" y="200025"/>
              <a:ext cx="19712584" cy="2030078"/>
            </a:xfrm>
            <a:prstGeom prst="rect">
              <a:avLst/>
            </a:prstGeom>
          </p:spPr>
          <p:txBody>
            <a:bodyPr anchor="t" rtlCol="false" tIns="0" lIns="0" bIns="0" rIns="0">
              <a:spAutoFit/>
            </a:bodyPr>
            <a:lstStyle/>
            <a:p>
              <a:pPr algn="l" marL="0" indent="0" lvl="0">
                <a:lnSpc>
                  <a:spcPts val="11023"/>
                </a:lnSpc>
              </a:pPr>
            </a:p>
          </p:txBody>
        </p:sp>
      </p:grpSp>
      <p:sp>
        <p:nvSpPr>
          <p:cNvPr name="Freeform 15" id="1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Storage Devices and Their Capacities</a:t>
            </a:r>
          </a:p>
        </p:txBody>
      </p:sp>
      <p:sp>
        <p:nvSpPr>
          <p:cNvPr name="TextBox 3" id="3"/>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Storage devices come in varying capacities to handle different data sizes:</a:t>
            </a:r>
          </a:p>
          <a:p>
            <a:pPr algn="l" marL="0" indent="0" lvl="0">
              <a:lnSpc>
                <a:spcPts val="3499"/>
              </a:lnSpc>
            </a:pPr>
            <a:r>
              <a:rPr lang="en-US" b="true" sz="2499">
                <a:solidFill>
                  <a:srgbClr val="24508C"/>
                </a:solidFill>
                <a:latin typeface="Open Sans Bold"/>
                <a:ea typeface="Open Sans Bold"/>
                <a:cs typeface="Open Sans Bold"/>
                <a:sym typeface="Open Sans Bold"/>
              </a:rPr>
              <a:t>USB Drives: Typically range from 4 GB to 256 GB.</a:t>
            </a:r>
          </a:p>
          <a:p>
            <a:pPr algn="l" marL="0" indent="0" lvl="0">
              <a:lnSpc>
                <a:spcPts val="3499"/>
              </a:lnSpc>
            </a:pPr>
            <a:r>
              <a:rPr lang="en-US" b="true" sz="2499">
                <a:solidFill>
                  <a:srgbClr val="24508C"/>
                </a:solidFill>
                <a:latin typeface="Open Sans Bold"/>
                <a:ea typeface="Open Sans Bold"/>
                <a:cs typeface="Open Sans Bold"/>
                <a:sym typeface="Open Sans Bold"/>
              </a:rPr>
              <a:t>Hard Drives (HDD): Commonly range from 500 GB to 10 TB.</a:t>
            </a:r>
          </a:p>
          <a:p>
            <a:pPr algn="l" marL="0" indent="0" lvl="0">
              <a:lnSpc>
                <a:spcPts val="3499"/>
              </a:lnSpc>
            </a:pPr>
            <a:r>
              <a:rPr lang="en-US" b="true" sz="2499">
                <a:solidFill>
                  <a:srgbClr val="24508C"/>
                </a:solidFill>
                <a:latin typeface="Open Sans Bold"/>
                <a:ea typeface="Open Sans Bold"/>
                <a:cs typeface="Open Sans Bold"/>
                <a:sym typeface="Open Sans Bold"/>
              </a:rPr>
              <a:t>Solid State Drives (SSD): Offer faster speeds with capacities up to 8 TB.</a:t>
            </a:r>
          </a:p>
          <a:p>
            <a:pPr algn="l" marL="0" indent="0" lvl="0">
              <a:lnSpc>
                <a:spcPts val="3499"/>
              </a:lnSpc>
            </a:pPr>
            <a:r>
              <a:rPr lang="en-US" b="true" sz="2499">
                <a:solidFill>
                  <a:srgbClr val="24508C"/>
                </a:solidFill>
                <a:latin typeface="Open Sans Bold"/>
                <a:ea typeface="Open Sans Bold"/>
                <a:cs typeface="Open Sans Bold"/>
                <a:sym typeface="Open Sans Bold"/>
              </a:rPr>
              <a:t>Cloud Storage: Scalable storage starting at a few GB to several petabytes.</a:t>
            </a:r>
          </a:p>
          <a:p>
            <a:pPr algn="l" marL="0" indent="0" lvl="0">
              <a:lnSpc>
                <a:spcPts val="3499"/>
              </a:lnSpc>
            </a:pPr>
            <a:r>
              <a:rPr lang="en-US" b="true" sz="2499">
                <a:solidFill>
                  <a:srgbClr val="24508C"/>
                </a:solidFill>
                <a:latin typeface="Open Sans Bold"/>
                <a:ea typeface="Open Sans Bold"/>
                <a:cs typeface="Open Sans Bold"/>
                <a:sym typeface="Open Sans Bold"/>
              </a:rPr>
              <a:t>Choosing the right storage depends on the type and volume of data being managed.</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3396193" y="1841738"/>
            <a:ext cx="12741423" cy="6603525"/>
            <a:chOff x="0" y="0"/>
            <a:chExt cx="16988563" cy="8804700"/>
          </a:xfrm>
        </p:grpSpPr>
        <p:sp>
          <p:nvSpPr>
            <p:cNvPr name="TextBox 3" id="3"/>
            <p:cNvSpPr txBox="true"/>
            <p:nvPr/>
          </p:nvSpPr>
          <p:spPr>
            <a:xfrm rot="0">
              <a:off x="0" y="3867575"/>
              <a:ext cx="16988563" cy="4937124"/>
            </a:xfrm>
            <a:prstGeom prst="rect">
              <a:avLst/>
            </a:prstGeom>
          </p:spPr>
          <p:txBody>
            <a:bodyPr anchor="t" rtlCol="false" tIns="0" lIns="0" bIns="0" rIns="0">
              <a:spAutoFit/>
            </a:bodyPr>
            <a:lstStyle/>
            <a:p>
              <a:pPr algn="l" marL="0" indent="0" lvl="0">
                <a:lnSpc>
                  <a:spcPts val="3675"/>
                </a:lnSpc>
                <a:spcBef>
                  <a:spcPct val="0"/>
                </a:spcBef>
              </a:pPr>
              <a:r>
                <a:rPr lang="en-US" b="true" sz="2625">
                  <a:solidFill>
                    <a:srgbClr val="24508C"/>
                  </a:solidFill>
                  <a:latin typeface="Open Sans Bold"/>
                  <a:ea typeface="Open Sans Bold"/>
                  <a:cs typeface="Open Sans Bold"/>
                  <a:sym typeface="Open Sans Bold"/>
                </a:rPr>
                <a:t>Understanding data size is crucial for:</a:t>
              </a:r>
            </a:p>
            <a:p>
              <a:pPr algn="l" marL="0" indent="0" lvl="0">
                <a:lnSpc>
                  <a:spcPts val="3675"/>
                </a:lnSpc>
                <a:spcBef>
                  <a:spcPct val="0"/>
                </a:spcBef>
              </a:pPr>
              <a:r>
                <a:rPr lang="en-US" b="true" sz="2625">
                  <a:solidFill>
                    <a:srgbClr val="24508C"/>
                  </a:solidFill>
                  <a:latin typeface="Open Sans Bold"/>
                  <a:ea typeface="Open Sans Bold"/>
                  <a:cs typeface="Open Sans Bold"/>
                  <a:sym typeface="Open Sans Bold"/>
                </a:rPr>
                <a:t>Efficient Storage Management: Avoid running out of space by planning storage needs.</a:t>
              </a:r>
            </a:p>
            <a:p>
              <a:pPr algn="l" marL="0" indent="0" lvl="0">
                <a:lnSpc>
                  <a:spcPts val="3675"/>
                </a:lnSpc>
                <a:spcBef>
                  <a:spcPct val="0"/>
                </a:spcBef>
              </a:pPr>
              <a:r>
                <a:rPr lang="en-US" b="true" sz="2625">
                  <a:solidFill>
                    <a:srgbClr val="24508C"/>
                  </a:solidFill>
                  <a:latin typeface="Open Sans Bold"/>
                  <a:ea typeface="Open Sans Bold"/>
                  <a:cs typeface="Open Sans Bold"/>
                  <a:sym typeface="Open Sans Bold"/>
                </a:rPr>
                <a:t>Cost Management: Large datasets may require expensive storage solutions.</a:t>
              </a:r>
            </a:p>
            <a:p>
              <a:pPr algn="l" marL="0" indent="0" lvl="0">
                <a:lnSpc>
                  <a:spcPts val="3675"/>
                </a:lnSpc>
                <a:spcBef>
                  <a:spcPct val="0"/>
                </a:spcBef>
              </a:pPr>
              <a:r>
                <a:rPr lang="en-US" b="true" sz="2625">
                  <a:solidFill>
                    <a:srgbClr val="24508C"/>
                  </a:solidFill>
                  <a:latin typeface="Open Sans Bold"/>
                  <a:ea typeface="Open Sans Bold"/>
                  <a:cs typeface="Open Sans Bold"/>
                  <a:sym typeface="Open Sans Bold"/>
                </a:rPr>
                <a:t>Performance Optimization: Reducing file size can improve system speed.</a:t>
              </a:r>
            </a:p>
            <a:p>
              <a:pPr algn="l" marL="0" indent="0" lvl="0">
                <a:lnSpc>
                  <a:spcPts val="3675"/>
                </a:lnSpc>
                <a:spcBef>
                  <a:spcPct val="0"/>
                </a:spcBef>
              </a:pPr>
              <a:r>
                <a:rPr lang="en-US" b="true" sz="2625">
                  <a:solidFill>
                    <a:srgbClr val="24508C"/>
                  </a:solidFill>
                  <a:latin typeface="Open Sans Bold"/>
                  <a:ea typeface="Open Sans Bold"/>
                  <a:cs typeface="Open Sans Bold"/>
                  <a:sym typeface="Open Sans Bold"/>
                </a:rPr>
                <a:t>Data Sharing: Smaller files are easier to share via email or online platforms.</a:t>
              </a:r>
            </a:p>
            <a:p>
              <a:pPr algn="l" marL="0" indent="0" lvl="0">
                <a:lnSpc>
                  <a:spcPts val="3675"/>
                </a:lnSpc>
                <a:spcBef>
                  <a:spcPct val="0"/>
                </a:spcBef>
              </a:pPr>
              <a:r>
                <a:rPr lang="en-US" b="true" sz="2625">
                  <a:solidFill>
                    <a:srgbClr val="24508C"/>
                  </a:solidFill>
                  <a:latin typeface="Open Sans Bold"/>
                  <a:ea typeface="Open Sans Bold"/>
                  <a:cs typeface="Open Sans Bold"/>
                  <a:sym typeface="Open Sans Bold"/>
                </a:rPr>
                <a:t>By recognizing the implications of data size, individuals and businesses can make informed decisions.</a:t>
              </a:r>
            </a:p>
          </p:txBody>
        </p:sp>
        <p:sp>
          <p:nvSpPr>
            <p:cNvPr name="TextBox 4" id="4"/>
            <p:cNvSpPr txBox="true"/>
            <p:nvPr/>
          </p:nvSpPr>
          <p:spPr>
            <a:xfrm rot="0">
              <a:off x="0" y="152400"/>
              <a:ext cx="16988563" cy="2866936"/>
            </a:xfrm>
            <a:prstGeom prst="rect">
              <a:avLst/>
            </a:prstGeom>
          </p:spPr>
          <p:txBody>
            <a:bodyPr anchor="t" rtlCol="false" tIns="0" lIns="0" bIns="0" rIns="0">
              <a:spAutoFit/>
            </a:bodyPr>
            <a:lstStyle/>
            <a:p>
              <a:pPr algn="l" marL="0" indent="0" lvl="0">
                <a:lnSpc>
                  <a:spcPts val="8153"/>
                </a:lnSpc>
              </a:pPr>
              <a:r>
                <a:rPr lang="en-US" b="true" sz="8153">
                  <a:solidFill>
                    <a:srgbClr val="24508C"/>
                  </a:solidFill>
                  <a:latin typeface="Open Sans Bold"/>
                  <a:ea typeface="Open Sans Bold"/>
                  <a:cs typeface="Open Sans Bold"/>
                  <a:sym typeface="Open Sans Bold"/>
                </a:rPr>
                <a:t>Importance of Understanding Data Size</a:t>
              </a:r>
            </a:p>
          </p:txBody>
        </p:sp>
      </p:grpSp>
      <p:sp>
        <p:nvSpPr>
          <p:cNvPr name="Freeform 5" id="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3396193" y="1688205"/>
            <a:ext cx="12741423" cy="6910591"/>
            <a:chOff x="0" y="0"/>
            <a:chExt cx="16988563" cy="9214121"/>
          </a:xfrm>
        </p:grpSpPr>
        <p:sp>
          <p:nvSpPr>
            <p:cNvPr name="TextBox 3" id="3"/>
            <p:cNvSpPr txBox="true"/>
            <p:nvPr/>
          </p:nvSpPr>
          <p:spPr>
            <a:xfrm rot="0">
              <a:off x="0" y="3968599"/>
              <a:ext cx="16988563" cy="5245523"/>
            </a:xfrm>
            <a:prstGeom prst="rect">
              <a:avLst/>
            </a:prstGeom>
          </p:spPr>
          <p:txBody>
            <a:bodyPr anchor="t" rtlCol="false" tIns="0" lIns="0" bIns="0" rIns="0">
              <a:spAutoFit/>
            </a:bodyPr>
            <a:lstStyle/>
            <a:p>
              <a:pPr algn="l" marL="0" indent="0" lvl="0">
                <a:lnSpc>
                  <a:spcPts val="3920"/>
                </a:lnSpc>
                <a:spcBef>
                  <a:spcPct val="0"/>
                </a:spcBef>
              </a:pPr>
              <a:r>
                <a:rPr lang="en-US" b="true" sz="2800">
                  <a:solidFill>
                    <a:srgbClr val="24508C"/>
                  </a:solidFill>
                  <a:latin typeface="Open Sans Bold"/>
                  <a:ea typeface="Open Sans Bold"/>
                  <a:cs typeface="Open Sans Bold"/>
                  <a:sym typeface="Open Sans Bold"/>
                </a:rPr>
                <a:t>Various tools help measure and manage data size:</a:t>
              </a:r>
            </a:p>
            <a:p>
              <a:pPr algn="l" marL="0" indent="0" lvl="0">
                <a:lnSpc>
                  <a:spcPts val="3920"/>
                </a:lnSpc>
                <a:spcBef>
                  <a:spcPct val="0"/>
                </a:spcBef>
              </a:pPr>
              <a:r>
                <a:rPr lang="en-US" b="true" sz="2800">
                  <a:solidFill>
                    <a:srgbClr val="24508C"/>
                  </a:solidFill>
                  <a:latin typeface="Open Sans Bold"/>
                  <a:ea typeface="Open Sans Bold"/>
                  <a:cs typeface="Open Sans Bold"/>
                  <a:sym typeface="Open Sans Bold"/>
                </a:rPr>
                <a:t>File Properties: Basic information like file size is shown in file explorers.</a:t>
              </a:r>
            </a:p>
            <a:p>
              <a:pPr algn="l" marL="0" indent="0" lvl="0">
                <a:lnSpc>
                  <a:spcPts val="3920"/>
                </a:lnSpc>
                <a:spcBef>
                  <a:spcPct val="0"/>
                </a:spcBef>
              </a:pPr>
              <a:r>
                <a:rPr lang="en-US" b="true" sz="2800">
                  <a:solidFill>
                    <a:srgbClr val="24508C"/>
                  </a:solidFill>
                  <a:latin typeface="Open Sans Bold"/>
                  <a:ea typeface="Open Sans Bold"/>
                  <a:cs typeface="Open Sans Bold"/>
                  <a:sym typeface="Open Sans Bold"/>
                </a:rPr>
                <a:t>Compression Tools: Software like WinRAR or 7-Zip reduces file size.</a:t>
              </a:r>
            </a:p>
            <a:p>
              <a:pPr algn="l" marL="0" indent="0" lvl="0">
                <a:lnSpc>
                  <a:spcPts val="3920"/>
                </a:lnSpc>
                <a:spcBef>
                  <a:spcPct val="0"/>
                </a:spcBef>
              </a:pPr>
              <a:r>
                <a:rPr lang="en-US" b="true" sz="2800">
                  <a:solidFill>
                    <a:srgbClr val="24508C"/>
                  </a:solidFill>
                  <a:latin typeface="Open Sans Bold"/>
                  <a:ea typeface="Open Sans Bold"/>
                  <a:cs typeface="Open Sans Bold"/>
                  <a:sym typeface="Open Sans Bold"/>
                </a:rPr>
                <a:t>Cloud Platforms: Services like Google Drive and AWS offer scalable storage solutions.</a:t>
              </a:r>
            </a:p>
            <a:p>
              <a:pPr algn="l" marL="0" indent="0" lvl="0">
                <a:lnSpc>
                  <a:spcPts val="3920"/>
                </a:lnSpc>
                <a:spcBef>
                  <a:spcPct val="0"/>
                </a:spcBef>
              </a:pPr>
              <a:r>
                <a:rPr lang="en-US" b="true" sz="2800">
                  <a:solidFill>
                    <a:srgbClr val="24508C"/>
                  </a:solidFill>
                  <a:latin typeface="Open Sans Bold"/>
                  <a:ea typeface="Open Sans Bold"/>
                  <a:cs typeface="Open Sans Bold"/>
                  <a:sym typeface="Open Sans Bold"/>
                </a:rPr>
                <a:t>Data Analytics Tools: Applications like Tableau or Excel help manage large datasets.</a:t>
              </a:r>
            </a:p>
            <a:p>
              <a:pPr algn="l" marL="0" indent="0" lvl="0">
                <a:lnSpc>
                  <a:spcPts val="3920"/>
                </a:lnSpc>
                <a:spcBef>
                  <a:spcPct val="0"/>
                </a:spcBef>
              </a:pPr>
              <a:r>
                <a:rPr lang="en-US" b="true" sz="2800">
                  <a:solidFill>
                    <a:srgbClr val="24508C"/>
                  </a:solidFill>
                  <a:latin typeface="Open Sans Bold"/>
                  <a:ea typeface="Open Sans Bold"/>
                  <a:cs typeface="Open Sans Bold"/>
                  <a:sym typeface="Open Sans Bold"/>
                </a:rPr>
                <a:t>Using these tools ensures effective data storage and usage.</a:t>
              </a:r>
            </a:p>
          </p:txBody>
        </p:sp>
        <p:sp>
          <p:nvSpPr>
            <p:cNvPr name="TextBox 4" id="4"/>
            <p:cNvSpPr txBox="true"/>
            <p:nvPr/>
          </p:nvSpPr>
          <p:spPr>
            <a:xfrm rot="0">
              <a:off x="0" y="152400"/>
              <a:ext cx="16988563" cy="2977485"/>
            </a:xfrm>
            <a:prstGeom prst="rect">
              <a:avLst/>
            </a:prstGeom>
          </p:spPr>
          <p:txBody>
            <a:bodyPr anchor="t" rtlCol="false" tIns="0" lIns="0" bIns="0" rIns="0">
              <a:spAutoFit/>
            </a:bodyPr>
            <a:lstStyle/>
            <a:p>
              <a:pPr algn="l" marL="0" indent="0" lvl="0">
                <a:lnSpc>
                  <a:spcPts val="8417"/>
                </a:lnSpc>
              </a:pPr>
              <a:r>
                <a:rPr lang="en-US" b="true" sz="8417">
                  <a:solidFill>
                    <a:srgbClr val="24508C"/>
                  </a:solidFill>
                  <a:latin typeface="Open Sans Bold"/>
                  <a:ea typeface="Open Sans Bold"/>
                  <a:cs typeface="Open Sans Bold"/>
                  <a:sym typeface="Open Sans Bold"/>
                </a:rPr>
                <a:t>Tools for Measuring and Managing Data Size</a:t>
              </a:r>
            </a:p>
          </p:txBody>
        </p:sp>
      </p:grpSp>
      <p:sp>
        <p:nvSpPr>
          <p:cNvPr name="Freeform 5" id="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Challenges of Large Data Sizes</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Large data sizes pose several challenges:</a:t>
            </a:r>
          </a:p>
          <a:p>
            <a:pPr algn="l" marL="0" indent="0" lvl="0">
              <a:lnSpc>
                <a:spcPts val="3499"/>
              </a:lnSpc>
            </a:pPr>
            <a:r>
              <a:rPr lang="en-US" b="true" sz="2499">
                <a:solidFill>
                  <a:srgbClr val="24508C"/>
                </a:solidFill>
                <a:latin typeface="Open Sans Bold"/>
                <a:ea typeface="Open Sans Bold"/>
                <a:cs typeface="Open Sans Bold"/>
                <a:sym typeface="Open Sans Bold"/>
              </a:rPr>
              <a:t>Storage Costs: Large datasets require expensive hardware or cloud services.</a:t>
            </a:r>
          </a:p>
          <a:p>
            <a:pPr algn="l" marL="0" indent="0" lvl="0">
              <a:lnSpc>
                <a:spcPts val="3499"/>
              </a:lnSpc>
            </a:pPr>
            <a:r>
              <a:rPr lang="en-US" b="true" sz="2499">
                <a:solidFill>
                  <a:srgbClr val="24508C"/>
                </a:solidFill>
                <a:latin typeface="Open Sans Bold"/>
                <a:ea typeface="Open Sans Bold"/>
                <a:cs typeface="Open Sans Bold"/>
                <a:sym typeface="Open Sans Bold"/>
              </a:rPr>
              <a:t>Slow Processing: Big files may slow down systems and workflows.</a:t>
            </a:r>
          </a:p>
          <a:p>
            <a:pPr algn="l" marL="0" indent="0" lvl="0">
              <a:lnSpc>
                <a:spcPts val="3499"/>
              </a:lnSpc>
            </a:pPr>
            <a:r>
              <a:rPr lang="en-US" b="true" sz="2499">
                <a:solidFill>
                  <a:srgbClr val="24508C"/>
                </a:solidFill>
                <a:latin typeface="Open Sans Bold"/>
                <a:ea typeface="Open Sans Bold"/>
                <a:cs typeface="Open Sans Bold"/>
                <a:sym typeface="Open Sans Bold"/>
              </a:rPr>
              <a:t>Data Transfer: Sharing large files can be time-consuming and resource-intensive.</a:t>
            </a:r>
          </a:p>
          <a:p>
            <a:pPr algn="l" marL="0" indent="0" lvl="0">
              <a:lnSpc>
                <a:spcPts val="3499"/>
              </a:lnSpc>
            </a:pPr>
            <a:r>
              <a:rPr lang="en-US" b="true" sz="2499">
                <a:solidFill>
                  <a:srgbClr val="24508C"/>
                </a:solidFill>
                <a:latin typeface="Open Sans Bold"/>
                <a:ea typeface="Open Sans Bold"/>
                <a:cs typeface="Open Sans Bold"/>
                <a:sym typeface="Open Sans Bold"/>
              </a:rPr>
              <a:t>Security Risks: Managing vast amounts of data increases the risk of breaches.</a:t>
            </a:r>
          </a:p>
          <a:p>
            <a:pPr algn="l" marL="0" indent="0" lvl="0">
              <a:lnSpc>
                <a:spcPts val="3499"/>
              </a:lnSpc>
            </a:pPr>
            <a:r>
              <a:rPr lang="en-US" b="true" sz="2499">
                <a:solidFill>
                  <a:srgbClr val="24508C"/>
                </a:solidFill>
                <a:latin typeface="Open Sans Bold"/>
                <a:ea typeface="Open Sans Bold"/>
                <a:cs typeface="Open Sans Bold"/>
                <a:sym typeface="Open Sans Bold"/>
              </a:rPr>
              <a:t>Understanding these challenges allows organizations to adopt better data management practices.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0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a:solidFill>
                  <a:srgbClr val="24508C"/>
                </a:solidFill>
                <a:latin typeface="Open Sans Bold"/>
                <a:ea typeface="Open Sans Bold"/>
                <a:cs typeface="Open Sans Bold"/>
                <a:sym typeface="Open Sans Bold"/>
              </a:rPr>
              <a:t>Future of Data Size and Storage</a:t>
            </a:r>
          </a:p>
        </p:txBody>
      </p:sp>
      <p:sp>
        <p:nvSpPr>
          <p:cNvPr name="TextBox 3" id="3"/>
          <p:cNvSpPr txBox="true"/>
          <p:nvPr/>
        </p:nvSpPr>
        <p:spPr>
          <a:xfrm rot="0">
            <a:off x="2178452" y="4049201"/>
            <a:ext cx="12506071" cy="5209099"/>
          </a:xfrm>
          <a:prstGeom prst="rect">
            <a:avLst/>
          </a:prstGeom>
        </p:spPr>
        <p:txBody>
          <a:bodyPr anchor="t" rtlCol="false" tIns="0" lIns="0" bIns="0" rIns="0">
            <a:spAutoFit/>
          </a:bodyPr>
          <a:lstStyle/>
          <a:p>
            <a:pPr algn="l" marL="0" indent="0" lvl="0">
              <a:lnSpc>
                <a:spcPts val="3495"/>
              </a:lnSpc>
            </a:pPr>
            <a:r>
              <a:rPr lang="en-US" b="true" sz="2913">
                <a:solidFill>
                  <a:srgbClr val="24508C"/>
                </a:solidFill>
                <a:latin typeface="Open Sans Bold"/>
                <a:ea typeface="Open Sans Bold"/>
                <a:cs typeface="Open Sans Bold"/>
                <a:sym typeface="Open Sans Bold"/>
              </a:rPr>
              <a:t>As technology evolves, the size of data continues to grow exponentially:</a:t>
            </a:r>
          </a:p>
          <a:p>
            <a:pPr algn="l" marL="0" indent="0" lvl="0">
              <a:lnSpc>
                <a:spcPts val="3495"/>
              </a:lnSpc>
            </a:pPr>
            <a:r>
              <a:rPr lang="en-US" b="true" sz="2913">
                <a:solidFill>
                  <a:srgbClr val="24508C"/>
                </a:solidFill>
                <a:latin typeface="Open Sans Bold"/>
                <a:ea typeface="Open Sans Bold"/>
                <a:cs typeface="Open Sans Bold"/>
                <a:sym typeface="Open Sans Bold"/>
              </a:rPr>
              <a:t>Emerging Technologies: IoT, AI, and 5G generate vast amounts of data daily.</a:t>
            </a:r>
          </a:p>
          <a:p>
            <a:pPr algn="l" marL="0" indent="0" lvl="0">
              <a:lnSpc>
                <a:spcPts val="3495"/>
              </a:lnSpc>
            </a:pPr>
            <a:r>
              <a:rPr lang="en-US" b="true" sz="2913">
                <a:solidFill>
                  <a:srgbClr val="24508C"/>
                </a:solidFill>
                <a:latin typeface="Open Sans Bold"/>
                <a:ea typeface="Open Sans Bold"/>
                <a:cs typeface="Open Sans Bold"/>
                <a:sym typeface="Open Sans Bold"/>
              </a:rPr>
              <a:t>Advanced Storage Solutions: Innovations like DNA storage and quantum storage offer unprecedented capacities.</a:t>
            </a:r>
          </a:p>
          <a:p>
            <a:pPr algn="l" marL="0" indent="0" lvl="0">
              <a:lnSpc>
                <a:spcPts val="3495"/>
              </a:lnSpc>
            </a:pPr>
            <a:r>
              <a:rPr lang="en-US" b="true" sz="2913">
                <a:solidFill>
                  <a:srgbClr val="24508C"/>
                </a:solidFill>
                <a:latin typeface="Open Sans Bold"/>
                <a:ea typeface="Open Sans Bold"/>
                <a:cs typeface="Open Sans Bold"/>
                <a:sym typeface="Open Sans Bold"/>
              </a:rPr>
              <a:t>Data Compression: New algorithms aim to reduce file sizes while maintaining quality.</a:t>
            </a:r>
          </a:p>
          <a:p>
            <a:pPr algn="l" marL="0" indent="0" lvl="0">
              <a:lnSpc>
                <a:spcPts val="3495"/>
              </a:lnSpc>
            </a:pPr>
            <a:r>
              <a:rPr lang="en-US" b="true" sz="2913">
                <a:solidFill>
                  <a:srgbClr val="24508C"/>
                </a:solidFill>
                <a:latin typeface="Open Sans Bold"/>
                <a:ea typeface="Open Sans Bold"/>
                <a:cs typeface="Open Sans Bold"/>
                <a:sym typeface="Open Sans Bold"/>
              </a:rPr>
              <a:t>Green Storage: Focus on sustainable and energy-efficient storage solutions.</a:t>
            </a:r>
          </a:p>
          <a:p>
            <a:pPr algn="l" marL="0" indent="0" lvl="0">
              <a:lnSpc>
                <a:spcPts val="3495"/>
              </a:lnSpc>
            </a:pPr>
            <a:r>
              <a:rPr lang="en-US" b="true" sz="2913">
                <a:solidFill>
                  <a:srgbClr val="24508C"/>
                </a:solidFill>
                <a:latin typeface="Open Sans Bold"/>
                <a:ea typeface="Open Sans Bold"/>
                <a:cs typeface="Open Sans Bold"/>
                <a:sym typeface="Open Sans Bold"/>
              </a:rPr>
              <a:t>The future of data size management will focus on balancing growth, efficiency, and sustainability.</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595819" y="0"/>
            <a:ext cx="15096361" cy="10425925"/>
          </a:xfrm>
          <a:custGeom>
            <a:avLst/>
            <a:gdLst/>
            <a:ahLst/>
            <a:cxnLst/>
            <a:rect r="r" b="b" t="t" l="l"/>
            <a:pathLst>
              <a:path h="10425925" w="15096361">
                <a:moveTo>
                  <a:pt x="0" y="0"/>
                </a:moveTo>
                <a:lnTo>
                  <a:pt x="15096362" y="0"/>
                </a:lnTo>
                <a:lnTo>
                  <a:pt x="15096362" y="10425925"/>
                </a:lnTo>
                <a:lnTo>
                  <a:pt x="0" y="10425925"/>
                </a:lnTo>
                <a:lnTo>
                  <a:pt x="0" y="0"/>
                </a:lnTo>
                <a:close/>
              </a:path>
            </a:pathLst>
          </a:custGeom>
          <a:blipFill>
            <a:blip r:embed="rId2"/>
            <a:stretch>
              <a:fillRect l="0" t="0" r="0" b="0"/>
            </a:stretch>
          </a:blipFill>
        </p:spPr>
      </p:sp>
    </p:spTree>
  </p:cSld>
  <p:clrMapOvr>
    <a:masterClrMapping/>
  </p:clrMapOvr>
</p:sld>
</file>

<file path=ppt/slides/slide10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WORD OF THE YEAR</a:t>
            </a:r>
          </a:p>
        </p:txBody>
      </p:sp>
    </p:spTree>
  </p:cSld>
  <p:clrMapOvr>
    <a:masterClrMapping/>
  </p:clrMapOvr>
</p:sld>
</file>

<file path=ppt/slides/slide10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3674367" y="3909752"/>
            <a:ext cx="11514093"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YASSIFICATION</a:t>
            </a: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3396193" y="2122042"/>
            <a:ext cx="12741423" cy="6042916"/>
            <a:chOff x="0" y="0"/>
            <a:chExt cx="16988563" cy="8057222"/>
          </a:xfrm>
        </p:grpSpPr>
        <p:sp>
          <p:nvSpPr>
            <p:cNvPr name="TextBox 3" id="3"/>
            <p:cNvSpPr txBox="true"/>
            <p:nvPr/>
          </p:nvSpPr>
          <p:spPr>
            <a:xfrm rot="0">
              <a:off x="0" y="2724027"/>
              <a:ext cx="16988563" cy="5333195"/>
            </a:xfrm>
            <a:prstGeom prst="rect">
              <a:avLst/>
            </a:prstGeom>
          </p:spPr>
          <p:txBody>
            <a:bodyPr anchor="t" rtlCol="false" tIns="0" lIns="0" bIns="0" rIns="0">
              <a:spAutoFit/>
            </a:bodyPr>
            <a:lstStyle/>
            <a:p>
              <a:pPr algn="l" marL="0" indent="0" lvl="0">
                <a:lnSpc>
                  <a:spcPts val="3577"/>
                </a:lnSpc>
                <a:spcBef>
                  <a:spcPct val="0"/>
                </a:spcBef>
              </a:pPr>
              <a:r>
                <a:rPr lang="en-US" b="true" sz="2555">
                  <a:solidFill>
                    <a:srgbClr val="24508C"/>
                  </a:solidFill>
                  <a:latin typeface="Open Sans Bold"/>
                  <a:ea typeface="Open Sans Bold"/>
                  <a:cs typeface="Open Sans Bold"/>
                  <a:sym typeface="Open Sans Bold"/>
                </a:rPr>
                <a:t>Yassification is a humorous internet slang term that refers to the excessive use of photo editing apps, filters, or beauty-enhancing tools to transform images into exaggerated, hyper-glamorous versions of themselves. This trend often involves adding smooth skin, dramatic makeup, and other features associated with an idealized version of beauty. Originating on social media platforms like Twitter and TikTok, yassification has become a playful commentary on beauty standards, digital editing culture, and internet humor. The term derives from the slang "yas," an enthusiastic way of expressing approval, often associated with LGBTQ+ and pop culture communities.</a:t>
              </a:r>
            </a:p>
          </p:txBody>
        </p:sp>
        <p:sp>
          <p:nvSpPr>
            <p:cNvPr name="TextBox 4" id="4"/>
            <p:cNvSpPr txBox="true"/>
            <p:nvPr/>
          </p:nvSpPr>
          <p:spPr>
            <a:xfrm rot="0">
              <a:off x="0" y="180975"/>
              <a:ext cx="16988563" cy="1694812"/>
            </a:xfrm>
            <a:prstGeom prst="rect">
              <a:avLst/>
            </a:prstGeom>
          </p:spPr>
          <p:txBody>
            <a:bodyPr anchor="t" rtlCol="false" tIns="0" lIns="0" bIns="0" rIns="0">
              <a:spAutoFit/>
            </a:bodyPr>
            <a:lstStyle/>
            <a:p>
              <a:pPr algn="l" marL="0" indent="0" lvl="0">
                <a:lnSpc>
                  <a:spcPts val="9262"/>
                </a:lnSpc>
              </a:pPr>
              <a:r>
                <a:rPr lang="en-US" b="true" sz="9262">
                  <a:solidFill>
                    <a:srgbClr val="24508C"/>
                  </a:solidFill>
                  <a:latin typeface="Open Sans Bold"/>
                  <a:ea typeface="Open Sans Bold"/>
                  <a:cs typeface="Open Sans Bold"/>
                  <a:sym typeface="Open Sans Bold"/>
                </a:rPr>
                <a:t>What is Yassification?</a:t>
              </a:r>
            </a:p>
          </p:txBody>
        </p:sp>
      </p:grpSp>
      <p:sp>
        <p:nvSpPr>
          <p:cNvPr name="Freeform 5" id="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222887"/>
            <a:ext cx="9040494" cy="7841225"/>
            <a:chOff x="0" y="0"/>
            <a:chExt cx="12053992" cy="10454967"/>
          </a:xfrm>
        </p:grpSpPr>
        <p:sp>
          <p:nvSpPr>
            <p:cNvPr name="TextBox 3" id="3"/>
            <p:cNvSpPr txBox="true"/>
            <p:nvPr/>
          </p:nvSpPr>
          <p:spPr>
            <a:xfrm rot="0">
              <a:off x="0" y="1708511"/>
              <a:ext cx="10607073" cy="8746456"/>
            </a:xfrm>
            <a:prstGeom prst="rect">
              <a:avLst/>
            </a:prstGeom>
          </p:spPr>
          <p:txBody>
            <a:bodyPr anchor="t" rtlCol="false" tIns="0" lIns="0" bIns="0" rIns="0">
              <a:spAutoFit/>
            </a:bodyPr>
            <a:lstStyle/>
            <a:p>
              <a:pPr algn="l" marL="0" indent="0" lvl="0">
                <a:lnSpc>
                  <a:spcPts val="3463"/>
                </a:lnSpc>
              </a:pPr>
              <a:r>
                <a:rPr lang="en-US" b="true" sz="2664">
                  <a:solidFill>
                    <a:srgbClr val="24508C"/>
                  </a:solidFill>
                  <a:latin typeface="Open Sans Bold"/>
                  <a:ea typeface="Open Sans Bold"/>
                  <a:cs typeface="Open Sans Bold"/>
                  <a:sym typeface="Open Sans Bold"/>
                </a:rPr>
                <a:t>The concept of yassification gained popularity around 2020 on social media, particularly among meme creators and younger audiences.</a:t>
              </a:r>
            </a:p>
            <a:p>
              <a:pPr algn="l" marL="0" indent="0" lvl="0">
                <a:lnSpc>
                  <a:spcPts val="3463"/>
                </a:lnSpc>
              </a:pPr>
              <a:r>
                <a:rPr lang="en-US" b="true" sz="2664">
                  <a:solidFill>
                    <a:srgbClr val="24508C"/>
                  </a:solidFill>
                  <a:latin typeface="Open Sans Bold"/>
                  <a:ea typeface="Open Sans Bold"/>
                  <a:cs typeface="Open Sans Bold"/>
                  <a:sym typeface="Open Sans Bold"/>
                </a:rPr>
                <a:t>Cultural Roots: "Yas" originated in LGBTQ+ and drag culture as a celebratory term.</a:t>
              </a:r>
            </a:p>
            <a:p>
              <a:pPr algn="l" marL="0" indent="0" lvl="0">
                <a:lnSpc>
                  <a:spcPts val="3463"/>
                </a:lnSpc>
              </a:pPr>
              <a:r>
                <a:rPr lang="en-US" b="true" sz="2664">
                  <a:solidFill>
                    <a:srgbClr val="24508C"/>
                  </a:solidFill>
                  <a:latin typeface="Open Sans Bold"/>
                  <a:ea typeface="Open Sans Bold"/>
                  <a:cs typeface="Open Sans Bold"/>
                  <a:sym typeface="Open Sans Bold"/>
                </a:rPr>
                <a:t>Technology Influence: The rise of apps like FaceApp and Snapchat fueled the trend, allowing users to create heavily edited, glamorous versions of photos.</a:t>
              </a:r>
            </a:p>
            <a:p>
              <a:pPr algn="l" marL="0" indent="0" lvl="0">
                <a:lnSpc>
                  <a:spcPts val="3463"/>
                </a:lnSpc>
              </a:pPr>
              <a:r>
                <a:rPr lang="en-US" b="true" sz="2664">
                  <a:solidFill>
                    <a:srgbClr val="24508C"/>
                  </a:solidFill>
                  <a:latin typeface="Open Sans Bold"/>
                  <a:ea typeface="Open Sans Bold"/>
                  <a:cs typeface="Open Sans Bold"/>
                  <a:sym typeface="Open Sans Bold"/>
                </a:rPr>
                <a:t>Internet Humor: It became a satirical take on society’s obsession with perfection and beauty.</a:t>
              </a:r>
            </a:p>
            <a:p>
              <a:pPr algn="l" marL="0" indent="0" lvl="0">
                <a:lnSpc>
                  <a:spcPts val="3463"/>
                </a:lnSpc>
              </a:pPr>
              <a:r>
                <a:rPr lang="en-US" b="true" sz="2664">
                  <a:solidFill>
                    <a:srgbClr val="24508C"/>
                  </a:solidFill>
                  <a:latin typeface="Open Sans Bold"/>
                  <a:ea typeface="Open Sans Bold"/>
                  <a:cs typeface="Open Sans Bold"/>
                  <a:sym typeface="Open Sans Bold"/>
                </a:rPr>
                <a:t>Yassification is less about actual beauty and more about poking fun at the absurdity of extreme digital editing.</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The Origins of Yassification</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234909" y="2579726"/>
            <a:ext cx="16882166" cy="981075"/>
          </a:xfrm>
          <a:prstGeom prst="rect">
            <a:avLst/>
          </a:prstGeom>
        </p:spPr>
        <p:txBody>
          <a:bodyPr anchor="t" rtlCol="false" tIns="0" lIns="0" bIns="0" rIns="0">
            <a:spAutoFit/>
          </a:bodyPr>
          <a:lstStyle/>
          <a:p>
            <a:pPr algn="l" marL="0" indent="0" lvl="0">
              <a:lnSpc>
                <a:spcPts val="7275"/>
              </a:lnSpc>
              <a:spcBef>
                <a:spcPct val="0"/>
              </a:spcBef>
            </a:pPr>
            <a:r>
              <a:rPr lang="en-US" b="true" sz="7500">
                <a:solidFill>
                  <a:srgbClr val="24508C"/>
                </a:solidFill>
                <a:latin typeface="Montserrat Bold"/>
                <a:ea typeface="Montserrat Bold"/>
                <a:cs typeface="Montserrat Bold"/>
                <a:sym typeface="Montserrat Bold"/>
              </a:rPr>
              <a:t>APPLICATION OF </a:t>
            </a:r>
            <a:r>
              <a:rPr lang="en-US" b="true" sz="7500" u="none">
                <a:solidFill>
                  <a:srgbClr val="24508C"/>
                </a:solidFill>
                <a:latin typeface="Montserrat Bold"/>
                <a:ea typeface="Montserrat Bold"/>
                <a:cs typeface="Montserrat Bold"/>
                <a:sym typeface="Montserrat Bold"/>
              </a:rPr>
              <a:t>COLOR CODE</a:t>
            </a:r>
          </a:p>
        </p:txBody>
      </p:sp>
      <p:sp>
        <p:nvSpPr>
          <p:cNvPr name="TextBox 13" id="13"/>
          <p:cNvSpPr txBox="true"/>
          <p:nvPr/>
        </p:nvSpPr>
        <p:spPr>
          <a:xfrm rot="0">
            <a:off x="2044627" y="3756974"/>
            <a:ext cx="13482867" cy="5836558"/>
          </a:xfrm>
          <a:prstGeom prst="rect">
            <a:avLst/>
          </a:prstGeom>
        </p:spPr>
        <p:txBody>
          <a:bodyPr anchor="t" rtlCol="false" tIns="0" lIns="0" bIns="0" rIns="0">
            <a:spAutoFit/>
          </a:bodyPr>
          <a:lstStyle/>
          <a:p>
            <a:pPr algn="l">
              <a:lnSpc>
                <a:spcPts val="4289"/>
              </a:lnSpc>
            </a:pPr>
            <a:r>
              <a:rPr lang="en-US" sz="3064" b="true">
                <a:solidFill>
                  <a:srgbClr val="24508C"/>
                </a:solidFill>
                <a:latin typeface="Roca One Bold"/>
                <a:ea typeface="Roca One Bold"/>
                <a:cs typeface="Roca One Bold"/>
                <a:sym typeface="Roca One Bold"/>
              </a:rPr>
              <a:t>COLOR CODES ARE INTEGRAL TO VARIOUS INDUSTRIES:</a:t>
            </a:r>
          </a:p>
          <a:p>
            <a:pPr algn="l">
              <a:lnSpc>
                <a:spcPts val="4289"/>
              </a:lnSpc>
            </a:pPr>
          </a:p>
          <a:p>
            <a:pPr algn="l" marL="661567" indent="-330784" lvl="1">
              <a:lnSpc>
                <a:spcPts val="4289"/>
              </a:lnSpc>
              <a:buAutoNum type="arabicPeriod" startAt="1"/>
            </a:pPr>
            <a:r>
              <a:rPr lang="en-US" b="true" sz="3064">
                <a:solidFill>
                  <a:srgbClr val="24508C"/>
                </a:solidFill>
                <a:latin typeface="Roca One Bold"/>
                <a:ea typeface="Roca One Bold"/>
                <a:cs typeface="Roca One Bold"/>
                <a:sym typeface="Roca One Bold"/>
              </a:rPr>
              <a:t>Web Design: Used in CSS for backgrounds, borders, and text.</a:t>
            </a:r>
          </a:p>
          <a:p>
            <a:pPr algn="l" marL="661567" indent="-330784" lvl="1">
              <a:lnSpc>
                <a:spcPts val="4289"/>
              </a:lnSpc>
              <a:buAutoNum type="arabicPeriod" startAt="1"/>
            </a:pPr>
            <a:r>
              <a:rPr lang="en-US" b="true" sz="3064">
                <a:solidFill>
                  <a:srgbClr val="24508C"/>
                </a:solidFill>
                <a:latin typeface="Roca One Bold"/>
                <a:ea typeface="Roca One Bold"/>
                <a:cs typeface="Roca One Bold"/>
                <a:sym typeface="Roca One Bold"/>
              </a:rPr>
              <a:t>Graphic Design: Ensures branding consistency across print and digital media.</a:t>
            </a:r>
          </a:p>
          <a:p>
            <a:pPr algn="l" marL="661567" indent="-330784" lvl="1">
              <a:lnSpc>
                <a:spcPts val="4289"/>
              </a:lnSpc>
              <a:buAutoNum type="arabicPeriod" startAt="1"/>
            </a:pPr>
            <a:r>
              <a:rPr lang="en-US" b="true" sz="3064">
                <a:solidFill>
                  <a:srgbClr val="24508C"/>
                </a:solidFill>
                <a:latin typeface="Roca One Bold"/>
                <a:ea typeface="Roca One Bold"/>
                <a:cs typeface="Roca One Bold"/>
                <a:sym typeface="Roca One Bold"/>
              </a:rPr>
              <a:t>Gaming: Creates immersive visuals using precise RGB values.</a:t>
            </a:r>
          </a:p>
          <a:p>
            <a:pPr algn="l" marL="661567" indent="-330784" lvl="1">
              <a:lnSpc>
                <a:spcPts val="4289"/>
              </a:lnSpc>
              <a:buAutoNum type="arabicPeriod" startAt="1"/>
            </a:pPr>
            <a:r>
              <a:rPr lang="en-US" b="true" sz="3064">
                <a:solidFill>
                  <a:srgbClr val="24508C"/>
                </a:solidFill>
                <a:latin typeface="Roca One Bold"/>
                <a:ea typeface="Roca One Bold"/>
                <a:cs typeface="Roca One Bold"/>
                <a:sym typeface="Roca One Bold"/>
              </a:rPr>
              <a:t>Advertising: Optimizes color schemes for psychological impact.</a:t>
            </a:r>
          </a:p>
          <a:p>
            <a:pPr algn="l" marL="0" indent="0" lvl="0">
              <a:lnSpc>
                <a:spcPts val="3309"/>
              </a:lnSpc>
              <a:spcBef>
                <a:spcPct val="0"/>
              </a:spcBef>
            </a:pPr>
          </a:p>
        </p:txBody>
      </p:sp>
      <p:grpSp>
        <p:nvGrpSpPr>
          <p:cNvPr name="Group 14" id="14"/>
          <p:cNvGrpSpPr/>
          <p:nvPr/>
        </p:nvGrpSpPr>
        <p:grpSpPr>
          <a:xfrm rot="5400000">
            <a:off x="8299450" y="-8299450"/>
            <a:ext cx="1689100" cy="18288000"/>
            <a:chOff x="0" y="0"/>
            <a:chExt cx="444866" cy="4816593"/>
          </a:xfrm>
        </p:grpSpPr>
        <p:sp>
          <p:nvSpPr>
            <p:cNvPr name="Freeform 15" id="15"/>
            <p:cNvSpPr/>
            <p:nvPr/>
          </p:nvSpPr>
          <p:spPr>
            <a:xfrm flipH="false" flipV="false" rot="0">
              <a:off x="0" y="0"/>
              <a:ext cx="444866" cy="4816592"/>
            </a:xfrm>
            <a:custGeom>
              <a:avLst/>
              <a:gdLst/>
              <a:ahLst/>
              <a:cxnLst/>
              <a:rect r="r" b="b" t="t" l="l"/>
              <a:pathLst>
                <a:path h="4816592" w="444866">
                  <a:moveTo>
                    <a:pt x="0" y="0"/>
                  </a:moveTo>
                  <a:lnTo>
                    <a:pt x="444866" y="0"/>
                  </a:lnTo>
                  <a:lnTo>
                    <a:pt x="444866" y="4816592"/>
                  </a:lnTo>
                  <a:lnTo>
                    <a:pt x="0" y="4816592"/>
                  </a:lnTo>
                  <a:close/>
                </a:path>
              </a:pathLst>
            </a:custGeom>
            <a:solidFill>
              <a:srgbClr val="4268A7"/>
            </a:solidFill>
          </p:spPr>
        </p:sp>
        <p:sp>
          <p:nvSpPr>
            <p:cNvPr name="TextBox 16" id="16"/>
            <p:cNvSpPr txBox="true"/>
            <p:nvPr/>
          </p:nvSpPr>
          <p:spPr>
            <a:xfrm>
              <a:off x="0" y="-57150"/>
              <a:ext cx="444866" cy="4873743"/>
            </a:xfrm>
            <a:prstGeom prst="rect">
              <a:avLst/>
            </a:prstGeom>
          </p:spPr>
          <p:txBody>
            <a:bodyPr anchor="ctr" rtlCol="false" tIns="50800" lIns="50800" bIns="50800" rIns="50800"/>
            <a:lstStyle/>
            <a:p>
              <a:pPr algn="ctr">
                <a:lnSpc>
                  <a:spcPts val="3150"/>
                </a:lnSpc>
              </a:pPr>
            </a:p>
          </p:txBody>
        </p:sp>
      </p:grpSp>
      <p:sp>
        <p:nvSpPr>
          <p:cNvPr name="AutoShape 17" id="17"/>
          <p:cNvSpPr/>
          <p:nvPr/>
        </p:nvSpPr>
        <p:spPr>
          <a:xfrm>
            <a:off x="16741775" y="32701"/>
            <a:ext cx="19050" cy="10287000"/>
          </a:xfrm>
          <a:prstGeom prst="line">
            <a:avLst/>
          </a:prstGeom>
          <a:ln cap="flat" w="47625">
            <a:solidFill>
              <a:srgbClr val="D1E2F7"/>
            </a:solidFill>
            <a:prstDash val="solid"/>
            <a:headEnd type="none" len="sm" w="sm"/>
            <a:tailEnd type="none" len="sm" w="sm"/>
          </a:ln>
        </p:spPr>
      </p:sp>
    </p:spTree>
  </p:cSld>
  <p:clrMapOvr>
    <a:masterClrMapping/>
  </p:clrMapOvr>
</p:sld>
</file>

<file path=ppt/slides/slide11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The Impact of Yassification</a:t>
            </a:r>
          </a:p>
        </p:txBody>
      </p:sp>
      <p:sp>
        <p:nvSpPr>
          <p:cNvPr name="TextBox 3" id="3"/>
          <p:cNvSpPr txBox="true"/>
          <p:nvPr/>
        </p:nvSpPr>
        <p:spPr>
          <a:xfrm rot="0">
            <a:off x="2210699" y="4728816"/>
            <a:ext cx="13866603" cy="3748881"/>
          </a:xfrm>
          <a:prstGeom prst="rect">
            <a:avLst/>
          </a:prstGeom>
        </p:spPr>
        <p:txBody>
          <a:bodyPr anchor="t" rtlCol="false" tIns="0" lIns="0" bIns="0" rIns="0">
            <a:spAutoFit/>
          </a:bodyPr>
          <a:lstStyle/>
          <a:p>
            <a:pPr algn="l" marL="0" indent="0" lvl="0">
              <a:lnSpc>
                <a:spcPts val="3368"/>
              </a:lnSpc>
            </a:pPr>
            <a:r>
              <a:rPr lang="en-US" b="true" sz="2406">
                <a:solidFill>
                  <a:srgbClr val="24508C"/>
                </a:solidFill>
                <a:latin typeface="Open Sans Bold"/>
                <a:ea typeface="Open Sans Bold"/>
                <a:cs typeface="Open Sans Bold"/>
                <a:sym typeface="Open Sans Bold"/>
              </a:rPr>
              <a:t>Yassification has sparked discussions about digital culture and self-expression:</a:t>
            </a:r>
          </a:p>
          <a:p>
            <a:pPr algn="l" marL="0" indent="0" lvl="0">
              <a:lnSpc>
                <a:spcPts val="3368"/>
              </a:lnSpc>
            </a:pPr>
            <a:r>
              <a:rPr lang="en-US" b="true" sz="2406">
                <a:solidFill>
                  <a:srgbClr val="24508C"/>
                </a:solidFill>
                <a:latin typeface="Open Sans Bold"/>
                <a:ea typeface="Open Sans Bold"/>
                <a:cs typeface="Open Sans Bold"/>
                <a:sym typeface="Open Sans Bold"/>
              </a:rPr>
              <a:t>Social Commentary: Highlights the unrealistic beauty standards promoted by social media.</a:t>
            </a:r>
          </a:p>
          <a:p>
            <a:pPr algn="l" marL="0" indent="0" lvl="0">
              <a:lnSpc>
                <a:spcPts val="3368"/>
              </a:lnSpc>
            </a:pPr>
            <a:r>
              <a:rPr lang="en-US" b="true" sz="2406">
                <a:solidFill>
                  <a:srgbClr val="24508C"/>
                </a:solidFill>
                <a:latin typeface="Open Sans Bold"/>
                <a:ea typeface="Open Sans Bold"/>
                <a:cs typeface="Open Sans Bold"/>
                <a:sym typeface="Open Sans Bold"/>
              </a:rPr>
              <a:t>Entertainment: Provides comedic relief through exaggerated, humorous edits of celebrities or everyday images.</a:t>
            </a:r>
          </a:p>
          <a:p>
            <a:pPr algn="l" marL="0" indent="0" lvl="0">
              <a:lnSpc>
                <a:spcPts val="3368"/>
              </a:lnSpc>
            </a:pPr>
            <a:r>
              <a:rPr lang="en-US" b="true" sz="2406">
                <a:solidFill>
                  <a:srgbClr val="24508C"/>
                </a:solidFill>
                <a:latin typeface="Open Sans Bold"/>
                <a:ea typeface="Open Sans Bold"/>
                <a:cs typeface="Open Sans Bold"/>
                <a:sym typeface="Open Sans Bold"/>
              </a:rPr>
              <a:t>Creativity: Inspires users to explore photo editing and meme creation as forms of artistic expression.</a:t>
            </a:r>
          </a:p>
          <a:p>
            <a:pPr algn="l" marL="0" indent="0" lvl="0">
              <a:lnSpc>
                <a:spcPts val="3368"/>
              </a:lnSpc>
            </a:pPr>
            <a:r>
              <a:rPr lang="en-US" b="true" sz="2406">
                <a:solidFill>
                  <a:srgbClr val="24508C"/>
                </a:solidFill>
                <a:latin typeface="Open Sans Bold"/>
                <a:ea typeface="Open Sans Bold"/>
                <a:cs typeface="Open Sans Bold"/>
                <a:sym typeface="Open Sans Bold"/>
              </a:rPr>
              <a:t>However, it also raises questions about authenticity, self-esteem, and the overuse of editing tools in digital spaces. Yassification serves as both a critique and celebration of modern internet culture.</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357562" y="1585486"/>
            <a:ext cx="15901738" cy="7116028"/>
          </a:xfrm>
          <a:custGeom>
            <a:avLst/>
            <a:gdLst/>
            <a:ahLst/>
            <a:cxnLst/>
            <a:rect r="r" b="b" t="t" l="l"/>
            <a:pathLst>
              <a:path h="7116028" w="15901738">
                <a:moveTo>
                  <a:pt x="0" y="0"/>
                </a:moveTo>
                <a:lnTo>
                  <a:pt x="15901738" y="0"/>
                </a:lnTo>
                <a:lnTo>
                  <a:pt x="15901738" y="7116028"/>
                </a:lnTo>
                <a:lnTo>
                  <a:pt x="0" y="7116028"/>
                </a:lnTo>
                <a:lnTo>
                  <a:pt x="0" y="0"/>
                </a:lnTo>
                <a:close/>
              </a:path>
            </a:pathLst>
          </a:custGeom>
          <a:blipFill>
            <a:blip r:embed="rId2"/>
            <a:stretch>
              <a:fillRect l="0" t="0" r="0" b="0"/>
            </a:stretch>
          </a:blipFill>
        </p:spPr>
      </p:sp>
    </p:spTree>
  </p:cSld>
  <p:clrMapOvr>
    <a:masterClrMapping/>
  </p:clrMapOvr>
</p:sld>
</file>

<file path=ppt/slides/slide11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DEMURE</a:t>
            </a:r>
          </a:p>
        </p:txBody>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3396193" y="2569717"/>
            <a:ext cx="12741423" cy="5147566"/>
            <a:chOff x="0" y="0"/>
            <a:chExt cx="16988563" cy="6863422"/>
          </a:xfrm>
        </p:grpSpPr>
        <p:sp>
          <p:nvSpPr>
            <p:cNvPr name="TextBox 3" id="3"/>
            <p:cNvSpPr txBox="true"/>
            <p:nvPr/>
          </p:nvSpPr>
          <p:spPr>
            <a:xfrm rot="0">
              <a:off x="0" y="2724027"/>
              <a:ext cx="16988563" cy="4139395"/>
            </a:xfrm>
            <a:prstGeom prst="rect">
              <a:avLst/>
            </a:prstGeom>
          </p:spPr>
          <p:txBody>
            <a:bodyPr anchor="t" rtlCol="false" tIns="0" lIns="0" bIns="0" rIns="0">
              <a:spAutoFit/>
            </a:bodyPr>
            <a:lstStyle/>
            <a:p>
              <a:pPr algn="l" marL="0" indent="0" lvl="0">
                <a:lnSpc>
                  <a:spcPts val="3577"/>
                </a:lnSpc>
                <a:spcBef>
                  <a:spcPct val="0"/>
                </a:spcBef>
              </a:pPr>
              <a:r>
                <a:rPr lang="en-US" b="true" sz="2555">
                  <a:solidFill>
                    <a:srgbClr val="24508C"/>
                  </a:solidFill>
                  <a:latin typeface="Open Sans Bold"/>
                  <a:ea typeface="Open Sans Bold"/>
                  <a:cs typeface="Open Sans Bold"/>
                  <a:sym typeface="Open Sans Bold"/>
                </a:rPr>
                <a:t>The word </a:t>
              </a:r>
              <a:r>
                <a:rPr lang="en-US" b="true" sz="2555">
                  <a:solidFill>
                    <a:srgbClr val="24508C"/>
                  </a:solidFill>
                  <a:latin typeface="Open Sans Bold"/>
                  <a:ea typeface="Open Sans Bold"/>
                  <a:cs typeface="Open Sans Bold"/>
                  <a:sym typeface="Open Sans Bold"/>
                </a:rPr>
                <a:t>demure refers to someone, typically a person (often a woman), who is reserved, modest, or shy in their behavior, appearance, or demeanor. It is often associated with a calm and understated elegance, reflecting humility and restraint. Demure individuals avoid drawing attention to themselves and often exhibit politeness and composure in social situations. While traditionally seen as a positive quality, in some contexts, it might also imply a lack of assertiveness or excessive timidity.</a:t>
              </a:r>
            </a:p>
          </p:txBody>
        </p:sp>
        <p:sp>
          <p:nvSpPr>
            <p:cNvPr name="TextBox 4" id="4"/>
            <p:cNvSpPr txBox="true"/>
            <p:nvPr/>
          </p:nvSpPr>
          <p:spPr>
            <a:xfrm rot="0">
              <a:off x="0" y="180975"/>
              <a:ext cx="16988563" cy="1694812"/>
            </a:xfrm>
            <a:prstGeom prst="rect">
              <a:avLst/>
            </a:prstGeom>
          </p:spPr>
          <p:txBody>
            <a:bodyPr anchor="t" rtlCol="false" tIns="0" lIns="0" bIns="0" rIns="0">
              <a:spAutoFit/>
            </a:bodyPr>
            <a:lstStyle/>
            <a:p>
              <a:pPr algn="l" marL="0" indent="0" lvl="0">
                <a:lnSpc>
                  <a:spcPts val="9262"/>
                </a:lnSpc>
              </a:pPr>
              <a:r>
                <a:rPr lang="en-US" b="true" sz="9262">
                  <a:solidFill>
                    <a:srgbClr val="24508C"/>
                  </a:solidFill>
                  <a:latin typeface="Open Sans Bold"/>
                  <a:ea typeface="Open Sans Bold"/>
                  <a:cs typeface="Open Sans Bold"/>
                  <a:sym typeface="Open Sans Bold"/>
                </a:rPr>
                <a:t>What is demure ?</a:t>
              </a:r>
            </a:p>
          </p:txBody>
        </p:sp>
      </p:grpSp>
      <p:sp>
        <p:nvSpPr>
          <p:cNvPr name="Freeform 5" id="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Characteristics of Demure Behavior</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Demure behavior is marked by several distinct traits:</a:t>
            </a:r>
          </a:p>
          <a:p>
            <a:pPr algn="l" marL="0" indent="0" lvl="0">
              <a:lnSpc>
                <a:spcPts val="3499"/>
              </a:lnSpc>
            </a:pPr>
            <a:r>
              <a:rPr lang="en-US" b="true" sz="2499">
                <a:solidFill>
                  <a:srgbClr val="24508C"/>
                </a:solidFill>
                <a:latin typeface="Open Sans Bold"/>
                <a:ea typeface="Open Sans Bold"/>
                <a:cs typeface="Open Sans Bold"/>
                <a:sym typeface="Open Sans Bold"/>
              </a:rPr>
              <a:t>Modesty: Avoiding flamboyant or ostentatious behavior, often dressing conservatively.</a:t>
            </a:r>
          </a:p>
          <a:p>
            <a:pPr algn="l" marL="0" indent="0" lvl="0">
              <a:lnSpc>
                <a:spcPts val="3499"/>
              </a:lnSpc>
            </a:pPr>
            <a:r>
              <a:rPr lang="en-US" b="true" sz="2499">
                <a:solidFill>
                  <a:srgbClr val="24508C"/>
                </a:solidFill>
                <a:latin typeface="Open Sans Bold"/>
                <a:ea typeface="Open Sans Bold"/>
                <a:cs typeface="Open Sans Bold"/>
                <a:sym typeface="Open Sans Bold"/>
              </a:rPr>
              <a:t>Politeness: Displaying respectful and courteous manners in interactions.</a:t>
            </a:r>
          </a:p>
          <a:p>
            <a:pPr algn="l" marL="0" indent="0" lvl="0">
              <a:lnSpc>
                <a:spcPts val="3499"/>
              </a:lnSpc>
            </a:pPr>
            <a:r>
              <a:rPr lang="en-US" b="true" sz="2499">
                <a:solidFill>
                  <a:srgbClr val="24508C"/>
                </a:solidFill>
                <a:latin typeface="Open Sans Bold"/>
                <a:ea typeface="Open Sans Bold"/>
                <a:cs typeface="Open Sans Bold"/>
                <a:sym typeface="Open Sans Bold"/>
              </a:rPr>
              <a:t>Composure: Maintaining a calm and quiet demeanor, even in challenging situations.</a:t>
            </a:r>
          </a:p>
          <a:p>
            <a:pPr algn="l" marL="0" indent="0" lvl="0">
              <a:lnSpc>
                <a:spcPts val="3499"/>
              </a:lnSpc>
            </a:pPr>
            <a:r>
              <a:rPr lang="en-US" b="true" sz="2499">
                <a:solidFill>
                  <a:srgbClr val="24508C"/>
                </a:solidFill>
                <a:latin typeface="Open Sans Bold"/>
                <a:ea typeface="Open Sans Bold"/>
                <a:cs typeface="Open Sans Bold"/>
                <a:sym typeface="Open Sans Bold"/>
              </a:rPr>
              <a:t>Shyness: A natural tendency to be reserved or introverted in social settings.</a:t>
            </a:r>
          </a:p>
          <a:p>
            <a:pPr algn="l" marL="0" indent="0" lvl="0">
              <a:lnSpc>
                <a:spcPts val="3499"/>
              </a:lnSpc>
            </a:pPr>
            <a:r>
              <a:rPr lang="en-US" b="true" sz="2499">
                <a:solidFill>
                  <a:srgbClr val="24508C"/>
                </a:solidFill>
                <a:latin typeface="Open Sans Bold"/>
                <a:ea typeface="Open Sans Bold"/>
                <a:cs typeface="Open Sans Bold"/>
                <a:sym typeface="Open Sans Bold"/>
              </a:rPr>
              <a:t>Being demure often reflects cultural or personal values, emphasizing humility and refinement.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26442"/>
            <a:ext cx="8022194" cy="1475487"/>
          </a:xfrm>
          <a:prstGeom prst="rect">
            <a:avLst/>
          </a:prstGeom>
        </p:spPr>
        <p:txBody>
          <a:bodyPr anchor="t" rtlCol="false" tIns="0" lIns="0" bIns="0" rIns="0">
            <a:spAutoFit/>
          </a:bodyPr>
          <a:lstStyle/>
          <a:p>
            <a:pPr algn="l" marL="0" indent="0" lvl="0">
              <a:lnSpc>
                <a:spcPts val="5726"/>
              </a:lnSpc>
            </a:pPr>
            <a:r>
              <a:rPr lang="en-US" b="true" sz="5453">
                <a:solidFill>
                  <a:srgbClr val="24508C"/>
                </a:solidFill>
                <a:latin typeface="Open Sans Bold"/>
                <a:ea typeface="Open Sans Bold"/>
                <a:cs typeface="Open Sans Bold"/>
                <a:sym typeface="Open Sans Bold"/>
              </a:rPr>
              <a:t>Positive and Negative Perceptions of Demure</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The perception of being demure can vary based on context:</a:t>
            </a:r>
          </a:p>
          <a:p>
            <a:pPr algn="l" marL="0" indent="0" lvl="0">
              <a:lnSpc>
                <a:spcPts val="3499"/>
              </a:lnSpc>
            </a:pPr>
            <a:r>
              <a:rPr lang="en-US" b="true" sz="2499">
                <a:solidFill>
                  <a:srgbClr val="24508C"/>
                </a:solidFill>
                <a:latin typeface="Open Sans Bold"/>
                <a:ea typeface="Open Sans Bold"/>
                <a:cs typeface="Open Sans Bold"/>
                <a:sym typeface="Open Sans Bold"/>
              </a:rPr>
              <a:t>Positive Perceptions: Seen as a sign of elegance, grace, and respectfulness. It can foster trust and create a sense of calm in social interactions.</a:t>
            </a:r>
          </a:p>
          <a:p>
            <a:pPr algn="l" marL="0" indent="0" lvl="0">
              <a:lnSpc>
                <a:spcPts val="3499"/>
              </a:lnSpc>
            </a:pPr>
            <a:r>
              <a:rPr lang="en-US" b="true" sz="2499">
                <a:solidFill>
                  <a:srgbClr val="24508C"/>
                </a:solidFill>
                <a:latin typeface="Open Sans Bold"/>
                <a:ea typeface="Open Sans Bold"/>
                <a:cs typeface="Open Sans Bold"/>
                <a:sym typeface="Open Sans Bold"/>
              </a:rPr>
              <a:t>Negative Perceptions: Sometimes misconstrued as a lack of confidence or assertiveness, particularly in competitive or modern work environments.</a:t>
            </a:r>
          </a:p>
          <a:p>
            <a:pPr algn="l" marL="0" indent="0" lvl="0">
              <a:lnSpc>
                <a:spcPts val="3499"/>
              </a:lnSpc>
            </a:pPr>
            <a:r>
              <a:rPr lang="en-US" b="true" sz="2499">
                <a:solidFill>
                  <a:srgbClr val="24508C"/>
                </a:solidFill>
                <a:latin typeface="Open Sans Bold"/>
                <a:ea typeface="Open Sans Bold"/>
                <a:cs typeface="Open Sans Bold"/>
                <a:sym typeface="Open Sans Bold"/>
              </a:rPr>
              <a:t>While being demure is often admired for its subtle charm, it’s essential to balance modesty with confidence to adapt to diverse situations.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307604" y="2198672"/>
            <a:ext cx="16364609" cy="4520723"/>
          </a:xfrm>
          <a:custGeom>
            <a:avLst/>
            <a:gdLst/>
            <a:ahLst/>
            <a:cxnLst/>
            <a:rect r="r" b="b" t="t" l="l"/>
            <a:pathLst>
              <a:path h="4520723" w="16364609">
                <a:moveTo>
                  <a:pt x="0" y="0"/>
                </a:moveTo>
                <a:lnTo>
                  <a:pt x="16364609" y="0"/>
                </a:lnTo>
                <a:lnTo>
                  <a:pt x="16364609" y="4520723"/>
                </a:lnTo>
                <a:lnTo>
                  <a:pt x="0" y="4520723"/>
                </a:lnTo>
                <a:lnTo>
                  <a:pt x="0" y="0"/>
                </a:lnTo>
                <a:close/>
              </a:path>
            </a:pathLst>
          </a:custGeom>
          <a:blipFill>
            <a:blip r:embed="rId2"/>
            <a:stretch>
              <a:fillRect l="0" t="0" r="0" b="0"/>
            </a:stretch>
          </a:blipFill>
        </p:spPr>
      </p:sp>
    </p:spTree>
  </p:cSld>
  <p:clrMapOvr>
    <a:masterClrMapping/>
  </p:clrMapOvr>
</p:sld>
</file>

<file path=ppt/slides/slide11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DELLULU</a:t>
            </a:r>
          </a:p>
        </p:txBody>
      </p:sp>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013840"/>
            <a:ext cx="9040494" cy="8259319"/>
            <a:chOff x="0" y="0"/>
            <a:chExt cx="12053992" cy="11012425"/>
          </a:xfrm>
        </p:grpSpPr>
        <p:sp>
          <p:nvSpPr>
            <p:cNvPr name="TextBox 3" id="3"/>
            <p:cNvSpPr txBox="true"/>
            <p:nvPr/>
          </p:nvSpPr>
          <p:spPr>
            <a:xfrm rot="0">
              <a:off x="0" y="1965898"/>
              <a:ext cx="10607073" cy="9046527"/>
            </a:xfrm>
            <a:prstGeom prst="rect">
              <a:avLst/>
            </a:prstGeom>
          </p:spPr>
          <p:txBody>
            <a:bodyPr anchor="t" rtlCol="false" tIns="0" lIns="0" bIns="0" rIns="0">
              <a:spAutoFit/>
            </a:bodyPr>
            <a:lstStyle/>
            <a:p>
              <a:pPr algn="l" marL="0" indent="0" lvl="0">
                <a:lnSpc>
                  <a:spcPts val="3826"/>
                </a:lnSpc>
              </a:pPr>
              <a:r>
                <a:rPr lang="en-US" b="true" sz="2943">
                  <a:solidFill>
                    <a:srgbClr val="24508C"/>
                  </a:solidFill>
                  <a:latin typeface="Open Sans Bold"/>
                  <a:ea typeface="Open Sans Bold"/>
                  <a:cs typeface="Open Sans Bold"/>
                  <a:sym typeface="Open Sans Bold"/>
                </a:rPr>
                <a:t>"Delulu" is a playful slang term derived from "delusional." It emerged from online communities, particularly K-pop fandoms, and has since gained popularity across social media platforms. The term humorously describes unrealistic or overly hopeful thoughts, often in a lighthearted way. Rather than being critical, "delulu" is used to poke fun at exaggerated fantasies, such as imagining improbable scenarios or relationships. Its catchy, humorous tone has made it a staple of memes and internet culture, reflecting a fun way to address big dreams or unlikely aspirations</a:t>
              </a:r>
            </a:p>
          </p:txBody>
        </p:sp>
        <p:sp>
          <p:nvSpPr>
            <p:cNvPr name="TextBox 4" id="4"/>
            <p:cNvSpPr txBox="true"/>
            <p:nvPr/>
          </p:nvSpPr>
          <p:spPr>
            <a:xfrm rot="0">
              <a:off x="0" y="-47625"/>
              <a:ext cx="12053992" cy="1113579"/>
            </a:xfrm>
            <a:prstGeom prst="rect">
              <a:avLst/>
            </a:prstGeom>
          </p:spPr>
          <p:txBody>
            <a:bodyPr anchor="t" rtlCol="false" tIns="0" lIns="0" bIns="0" rIns="0">
              <a:spAutoFit/>
            </a:bodyPr>
            <a:lstStyle/>
            <a:p>
              <a:pPr algn="l" marL="0" indent="0" lvl="0">
                <a:lnSpc>
                  <a:spcPts val="6889"/>
                </a:lnSpc>
              </a:pPr>
              <a:r>
                <a:rPr lang="en-US" b="true" sz="5299">
                  <a:solidFill>
                    <a:srgbClr val="24508C"/>
                  </a:solidFill>
                  <a:latin typeface="Open Sans Bold"/>
                  <a:ea typeface="Open Sans Bold"/>
                  <a:cs typeface="Open Sans Bold"/>
                  <a:sym typeface="Open Sans Bold"/>
                </a:rPr>
                <a:t>What is "Delulu"?</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292709"/>
            <a:ext cx="10619558" cy="962002"/>
          </a:xfrm>
          <a:prstGeom prst="rect">
            <a:avLst/>
          </a:prstGeom>
        </p:spPr>
        <p:txBody>
          <a:bodyPr anchor="t" rtlCol="false" tIns="0" lIns="0" bIns="0" rIns="0">
            <a:spAutoFit/>
          </a:bodyPr>
          <a:lstStyle/>
          <a:p>
            <a:pPr algn="l" marL="0" indent="0" lvl="0">
              <a:lnSpc>
                <a:spcPts val="7348"/>
              </a:lnSpc>
            </a:pPr>
            <a:r>
              <a:rPr lang="en-US" b="true" sz="6998">
                <a:solidFill>
                  <a:srgbClr val="24508C"/>
                </a:solidFill>
                <a:latin typeface="Open Sans Bold"/>
                <a:ea typeface="Open Sans Bold"/>
                <a:cs typeface="Open Sans Bold"/>
                <a:sym typeface="Open Sans Bold"/>
              </a:rPr>
              <a:t>How "Delulu" is Used</a:t>
            </a:r>
          </a:p>
        </p:txBody>
      </p:sp>
      <p:sp>
        <p:nvSpPr>
          <p:cNvPr name="TextBox 3" id="3"/>
          <p:cNvSpPr txBox="true"/>
          <p:nvPr/>
        </p:nvSpPr>
        <p:spPr>
          <a:xfrm rot="0">
            <a:off x="2210699" y="4728816"/>
            <a:ext cx="13866603" cy="2845594"/>
          </a:xfrm>
          <a:prstGeom prst="rect">
            <a:avLst/>
          </a:prstGeom>
        </p:spPr>
        <p:txBody>
          <a:bodyPr anchor="t" rtlCol="false" tIns="0" lIns="0" bIns="0" rIns="0">
            <a:spAutoFit/>
          </a:bodyPr>
          <a:lstStyle/>
          <a:p>
            <a:pPr algn="l" marL="0" indent="0" lvl="0">
              <a:lnSpc>
                <a:spcPts val="3281"/>
              </a:lnSpc>
            </a:pPr>
            <a:r>
              <a:rPr lang="en-US" b="true" sz="2343">
                <a:solidFill>
                  <a:srgbClr val="24508C"/>
                </a:solidFill>
                <a:latin typeface="Open Sans Bold"/>
                <a:ea typeface="Open Sans Bold"/>
                <a:cs typeface="Open Sans Bold"/>
                <a:sym typeface="Open Sans Bold"/>
              </a:rPr>
              <a:t>"Delulu" is commonly used in online conversations to describe scenarios where someone’s thoughts are detached from reality in a humorous or exaggerated manner. For instance, fans might jokingly call themselves "delulu" for imagining their favorite celebrity noticing them. The term also applies to romantic situations, inflated career ambitions, or wishful thinking in general. While it started in niche communities, "delulu" has become a widespread term that adds a playful, optimistic spin to unrealistic ideas. Its popularity reflects how humor can make even far-fetched dreams relatable and engaging in digital spaces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6311940" y="-2923420"/>
            <a:ext cx="3952120" cy="39521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9229639" y="6678977"/>
            <a:ext cx="2854165" cy="1579382"/>
          </a:xfrm>
          <a:prstGeom prst="rect">
            <a:avLst/>
          </a:prstGeom>
        </p:spPr>
        <p:txBody>
          <a:bodyPr anchor="t" rtlCol="false" tIns="0" lIns="0" bIns="0" rIns="0">
            <a:spAutoFit/>
          </a:bodyPr>
          <a:lstStyle/>
          <a:p>
            <a:pPr algn="l" marL="0" indent="0" lvl="0">
              <a:lnSpc>
                <a:spcPts val="4222"/>
              </a:lnSpc>
              <a:spcBef>
                <a:spcPct val="0"/>
              </a:spcBef>
            </a:pPr>
            <a:r>
              <a:rPr lang="en-US" b="true" sz="3248">
                <a:solidFill>
                  <a:srgbClr val="DFEDFF"/>
                </a:solidFill>
                <a:latin typeface="Montserrat Bold"/>
                <a:ea typeface="Montserrat Bold"/>
                <a:cs typeface="Montserrat Bold"/>
                <a:sym typeface="Montserrat Bold"/>
              </a:rPr>
              <a:t>WRITE YOUR AGENDA POINT</a:t>
            </a:r>
          </a:p>
        </p:txBody>
      </p:sp>
      <p:sp>
        <p:nvSpPr>
          <p:cNvPr name="TextBox 6" id="6"/>
          <p:cNvSpPr txBox="true"/>
          <p:nvPr/>
        </p:nvSpPr>
        <p:spPr>
          <a:xfrm rot="0">
            <a:off x="9691247" y="4120127"/>
            <a:ext cx="731749" cy="669036"/>
          </a:xfrm>
          <a:prstGeom prst="rect">
            <a:avLst/>
          </a:prstGeom>
        </p:spPr>
        <p:txBody>
          <a:bodyPr anchor="t" rtlCol="false" tIns="0" lIns="0" bIns="0" rIns="0">
            <a:spAutoFit/>
          </a:bodyPr>
          <a:lstStyle/>
          <a:p>
            <a:pPr algn="l" marL="0" indent="0" lvl="1">
              <a:lnSpc>
                <a:spcPts val="5652"/>
              </a:lnSpc>
              <a:spcBef>
                <a:spcPct val="0"/>
              </a:spcBef>
            </a:pPr>
            <a:r>
              <a:rPr lang="en-US" b="true" sz="3600" u="none">
                <a:solidFill>
                  <a:srgbClr val="DFEDFF"/>
                </a:solidFill>
                <a:latin typeface="Montserrat Bold"/>
                <a:ea typeface="Montserrat Bold"/>
                <a:cs typeface="Montserrat Bold"/>
                <a:sym typeface="Montserrat Bold"/>
              </a:rPr>
              <a:t>03</a:t>
            </a:r>
          </a:p>
        </p:txBody>
      </p:sp>
      <p:sp>
        <p:nvSpPr>
          <p:cNvPr name="Freeform 7" id="7"/>
          <p:cNvSpPr/>
          <p:nvPr/>
        </p:nvSpPr>
        <p:spPr>
          <a:xfrm flipH="false" flipV="false" rot="0">
            <a:off x="2981287" y="2452955"/>
            <a:ext cx="12325426" cy="7225687"/>
          </a:xfrm>
          <a:custGeom>
            <a:avLst/>
            <a:gdLst/>
            <a:ahLst/>
            <a:cxnLst/>
            <a:rect r="r" b="b" t="t" l="l"/>
            <a:pathLst>
              <a:path h="7225687" w="12325426">
                <a:moveTo>
                  <a:pt x="0" y="0"/>
                </a:moveTo>
                <a:lnTo>
                  <a:pt x="12325426" y="0"/>
                </a:lnTo>
                <a:lnTo>
                  <a:pt x="12325426" y="7225687"/>
                </a:lnTo>
                <a:lnTo>
                  <a:pt x="0" y="7225687"/>
                </a:lnTo>
                <a:lnTo>
                  <a:pt x="0" y="0"/>
                </a:lnTo>
                <a:close/>
              </a:path>
            </a:pathLst>
          </a:custGeom>
          <a:blipFill>
            <a:blip r:embed="rId2"/>
            <a:stretch>
              <a:fillRect l="-12169" t="-24252" r="-12906" b="-14467"/>
            </a:stretch>
          </a:blipFill>
        </p:spPr>
      </p:sp>
      <p:sp>
        <p:nvSpPr>
          <p:cNvPr name="TextBox 8" id="8"/>
          <p:cNvSpPr txBox="true"/>
          <p:nvPr/>
        </p:nvSpPr>
        <p:spPr>
          <a:xfrm rot="0">
            <a:off x="5588551" y="876300"/>
            <a:ext cx="5386388" cy="1262383"/>
          </a:xfrm>
          <a:prstGeom prst="rect">
            <a:avLst/>
          </a:prstGeom>
        </p:spPr>
        <p:txBody>
          <a:bodyPr anchor="t" rtlCol="false" tIns="0" lIns="0" bIns="0" rIns="0">
            <a:spAutoFit/>
          </a:bodyPr>
          <a:lstStyle/>
          <a:p>
            <a:pPr algn="ctr">
              <a:lnSpc>
                <a:spcPts val="10219"/>
              </a:lnSpc>
              <a:spcBef>
                <a:spcPct val="0"/>
              </a:spcBef>
            </a:pPr>
            <a:r>
              <a:rPr lang="en-US" sz="7299">
                <a:solidFill>
                  <a:srgbClr val="24508C"/>
                </a:solidFill>
                <a:latin typeface="Calistoga"/>
                <a:ea typeface="Calistoga"/>
                <a:cs typeface="Calistoga"/>
                <a:sym typeface="Calistoga"/>
              </a:rPr>
              <a:t>COLOR CODE</a:t>
            </a:r>
          </a:p>
        </p:txBody>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499400" y="2718181"/>
            <a:ext cx="15289200" cy="4490999"/>
          </a:xfrm>
          <a:custGeom>
            <a:avLst/>
            <a:gdLst/>
            <a:ahLst/>
            <a:cxnLst/>
            <a:rect r="r" b="b" t="t" l="l"/>
            <a:pathLst>
              <a:path h="4490999" w="15289200">
                <a:moveTo>
                  <a:pt x="0" y="0"/>
                </a:moveTo>
                <a:lnTo>
                  <a:pt x="15289200" y="0"/>
                </a:lnTo>
                <a:lnTo>
                  <a:pt x="15289200" y="4490999"/>
                </a:lnTo>
                <a:lnTo>
                  <a:pt x="0" y="4490999"/>
                </a:lnTo>
                <a:lnTo>
                  <a:pt x="0" y="0"/>
                </a:lnTo>
                <a:close/>
              </a:path>
            </a:pathLst>
          </a:custGeom>
          <a:blipFill>
            <a:blip r:embed="rId2"/>
            <a:stretch>
              <a:fillRect l="-9946" t="0" r="-9946" b="0"/>
            </a:stretch>
          </a:blipFill>
        </p:spPr>
      </p:sp>
    </p:spTree>
  </p:cSld>
  <p:clrMapOvr>
    <a:masterClrMapping/>
  </p:clrMapOvr>
</p:sld>
</file>

<file path=ppt/slides/slide12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BRAINROT</a:t>
            </a:r>
          </a:p>
        </p:txBody>
      </p:sp>
    </p:spTree>
  </p:cSld>
  <p:clrMapOvr>
    <a:masterClrMapping/>
  </p:clrMapOvr>
</p:sld>
</file>

<file path=ppt/slides/slide12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1913360"/>
            <a:ext cx="8022194" cy="1711176"/>
          </a:xfrm>
          <a:prstGeom prst="rect">
            <a:avLst/>
          </a:prstGeom>
        </p:spPr>
        <p:txBody>
          <a:bodyPr anchor="t" rtlCol="false" tIns="0" lIns="0" bIns="0" rIns="0">
            <a:spAutoFit/>
          </a:bodyPr>
          <a:lstStyle/>
          <a:p>
            <a:pPr algn="l" marL="0" indent="0" lvl="0">
              <a:lnSpc>
                <a:spcPts val="6641"/>
              </a:lnSpc>
            </a:pPr>
            <a:r>
              <a:rPr lang="en-US" b="true" sz="6325">
                <a:solidFill>
                  <a:srgbClr val="24508C"/>
                </a:solidFill>
                <a:latin typeface="Open Sans Bold"/>
                <a:ea typeface="Open Sans Bold"/>
                <a:cs typeface="Open Sans Bold"/>
                <a:sym typeface="Open Sans Bold"/>
              </a:rPr>
              <a:t>What is "Brain Rot"?</a:t>
            </a:r>
          </a:p>
        </p:txBody>
      </p:sp>
      <p:sp>
        <p:nvSpPr>
          <p:cNvPr name="TextBox 3" id="3"/>
          <p:cNvSpPr txBox="true"/>
          <p:nvPr/>
        </p:nvSpPr>
        <p:spPr>
          <a:xfrm rot="0">
            <a:off x="2210699" y="4709766"/>
            <a:ext cx="13866603" cy="3191510"/>
          </a:xfrm>
          <a:prstGeom prst="rect">
            <a:avLst/>
          </a:prstGeom>
        </p:spPr>
        <p:txBody>
          <a:bodyPr anchor="t" rtlCol="false" tIns="0" lIns="0" bIns="0" rIns="0">
            <a:spAutoFit/>
          </a:bodyPr>
          <a:lstStyle/>
          <a:p>
            <a:pPr algn="l" marL="0" indent="0" lvl="0">
              <a:lnSpc>
                <a:spcPts val="3639"/>
              </a:lnSpc>
            </a:pPr>
            <a:r>
              <a:rPr lang="en-US" b="true" sz="2599">
                <a:solidFill>
                  <a:srgbClr val="24508C"/>
                </a:solidFill>
                <a:latin typeface="Open Sans Bold"/>
                <a:ea typeface="Open Sans Bold"/>
                <a:cs typeface="Open Sans Bold"/>
                <a:sym typeface="Open Sans Bold"/>
              </a:rPr>
              <a:t>"Brain rot" refers to the mental fatigue or cognitive decline that results from excessive exposure to mindless or low-effort content, often on the internet. It describes the feeling of being mentally overwhelmed or drained after spending too much time consuming trivial, repetitive, or shallow media, such as viral memes, endless scrolling, or binge-watching videos. The term is often used humorously to explain how easily one can become mentally "foggy" or disconnected from reality after consuming content that lacks depth or intellectual engagement​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How "Brain Rot" Affects People</a:t>
            </a:r>
          </a:p>
        </p:txBody>
      </p:sp>
      <p:sp>
        <p:nvSpPr>
          <p:cNvPr name="TextBox 3" id="3"/>
          <p:cNvSpPr txBox="true"/>
          <p:nvPr/>
        </p:nvSpPr>
        <p:spPr>
          <a:xfrm rot="0">
            <a:off x="2210699" y="4728816"/>
            <a:ext cx="13866603" cy="2976562"/>
          </a:xfrm>
          <a:prstGeom prst="rect">
            <a:avLst/>
          </a:prstGeom>
        </p:spPr>
        <p:txBody>
          <a:bodyPr anchor="t" rtlCol="false" tIns="0" lIns="0" bIns="0" rIns="0">
            <a:spAutoFit/>
          </a:bodyPr>
          <a:lstStyle/>
          <a:p>
            <a:pPr algn="l" marL="0" indent="0" lvl="0">
              <a:lnSpc>
                <a:spcPts val="3412"/>
              </a:lnSpc>
            </a:pPr>
            <a:r>
              <a:rPr lang="en-US" b="true" sz="2437">
                <a:solidFill>
                  <a:srgbClr val="24508C"/>
                </a:solidFill>
                <a:latin typeface="Open Sans Bold"/>
                <a:ea typeface="Open Sans Bold"/>
                <a:cs typeface="Open Sans Bold"/>
                <a:sym typeface="Open Sans Bold"/>
              </a:rPr>
              <a:t>While "brain rot" is often used humorously, it can indicate how overconsumption of trivial content may affect focus and mental clarity. People might joke about experiencing "brain rot" after hours of scrolling through social media, watching low-effort TV shows, or engaging with viral content that doesn’t contribute to their well-being or knowledge. The term reflects how such activities can disrupt critical thinking, making individuals more susceptible to distractions and less productive in their daily lives. It’s a modern commentary on the potential negative effects of digital overconsumption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"Brain Rot" in Modern Internet Culture</a:t>
            </a:r>
          </a:p>
        </p:txBody>
      </p:sp>
      <p:sp>
        <p:nvSpPr>
          <p:cNvPr name="TextBox 3" id="3"/>
          <p:cNvSpPr txBox="true"/>
          <p:nvPr/>
        </p:nvSpPr>
        <p:spPr>
          <a:xfrm rot="0">
            <a:off x="2210699" y="4728816"/>
            <a:ext cx="13866603" cy="2547938"/>
          </a:xfrm>
          <a:prstGeom prst="rect">
            <a:avLst/>
          </a:prstGeom>
        </p:spPr>
        <p:txBody>
          <a:bodyPr anchor="t" rtlCol="false" tIns="0" lIns="0" bIns="0" rIns="0">
            <a:spAutoFit/>
          </a:bodyPr>
          <a:lstStyle/>
          <a:p>
            <a:pPr algn="l" marL="0" indent="0" lvl="0">
              <a:lnSpc>
                <a:spcPts val="3412"/>
              </a:lnSpc>
            </a:pPr>
            <a:r>
              <a:rPr lang="en-US" b="true" sz="2437">
                <a:solidFill>
                  <a:srgbClr val="24508C"/>
                </a:solidFill>
                <a:latin typeface="Open Sans Bold"/>
                <a:ea typeface="Open Sans Bold"/>
                <a:cs typeface="Open Sans Bold"/>
                <a:sym typeface="Open Sans Bold"/>
              </a:rPr>
              <a:t>"Brain rot" has become a popular term on social media platforms like TikTok and Twitter, where users often joke about feeling "brainrotted" after a day of excessive internet activity. It's also used to describe how people may become obsessed with certain memes, trends, or online subcultures, often losing touch with the real world. In this context, "brain rot" is not a literal condition, but a playful exaggeration that underscores the effects of our hyper-connected, content-driven digital culture on mental health and focus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31994" y="1596992"/>
            <a:ext cx="16027306" cy="5349114"/>
          </a:xfrm>
          <a:custGeom>
            <a:avLst/>
            <a:gdLst/>
            <a:ahLst/>
            <a:cxnLst/>
            <a:rect r="r" b="b" t="t" l="l"/>
            <a:pathLst>
              <a:path h="5349114" w="16027306">
                <a:moveTo>
                  <a:pt x="0" y="0"/>
                </a:moveTo>
                <a:lnTo>
                  <a:pt x="16027306" y="0"/>
                </a:lnTo>
                <a:lnTo>
                  <a:pt x="16027306" y="5349114"/>
                </a:lnTo>
                <a:lnTo>
                  <a:pt x="0" y="5349114"/>
                </a:lnTo>
                <a:lnTo>
                  <a:pt x="0" y="0"/>
                </a:lnTo>
                <a:close/>
              </a:path>
            </a:pathLst>
          </a:custGeom>
          <a:blipFill>
            <a:blip r:embed="rId2"/>
            <a:stretch>
              <a:fillRect l="0" t="0" r="0" b="0"/>
            </a:stretch>
          </a:blipFill>
        </p:spPr>
      </p:sp>
    </p:spTree>
  </p:cSld>
  <p:clrMapOvr>
    <a:masterClrMapping/>
  </p:clrMapOvr>
</p:sld>
</file>

<file path=ppt/slides/slide12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1939242" y="3760723"/>
            <a:ext cx="14409516"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ENSHITTIFICATION</a:t>
            </a:r>
          </a:p>
        </p:txBody>
      </p:sp>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307276"/>
            <a:ext cx="9040494" cy="7672447"/>
            <a:chOff x="0" y="0"/>
            <a:chExt cx="12053992" cy="10229930"/>
          </a:xfrm>
        </p:grpSpPr>
        <p:sp>
          <p:nvSpPr>
            <p:cNvPr name="TextBox 3" id="3"/>
            <p:cNvSpPr txBox="true"/>
            <p:nvPr/>
          </p:nvSpPr>
          <p:spPr>
            <a:xfrm rot="0">
              <a:off x="0" y="1727561"/>
              <a:ext cx="10607073" cy="8502369"/>
            </a:xfrm>
            <a:prstGeom prst="rect">
              <a:avLst/>
            </a:prstGeom>
          </p:spPr>
          <p:txBody>
            <a:bodyPr anchor="t" rtlCol="false" tIns="0" lIns="0" bIns="0" rIns="0">
              <a:spAutoFit/>
            </a:bodyPr>
            <a:lstStyle/>
            <a:p>
              <a:pPr algn="l" marL="0" indent="0" lvl="0">
                <a:lnSpc>
                  <a:spcPts val="3190"/>
                </a:lnSpc>
              </a:pPr>
              <a:r>
                <a:rPr lang="en-US" b="true" sz="2454">
                  <a:solidFill>
                    <a:srgbClr val="24508C"/>
                  </a:solidFill>
                  <a:latin typeface="Open Sans Bold"/>
                  <a:ea typeface="Open Sans Bold"/>
                  <a:cs typeface="Open Sans Bold"/>
                  <a:sym typeface="Open Sans Bold"/>
                </a:rPr>
                <a:t>Enshittification is a term coined by Cory Doctorow to describe the gradual decline of online platforms or services as they prioritize profit over user experience. This process typically occurs in three stages:</a:t>
              </a:r>
            </a:p>
            <a:p>
              <a:pPr algn="l" marL="0" indent="0" lvl="0">
                <a:lnSpc>
                  <a:spcPts val="3190"/>
                </a:lnSpc>
              </a:pPr>
              <a:r>
                <a:rPr lang="en-US" b="true" sz="2454">
                  <a:solidFill>
                    <a:srgbClr val="24508C"/>
                  </a:solidFill>
                  <a:latin typeface="Open Sans Bold"/>
                  <a:ea typeface="Open Sans Bold"/>
                  <a:cs typeface="Open Sans Bold"/>
                  <a:sym typeface="Open Sans Bold"/>
                </a:rPr>
                <a:t>Initial Appeal: The platform offers excellent service to attract users.</a:t>
              </a:r>
            </a:p>
            <a:p>
              <a:pPr algn="l" marL="0" indent="0" lvl="0">
                <a:lnSpc>
                  <a:spcPts val="3190"/>
                </a:lnSpc>
              </a:pPr>
              <a:r>
                <a:rPr lang="en-US" b="true" sz="2454">
                  <a:solidFill>
                    <a:srgbClr val="24508C"/>
                  </a:solidFill>
                  <a:latin typeface="Open Sans Bold"/>
                  <a:ea typeface="Open Sans Bold"/>
                  <a:cs typeface="Open Sans Bold"/>
                  <a:sym typeface="Open Sans Bold"/>
                </a:rPr>
                <a:t>Monetization Shift: It starts focusing on monetization, introducing ads or paid features that inconvenience users.</a:t>
              </a:r>
            </a:p>
            <a:p>
              <a:pPr algn="l" marL="0" indent="0" lvl="0">
                <a:lnSpc>
                  <a:spcPts val="3190"/>
                </a:lnSpc>
              </a:pPr>
              <a:r>
                <a:rPr lang="en-US" b="true" sz="2454">
                  <a:solidFill>
                    <a:srgbClr val="24508C"/>
                  </a:solidFill>
                  <a:latin typeface="Open Sans Bold"/>
                  <a:ea typeface="Open Sans Bold"/>
                  <a:cs typeface="Open Sans Bold"/>
                  <a:sym typeface="Open Sans Bold"/>
                </a:rPr>
                <a:t>Exploitation: The platform maximizes profit by exploiting both users and advertisers, leading to a significant decrease in overall quality and user satisfaction.</a:t>
              </a:r>
            </a:p>
            <a:p>
              <a:pPr algn="l" marL="0" indent="0" lvl="0">
                <a:lnSpc>
                  <a:spcPts val="3190"/>
                </a:lnSpc>
              </a:pPr>
              <a:r>
                <a:rPr lang="en-US" b="true" sz="2454">
                  <a:solidFill>
                    <a:srgbClr val="24508C"/>
                  </a:solidFill>
                  <a:latin typeface="Open Sans Bold"/>
                  <a:ea typeface="Open Sans Bold"/>
                  <a:cs typeface="Open Sans Bold"/>
                  <a:sym typeface="Open Sans Bold"/>
                </a:rPr>
                <a:t>Enshittification reflects the tension between user satisfaction and the drive for financial gain​</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What is Enshittification?</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Stages of Enshittification</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Enshittification unfolds in three main phases:</a:t>
            </a:r>
          </a:p>
          <a:p>
            <a:pPr algn="l" marL="0" indent="0" lvl="0">
              <a:lnSpc>
                <a:spcPts val="3499"/>
              </a:lnSpc>
            </a:pPr>
            <a:r>
              <a:rPr lang="en-US" b="true" sz="2499">
                <a:solidFill>
                  <a:srgbClr val="24508C"/>
                </a:solidFill>
                <a:latin typeface="Open Sans Bold"/>
                <a:ea typeface="Open Sans Bold"/>
                <a:cs typeface="Open Sans Bold"/>
                <a:sym typeface="Open Sans Bold"/>
              </a:rPr>
              <a:t>Stage 1: Attractive Beginnings – Platforms initially offer great user experiences, focusing on growth and organic appeal.</a:t>
            </a:r>
          </a:p>
          <a:p>
            <a:pPr algn="l" marL="0" indent="0" lvl="0">
              <a:lnSpc>
                <a:spcPts val="3499"/>
              </a:lnSpc>
            </a:pPr>
            <a:r>
              <a:rPr lang="en-US" b="true" sz="2499">
                <a:solidFill>
                  <a:srgbClr val="24508C"/>
                </a:solidFill>
                <a:latin typeface="Open Sans Bold"/>
                <a:ea typeface="Open Sans Bold"/>
                <a:cs typeface="Open Sans Bold"/>
                <a:sym typeface="Open Sans Bold"/>
              </a:rPr>
              <a:t>Stage 2: Prioritizing Monetization – As platforms grow, they start introducing ads, pop-ups, and subscriptions, gradually degrading the user experience.</a:t>
            </a:r>
          </a:p>
          <a:p>
            <a:pPr algn="l" marL="0" indent="0" lvl="0">
              <a:lnSpc>
                <a:spcPts val="3499"/>
              </a:lnSpc>
            </a:pPr>
            <a:r>
              <a:rPr lang="en-US" b="true" sz="2499">
                <a:solidFill>
                  <a:srgbClr val="24508C"/>
                </a:solidFill>
                <a:latin typeface="Open Sans Bold"/>
                <a:ea typeface="Open Sans Bold"/>
                <a:cs typeface="Open Sans Bold"/>
                <a:sym typeface="Open Sans Bold"/>
              </a:rPr>
              <a:t>Stage 3: Exploitation for Profit – The platform maximizes revenue by charging users excessively or bombarding them with irrelevant ads, leading to user dissatisfaction and potential abandonment. This cycle reflects a shift from user-centric to profit-centric strategies​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165848"/>
            <a:ext cx="9040494" cy="7955304"/>
            <a:chOff x="0" y="0"/>
            <a:chExt cx="12053992" cy="10607072"/>
          </a:xfrm>
        </p:grpSpPr>
        <p:sp>
          <p:nvSpPr>
            <p:cNvPr name="TextBox 3" id="3"/>
            <p:cNvSpPr txBox="true"/>
            <p:nvPr/>
          </p:nvSpPr>
          <p:spPr>
            <a:xfrm rot="0">
              <a:off x="0" y="1893296"/>
              <a:ext cx="10607073" cy="8713776"/>
            </a:xfrm>
            <a:prstGeom prst="rect">
              <a:avLst/>
            </a:prstGeom>
          </p:spPr>
          <p:txBody>
            <a:bodyPr anchor="t" rtlCol="false" tIns="0" lIns="0" bIns="0" rIns="0">
              <a:spAutoFit/>
            </a:bodyPr>
            <a:lstStyle/>
            <a:p>
              <a:pPr algn="l" marL="0" indent="0" lvl="0">
                <a:lnSpc>
                  <a:spcPts val="3291"/>
                </a:lnSpc>
              </a:pPr>
              <a:r>
                <a:rPr lang="en-US" b="true" sz="2531">
                  <a:solidFill>
                    <a:srgbClr val="24508C"/>
                  </a:solidFill>
                  <a:latin typeface="Open Sans Bold"/>
                  <a:ea typeface="Open Sans Bold"/>
                  <a:cs typeface="Open Sans Bold"/>
                  <a:sym typeface="Open Sans Bold"/>
                </a:rPr>
                <a:t>Common examples of enshittification can be seen across popular online platforms:</a:t>
              </a:r>
            </a:p>
            <a:p>
              <a:pPr algn="l" marL="0" indent="0" lvl="0">
                <a:lnSpc>
                  <a:spcPts val="3291"/>
                </a:lnSpc>
              </a:pPr>
              <a:r>
                <a:rPr lang="en-US" b="true" sz="2531">
                  <a:solidFill>
                    <a:srgbClr val="24508C"/>
                  </a:solidFill>
                  <a:latin typeface="Open Sans Bold"/>
                  <a:ea typeface="Open Sans Bold"/>
                  <a:cs typeface="Open Sans Bold"/>
                  <a:sym typeface="Open Sans Bold"/>
                </a:rPr>
                <a:t>YouTube: Once a user-friendly platform, YouTube now bombards users with unskippable ads, poor-quality content, and algorithmic changes that prioritize profit over user satisfaction.</a:t>
              </a:r>
            </a:p>
            <a:p>
              <a:pPr algn="l" marL="0" indent="0" lvl="0">
                <a:lnSpc>
                  <a:spcPts val="3291"/>
                </a:lnSpc>
              </a:pPr>
              <a:r>
                <a:rPr lang="en-US" b="true" sz="2531">
                  <a:solidFill>
                    <a:srgbClr val="24508C"/>
                  </a:solidFill>
                  <a:latin typeface="Open Sans Bold"/>
                  <a:ea typeface="Open Sans Bold"/>
                  <a:cs typeface="Open Sans Bold"/>
                  <a:sym typeface="Open Sans Bold"/>
                </a:rPr>
                <a:t>Facebook: Initially known for its easy-to-use social networking, Facebook now displays overwhelming amounts of advertisements and manipulative algorithms to keep users engaged for longer, often at the cost of genuine user experience.</a:t>
              </a:r>
            </a:p>
            <a:p>
              <a:pPr algn="l" marL="0" indent="0" lvl="0">
                <a:lnSpc>
                  <a:spcPts val="3291"/>
                </a:lnSpc>
              </a:pPr>
              <a:r>
                <a:rPr lang="en-US" b="true" sz="2531">
                  <a:solidFill>
                    <a:srgbClr val="24508C"/>
                  </a:solidFill>
                  <a:latin typeface="Open Sans Bold"/>
                  <a:ea typeface="Open Sans Bold"/>
                  <a:cs typeface="Open Sans Bold"/>
                  <a:sym typeface="Open Sans Bold"/>
                </a:rPr>
                <a:t>TikTok: The rapid rise in intrusive ads and a focus on monetization is leading to user frustration and concerns about the platform’s long-term appeal.</a:t>
              </a:r>
            </a:p>
          </p:txBody>
        </p:sp>
        <p:sp>
          <p:nvSpPr>
            <p:cNvPr name="TextBox 4" id="4"/>
            <p:cNvSpPr txBox="true"/>
            <p:nvPr/>
          </p:nvSpPr>
          <p:spPr>
            <a:xfrm rot="0">
              <a:off x="0" y="-38100"/>
              <a:ext cx="12053992" cy="1021927"/>
            </a:xfrm>
            <a:prstGeom prst="rect">
              <a:avLst/>
            </a:prstGeom>
          </p:spPr>
          <p:txBody>
            <a:bodyPr anchor="t" rtlCol="false" tIns="0" lIns="0" bIns="0" rIns="0">
              <a:spAutoFit/>
            </a:bodyPr>
            <a:lstStyle/>
            <a:p>
              <a:pPr algn="l" marL="0" indent="0" lvl="0">
                <a:lnSpc>
                  <a:spcPts val="6369"/>
                </a:lnSpc>
              </a:pPr>
              <a:r>
                <a:rPr lang="en-US" b="true" sz="4899">
                  <a:solidFill>
                    <a:srgbClr val="24508C"/>
                  </a:solidFill>
                  <a:latin typeface="Open Sans Bold"/>
                  <a:ea typeface="Open Sans Bold"/>
                  <a:cs typeface="Open Sans Bold"/>
                  <a:sym typeface="Open Sans Bold"/>
                </a:rPr>
                <a:t>Examples of Enshittification</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2400300"/>
            <a:ext cx="9108338" cy="54864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GRAPHS AND CHARTS </a:t>
            </a:r>
          </a:p>
        </p:txBody>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2464671" y="1697879"/>
            <a:ext cx="14794629" cy="5788399"/>
          </a:xfrm>
          <a:custGeom>
            <a:avLst/>
            <a:gdLst/>
            <a:ahLst/>
            <a:cxnLst/>
            <a:rect r="r" b="b" t="t" l="l"/>
            <a:pathLst>
              <a:path h="5788399" w="14794629">
                <a:moveTo>
                  <a:pt x="0" y="0"/>
                </a:moveTo>
                <a:lnTo>
                  <a:pt x="14794629" y="0"/>
                </a:lnTo>
                <a:lnTo>
                  <a:pt x="14794629" y="5788398"/>
                </a:lnTo>
                <a:lnTo>
                  <a:pt x="0" y="5788398"/>
                </a:lnTo>
                <a:lnTo>
                  <a:pt x="0" y="0"/>
                </a:lnTo>
                <a:close/>
              </a:path>
            </a:pathLst>
          </a:custGeom>
          <a:blipFill>
            <a:blip r:embed="rId2"/>
            <a:stretch>
              <a:fillRect l="0" t="0" r="0" b="0"/>
            </a:stretch>
          </a:blipFill>
        </p:spPr>
      </p:sp>
    </p:spTree>
  </p:cSld>
  <p:clrMapOvr>
    <a:masterClrMapping/>
  </p:clrMapOvr>
</p:sld>
</file>

<file path=ppt/slides/slide13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1939242" y="3760723"/>
            <a:ext cx="14409516"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MANIFESTATION</a:t>
            </a:r>
          </a:p>
        </p:txBody>
      </p:sp>
    </p:spTree>
  </p:cSld>
  <p:clrMapOvr>
    <a:masterClrMapping/>
  </p:clrMapOvr>
</p:sld>
</file>

<file path=ppt/slides/slide13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88623"/>
            <a:ext cx="8022194" cy="751124"/>
          </a:xfrm>
          <a:prstGeom prst="rect">
            <a:avLst/>
          </a:prstGeom>
        </p:spPr>
        <p:txBody>
          <a:bodyPr anchor="t" rtlCol="false" tIns="0" lIns="0" bIns="0" rIns="0">
            <a:spAutoFit/>
          </a:bodyPr>
          <a:lstStyle/>
          <a:p>
            <a:pPr algn="l" marL="0" indent="0" lvl="0">
              <a:lnSpc>
                <a:spcPts val="5700"/>
              </a:lnSpc>
            </a:pPr>
            <a:r>
              <a:rPr lang="en-US" b="true" sz="5429">
                <a:solidFill>
                  <a:srgbClr val="24508C"/>
                </a:solidFill>
                <a:latin typeface="Open Sans Bold"/>
                <a:ea typeface="Open Sans Bold"/>
                <a:cs typeface="Open Sans Bold"/>
                <a:sym typeface="Open Sans Bold"/>
              </a:rPr>
              <a:t>What is Manifestation?</a:t>
            </a:r>
          </a:p>
        </p:txBody>
      </p:sp>
      <p:sp>
        <p:nvSpPr>
          <p:cNvPr name="TextBox 3" id="3"/>
          <p:cNvSpPr txBox="true"/>
          <p:nvPr/>
        </p:nvSpPr>
        <p:spPr>
          <a:xfrm rot="0">
            <a:off x="2210699" y="4728816"/>
            <a:ext cx="13866603" cy="2911078"/>
          </a:xfrm>
          <a:prstGeom prst="rect">
            <a:avLst/>
          </a:prstGeom>
        </p:spPr>
        <p:txBody>
          <a:bodyPr anchor="t" rtlCol="false" tIns="0" lIns="0" bIns="0" rIns="0">
            <a:spAutoFit/>
          </a:bodyPr>
          <a:lstStyle/>
          <a:p>
            <a:pPr algn="l" marL="0" indent="0" lvl="0">
              <a:lnSpc>
                <a:spcPts val="3346"/>
              </a:lnSpc>
            </a:pPr>
            <a:r>
              <a:rPr lang="en-US" b="true" sz="2390">
                <a:solidFill>
                  <a:srgbClr val="24508C"/>
                </a:solidFill>
                <a:latin typeface="Open Sans Bold"/>
                <a:ea typeface="Open Sans Bold"/>
                <a:cs typeface="Open Sans Bold"/>
                <a:sym typeface="Open Sans Bold"/>
              </a:rPr>
              <a:t>Manifestation is the practice of bringing something into reality through focused thoughts, positive affirmations, and intentional actions. Rooted in the Law of Attraction, it suggests that thinking about a desired outcome, whether a goal, object, or experience, can influence the universe to help manifest it. The idea is that positive thinking and believing in the possibility of your desires can attract the circumstances needed to make them happen. Manifestation has become popular in self-help circles and on social media platforms as a tool for creating change in one’s life through mindset and energy alignment.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717245"/>
            <a:ext cx="9040494" cy="8852509"/>
            <a:chOff x="0" y="0"/>
            <a:chExt cx="12053992" cy="11803346"/>
          </a:xfrm>
        </p:grpSpPr>
        <p:sp>
          <p:nvSpPr>
            <p:cNvPr name="TextBox 3" id="3"/>
            <p:cNvSpPr txBox="true"/>
            <p:nvPr/>
          </p:nvSpPr>
          <p:spPr>
            <a:xfrm rot="0">
              <a:off x="0" y="2877758"/>
              <a:ext cx="10607073" cy="8925588"/>
            </a:xfrm>
            <a:prstGeom prst="rect">
              <a:avLst/>
            </a:prstGeom>
          </p:spPr>
          <p:txBody>
            <a:bodyPr anchor="t" rtlCol="false" tIns="0" lIns="0" bIns="0" rIns="0">
              <a:spAutoFit/>
            </a:bodyPr>
            <a:lstStyle/>
            <a:p>
              <a:pPr algn="l" marL="0" indent="0" lvl="0">
                <a:lnSpc>
                  <a:spcPts val="3361"/>
                </a:lnSpc>
              </a:pPr>
              <a:r>
                <a:rPr lang="en-US" b="true" sz="2585">
                  <a:solidFill>
                    <a:srgbClr val="24508C"/>
                  </a:solidFill>
                  <a:latin typeface="Open Sans Bold"/>
                  <a:ea typeface="Open Sans Bold"/>
                  <a:cs typeface="Open Sans Bold"/>
                  <a:sym typeface="Open Sans Bold"/>
                </a:rPr>
                <a:t>There are several key principles that guide the manifestation process:</a:t>
              </a:r>
            </a:p>
            <a:p>
              <a:pPr algn="l" marL="0" indent="0" lvl="0">
                <a:lnSpc>
                  <a:spcPts val="3361"/>
                </a:lnSpc>
              </a:pPr>
              <a:r>
                <a:rPr lang="en-US" b="true" sz="2585">
                  <a:solidFill>
                    <a:srgbClr val="24508C"/>
                  </a:solidFill>
                  <a:latin typeface="Open Sans Bold"/>
                  <a:ea typeface="Open Sans Bold"/>
                  <a:cs typeface="Open Sans Bold"/>
                  <a:sym typeface="Open Sans Bold"/>
                </a:rPr>
                <a:t>Thought Power: Focused thoughts direct your energy toward the desired outcome, sending a signal to the universe about your intentions.</a:t>
              </a:r>
            </a:p>
            <a:p>
              <a:pPr algn="l" marL="0" indent="0" lvl="0">
                <a:lnSpc>
                  <a:spcPts val="3361"/>
                </a:lnSpc>
              </a:pPr>
              <a:r>
                <a:rPr lang="en-US" b="true" sz="2585">
                  <a:solidFill>
                    <a:srgbClr val="24508C"/>
                  </a:solidFill>
                  <a:latin typeface="Open Sans Bold"/>
                  <a:ea typeface="Open Sans Bold"/>
                  <a:cs typeface="Open Sans Bold"/>
                  <a:sym typeface="Open Sans Bold"/>
                </a:rPr>
                <a:t>Positive Affirmations: Repeating positive statements about your desires helps reinforce belief and align your energy.</a:t>
              </a:r>
            </a:p>
            <a:p>
              <a:pPr algn="l" marL="0" indent="0" lvl="0">
                <a:lnSpc>
                  <a:spcPts val="3361"/>
                </a:lnSpc>
              </a:pPr>
              <a:r>
                <a:rPr lang="en-US" b="true" sz="2585">
                  <a:solidFill>
                    <a:srgbClr val="24508C"/>
                  </a:solidFill>
                  <a:latin typeface="Open Sans Bold"/>
                  <a:ea typeface="Open Sans Bold"/>
                  <a:cs typeface="Open Sans Bold"/>
                  <a:sym typeface="Open Sans Bold"/>
                </a:rPr>
                <a:t>Visualization: Imagining yourself already experiencing your desired result strengthens the belief that it is possible.</a:t>
              </a:r>
            </a:p>
            <a:p>
              <a:pPr algn="l" marL="0" indent="0" lvl="0">
                <a:lnSpc>
                  <a:spcPts val="3361"/>
                </a:lnSpc>
              </a:pPr>
              <a:r>
                <a:rPr lang="en-US" b="true" sz="2585">
                  <a:solidFill>
                    <a:srgbClr val="24508C"/>
                  </a:solidFill>
                  <a:latin typeface="Open Sans Bold"/>
                  <a:ea typeface="Open Sans Bold"/>
                  <a:cs typeface="Open Sans Bold"/>
                  <a:sym typeface="Open Sans Bold"/>
                </a:rPr>
                <a:t>Gratitude: Being thankful for what you already have shifts your mindset to a positive, abundant state, making it easier to manifest your desires.</a:t>
              </a:r>
            </a:p>
            <a:p>
              <a:pPr algn="l" marL="0" indent="0" lvl="0">
                <a:lnSpc>
                  <a:spcPts val="3361"/>
                </a:lnSpc>
              </a:pPr>
              <a:r>
                <a:rPr lang="en-US" b="true" sz="2585">
                  <a:solidFill>
                    <a:srgbClr val="24508C"/>
                  </a:solidFill>
                  <a:latin typeface="Open Sans Bold"/>
                  <a:ea typeface="Open Sans Bold"/>
                  <a:cs typeface="Open Sans Bold"/>
                  <a:sym typeface="Open Sans Bold"/>
                </a:rPr>
                <a:t>These principles combine mental, emotional, and physical effort to bring goals into reality.</a:t>
              </a:r>
            </a:p>
          </p:txBody>
        </p:sp>
        <p:sp>
          <p:nvSpPr>
            <p:cNvPr name="TextBox 4" id="4"/>
            <p:cNvSpPr txBox="true"/>
            <p:nvPr/>
          </p:nvSpPr>
          <p:spPr>
            <a:xfrm rot="0">
              <a:off x="0" y="-47625"/>
              <a:ext cx="12053992" cy="2025439"/>
            </a:xfrm>
            <a:prstGeom prst="rect">
              <a:avLst/>
            </a:prstGeom>
          </p:spPr>
          <p:txBody>
            <a:bodyPr anchor="t" rtlCol="false" tIns="0" lIns="0" bIns="0" rIns="0">
              <a:spAutoFit/>
            </a:bodyPr>
            <a:lstStyle/>
            <a:p>
              <a:pPr algn="l" marL="0" indent="0" lvl="0">
                <a:lnSpc>
                  <a:spcPts val="6109"/>
                </a:lnSpc>
              </a:pPr>
              <a:r>
                <a:rPr lang="en-US" b="true" sz="4699">
                  <a:solidFill>
                    <a:srgbClr val="24508C"/>
                  </a:solidFill>
                  <a:latin typeface="Open Sans Bold"/>
                  <a:ea typeface="Open Sans Bold"/>
                  <a:cs typeface="Open Sans Bold"/>
                  <a:sym typeface="Open Sans Bold"/>
                </a:rPr>
                <a:t>Key Principles of Manifestation</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Practical Ways to Manifest</a:t>
            </a:r>
          </a:p>
        </p:txBody>
      </p:sp>
      <p:sp>
        <p:nvSpPr>
          <p:cNvPr name="TextBox 3" id="3"/>
          <p:cNvSpPr txBox="true"/>
          <p:nvPr/>
        </p:nvSpPr>
        <p:spPr>
          <a:xfrm rot="0">
            <a:off x="2210699" y="4719291"/>
            <a:ext cx="13866603" cy="4565124"/>
          </a:xfrm>
          <a:prstGeom prst="rect">
            <a:avLst/>
          </a:prstGeom>
        </p:spPr>
        <p:txBody>
          <a:bodyPr anchor="t" rtlCol="false" tIns="0" lIns="0" bIns="0" rIns="0">
            <a:spAutoFit/>
          </a:bodyPr>
          <a:lstStyle/>
          <a:p>
            <a:pPr algn="l" marL="0" indent="0" lvl="0">
              <a:lnSpc>
                <a:spcPts val="3003"/>
              </a:lnSpc>
            </a:pPr>
            <a:r>
              <a:rPr lang="en-US" b="true" sz="2145">
                <a:solidFill>
                  <a:srgbClr val="24508C"/>
                </a:solidFill>
                <a:latin typeface="Open Sans Bold"/>
                <a:ea typeface="Open Sans Bold"/>
                <a:cs typeface="Open Sans Bold"/>
                <a:sym typeface="Open Sans Bold"/>
              </a:rPr>
              <a:t>Manifestation is not just about wishful thinking—it requires action and alignment with your desires. Some practical ways to manifest include:</a:t>
            </a:r>
          </a:p>
          <a:p>
            <a:pPr algn="l" marL="0" indent="0" lvl="0">
              <a:lnSpc>
                <a:spcPts val="3003"/>
              </a:lnSpc>
            </a:pPr>
            <a:r>
              <a:rPr lang="en-US" b="true" sz="2145">
                <a:solidFill>
                  <a:srgbClr val="24508C"/>
                </a:solidFill>
                <a:latin typeface="Open Sans Bold"/>
                <a:ea typeface="Open Sans Bold"/>
                <a:cs typeface="Open Sans Bold"/>
                <a:sym typeface="Open Sans Bold"/>
              </a:rPr>
              <a:t>Vision Boards: Create a visual representation of your goals by pinning images, quotes, and reminders that represent your desired outcome.</a:t>
            </a:r>
          </a:p>
          <a:p>
            <a:pPr algn="l" marL="0" indent="0" lvl="0">
              <a:lnSpc>
                <a:spcPts val="3003"/>
              </a:lnSpc>
            </a:pPr>
            <a:r>
              <a:rPr lang="en-US" b="true" sz="2145">
                <a:solidFill>
                  <a:srgbClr val="24508C"/>
                </a:solidFill>
                <a:latin typeface="Open Sans Bold"/>
                <a:ea typeface="Open Sans Bold"/>
                <a:cs typeface="Open Sans Bold"/>
                <a:sym typeface="Open Sans Bold"/>
              </a:rPr>
              <a:t>Affirmation Practice: Write down and repeat positive affirmations daily to strengthen your belief in your ability to manifest your goals.</a:t>
            </a:r>
          </a:p>
          <a:p>
            <a:pPr algn="l" marL="0" indent="0" lvl="0">
              <a:lnSpc>
                <a:spcPts val="3003"/>
              </a:lnSpc>
            </a:pPr>
            <a:r>
              <a:rPr lang="en-US" b="true" sz="2145">
                <a:solidFill>
                  <a:srgbClr val="24508C"/>
                </a:solidFill>
                <a:latin typeface="Open Sans Bold"/>
                <a:ea typeface="Open Sans Bold"/>
                <a:cs typeface="Open Sans Bold"/>
                <a:sym typeface="Open Sans Bold"/>
              </a:rPr>
              <a:t>Meditation and Mindfulness: Quiet your mind to focus on your intentions and tune into the feelings associated with your desired outcome.</a:t>
            </a:r>
          </a:p>
          <a:p>
            <a:pPr algn="l" marL="0" indent="0" lvl="0">
              <a:lnSpc>
                <a:spcPts val="3003"/>
              </a:lnSpc>
            </a:pPr>
            <a:r>
              <a:rPr lang="en-US" b="true" sz="2145">
                <a:solidFill>
                  <a:srgbClr val="24508C"/>
                </a:solidFill>
                <a:latin typeface="Open Sans Bold"/>
                <a:ea typeface="Open Sans Bold"/>
                <a:cs typeface="Open Sans Bold"/>
                <a:sym typeface="Open Sans Bold"/>
              </a:rPr>
              <a:t>Setting Intentions: Be clear about what you want and take concrete steps towards achieving it, while trusting that the universe will support you in the process.</a:t>
            </a:r>
          </a:p>
          <a:p>
            <a:pPr algn="l" marL="0" indent="0" lvl="0">
              <a:lnSpc>
                <a:spcPts val="3003"/>
              </a:lnSpc>
            </a:pPr>
            <a:r>
              <a:rPr lang="en-US" b="true" sz="2145">
                <a:solidFill>
                  <a:srgbClr val="24508C"/>
                </a:solidFill>
                <a:latin typeface="Open Sans Bold"/>
                <a:ea typeface="Open Sans Bold"/>
                <a:cs typeface="Open Sans Bold"/>
                <a:sym typeface="Open Sans Bold"/>
              </a:rPr>
              <a:t>By practicing these methods, you can enhance your manifestation journey and begin to align your energy with your desires.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79786" y="2242759"/>
            <a:ext cx="16853581" cy="5372079"/>
          </a:xfrm>
          <a:custGeom>
            <a:avLst/>
            <a:gdLst/>
            <a:ahLst/>
            <a:cxnLst/>
            <a:rect r="r" b="b" t="t" l="l"/>
            <a:pathLst>
              <a:path h="5372079" w="16853581">
                <a:moveTo>
                  <a:pt x="0" y="0"/>
                </a:moveTo>
                <a:lnTo>
                  <a:pt x="16853582" y="0"/>
                </a:lnTo>
                <a:lnTo>
                  <a:pt x="16853582" y="5372079"/>
                </a:lnTo>
                <a:lnTo>
                  <a:pt x="0" y="5372079"/>
                </a:lnTo>
                <a:lnTo>
                  <a:pt x="0" y="0"/>
                </a:lnTo>
                <a:close/>
              </a:path>
            </a:pathLst>
          </a:custGeom>
          <a:blipFill>
            <a:blip r:embed="rId2"/>
            <a:stretch>
              <a:fillRect l="0" t="0" r="0" b="0"/>
            </a:stretch>
          </a:blipFill>
        </p:spPr>
      </p:sp>
    </p:spTree>
  </p:cSld>
  <p:clrMapOvr>
    <a:masterClrMapping/>
  </p:clrMapOvr>
</p:sld>
</file>

<file path=ppt/slides/slide13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46604"/>
            <a:ext cx="8022194" cy="1435164"/>
          </a:xfrm>
          <a:prstGeom prst="rect">
            <a:avLst/>
          </a:prstGeom>
        </p:spPr>
        <p:txBody>
          <a:bodyPr anchor="t" rtlCol="false" tIns="0" lIns="0" bIns="0" rIns="0">
            <a:spAutoFit/>
          </a:bodyPr>
          <a:lstStyle/>
          <a:p>
            <a:pPr algn="l" marL="0" indent="0" lvl="0">
              <a:lnSpc>
                <a:spcPts val="5603"/>
              </a:lnSpc>
            </a:pPr>
            <a:r>
              <a:rPr lang="en-US" b="true" sz="5336">
                <a:solidFill>
                  <a:srgbClr val="24508C"/>
                </a:solidFill>
                <a:latin typeface="Open Sans Bold"/>
                <a:ea typeface="Open Sans Bold"/>
                <a:cs typeface="Open Sans Bold"/>
                <a:sym typeface="Open Sans Bold"/>
              </a:rPr>
              <a:t>Introduction to Inventory Management</a:t>
            </a:r>
          </a:p>
        </p:txBody>
      </p:sp>
      <p:sp>
        <p:nvSpPr>
          <p:cNvPr name="TextBox 3" id="3"/>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Inventory management involves overseeing the flow of goods and materials into and out of an organization. It ensures that the right amount of stock is available at the right time, minimizing excess inventory while preventing stockouts. This practice is critical in both manufacturing and retail sectors to maintain smooth operations, meet customer demands, and optimize resources. Effective inventory management reduces costs, improves cash flow, and helps businesses maintain operational efficiency.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3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3131475" y="3123091"/>
            <a:ext cx="12025050"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INVENTORY MANAGEMENT</a:t>
            </a:r>
          </a:p>
        </p:txBody>
      </p:sp>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331222"/>
            <a:ext cx="9040494" cy="7624557"/>
            <a:chOff x="0" y="0"/>
            <a:chExt cx="12053992" cy="10166076"/>
          </a:xfrm>
        </p:grpSpPr>
        <p:sp>
          <p:nvSpPr>
            <p:cNvPr name="TextBox 3" id="3"/>
            <p:cNvSpPr txBox="true"/>
            <p:nvPr/>
          </p:nvSpPr>
          <p:spPr>
            <a:xfrm rot="0">
              <a:off x="0" y="1650091"/>
              <a:ext cx="10607073" cy="8515985"/>
            </a:xfrm>
            <a:prstGeom prst="rect">
              <a:avLst/>
            </a:prstGeom>
          </p:spPr>
          <p:txBody>
            <a:bodyPr anchor="t" rtlCol="false" tIns="0" lIns="0" bIns="0" rIns="0">
              <a:spAutoFit/>
            </a:bodyPr>
            <a:lstStyle/>
            <a:p>
              <a:pPr algn="l" marL="0" indent="0" lvl="0">
                <a:lnSpc>
                  <a:spcPts val="3607"/>
                </a:lnSpc>
              </a:pPr>
              <a:r>
                <a:rPr lang="en-US" b="true" sz="2775">
                  <a:solidFill>
                    <a:srgbClr val="24508C"/>
                  </a:solidFill>
                  <a:latin typeface="Open Sans Bold"/>
                  <a:ea typeface="Open Sans Bold"/>
                  <a:cs typeface="Open Sans Bold"/>
                  <a:sym typeface="Open Sans Bold"/>
                </a:rPr>
                <a:t>Inventory management ensures a business can meet customer demand without overstocking, which ties up capital. It helps to:</a:t>
              </a:r>
            </a:p>
            <a:p>
              <a:pPr algn="l" marL="0" indent="0" lvl="0">
                <a:lnSpc>
                  <a:spcPts val="3607"/>
                </a:lnSpc>
              </a:pPr>
              <a:r>
                <a:rPr lang="en-US" b="true" sz="2775">
                  <a:solidFill>
                    <a:srgbClr val="24508C"/>
                  </a:solidFill>
                  <a:latin typeface="Open Sans Bold"/>
                  <a:ea typeface="Open Sans Bold"/>
                  <a:cs typeface="Open Sans Bold"/>
                  <a:sym typeface="Open Sans Bold"/>
                </a:rPr>
                <a:t>Avoid Stockouts: Prevents the loss of sales by keeping stock levels optimal.</a:t>
              </a:r>
            </a:p>
            <a:p>
              <a:pPr algn="l" marL="0" indent="0" lvl="0">
                <a:lnSpc>
                  <a:spcPts val="3607"/>
                </a:lnSpc>
              </a:pPr>
              <a:r>
                <a:rPr lang="en-US" b="true" sz="2775">
                  <a:solidFill>
                    <a:srgbClr val="24508C"/>
                  </a:solidFill>
                  <a:latin typeface="Open Sans Bold"/>
                  <a:ea typeface="Open Sans Bold"/>
                  <a:cs typeface="Open Sans Bold"/>
                  <a:sym typeface="Open Sans Bold"/>
                </a:rPr>
                <a:t>Reduce Holding Costs: Minimizes storage and insurance costs associated with excess inventory.</a:t>
              </a:r>
            </a:p>
            <a:p>
              <a:pPr algn="l" marL="0" indent="0" lvl="0">
                <a:lnSpc>
                  <a:spcPts val="3607"/>
                </a:lnSpc>
              </a:pPr>
              <a:r>
                <a:rPr lang="en-US" b="true" sz="2775">
                  <a:solidFill>
                    <a:srgbClr val="24508C"/>
                  </a:solidFill>
                  <a:latin typeface="Open Sans Bold"/>
                  <a:ea typeface="Open Sans Bold"/>
                  <a:cs typeface="Open Sans Bold"/>
                  <a:sym typeface="Open Sans Bold"/>
                </a:rPr>
                <a:t>Improve Cash Flow: Frees up resources by reducing money spent on unsold goods.</a:t>
              </a:r>
            </a:p>
            <a:p>
              <a:pPr algn="l" marL="0" indent="0" lvl="0">
                <a:lnSpc>
                  <a:spcPts val="3607"/>
                </a:lnSpc>
              </a:pPr>
              <a:r>
                <a:rPr lang="en-US" b="true" sz="2775">
                  <a:solidFill>
                    <a:srgbClr val="24508C"/>
                  </a:solidFill>
                  <a:latin typeface="Open Sans Bold"/>
                  <a:ea typeface="Open Sans Bold"/>
                  <a:cs typeface="Open Sans Bold"/>
                  <a:sym typeface="Open Sans Bold"/>
                </a:rPr>
                <a:t>Enhance Efficiency: Streamlines supply chain operations, leading to better supplier relationships and more responsive service.</a:t>
              </a:r>
            </a:p>
          </p:txBody>
        </p:sp>
        <p:sp>
          <p:nvSpPr>
            <p:cNvPr name="TextBox 4" id="4"/>
            <p:cNvSpPr txBox="true"/>
            <p:nvPr/>
          </p:nvSpPr>
          <p:spPr>
            <a:xfrm rot="0">
              <a:off x="0" y="-38100"/>
              <a:ext cx="12053992" cy="788247"/>
            </a:xfrm>
            <a:prstGeom prst="rect">
              <a:avLst/>
            </a:prstGeom>
          </p:spPr>
          <p:txBody>
            <a:bodyPr anchor="t" rtlCol="false" tIns="0" lIns="0" bIns="0" rIns="0">
              <a:spAutoFit/>
            </a:bodyPr>
            <a:lstStyle/>
            <a:p>
              <a:pPr algn="l" marL="0" indent="0" lvl="0">
                <a:lnSpc>
                  <a:spcPts val="4809"/>
                </a:lnSpc>
              </a:pPr>
              <a:r>
                <a:rPr lang="en-US" b="true" sz="3699">
                  <a:solidFill>
                    <a:srgbClr val="24508C"/>
                  </a:solidFill>
                  <a:latin typeface="Open Sans Bold"/>
                  <a:ea typeface="Open Sans Bold"/>
                  <a:cs typeface="Open Sans Bold"/>
                  <a:sym typeface="Open Sans Bold"/>
                </a:rPr>
                <a:t>Importance of Inventory Management</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921000" y="2076845"/>
            <a:ext cx="5270895" cy="2009774"/>
          </a:xfrm>
          <a:prstGeom prst="rect">
            <a:avLst/>
          </a:prstGeom>
        </p:spPr>
        <p:txBody>
          <a:bodyPr anchor="t" rtlCol="false" tIns="0" lIns="0" bIns="0" rIns="0">
            <a:spAutoFit/>
          </a:bodyPr>
          <a:lstStyle/>
          <a:p>
            <a:pPr algn="l" marL="0" indent="0" lvl="0">
              <a:lnSpc>
                <a:spcPts val="7649"/>
              </a:lnSpc>
              <a:spcBef>
                <a:spcPct val="0"/>
              </a:spcBef>
            </a:pPr>
            <a:r>
              <a:rPr lang="en-US" b="true" sz="8499" strike="noStrike" u="none">
                <a:solidFill>
                  <a:srgbClr val="24508C"/>
                </a:solidFill>
                <a:latin typeface="Open Sans Bold"/>
                <a:ea typeface="Open Sans Bold"/>
                <a:cs typeface="Open Sans Bold"/>
                <a:sym typeface="Open Sans Bold"/>
              </a:rPr>
              <a:t>Types of Inventory</a:t>
            </a:r>
          </a:p>
        </p:txBody>
      </p:sp>
      <p:sp>
        <p:nvSpPr>
          <p:cNvPr name="TextBox 3" id="3"/>
          <p:cNvSpPr txBox="true"/>
          <p:nvPr/>
        </p:nvSpPr>
        <p:spPr>
          <a:xfrm rot="0">
            <a:off x="2921000" y="4883228"/>
            <a:ext cx="7835900" cy="3967510"/>
          </a:xfrm>
          <a:prstGeom prst="rect">
            <a:avLst/>
          </a:prstGeom>
        </p:spPr>
        <p:txBody>
          <a:bodyPr anchor="t" rtlCol="false" tIns="0" lIns="0" bIns="0" rIns="0">
            <a:spAutoFit/>
          </a:bodyPr>
          <a:lstStyle/>
          <a:p>
            <a:pPr algn="l" marL="0" indent="0" lvl="0">
              <a:lnSpc>
                <a:spcPts val="2868"/>
              </a:lnSpc>
            </a:pPr>
            <a:r>
              <a:rPr lang="en-US" b="true" sz="2048" strike="noStrike" u="none">
                <a:solidFill>
                  <a:srgbClr val="24508C"/>
                </a:solidFill>
                <a:latin typeface="Open Sans Bold"/>
                <a:ea typeface="Open Sans Bold"/>
                <a:cs typeface="Open Sans Bold"/>
                <a:sym typeface="Open Sans Bold"/>
              </a:rPr>
              <a:t>There are several types of inventory, each serving a different purpose:</a:t>
            </a:r>
          </a:p>
          <a:p>
            <a:pPr algn="l" marL="0" indent="0" lvl="0">
              <a:lnSpc>
                <a:spcPts val="2868"/>
              </a:lnSpc>
            </a:pPr>
            <a:r>
              <a:rPr lang="en-US" b="true" sz="2048" strike="noStrike" u="none">
                <a:solidFill>
                  <a:srgbClr val="24508C"/>
                </a:solidFill>
                <a:latin typeface="Open Sans Bold"/>
                <a:ea typeface="Open Sans Bold"/>
                <a:cs typeface="Open Sans Bold"/>
                <a:sym typeface="Open Sans Bold"/>
              </a:rPr>
              <a:t>Raw Materials: Basic materials used in production processes.</a:t>
            </a:r>
          </a:p>
          <a:p>
            <a:pPr algn="l" marL="0" indent="0" lvl="0">
              <a:lnSpc>
                <a:spcPts val="2868"/>
              </a:lnSpc>
            </a:pPr>
            <a:r>
              <a:rPr lang="en-US" b="true" sz="2048" strike="noStrike" u="none">
                <a:solidFill>
                  <a:srgbClr val="24508C"/>
                </a:solidFill>
                <a:latin typeface="Open Sans Bold"/>
                <a:ea typeface="Open Sans Bold"/>
                <a:cs typeface="Open Sans Bold"/>
                <a:sym typeface="Open Sans Bold"/>
              </a:rPr>
              <a:t>Work-in-Progress (WIP): Items that are in the production process but not yet finished.</a:t>
            </a:r>
          </a:p>
          <a:p>
            <a:pPr algn="l" marL="0" indent="0" lvl="0">
              <a:lnSpc>
                <a:spcPts val="2868"/>
              </a:lnSpc>
            </a:pPr>
            <a:r>
              <a:rPr lang="en-US" b="true" sz="2048" strike="noStrike" u="none">
                <a:solidFill>
                  <a:srgbClr val="24508C"/>
                </a:solidFill>
                <a:latin typeface="Open Sans Bold"/>
                <a:ea typeface="Open Sans Bold"/>
                <a:cs typeface="Open Sans Bold"/>
                <a:sym typeface="Open Sans Bold"/>
              </a:rPr>
              <a:t>Finished Goods: Final products ready for sale or distribution.</a:t>
            </a:r>
          </a:p>
          <a:p>
            <a:pPr algn="l" marL="0" indent="0" lvl="0">
              <a:lnSpc>
                <a:spcPts val="2868"/>
              </a:lnSpc>
            </a:pPr>
            <a:r>
              <a:rPr lang="en-US" b="true" sz="2048" strike="noStrike" u="none">
                <a:solidFill>
                  <a:srgbClr val="24508C"/>
                </a:solidFill>
                <a:latin typeface="Open Sans Bold"/>
                <a:ea typeface="Open Sans Bold"/>
                <a:cs typeface="Open Sans Bold"/>
                <a:sym typeface="Open Sans Bold"/>
              </a:rPr>
              <a:t>Maintenance, Repair, and Overhaul (MRO): Items used in the maintenance of equipment or facilities.</a:t>
            </a:r>
          </a:p>
          <a:p>
            <a:pPr algn="l" marL="0" indent="0" lvl="0">
              <a:lnSpc>
                <a:spcPts val="2868"/>
              </a:lnSpc>
            </a:pPr>
            <a:r>
              <a:rPr lang="en-US" b="true" sz="2048" strike="noStrike" u="none">
                <a:solidFill>
                  <a:srgbClr val="24508C"/>
                </a:solidFill>
                <a:latin typeface="Open Sans Bold"/>
                <a:ea typeface="Open Sans Bold"/>
                <a:cs typeface="Open Sans Bold"/>
                <a:sym typeface="Open Sans Bold"/>
              </a:rPr>
              <a:t>Understanding these categories helps businesses maintain accurate tracking and planning.</a:t>
            </a:r>
          </a:p>
        </p:txBody>
      </p:sp>
      <p:sp>
        <p:nvSpPr>
          <p:cNvPr name="AutoShape 4" id="4"/>
          <p:cNvSpPr/>
          <p:nvPr/>
        </p:nvSpPr>
        <p:spPr>
          <a:xfrm>
            <a:off x="2921000" y="4502228"/>
            <a:ext cx="5411407" cy="0"/>
          </a:xfrm>
          <a:prstGeom prst="line">
            <a:avLst/>
          </a:prstGeom>
          <a:ln cap="flat" w="19050">
            <a:solidFill>
              <a:srgbClr val="00000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900053" y="1388249"/>
            <a:ext cx="14099250" cy="8316273"/>
            <a:chOff x="0" y="0"/>
            <a:chExt cx="18799000" cy="11088364"/>
          </a:xfrm>
        </p:grpSpPr>
        <p:sp>
          <p:nvSpPr>
            <p:cNvPr name="TextBox 9" id="9"/>
            <p:cNvSpPr txBox="true"/>
            <p:nvPr/>
          </p:nvSpPr>
          <p:spPr>
            <a:xfrm rot="0">
              <a:off x="0" y="85725"/>
              <a:ext cx="18799000" cy="1743075"/>
            </a:xfrm>
            <a:prstGeom prst="rect">
              <a:avLst/>
            </a:prstGeom>
          </p:spPr>
          <p:txBody>
            <a:bodyPr anchor="t" rtlCol="false" tIns="0" lIns="0" bIns="0" rIns="0">
              <a:spAutoFit/>
            </a:bodyPr>
            <a:lstStyle/>
            <a:p>
              <a:pPr algn="l" marL="0" indent="0" lvl="0">
                <a:lnSpc>
                  <a:spcPts val="9900"/>
                </a:lnSpc>
              </a:pPr>
              <a:r>
                <a:rPr lang="en-US" b="true" sz="9000">
                  <a:solidFill>
                    <a:srgbClr val="24508C"/>
                  </a:solidFill>
                  <a:latin typeface="Montserrat Bold"/>
                  <a:ea typeface="Montserrat Bold"/>
                  <a:cs typeface="Montserrat Bold"/>
                  <a:sym typeface="Montserrat Bold"/>
                </a:rPr>
                <a:t>GRAPHS AND CHARTS </a:t>
              </a:r>
            </a:p>
          </p:txBody>
        </p:sp>
        <p:sp>
          <p:nvSpPr>
            <p:cNvPr name="TextBox 10" id="10"/>
            <p:cNvSpPr txBox="true"/>
            <p:nvPr/>
          </p:nvSpPr>
          <p:spPr>
            <a:xfrm rot="0">
              <a:off x="0" y="2150004"/>
              <a:ext cx="18799000" cy="8938360"/>
            </a:xfrm>
            <a:prstGeom prst="rect">
              <a:avLst/>
            </a:prstGeom>
          </p:spPr>
          <p:txBody>
            <a:bodyPr anchor="t" rtlCol="false" tIns="0" lIns="0" bIns="0" rIns="0">
              <a:spAutoFit/>
            </a:bodyPr>
            <a:lstStyle/>
            <a:p>
              <a:pPr algn="l" marL="0" indent="0" lvl="0">
                <a:lnSpc>
                  <a:spcPts val="4433"/>
                </a:lnSpc>
              </a:pPr>
              <a:r>
                <a:rPr lang="en-US" sz="3057" spc="158">
                  <a:solidFill>
                    <a:srgbClr val="24508C"/>
                  </a:solidFill>
                  <a:latin typeface="Roca One"/>
                  <a:ea typeface="Roca One"/>
                  <a:cs typeface="Roca One"/>
                  <a:sym typeface="Roca One"/>
                </a:rPr>
                <a:t>GRAPHS AND CHARTS ARE VISUAL TOOLS THAT REPRESENT DATA IN A WAY THAT IS EASY TO UNDERSTAND. THEY ALLOW COMPLEX INFORMATION TO BE PRESENTED CLEARLY AND CONCISELY. BY TRANSFORMING RAW DATA INTO VISUAL FORMATS, SUCH AS BARS, LINES, OR SLICES, GRAPHS AND CHARTS HELP HIGHLIGHT PATTERNS, TRENDS, AND RELATIONSHIPS IN THE DATA. WHETHER YOU'RE ANALYZING SALES DATA, TRACKING PROGRESS, OR COMPARING CATEGORIES, GRAPHS AND CHARTS CAN MAKE THE INFORMATION MORE DIGESTIBLE AND ENGAGING FOR YOUR AUDIENCE. THIS PRESENTATION WILL COVER THE MOST COMMON TYPES OF GRAPHS AND CHARTS AND THEIR USES IN DATA VISUALIZATION.</a:t>
              </a:r>
            </a:p>
          </p:txBody>
        </p:sp>
      </p:grpSp>
    </p:spTree>
  </p:cSld>
  <p:clrMapOvr>
    <a:masterClrMapping/>
  </p:clrMapOvr>
</p:sld>
</file>

<file path=ppt/slides/slide14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46604"/>
            <a:ext cx="8022194" cy="1435164"/>
          </a:xfrm>
          <a:prstGeom prst="rect">
            <a:avLst/>
          </a:prstGeom>
        </p:spPr>
        <p:txBody>
          <a:bodyPr anchor="t" rtlCol="false" tIns="0" lIns="0" bIns="0" rIns="0">
            <a:spAutoFit/>
          </a:bodyPr>
          <a:lstStyle/>
          <a:p>
            <a:pPr algn="l" marL="0" indent="0" lvl="0">
              <a:lnSpc>
                <a:spcPts val="5603"/>
              </a:lnSpc>
            </a:pPr>
            <a:r>
              <a:rPr lang="en-US" b="true" sz="5336">
                <a:solidFill>
                  <a:srgbClr val="24508C"/>
                </a:solidFill>
                <a:latin typeface="Open Sans Bold"/>
                <a:ea typeface="Open Sans Bold"/>
                <a:cs typeface="Open Sans Bold"/>
                <a:sym typeface="Open Sans Bold"/>
              </a:rPr>
              <a:t>Inventory Management Techniques</a:t>
            </a:r>
          </a:p>
        </p:txBody>
      </p:sp>
      <p:sp>
        <p:nvSpPr>
          <p:cNvPr name="TextBox 3" id="3"/>
          <p:cNvSpPr txBox="true"/>
          <p:nvPr/>
        </p:nvSpPr>
        <p:spPr>
          <a:xfrm rot="0">
            <a:off x="2210699" y="4728816"/>
            <a:ext cx="13866603" cy="3405188"/>
          </a:xfrm>
          <a:prstGeom prst="rect">
            <a:avLst/>
          </a:prstGeom>
        </p:spPr>
        <p:txBody>
          <a:bodyPr anchor="t" rtlCol="false" tIns="0" lIns="0" bIns="0" rIns="0">
            <a:spAutoFit/>
          </a:bodyPr>
          <a:lstStyle/>
          <a:p>
            <a:pPr algn="l" marL="0" indent="0" lvl="0">
              <a:lnSpc>
                <a:spcPts val="3412"/>
              </a:lnSpc>
            </a:pPr>
            <a:r>
              <a:rPr lang="en-US" b="true" sz="2437">
                <a:solidFill>
                  <a:srgbClr val="24508C"/>
                </a:solidFill>
                <a:latin typeface="Open Sans Bold"/>
                <a:ea typeface="Open Sans Bold"/>
                <a:cs typeface="Open Sans Bold"/>
                <a:sym typeface="Open Sans Bold"/>
              </a:rPr>
              <a:t>There are several strategies for managing inventory effectively:</a:t>
            </a:r>
          </a:p>
          <a:p>
            <a:pPr algn="l" marL="0" indent="0" lvl="0">
              <a:lnSpc>
                <a:spcPts val="3412"/>
              </a:lnSpc>
            </a:pPr>
            <a:r>
              <a:rPr lang="en-US" b="true" sz="2437">
                <a:solidFill>
                  <a:srgbClr val="24508C"/>
                </a:solidFill>
                <a:latin typeface="Open Sans Bold"/>
                <a:ea typeface="Open Sans Bold"/>
                <a:cs typeface="Open Sans Bold"/>
                <a:sym typeface="Open Sans Bold"/>
              </a:rPr>
              <a:t>Just-In-Time (JIT): Inventory is ordered and received only when needed, reducing storage costs.</a:t>
            </a:r>
          </a:p>
          <a:p>
            <a:pPr algn="l" marL="0" indent="0" lvl="0">
              <a:lnSpc>
                <a:spcPts val="3412"/>
              </a:lnSpc>
            </a:pPr>
            <a:r>
              <a:rPr lang="en-US" b="true" sz="2437">
                <a:solidFill>
                  <a:srgbClr val="24508C"/>
                </a:solidFill>
                <a:latin typeface="Open Sans Bold"/>
                <a:ea typeface="Open Sans Bold"/>
                <a:cs typeface="Open Sans Bold"/>
                <a:sym typeface="Open Sans Bold"/>
              </a:rPr>
              <a:t>Economic Order Quantity (EOQ): Calculates the optimal order size to minimize total costs.</a:t>
            </a:r>
          </a:p>
          <a:p>
            <a:pPr algn="l" marL="0" indent="0" lvl="0">
              <a:lnSpc>
                <a:spcPts val="3412"/>
              </a:lnSpc>
            </a:pPr>
            <a:r>
              <a:rPr lang="en-US" b="true" sz="2437">
                <a:solidFill>
                  <a:srgbClr val="24508C"/>
                </a:solidFill>
                <a:latin typeface="Open Sans Bold"/>
                <a:ea typeface="Open Sans Bold"/>
                <a:cs typeface="Open Sans Bold"/>
                <a:sym typeface="Open Sans Bold"/>
              </a:rPr>
              <a:t>ABC Analysis: Categorizes inventory items based on their value and usage frequency to prioritize management.</a:t>
            </a:r>
          </a:p>
          <a:p>
            <a:pPr algn="l" marL="0" indent="0" lvl="0">
              <a:lnSpc>
                <a:spcPts val="3412"/>
              </a:lnSpc>
            </a:pPr>
            <a:r>
              <a:rPr lang="en-US" b="true" sz="2437">
                <a:solidFill>
                  <a:srgbClr val="24508C"/>
                </a:solidFill>
                <a:latin typeface="Open Sans Bold"/>
                <a:ea typeface="Open Sans Bold"/>
                <a:cs typeface="Open Sans Bold"/>
                <a:sym typeface="Open Sans Bold"/>
              </a:rPr>
              <a:t>FIFO/LIFO: Methods for determining the cost of goods sold and inventory value based on the order of sale.</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a:solidFill>
                  <a:srgbClr val="24508C"/>
                </a:solidFill>
                <a:latin typeface="Open Sans Bold"/>
                <a:ea typeface="Open Sans Bold"/>
                <a:cs typeface="Open Sans Bold"/>
                <a:sym typeface="Open Sans Bold"/>
              </a:rPr>
              <a:t>Inventory Control Systems</a:t>
            </a:r>
          </a:p>
        </p:txBody>
      </p:sp>
      <p:sp>
        <p:nvSpPr>
          <p:cNvPr name="TextBox 3" id="3"/>
          <p:cNvSpPr txBox="true"/>
          <p:nvPr/>
        </p:nvSpPr>
        <p:spPr>
          <a:xfrm rot="0">
            <a:off x="2178452" y="4057650"/>
            <a:ext cx="8271101" cy="5200650"/>
          </a:xfrm>
          <a:prstGeom prst="rect">
            <a:avLst/>
          </a:prstGeom>
        </p:spPr>
        <p:txBody>
          <a:bodyPr anchor="t" rtlCol="false" tIns="0" lIns="0" bIns="0" rIns="0">
            <a:spAutoFit/>
          </a:bodyPr>
          <a:lstStyle/>
          <a:p>
            <a:pPr algn="l" marL="0" indent="0" lvl="0">
              <a:lnSpc>
                <a:spcPts val="2976"/>
              </a:lnSpc>
            </a:pPr>
            <a:r>
              <a:rPr lang="en-US" b="true" sz="2480">
                <a:solidFill>
                  <a:srgbClr val="24508C"/>
                </a:solidFill>
                <a:latin typeface="Open Sans Bold"/>
                <a:ea typeface="Open Sans Bold"/>
                <a:cs typeface="Open Sans Bold"/>
                <a:sym typeface="Open Sans Bold"/>
              </a:rPr>
              <a:t>Inventory control systems are critical in managing stock levels. These systems track inventory in real-time and help automate ordering processes. Common types include:</a:t>
            </a:r>
          </a:p>
          <a:p>
            <a:pPr algn="l" marL="0" indent="0" lvl="0">
              <a:lnSpc>
                <a:spcPts val="2976"/>
              </a:lnSpc>
            </a:pPr>
            <a:r>
              <a:rPr lang="en-US" b="true" sz="2480">
                <a:solidFill>
                  <a:srgbClr val="24508C"/>
                </a:solidFill>
                <a:latin typeface="Open Sans Bold"/>
                <a:ea typeface="Open Sans Bold"/>
                <a:cs typeface="Open Sans Bold"/>
                <a:sym typeface="Open Sans Bold"/>
              </a:rPr>
              <a:t>Manual Systems: Inventory is tracked by hand using spreadsheets or paper logs, less efficient but simple.</a:t>
            </a:r>
          </a:p>
          <a:p>
            <a:pPr algn="l" marL="0" indent="0" lvl="0">
              <a:lnSpc>
                <a:spcPts val="2976"/>
              </a:lnSpc>
            </a:pPr>
            <a:r>
              <a:rPr lang="en-US" b="true" sz="2480">
                <a:solidFill>
                  <a:srgbClr val="24508C"/>
                </a:solidFill>
                <a:latin typeface="Open Sans Bold"/>
                <a:ea typeface="Open Sans Bold"/>
                <a:cs typeface="Open Sans Bold"/>
                <a:sym typeface="Open Sans Bold"/>
              </a:rPr>
              <a:t>Barcode Systems: Inventory items are scanned, making data entry more accurate and faster.</a:t>
            </a:r>
          </a:p>
          <a:p>
            <a:pPr algn="l" marL="0" indent="0" lvl="0">
              <a:lnSpc>
                <a:spcPts val="2976"/>
              </a:lnSpc>
            </a:pPr>
            <a:r>
              <a:rPr lang="en-US" b="true" sz="2480">
                <a:solidFill>
                  <a:srgbClr val="24508C"/>
                </a:solidFill>
                <a:latin typeface="Open Sans Bold"/>
                <a:ea typeface="Open Sans Bold"/>
                <a:cs typeface="Open Sans Bold"/>
                <a:sym typeface="Open Sans Bold"/>
              </a:rPr>
              <a:t>Radio Frequency Identification (RFID): Uses tags and readers for real-time, automated tracking of inventory.</a:t>
            </a:r>
          </a:p>
          <a:p>
            <a:pPr algn="l" marL="0" indent="0" lvl="0">
              <a:lnSpc>
                <a:spcPts val="2976"/>
              </a:lnSpc>
            </a:pPr>
            <a:r>
              <a:rPr lang="en-US" b="true" sz="2480">
                <a:solidFill>
                  <a:srgbClr val="24508C"/>
                </a:solidFill>
                <a:latin typeface="Open Sans Bold"/>
                <a:ea typeface="Open Sans Bold"/>
                <a:cs typeface="Open Sans Bold"/>
                <a:sym typeface="Open Sans Bold"/>
              </a:rPr>
              <a:t>Cloud-based Systems: Advanced software that provides remote access and integration with other business operations.</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186664"/>
            <a:ext cx="9040494" cy="7913672"/>
            <a:chOff x="0" y="0"/>
            <a:chExt cx="12053992" cy="10551563"/>
          </a:xfrm>
        </p:grpSpPr>
        <p:sp>
          <p:nvSpPr>
            <p:cNvPr name="TextBox 3" id="3"/>
            <p:cNvSpPr txBox="true"/>
            <p:nvPr/>
          </p:nvSpPr>
          <p:spPr>
            <a:xfrm rot="0">
              <a:off x="0" y="1651572"/>
              <a:ext cx="10607073" cy="8899991"/>
            </a:xfrm>
            <a:prstGeom prst="rect">
              <a:avLst/>
            </a:prstGeom>
          </p:spPr>
          <p:txBody>
            <a:bodyPr anchor="t" rtlCol="false" tIns="0" lIns="0" bIns="0" rIns="0">
              <a:spAutoFit/>
            </a:bodyPr>
            <a:lstStyle/>
            <a:p>
              <a:pPr algn="l" marL="0" indent="0" lvl="0">
                <a:lnSpc>
                  <a:spcPts val="4108"/>
                </a:lnSpc>
              </a:pPr>
              <a:r>
                <a:rPr lang="en-US" b="true" sz="3160">
                  <a:solidFill>
                    <a:srgbClr val="24508C"/>
                  </a:solidFill>
                  <a:latin typeface="Open Sans Bold"/>
                  <a:ea typeface="Open Sans Bold"/>
                  <a:cs typeface="Open Sans Bold"/>
                  <a:sym typeface="Open Sans Bold"/>
                </a:rPr>
                <a:t>While managing inventory is crucial, it comes with challenges:</a:t>
              </a:r>
            </a:p>
            <a:p>
              <a:pPr algn="l" marL="0" indent="0" lvl="0">
                <a:lnSpc>
                  <a:spcPts val="4108"/>
                </a:lnSpc>
              </a:pPr>
              <a:r>
                <a:rPr lang="en-US" b="true" sz="3160">
                  <a:solidFill>
                    <a:srgbClr val="24508C"/>
                  </a:solidFill>
                  <a:latin typeface="Open Sans Bold"/>
                  <a:ea typeface="Open Sans Bold"/>
                  <a:cs typeface="Open Sans Bold"/>
                  <a:sym typeface="Open Sans Bold"/>
                </a:rPr>
                <a:t>Overstocking/Understocking: Incorrect forecasting can lead to lost sales or excessive storage costs.</a:t>
              </a:r>
            </a:p>
            <a:p>
              <a:pPr algn="l" marL="0" indent="0" lvl="0">
                <a:lnSpc>
                  <a:spcPts val="4108"/>
                </a:lnSpc>
              </a:pPr>
              <a:r>
                <a:rPr lang="en-US" b="true" sz="3160">
                  <a:solidFill>
                    <a:srgbClr val="24508C"/>
                  </a:solidFill>
                  <a:latin typeface="Open Sans Bold"/>
                  <a:ea typeface="Open Sans Bold"/>
                  <a:cs typeface="Open Sans Bold"/>
                  <a:sym typeface="Open Sans Bold"/>
                </a:rPr>
                <a:t>Inventory Shrinkage: Losses due to theft, damage, or miscounting.</a:t>
              </a:r>
            </a:p>
            <a:p>
              <a:pPr algn="l" marL="0" indent="0" lvl="0">
                <a:lnSpc>
                  <a:spcPts val="4108"/>
                </a:lnSpc>
              </a:pPr>
              <a:r>
                <a:rPr lang="en-US" b="true" sz="3160">
                  <a:solidFill>
                    <a:srgbClr val="24508C"/>
                  </a:solidFill>
                  <a:latin typeface="Open Sans Bold"/>
                  <a:ea typeface="Open Sans Bold"/>
                  <a:cs typeface="Open Sans Bold"/>
                  <a:sym typeface="Open Sans Bold"/>
                </a:rPr>
                <a:t>Demand Fluctuations: Difficulty in predicting customer demand, especially in seasonal markets.</a:t>
              </a:r>
            </a:p>
            <a:p>
              <a:pPr algn="l" marL="0" indent="0" lvl="0">
                <a:lnSpc>
                  <a:spcPts val="4108"/>
                </a:lnSpc>
              </a:pPr>
              <a:r>
                <a:rPr lang="en-US" b="true" sz="3160">
                  <a:solidFill>
                    <a:srgbClr val="24508C"/>
                  </a:solidFill>
                  <a:latin typeface="Open Sans Bold"/>
                  <a:ea typeface="Open Sans Bold"/>
                  <a:cs typeface="Open Sans Bold"/>
                  <a:sym typeface="Open Sans Bold"/>
                </a:rPr>
                <a:t>Supply Chain Disruptions: External factors like supplier issues or transport delays can affect inventory levels.</a:t>
              </a:r>
            </a:p>
          </p:txBody>
        </p:sp>
        <p:sp>
          <p:nvSpPr>
            <p:cNvPr name="TextBox 4" id="4"/>
            <p:cNvSpPr txBox="true"/>
            <p:nvPr/>
          </p:nvSpPr>
          <p:spPr>
            <a:xfrm rot="0">
              <a:off x="0" y="-38100"/>
              <a:ext cx="12053992" cy="799253"/>
            </a:xfrm>
            <a:prstGeom prst="rect">
              <a:avLst/>
            </a:prstGeom>
          </p:spPr>
          <p:txBody>
            <a:bodyPr anchor="t" rtlCol="false" tIns="0" lIns="0" bIns="0" rIns="0">
              <a:spAutoFit/>
            </a:bodyPr>
            <a:lstStyle/>
            <a:p>
              <a:pPr algn="l" marL="0" indent="0" lvl="0">
                <a:lnSpc>
                  <a:spcPts val="4939"/>
                </a:lnSpc>
              </a:pPr>
              <a:r>
                <a:rPr lang="en-US" b="true" sz="3799">
                  <a:solidFill>
                    <a:srgbClr val="24508C"/>
                  </a:solidFill>
                  <a:latin typeface="Open Sans Bold"/>
                  <a:ea typeface="Open Sans Bold"/>
                  <a:cs typeface="Open Sans Bold"/>
                  <a:sym typeface="Open Sans Bold"/>
                </a:rPr>
                <a:t>Challenges in Inventory Management</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46604"/>
            <a:ext cx="8022194" cy="1435164"/>
          </a:xfrm>
          <a:prstGeom prst="rect">
            <a:avLst/>
          </a:prstGeom>
        </p:spPr>
        <p:txBody>
          <a:bodyPr anchor="t" rtlCol="false" tIns="0" lIns="0" bIns="0" rIns="0">
            <a:spAutoFit/>
          </a:bodyPr>
          <a:lstStyle/>
          <a:p>
            <a:pPr algn="l" marL="0" indent="0" lvl="0">
              <a:lnSpc>
                <a:spcPts val="5603"/>
              </a:lnSpc>
            </a:pPr>
            <a:r>
              <a:rPr lang="en-US" b="true" sz="5336">
                <a:solidFill>
                  <a:srgbClr val="24508C"/>
                </a:solidFill>
                <a:latin typeface="Open Sans Bold"/>
                <a:ea typeface="Open Sans Bold"/>
                <a:cs typeface="Open Sans Bold"/>
                <a:sym typeface="Open Sans Bold"/>
              </a:rPr>
              <a:t>Role of Technology in Inventory Management</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Technology has revolutionized inventory management with tools like:</a:t>
            </a:r>
          </a:p>
          <a:p>
            <a:pPr algn="l" marL="0" indent="0" lvl="0">
              <a:lnSpc>
                <a:spcPts val="3499"/>
              </a:lnSpc>
            </a:pPr>
            <a:r>
              <a:rPr lang="en-US" b="true" sz="2499">
                <a:solidFill>
                  <a:srgbClr val="24508C"/>
                </a:solidFill>
                <a:latin typeface="Open Sans Bold"/>
                <a:ea typeface="Open Sans Bold"/>
                <a:cs typeface="Open Sans Bold"/>
                <a:sym typeface="Open Sans Bold"/>
              </a:rPr>
              <a:t>Inventory Management Software: Software solutions for tracking, managing, and optimizing inventory levels.</a:t>
            </a:r>
          </a:p>
          <a:p>
            <a:pPr algn="l" marL="0" indent="0" lvl="0">
              <a:lnSpc>
                <a:spcPts val="3499"/>
              </a:lnSpc>
            </a:pPr>
            <a:r>
              <a:rPr lang="en-US" b="true" sz="2499">
                <a:solidFill>
                  <a:srgbClr val="24508C"/>
                </a:solidFill>
                <a:latin typeface="Open Sans Bold"/>
                <a:ea typeface="Open Sans Bold"/>
                <a:cs typeface="Open Sans Bold"/>
                <a:sym typeface="Open Sans Bold"/>
              </a:rPr>
              <a:t>Automated Replenishment Systems: Automatically reorder stock based on predefined parameters.</a:t>
            </a:r>
          </a:p>
          <a:p>
            <a:pPr algn="l" marL="0" indent="0" lvl="0">
              <a:lnSpc>
                <a:spcPts val="3499"/>
              </a:lnSpc>
            </a:pPr>
            <a:r>
              <a:rPr lang="en-US" b="true" sz="2499">
                <a:solidFill>
                  <a:srgbClr val="24508C"/>
                </a:solidFill>
                <a:latin typeface="Open Sans Bold"/>
                <a:ea typeface="Open Sans Bold"/>
                <a:cs typeface="Open Sans Bold"/>
                <a:sym typeface="Open Sans Bold"/>
              </a:rPr>
              <a:t>Data Analytics: Helps businesses forecast demand, optimize stock levels, and improve decision-making.</a:t>
            </a:r>
          </a:p>
          <a:p>
            <a:pPr algn="l" marL="0" indent="0" lvl="0">
              <a:lnSpc>
                <a:spcPts val="3499"/>
              </a:lnSpc>
            </a:pPr>
            <a:r>
              <a:rPr lang="en-US" b="true" sz="2499">
                <a:solidFill>
                  <a:srgbClr val="24508C"/>
                </a:solidFill>
                <a:latin typeface="Open Sans Bold"/>
                <a:ea typeface="Open Sans Bold"/>
                <a:cs typeface="Open Sans Bold"/>
                <a:sym typeface="Open Sans Bold"/>
              </a:rPr>
              <a:t>Cloud Integration: Enables seamless communication across different departments and geographies.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46604"/>
            <a:ext cx="8022194" cy="1435164"/>
          </a:xfrm>
          <a:prstGeom prst="rect">
            <a:avLst/>
          </a:prstGeom>
        </p:spPr>
        <p:txBody>
          <a:bodyPr anchor="t" rtlCol="false" tIns="0" lIns="0" bIns="0" rIns="0">
            <a:spAutoFit/>
          </a:bodyPr>
          <a:lstStyle/>
          <a:p>
            <a:pPr algn="l" marL="0" indent="0" lvl="0">
              <a:lnSpc>
                <a:spcPts val="5603"/>
              </a:lnSpc>
            </a:pPr>
            <a:r>
              <a:rPr lang="en-US" b="true" sz="5336">
                <a:solidFill>
                  <a:srgbClr val="24508C"/>
                </a:solidFill>
                <a:latin typeface="Open Sans Bold"/>
                <a:ea typeface="Open Sans Bold"/>
                <a:cs typeface="Open Sans Bold"/>
                <a:sym typeface="Open Sans Bold"/>
              </a:rPr>
              <a:t>Benefits of Effective Inventory Management</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Effective inventory management offers several advantages:</a:t>
            </a:r>
          </a:p>
          <a:p>
            <a:pPr algn="l" marL="0" indent="0" lvl="0">
              <a:lnSpc>
                <a:spcPts val="3499"/>
              </a:lnSpc>
            </a:pPr>
            <a:r>
              <a:rPr lang="en-US" b="true" sz="2499">
                <a:solidFill>
                  <a:srgbClr val="24508C"/>
                </a:solidFill>
                <a:latin typeface="Open Sans Bold"/>
                <a:ea typeface="Open Sans Bold"/>
                <a:cs typeface="Open Sans Bold"/>
                <a:sym typeface="Open Sans Bold"/>
              </a:rPr>
              <a:t>Cost Savings: By avoiding overstocking or stockouts, businesses save on warehousing, ordering, and production costs.</a:t>
            </a:r>
          </a:p>
          <a:p>
            <a:pPr algn="l" marL="0" indent="0" lvl="0">
              <a:lnSpc>
                <a:spcPts val="3499"/>
              </a:lnSpc>
            </a:pPr>
            <a:r>
              <a:rPr lang="en-US" b="true" sz="2499">
                <a:solidFill>
                  <a:srgbClr val="24508C"/>
                </a:solidFill>
                <a:latin typeface="Open Sans Bold"/>
                <a:ea typeface="Open Sans Bold"/>
                <a:cs typeface="Open Sans Bold"/>
                <a:sym typeface="Open Sans Bold"/>
              </a:rPr>
              <a:t>Improved Customer Satisfaction: Timely deliveries and product availability enhance customer experience.</a:t>
            </a:r>
          </a:p>
          <a:p>
            <a:pPr algn="l" marL="0" indent="0" lvl="0">
              <a:lnSpc>
                <a:spcPts val="3499"/>
              </a:lnSpc>
            </a:pPr>
            <a:r>
              <a:rPr lang="en-US" b="true" sz="2499">
                <a:solidFill>
                  <a:srgbClr val="24508C"/>
                </a:solidFill>
                <a:latin typeface="Open Sans Bold"/>
                <a:ea typeface="Open Sans Bold"/>
                <a:cs typeface="Open Sans Bold"/>
                <a:sym typeface="Open Sans Bold"/>
              </a:rPr>
              <a:t>Increased Efficiency: Streamlined operations reduce waste and unnecessary effort.</a:t>
            </a:r>
          </a:p>
          <a:p>
            <a:pPr algn="l" marL="0" indent="0" lvl="0">
              <a:lnSpc>
                <a:spcPts val="3499"/>
              </a:lnSpc>
            </a:pPr>
            <a:r>
              <a:rPr lang="en-US" b="true" sz="2499">
                <a:solidFill>
                  <a:srgbClr val="24508C"/>
                </a:solidFill>
                <a:latin typeface="Open Sans Bold"/>
                <a:ea typeface="Open Sans Bold"/>
                <a:cs typeface="Open Sans Bold"/>
                <a:sym typeface="Open Sans Bold"/>
              </a:rPr>
              <a:t>Better Decision-Making: Accurate data leads to smarter buying and selling strategies.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46604"/>
            <a:ext cx="8022194" cy="1435164"/>
          </a:xfrm>
          <a:prstGeom prst="rect">
            <a:avLst/>
          </a:prstGeom>
        </p:spPr>
        <p:txBody>
          <a:bodyPr anchor="t" rtlCol="false" tIns="0" lIns="0" bIns="0" rIns="0">
            <a:spAutoFit/>
          </a:bodyPr>
          <a:lstStyle/>
          <a:p>
            <a:pPr algn="l" marL="0" indent="0" lvl="0">
              <a:lnSpc>
                <a:spcPts val="5603"/>
              </a:lnSpc>
            </a:pPr>
            <a:r>
              <a:rPr lang="en-US" b="true" sz="5336">
                <a:solidFill>
                  <a:srgbClr val="24508C"/>
                </a:solidFill>
                <a:latin typeface="Open Sans Bold"/>
                <a:ea typeface="Open Sans Bold"/>
                <a:cs typeface="Open Sans Bold"/>
                <a:sym typeface="Open Sans Bold"/>
              </a:rPr>
              <a:t>Key Metrics in Inventory Management</a:t>
            </a:r>
          </a:p>
        </p:txBody>
      </p:sp>
      <p:sp>
        <p:nvSpPr>
          <p:cNvPr name="TextBox 3" id="3"/>
          <p:cNvSpPr txBox="true"/>
          <p:nvPr/>
        </p:nvSpPr>
        <p:spPr>
          <a:xfrm rot="0">
            <a:off x="2210699" y="4719291"/>
            <a:ext cx="13866603" cy="3340100"/>
          </a:xfrm>
          <a:prstGeom prst="rect">
            <a:avLst/>
          </a:prstGeom>
        </p:spPr>
        <p:txBody>
          <a:bodyPr anchor="t" rtlCol="false" tIns="0" lIns="0" bIns="0" rIns="0">
            <a:spAutoFit/>
          </a:bodyPr>
          <a:lstStyle/>
          <a:p>
            <a:pPr algn="l" marL="0" indent="0" lvl="0">
              <a:lnSpc>
                <a:spcPts val="3324"/>
              </a:lnSpc>
            </a:pPr>
            <a:r>
              <a:rPr lang="en-US" b="true" sz="2374">
                <a:solidFill>
                  <a:srgbClr val="24508C"/>
                </a:solidFill>
                <a:latin typeface="Open Sans Bold"/>
                <a:ea typeface="Open Sans Bold"/>
                <a:cs typeface="Open Sans Bold"/>
                <a:sym typeface="Open Sans Bold"/>
              </a:rPr>
              <a:t>To evaluate the effectiveness of inventory management, businesses track key performance indicators (KPIs):</a:t>
            </a:r>
          </a:p>
          <a:p>
            <a:pPr algn="l" marL="0" indent="0" lvl="0">
              <a:lnSpc>
                <a:spcPts val="3324"/>
              </a:lnSpc>
            </a:pPr>
            <a:r>
              <a:rPr lang="en-US" b="true" sz="2374">
                <a:solidFill>
                  <a:srgbClr val="24508C"/>
                </a:solidFill>
                <a:latin typeface="Open Sans Bold"/>
                <a:ea typeface="Open Sans Bold"/>
                <a:cs typeface="Open Sans Bold"/>
                <a:sym typeface="Open Sans Bold"/>
              </a:rPr>
              <a:t>Inventory Turnover: Measures how often inventory is sold or used during a period.</a:t>
            </a:r>
          </a:p>
          <a:p>
            <a:pPr algn="l" marL="0" indent="0" lvl="0">
              <a:lnSpc>
                <a:spcPts val="3324"/>
              </a:lnSpc>
            </a:pPr>
            <a:r>
              <a:rPr lang="en-US" b="true" sz="2374">
                <a:solidFill>
                  <a:srgbClr val="24508C"/>
                </a:solidFill>
                <a:latin typeface="Open Sans Bold"/>
                <a:ea typeface="Open Sans Bold"/>
                <a:cs typeface="Open Sans Bold"/>
                <a:sym typeface="Open Sans Bold"/>
              </a:rPr>
              <a:t>Stockouts: Indicates how often products are unavailable for sale due to inventory depletion.</a:t>
            </a:r>
          </a:p>
          <a:p>
            <a:pPr algn="l" marL="0" indent="0" lvl="0">
              <a:lnSpc>
                <a:spcPts val="3324"/>
              </a:lnSpc>
            </a:pPr>
            <a:r>
              <a:rPr lang="en-US" b="true" sz="2374">
                <a:solidFill>
                  <a:srgbClr val="24508C"/>
                </a:solidFill>
                <a:latin typeface="Open Sans Bold"/>
                <a:ea typeface="Open Sans Bold"/>
                <a:cs typeface="Open Sans Bold"/>
                <a:sym typeface="Open Sans Bold"/>
              </a:rPr>
              <a:t>Carrying Costs: Costs associated with holding inventory, including storage, insurance, and taxes.</a:t>
            </a:r>
          </a:p>
          <a:p>
            <a:pPr algn="l" marL="0" indent="0" lvl="0">
              <a:lnSpc>
                <a:spcPts val="3324"/>
              </a:lnSpc>
            </a:pPr>
            <a:r>
              <a:rPr lang="en-US" b="true" sz="2374">
                <a:solidFill>
                  <a:srgbClr val="24508C"/>
                </a:solidFill>
                <a:latin typeface="Open Sans Bold"/>
                <a:ea typeface="Open Sans Bold"/>
                <a:cs typeface="Open Sans Bold"/>
                <a:sym typeface="Open Sans Bold"/>
              </a:rPr>
              <a:t>Lead Time: Time taken from ordering stock to receiving it, impacting replenishment decisions.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Conclusion and Best Practices</a:t>
            </a:r>
          </a:p>
        </p:txBody>
      </p:sp>
      <p:sp>
        <p:nvSpPr>
          <p:cNvPr name="TextBox 3" id="3"/>
          <p:cNvSpPr txBox="true"/>
          <p:nvPr/>
        </p:nvSpPr>
        <p:spPr>
          <a:xfrm rot="0">
            <a:off x="2210699" y="4728816"/>
            <a:ext cx="13866603" cy="3329781"/>
          </a:xfrm>
          <a:prstGeom prst="rect">
            <a:avLst/>
          </a:prstGeom>
        </p:spPr>
        <p:txBody>
          <a:bodyPr anchor="t" rtlCol="false" tIns="0" lIns="0" bIns="0" rIns="0">
            <a:spAutoFit/>
          </a:bodyPr>
          <a:lstStyle/>
          <a:p>
            <a:pPr algn="l" marL="0" indent="0" lvl="0">
              <a:lnSpc>
                <a:spcPts val="3368"/>
              </a:lnSpc>
            </a:pPr>
            <a:r>
              <a:rPr lang="en-US" b="true" sz="2406">
                <a:solidFill>
                  <a:srgbClr val="24508C"/>
                </a:solidFill>
                <a:latin typeface="Open Sans Bold"/>
                <a:ea typeface="Open Sans Bold"/>
                <a:cs typeface="Open Sans Bold"/>
                <a:sym typeface="Open Sans Bold"/>
              </a:rPr>
              <a:t>To optimize inventory management, companies should adopt best practices:</a:t>
            </a:r>
          </a:p>
          <a:p>
            <a:pPr algn="l" marL="0" indent="0" lvl="0">
              <a:lnSpc>
                <a:spcPts val="3368"/>
              </a:lnSpc>
            </a:pPr>
            <a:r>
              <a:rPr lang="en-US" b="true" sz="2406">
                <a:solidFill>
                  <a:srgbClr val="24508C"/>
                </a:solidFill>
                <a:latin typeface="Open Sans Bold"/>
                <a:ea typeface="Open Sans Bold"/>
                <a:cs typeface="Open Sans Bold"/>
                <a:sym typeface="Open Sans Bold"/>
              </a:rPr>
              <a:t>Forecast Demand Accurately: Use data and trends to predict future needs.</a:t>
            </a:r>
          </a:p>
          <a:p>
            <a:pPr algn="l" marL="0" indent="0" lvl="0">
              <a:lnSpc>
                <a:spcPts val="3368"/>
              </a:lnSpc>
            </a:pPr>
            <a:r>
              <a:rPr lang="en-US" b="true" sz="2406">
                <a:solidFill>
                  <a:srgbClr val="24508C"/>
                </a:solidFill>
                <a:latin typeface="Open Sans Bold"/>
                <a:ea typeface="Open Sans Bold"/>
                <a:cs typeface="Open Sans Bold"/>
                <a:sym typeface="Open Sans Bold"/>
              </a:rPr>
              <a:t>Implement Efficient Systems: Use technology to streamline processes and reduce human error.</a:t>
            </a:r>
          </a:p>
          <a:p>
            <a:pPr algn="l" marL="0" indent="0" lvl="0">
              <a:lnSpc>
                <a:spcPts val="3368"/>
              </a:lnSpc>
            </a:pPr>
            <a:r>
              <a:rPr lang="en-US" b="true" sz="2406">
                <a:solidFill>
                  <a:srgbClr val="24508C"/>
                </a:solidFill>
                <a:latin typeface="Open Sans Bold"/>
                <a:ea typeface="Open Sans Bold"/>
                <a:cs typeface="Open Sans Bold"/>
                <a:sym typeface="Open Sans Bold"/>
              </a:rPr>
              <a:t>Regularly Review Inventory: Perform frequent audits and cycle counts to ensure accuracy.</a:t>
            </a:r>
          </a:p>
          <a:p>
            <a:pPr algn="l" marL="0" indent="0" lvl="0">
              <a:lnSpc>
                <a:spcPts val="3368"/>
              </a:lnSpc>
            </a:pPr>
            <a:r>
              <a:rPr lang="en-US" b="true" sz="2406">
                <a:solidFill>
                  <a:srgbClr val="24508C"/>
                </a:solidFill>
                <a:latin typeface="Open Sans Bold"/>
                <a:ea typeface="Open Sans Bold"/>
                <a:cs typeface="Open Sans Bold"/>
                <a:sym typeface="Open Sans Bold"/>
              </a:rPr>
              <a:t>Maintain Supplier Relationships: Keep reliable suppliers to ensure timely stock replenishment.</a:t>
            </a:r>
          </a:p>
          <a:p>
            <a:pPr algn="l" marL="0" indent="0" lvl="0">
              <a:lnSpc>
                <a:spcPts val="3368"/>
              </a:lnSpc>
            </a:pPr>
            <a:r>
              <a:rPr lang="en-US" b="true" sz="2406">
                <a:solidFill>
                  <a:srgbClr val="24508C"/>
                </a:solidFill>
                <a:latin typeface="Open Sans Bold"/>
                <a:ea typeface="Open Sans Bold"/>
                <a:cs typeface="Open Sans Bold"/>
                <a:sym typeface="Open Sans Bold"/>
              </a:rPr>
              <a:t>Adopting these strategies leads to smoother operations and a more resilient supply chain.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085001"/>
            <a:ext cx="9040494" cy="8116998"/>
            <a:chOff x="0" y="0"/>
            <a:chExt cx="12053992" cy="10822664"/>
          </a:xfrm>
        </p:grpSpPr>
        <p:sp>
          <p:nvSpPr>
            <p:cNvPr name="TextBox 3" id="3"/>
            <p:cNvSpPr txBox="true"/>
            <p:nvPr/>
          </p:nvSpPr>
          <p:spPr>
            <a:xfrm rot="0">
              <a:off x="0" y="1697081"/>
              <a:ext cx="10607073" cy="9125583"/>
            </a:xfrm>
            <a:prstGeom prst="rect">
              <a:avLst/>
            </a:prstGeom>
          </p:spPr>
          <p:txBody>
            <a:bodyPr anchor="t" rtlCol="false" tIns="0" lIns="0" bIns="0" rIns="0">
              <a:spAutoFit/>
            </a:bodyPr>
            <a:lstStyle/>
            <a:p>
              <a:pPr algn="l" marL="0" indent="0" lvl="0">
                <a:lnSpc>
                  <a:spcPts val="3607"/>
                </a:lnSpc>
              </a:pPr>
              <a:r>
                <a:rPr lang="en-US" b="true" sz="2775">
                  <a:solidFill>
                    <a:srgbClr val="24508C"/>
                  </a:solidFill>
                  <a:latin typeface="Open Sans Bold"/>
                  <a:ea typeface="Open Sans Bold"/>
                  <a:cs typeface="Open Sans Bold"/>
                  <a:sym typeface="Open Sans Bold"/>
                </a:rPr>
                <a:t>Collaborative management refers to a leadership and organizational approach that emphasizes collective decision-making, teamwork, and the shared responsibility of all stakeholders within an organization. Unlike traditional top-down management styles, collaborative management fosters open communication, mutual respect, and cooperation among team members, regardless of their roles or seniority. It allows employees, managers, and even external partners to work together toward common goals, leveraging diverse perspectives and expertise to enhance problem-solving and innovation.</a:t>
              </a:r>
            </a:p>
          </p:txBody>
        </p:sp>
        <p:sp>
          <p:nvSpPr>
            <p:cNvPr name="TextBox 4" id="4"/>
            <p:cNvSpPr txBox="true"/>
            <p:nvPr/>
          </p:nvSpPr>
          <p:spPr>
            <a:xfrm rot="0">
              <a:off x="0" y="-47625"/>
              <a:ext cx="12053992" cy="844762"/>
            </a:xfrm>
            <a:prstGeom prst="rect">
              <a:avLst/>
            </a:prstGeom>
          </p:spPr>
          <p:txBody>
            <a:bodyPr anchor="t" rtlCol="false" tIns="0" lIns="0" bIns="0" rIns="0">
              <a:spAutoFit/>
            </a:bodyPr>
            <a:lstStyle/>
            <a:p>
              <a:pPr algn="l" marL="0" indent="0" lvl="0">
                <a:lnSpc>
                  <a:spcPts val="5102"/>
                </a:lnSpc>
              </a:pPr>
              <a:r>
                <a:rPr lang="en-US" b="true" sz="3924">
                  <a:solidFill>
                    <a:srgbClr val="24508C"/>
                  </a:solidFill>
                  <a:latin typeface="Open Sans Bold"/>
                  <a:ea typeface="Open Sans Bold"/>
                  <a:cs typeface="Open Sans Bold"/>
                  <a:sym typeface="Open Sans Bold"/>
                </a:rPr>
                <a:t>What is Collaborative Management?</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3056960" y="3314700"/>
            <a:ext cx="12536007"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COLLABORATIVE MANAGEMENT</a:t>
            </a:r>
          </a:p>
        </p:txBody>
      </p:sp>
    </p:spTree>
  </p:cSld>
  <p:clrMapOvr>
    <a:masterClrMapping/>
  </p:clrMapOvr>
</p:sld>
</file>

<file path=ppt/slides/slide14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14425"/>
            <a:ext cx="10064272" cy="3300731"/>
          </a:xfrm>
          <a:prstGeom prst="rect">
            <a:avLst/>
          </a:prstGeom>
        </p:spPr>
        <p:txBody>
          <a:bodyPr anchor="t" rtlCol="false" tIns="0" lIns="0" bIns="0" rIns="0">
            <a:spAutoFit/>
          </a:bodyPr>
          <a:lstStyle/>
          <a:p>
            <a:pPr algn="l" marL="0" indent="0" lvl="0">
              <a:lnSpc>
                <a:spcPts val="8690"/>
              </a:lnSpc>
            </a:pPr>
            <a:r>
              <a:rPr lang="en-US" b="true" sz="7900">
                <a:solidFill>
                  <a:srgbClr val="24508C"/>
                </a:solidFill>
                <a:latin typeface="Open Sans Bold"/>
                <a:ea typeface="Open Sans Bold"/>
                <a:cs typeface="Open Sans Bold"/>
                <a:sym typeface="Open Sans Bold"/>
              </a:rPr>
              <a:t>Key Characteristics of Collaborative Management</a:t>
            </a:r>
          </a:p>
        </p:txBody>
      </p:sp>
      <p:sp>
        <p:nvSpPr>
          <p:cNvPr name="TextBox 3" id="3"/>
          <p:cNvSpPr txBox="true"/>
          <p:nvPr/>
        </p:nvSpPr>
        <p:spPr>
          <a:xfrm rot="0">
            <a:off x="2178452" y="4953000"/>
            <a:ext cx="12145858" cy="4305300"/>
          </a:xfrm>
          <a:prstGeom prst="rect">
            <a:avLst/>
          </a:prstGeom>
        </p:spPr>
        <p:txBody>
          <a:bodyPr anchor="t" rtlCol="false" tIns="0" lIns="0" bIns="0" rIns="0">
            <a:spAutoFit/>
          </a:bodyPr>
          <a:lstStyle/>
          <a:p>
            <a:pPr algn="l" marL="0" indent="0" lvl="0">
              <a:lnSpc>
                <a:spcPts val="3113"/>
              </a:lnSpc>
            </a:pPr>
            <a:r>
              <a:rPr lang="en-US" b="true" sz="2594">
                <a:solidFill>
                  <a:srgbClr val="24508C"/>
                </a:solidFill>
                <a:latin typeface="Open Sans Bold"/>
                <a:ea typeface="Open Sans Bold"/>
                <a:cs typeface="Open Sans Bold"/>
                <a:sym typeface="Open Sans Bold"/>
              </a:rPr>
              <a:t>Collaborative management is defined by several key traits:</a:t>
            </a:r>
          </a:p>
          <a:p>
            <a:pPr algn="l" marL="0" indent="0" lvl="0">
              <a:lnSpc>
                <a:spcPts val="3113"/>
              </a:lnSpc>
            </a:pPr>
            <a:r>
              <a:rPr lang="en-US" b="true" sz="2594">
                <a:solidFill>
                  <a:srgbClr val="24508C"/>
                </a:solidFill>
                <a:latin typeface="Open Sans Bold"/>
                <a:ea typeface="Open Sans Bold"/>
                <a:cs typeface="Open Sans Bold"/>
                <a:sym typeface="Open Sans Bold"/>
              </a:rPr>
              <a:t>Shared Leadership: Leadership roles are distributed across teams, encouraging participation from everyone.</a:t>
            </a:r>
          </a:p>
          <a:p>
            <a:pPr algn="l" marL="0" indent="0" lvl="0">
              <a:lnSpc>
                <a:spcPts val="3113"/>
              </a:lnSpc>
            </a:pPr>
            <a:r>
              <a:rPr lang="en-US" b="true" sz="2594">
                <a:solidFill>
                  <a:srgbClr val="24508C"/>
                </a:solidFill>
                <a:latin typeface="Open Sans Bold"/>
                <a:ea typeface="Open Sans Bold"/>
                <a:cs typeface="Open Sans Bold"/>
                <a:sym typeface="Open Sans Bold"/>
              </a:rPr>
              <a:t>Open Communication: Transparent, two-way communication channels are established to ensure that information flows freely.</a:t>
            </a:r>
          </a:p>
          <a:p>
            <a:pPr algn="l" marL="0" indent="0" lvl="0">
              <a:lnSpc>
                <a:spcPts val="3113"/>
              </a:lnSpc>
            </a:pPr>
            <a:r>
              <a:rPr lang="en-US" b="true" sz="2594">
                <a:solidFill>
                  <a:srgbClr val="24508C"/>
                </a:solidFill>
                <a:latin typeface="Open Sans Bold"/>
                <a:ea typeface="Open Sans Bold"/>
                <a:cs typeface="Open Sans Bold"/>
                <a:sym typeface="Open Sans Bold"/>
              </a:rPr>
              <a:t>Trust and Respect: Building trust among team members and respecting diverse viewpoints are central to successful collaboration.</a:t>
            </a:r>
          </a:p>
          <a:p>
            <a:pPr algn="l" marL="0" indent="0" lvl="0">
              <a:lnSpc>
                <a:spcPts val="3113"/>
              </a:lnSpc>
            </a:pPr>
            <a:r>
              <a:rPr lang="en-US" b="true" sz="2594">
                <a:solidFill>
                  <a:srgbClr val="24508C"/>
                </a:solidFill>
                <a:latin typeface="Open Sans Bold"/>
                <a:ea typeface="Open Sans Bold"/>
                <a:cs typeface="Open Sans Bold"/>
                <a:sym typeface="Open Sans Bold"/>
              </a:rPr>
              <a:t>Goal Alignment: A focus on shared objectives ensures all team members are working toward the same outcomes. These characteristics help create an inclusive and productive environment that drives both individual and organizational success.</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260898" y="898582"/>
            <a:ext cx="14099250" cy="2595563"/>
            <a:chOff x="0" y="0"/>
            <a:chExt cx="18799000" cy="3460751"/>
          </a:xfrm>
        </p:grpSpPr>
        <p:sp>
          <p:nvSpPr>
            <p:cNvPr name="TextBox 9" id="9"/>
            <p:cNvSpPr txBox="true"/>
            <p:nvPr/>
          </p:nvSpPr>
          <p:spPr>
            <a:xfrm rot="0">
              <a:off x="0" y="47625"/>
              <a:ext cx="18799000" cy="2395862"/>
            </a:xfrm>
            <a:prstGeom prst="rect">
              <a:avLst/>
            </a:prstGeom>
          </p:spPr>
          <p:txBody>
            <a:bodyPr anchor="t" rtlCol="false" tIns="0" lIns="0" bIns="0" rIns="0">
              <a:spAutoFit/>
            </a:bodyPr>
            <a:lstStyle/>
            <a:p>
              <a:pPr algn="l" marL="0" indent="0" lvl="0">
                <a:lnSpc>
                  <a:spcPts val="6930"/>
                </a:lnSpc>
              </a:pPr>
              <a:r>
                <a:rPr lang="en-US" b="true" sz="6300">
                  <a:solidFill>
                    <a:srgbClr val="24508C"/>
                  </a:solidFill>
                  <a:latin typeface="Montserrat Bold"/>
                  <a:ea typeface="Montserrat Bold"/>
                  <a:cs typeface="Montserrat Bold"/>
                  <a:sym typeface="Montserrat Bold"/>
                </a:rPr>
                <a:t>IMPORTANCE OF DATA VISUALIZATION</a:t>
              </a:r>
            </a:p>
          </p:txBody>
        </p:sp>
        <p:sp>
          <p:nvSpPr>
            <p:cNvPr name="TextBox 10" id="10"/>
            <p:cNvSpPr txBox="true"/>
            <p:nvPr/>
          </p:nvSpPr>
          <p:spPr>
            <a:xfrm rot="0">
              <a:off x="0" y="2764691"/>
              <a:ext cx="18799000" cy="696060"/>
            </a:xfrm>
            <a:prstGeom prst="rect">
              <a:avLst/>
            </a:prstGeom>
          </p:spPr>
          <p:txBody>
            <a:bodyPr anchor="t" rtlCol="false" tIns="0" lIns="0" bIns="0" rIns="0">
              <a:spAutoFit/>
            </a:bodyPr>
            <a:lstStyle/>
            <a:p>
              <a:pPr algn="l" marL="0" indent="0" lvl="0">
                <a:lnSpc>
                  <a:spcPts val="4433"/>
                </a:lnSpc>
              </a:pPr>
            </a:p>
          </p:txBody>
        </p:sp>
      </p:grpSp>
      <p:sp>
        <p:nvSpPr>
          <p:cNvPr name="TextBox 11" id="11"/>
          <p:cNvSpPr txBox="true"/>
          <p:nvPr/>
        </p:nvSpPr>
        <p:spPr>
          <a:xfrm rot="0">
            <a:off x="1523662" y="2886893"/>
            <a:ext cx="11931537" cy="6670040"/>
          </a:xfrm>
          <a:prstGeom prst="rect">
            <a:avLst/>
          </a:prstGeom>
        </p:spPr>
        <p:txBody>
          <a:bodyPr anchor="t" rtlCol="false" tIns="0" lIns="0" bIns="0" rIns="0">
            <a:spAutoFit/>
          </a:bodyPr>
          <a:lstStyle/>
          <a:p>
            <a:pPr algn="l">
              <a:lnSpc>
                <a:spcPts val="4059"/>
              </a:lnSpc>
              <a:spcBef>
                <a:spcPct val="0"/>
              </a:spcBef>
            </a:pPr>
            <a:r>
              <a:rPr lang="en-US" sz="2899">
                <a:solidFill>
                  <a:srgbClr val="24508C"/>
                </a:solidFill>
                <a:latin typeface="Roca One"/>
                <a:ea typeface="Roca One"/>
                <a:cs typeface="Roca One"/>
                <a:sym typeface="Roca One"/>
              </a:rPr>
              <a:t>DATA VISUALIZATION THROUGH GRAPHS AND CHARTS SIMPLIFIES THE PROCESS OF UNDERSTANDING LARGE DATA SETS. HUMANS ARE NATURALLY VISUAL CREATURES, MEANING WE ARE MUCH BETTER AT INTERPRETING DATA PRESENTED VISUALLY THAN IN TEXT-HEAVY REPORTS. VISUAL REPRESENTATIONS HIGHLIGHT KEY INSIGHTS QUICKLY, ALLOWING FOR FASTER DECISION-MAKING. CHARTS CAN IDENTIFY TRENDS, CORRELATIONS, AND OUTLIERS THAT MIGHT BE MISSED IN TABLES OR RAW DATA. THEY ALSO IMPROVE AUDIENCE ENGAGEMENT AND RETENTION. FOR BUSINESSES, CLEAR DATA PRESENTATION CAN HELP STAKEHOLDERS GRASP IMPORTANT POINTS MORE EFFECTIVELY AND PROVIDE ACTIONABLE INSIGHTS THAT DRIVE STRATEGIC DECISIONS.</a:t>
            </a:r>
          </a:p>
        </p:txBody>
      </p:sp>
    </p:spTree>
  </p:cSld>
  <p:clrMapOvr>
    <a:masterClrMapping/>
  </p:clrMapOvr>
</p:sld>
</file>

<file path=ppt/slides/slide15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67877"/>
            <a:ext cx="8022194" cy="1383091"/>
          </a:xfrm>
          <a:prstGeom prst="rect">
            <a:avLst/>
          </a:prstGeom>
        </p:spPr>
        <p:txBody>
          <a:bodyPr anchor="t" rtlCol="false" tIns="0" lIns="0" bIns="0" rIns="0">
            <a:spAutoFit/>
          </a:bodyPr>
          <a:lstStyle/>
          <a:p>
            <a:pPr algn="l" marL="0" indent="0" lvl="0">
              <a:lnSpc>
                <a:spcPts val="5358"/>
              </a:lnSpc>
            </a:pPr>
            <a:r>
              <a:rPr lang="en-US" b="true" sz="5103">
                <a:solidFill>
                  <a:srgbClr val="24508C"/>
                </a:solidFill>
                <a:latin typeface="Open Sans Bold"/>
                <a:ea typeface="Open Sans Bold"/>
                <a:cs typeface="Open Sans Bold"/>
                <a:sym typeface="Open Sans Bold"/>
              </a:rPr>
              <a:t>Benefits of Collaborative Management</a:t>
            </a:r>
          </a:p>
        </p:txBody>
      </p:sp>
      <p:sp>
        <p:nvSpPr>
          <p:cNvPr name="TextBox 3" id="3"/>
          <p:cNvSpPr txBox="true"/>
          <p:nvPr/>
        </p:nvSpPr>
        <p:spPr>
          <a:xfrm rot="0">
            <a:off x="2210699" y="4719291"/>
            <a:ext cx="13866603" cy="43656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Collaborative management brings numerous benefits to organizations, including:</a:t>
            </a:r>
          </a:p>
          <a:p>
            <a:pPr algn="l" marL="0" indent="0" lvl="0">
              <a:lnSpc>
                <a:spcPts val="3499"/>
              </a:lnSpc>
            </a:pPr>
            <a:r>
              <a:rPr lang="en-US" b="true" sz="2499">
                <a:solidFill>
                  <a:srgbClr val="24508C"/>
                </a:solidFill>
                <a:latin typeface="Open Sans Bold"/>
                <a:ea typeface="Open Sans Bold"/>
                <a:cs typeface="Open Sans Bold"/>
                <a:sym typeface="Open Sans Bold"/>
              </a:rPr>
              <a:t>Enhanced Problem Solving: Diverse perspectives lead to innovative solutions to complex challenges.</a:t>
            </a:r>
          </a:p>
          <a:p>
            <a:pPr algn="l" marL="0" indent="0" lvl="0">
              <a:lnSpc>
                <a:spcPts val="3499"/>
              </a:lnSpc>
            </a:pPr>
            <a:r>
              <a:rPr lang="en-US" b="true" sz="2499">
                <a:solidFill>
                  <a:srgbClr val="24508C"/>
                </a:solidFill>
                <a:latin typeface="Open Sans Bold"/>
                <a:ea typeface="Open Sans Bold"/>
                <a:cs typeface="Open Sans Bold"/>
                <a:sym typeface="Open Sans Bold"/>
              </a:rPr>
              <a:t>Improved Employee Engagement: Empowering employees and valuing their input increases motivation and job satisfaction.</a:t>
            </a:r>
          </a:p>
          <a:p>
            <a:pPr algn="l" marL="0" indent="0" lvl="0">
              <a:lnSpc>
                <a:spcPts val="3499"/>
              </a:lnSpc>
            </a:pPr>
            <a:r>
              <a:rPr lang="en-US" b="true" sz="2499">
                <a:solidFill>
                  <a:srgbClr val="24508C"/>
                </a:solidFill>
                <a:latin typeface="Open Sans Bold"/>
                <a:ea typeface="Open Sans Bold"/>
                <a:cs typeface="Open Sans Bold"/>
                <a:sym typeface="Open Sans Bold"/>
              </a:rPr>
              <a:t>Faster Decision-Making: Collaborative teams can make quicker decisions due to open communication and shared responsibility.</a:t>
            </a:r>
          </a:p>
          <a:p>
            <a:pPr algn="l" marL="0" indent="0" lvl="0">
              <a:lnSpc>
                <a:spcPts val="3499"/>
              </a:lnSpc>
            </a:pPr>
            <a:r>
              <a:rPr lang="en-US" b="true" sz="2499">
                <a:solidFill>
                  <a:srgbClr val="24508C"/>
                </a:solidFill>
                <a:latin typeface="Open Sans Bold"/>
                <a:ea typeface="Open Sans Bold"/>
                <a:cs typeface="Open Sans Bold"/>
                <a:sym typeface="Open Sans Bold"/>
              </a:rPr>
              <a:t>Better Adaptability: Collaboration fosters a flexible environment, making it easier to adapt to changes in the market or internal processes. Ultimately, these benefits contribute to a more efficient and effective organization.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5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132737"/>
            <a:ext cx="9040494" cy="8021526"/>
            <a:chOff x="0" y="0"/>
            <a:chExt cx="12053992" cy="10695368"/>
          </a:xfrm>
        </p:grpSpPr>
        <p:sp>
          <p:nvSpPr>
            <p:cNvPr name="TextBox 3" id="3"/>
            <p:cNvSpPr txBox="true"/>
            <p:nvPr/>
          </p:nvSpPr>
          <p:spPr>
            <a:xfrm rot="0">
              <a:off x="0" y="2789916"/>
              <a:ext cx="10607073" cy="7905452"/>
            </a:xfrm>
            <a:prstGeom prst="rect">
              <a:avLst/>
            </a:prstGeom>
          </p:spPr>
          <p:txBody>
            <a:bodyPr anchor="t" rtlCol="false" tIns="0" lIns="0" bIns="0" rIns="0">
              <a:spAutoFit/>
            </a:bodyPr>
            <a:lstStyle/>
            <a:p>
              <a:pPr algn="l" marL="0" indent="0" lvl="0">
                <a:lnSpc>
                  <a:spcPts val="2947"/>
                </a:lnSpc>
              </a:pPr>
              <a:r>
                <a:rPr lang="en-US" b="true" sz="2267">
                  <a:solidFill>
                    <a:srgbClr val="24508C"/>
                  </a:solidFill>
                  <a:latin typeface="Open Sans Bold"/>
                  <a:ea typeface="Open Sans Bold"/>
                  <a:cs typeface="Open Sans Bold"/>
                  <a:sym typeface="Open Sans Bold"/>
                </a:rPr>
                <a:t>Despite its advantages, collaborative management presents challenges:</a:t>
              </a:r>
            </a:p>
            <a:p>
              <a:pPr algn="l" marL="0" indent="0" lvl="0">
                <a:lnSpc>
                  <a:spcPts val="2947"/>
                </a:lnSpc>
              </a:pPr>
              <a:r>
                <a:rPr lang="en-US" b="true" sz="2267">
                  <a:solidFill>
                    <a:srgbClr val="24508C"/>
                  </a:solidFill>
                  <a:latin typeface="Open Sans Bold"/>
                  <a:ea typeface="Open Sans Bold"/>
                  <a:cs typeface="Open Sans Bold"/>
                  <a:sym typeface="Open Sans Bold"/>
                </a:rPr>
                <a:t>Conflict Resolution: Differing opinions and approaches may lead to disagreements that need careful management.</a:t>
              </a:r>
            </a:p>
            <a:p>
              <a:pPr algn="l" marL="0" indent="0" lvl="0">
                <a:lnSpc>
                  <a:spcPts val="2947"/>
                </a:lnSpc>
              </a:pPr>
              <a:r>
                <a:rPr lang="en-US" b="true" sz="2267">
                  <a:solidFill>
                    <a:srgbClr val="24508C"/>
                  </a:solidFill>
                  <a:latin typeface="Open Sans Bold"/>
                  <a:ea typeface="Open Sans Bold"/>
                  <a:cs typeface="Open Sans Bold"/>
                  <a:sym typeface="Open Sans Bold"/>
                </a:rPr>
                <a:t>Time-Consuming: Collaborative decision-making can take longer, especially when involving multiple stakeholders.</a:t>
              </a:r>
            </a:p>
            <a:p>
              <a:pPr algn="l" marL="0" indent="0" lvl="0">
                <a:lnSpc>
                  <a:spcPts val="2947"/>
                </a:lnSpc>
              </a:pPr>
              <a:r>
                <a:rPr lang="en-US" b="true" sz="2267">
                  <a:solidFill>
                    <a:srgbClr val="24508C"/>
                  </a:solidFill>
                  <a:latin typeface="Open Sans Bold"/>
                  <a:ea typeface="Open Sans Bold"/>
                  <a:cs typeface="Open Sans Bold"/>
                  <a:sym typeface="Open Sans Bold"/>
                </a:rPr>
                <a:t>Unequal Participation: Some team members may dominate discussions, while others may remain passive, affecting the collaboration’s quality.</a:t>
              </a:r>
            </a:p>
            <a:p>
              <a:pPr algn="l" marL="0" indent="0" lvl="0">
                <a:lnSpc>
                  <a:spcPts val="2947"/>
                </a:lnSpc>
              </a:pPr>
              <a:r>
                <a:rPr lang="en-US" b="true" sz="2267">
                  <a:solidFill>
                    <a:srgbClr val="24508C"/>
                  </a:solidFill>
                  <a:latin typeface="Open Sans Bold"/>
                  <a:ea typeface="Open Sans Bold"/>
                  <a:cs typeface="Open Sans Bold"/>
                  <a:sym typeface="Open Sans Bold"/>
                </a:rPr>
                <a:t>Coordination Issues: Aligning multiple team members with different working styles and schedules can be challenging. Overcoming these challenges requires strong leadership, clear communication, and effective conflict management strategies.</a:t>
              </a:r>
            </a:p>
          </p:txBody>
        </p:sp>
        <p:sp>
          <p:nvSpPr>
            <p:cNvPr name="TextBox 4" id="4"/>
            <p:cNvSpPr txBox="true"/>
            <p:nvPr/>
          </p:nvSpPr>
          <p:spPr>
            <a:xfrm rot="0">
              <a:off x="0" y="-38100"/>
              <a:ext cx="12053992" cy="1918547"/>
            </a:xfrm>
            <a:prstGeom prst="rect">
              <a:avLst/>
            </a:prstGeom>
          </p:spPr>
          <p:txBody>
            <a:bodyPr anchor="t" rtlCol="false" tIns="0" lIns="0" bIns="0" rIns="0">
              <a:spAutoFit/>
            </a:bodyPr>
            <a:lstStyle/>
            <a:p>
              <a:pPr algn="l" marL="0" indent="0" lvl="0">
                <a:lnSpc>
                  <a:spcPts val="5784"/>
                </a:lnSpc>
              </a:pPr>
              <a:r>
                <a:rPr lang="en-US" b="true" sz="4449">
                  <a:solidFill>
                    <a:srgbClr val="24508C"/>
                  </a:solidFill>
                  <a:latin typeface="Open Sans Bold"/>
                  <a:ea typeface="Open Sans Bold"/>
                  <a:cs typeface="Open Sans Bold"/>
                  <a:sym typeface="Open Sans Bold"/>
                </a:rPr>
                <a:t>Challenges of Collaborative Management</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3396193" y="1374656"/>
            <a:ext cx="12741423" cy="7537689"/>
            <a:chOff x="0" y="0"/>
            <a:chExt cx="16988563" cy="10050251"/>
          </a:xfrm>
        </p:grpSpPr>
        <p:sp>
          <p:nvSpPr>
            <p:cNvPr name="TextBox 3" id="3"/>
            <p:cNvSpPr txBox="true"/>
            <p:nvPr/>
          </p:nvSpPr>
          <p:spPr>
            <a:xfrm rot="0">
              <a:off x="0" y="4379896"/>
              <a:ext cx="16988563" cy="5670356"/>
            </a:xfrm>
            <a:prstGeom prst="rect">
              <a:avLst/>
            </a:prstGeom>
          </p:spPr>
          <p:txBody>
            <a:bodyPr anchor="t" rtlCol="false" tIns="0" lIns="0" bIns="0" rIns="0">
              <a:spAutoFit/>
            </a:bodyPr>
            <a:lstStyle/>
            <a:p>
              <a:pPr algn="l" marL="0" indent="0" lvl="0">
                <a:lnSpc>
                  <a:spcPts val="3420"/>
                </a:lnSpc>
                <a:spcBef>
                  <a:spcPct val="0"/>
                </a:spcBef>
              </a:pPr>
              <a:r>
                <a:rPr lang="en-US" b="true" sz="2443">
                  <a:solidFill>
                    <a:srgbClr val="24508C"/>
                  </a:solidFill>
                  <a:latin typeface="Open Sans Bold"/>
                  <a:ea typeface="Open Sans Bold"/>
                  <a:cs typeface="Open Sans Bold"/>
                  <a:sym typeface="Open Sans Bold"/>
                </a:rPr>
                <a:t>Modern collaborative management is enhanced by various tools and technologies that streamline communication and workflow. Popular tools include:</a:t>
              </a:r>
            </a:p>
            <a:p>
              <a:pPr algn="l" marL="0" indent="0" lvl="0">
                <a:lnSpc>
                  <a:spcPts val="3420"/>
                </a:lnSpc>
                <a:spcBef>
                  <a:spcPct val="0"/>
                </a:spcBef>
              </a:pPr>
              <a:r>
                <a:rPr lang="en-US" b="true" sz="2443">
                  <a:solidFill>
                    <a:srgbClr val="24508C"/>
                  </a:solidFill>
                  <a:latin typeface="Open Sans Bold"/>
                  <a:ea typeface="Open Sans Bold"/>
                  <a:cs typeface="Open Sans Bold"/>
                  <a:sym typeface="Open Sans Bold"/>
                </a:rPr>
                <a:t>Project Management Software: Tools like Asana, Trello, and Monday.com help teams organize tasks, track progress, and assign responsibilities.</a:t>
              </a:r>
            </a:p>
            <a:p>
              <a:pPr algn="l" marL="0" indent="0" lvl="0">
                <a:lnSpc>
                  <a:spcPts val="3420"/>
                </a:lnSpc>
                <a:spcBef>
                  <a:spcPct val="0"/>
                </a:spcBef>
              </a:pPr>
              <a:r>
                <a:rPr lang="en-US" b="true" sz="2443">
                  <a:solidFill>
                    <a:srgbClr val="24508C"/>
                  </a:solidFill>
                  <a:latin typeface="Open Sans Bold"/>
                  <a:ea typeface="Open Sans Bold"/>
                  <a:cs typeface="Open Sans Bold"/>
                  <a:sym typeface="Open Sans Bold"/>
                </a:rPr>
                <a:t>Communication Platforms: Slack, Microsoft Teams, and Zoom enable real-time messaging, video calls, and file sharing.</a:t>
              </a:r>
            </a:p>
            <a:p>
              <a:pPr algn="l" marL="0" indent="0" lvl="0">
                <a:lnSpc>
                  <a:spcPts val="3420"/>
                </a:lnSpc>
                <a:spcBef>
                  <a:spcPct val="0"/>
                </a:spcBef>
              </a:pPr>
              <a:r>
                <a:rPr lang="en-US" b="true" sz="2443">
                  <a:solidFill>
                    <a:srgbClr val="24508C"/>
                  </a:solidFill>
                  <a:latin typeface="Open Sans Bold"/>
                  <a:ea typeface="Open Sans Bold"/>
                  <a:cs typeface="Open Sans Bold"/>
                  <a:sym typeface="Open Sans Bold"/>
                </a:rPr>
                <a:t>Cloud-Based Collaboration: Google Drive, Dropbox, and OneDrive facilitate document sharing and collaborative editing. These tools help foster collaboration, increase productivity, and maintain seamless communication across distributed teams.</a:t>
              </a:r>
            </a:p>
          </p:txBody>
        </p:sp>
        <p:sp>
          <p:nvSpPr>
            <p:cNvPr name="TextBox 4" id="4"/>
            <p:cNvSpPr txBox="true"/>
            <p:nvPr/>
          </p:nvSpPr>
          <p:spPr>
            <a:xfrm rot="0">
              <a:off x="0" y="180975"/>
              <a:ext cx="16988563" cy="3341157"/>
            </a:xfrm>
            <a:prstGeom prst="rect">
              <a:avLst/>
            </a:prstGeom>
          </p:spPr>
          <p:txBody>
            <a:bodyPr anchor="t" rtlCol="false" tIns="0" lIns="0" bIns="0" rIns="0">
              <a:spAutoFit/>
            </a:bodyPr>
            <a:lstStyle/>
            <a:p>
              <a:pPr algn="l" marL="0" indent="0" lvl="0">
                <a:lnSpc>
                  <a:spcPts val="9499"/>
                </a:lnSpc>
              </a:pPr>
              <a:r>
                <a:rPr lang="en-US" b="true" sz="9499">
                  <a:solidFill>
                    <a:srgbClr val="24508C"/>
                  </a:solidFill>
                  <a:latin typeface="Open Sans Bold"/>
                  <a:ea typeface="Open Sans Bold"/>
                  <a:cs typeface="Open Sans Bold"/>
                  <a:sym typeface="Open Sans Bold"/>
                </a:rPr>
                <a:t>Collaboration Tools and Technologies</a:t>
              </a:r>
            </a:p>
          </p:txBody>
        </p:sp>
      </p:grpSp>
      <p:sp>
        <p:nvSpPr>
          <p:cNvPr name="Freeform 5" id="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138999"/>
            <a:ext cx="8022194" cy="1240847"/>
          </a:xfrm>
          <a:prstGeom prst="rect">
            <a:avLst/>
          </a:prstGeom>
        </p:spPr>
        <p:txBody>
          <a:bodyPr anchor="t" rtlCol="false" tIns="0" lIns="0" bIns="0" rIns="0">
            <a:spAutoFit/>
          </a:bodyPr>
          <a:lstStyle/>
          <a:p>
            <a:pPr algn="l" marL="0" indent="0" lvl="0">
              <a:lnSpc>
                <a:spcPts val="4868"/>
              </a:lnSpc>
            </a:pPr>
            <a:r>
              <a:rPr lang="en-US" b="true" sz="4636">
                <a:solidFill>
                  <a:srgbClr val="24508C"/>
                </a:solidFill>
                <a:latin typeface="Open Sans Bold"/>
                <a:ea typeface="Open Sans Bold"/>
                <a:cs typeface="Open Sans Bold"/>
                <a:sym typeface="Open Sans Bold"/>
              </a:rPr>
              <a:t>The Role of Leadership in Collaborative Management</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In a collaborative management model, leadership is less about giving orders and more about guiding and facilitating. Leaders:</a:t>
            </a:r>
          </a:p>
          <a:p>
            <a:pPr algn="l" marL="0" indent="0" lvl="0">
              <a:lnSpc>
                <a:spcPts val="3499"/>
              </a:lnSpc>
            </a:pPr>
            <a:r>
              <a:rPr lang="en-US" b="true" sz="2499">
                <a:solidFill>
                  <a:srgbClr val="24508C"/>
                </a:solidFill>
                <a:latin typeface="Open Sans Bold"/>
                <a:ea typeface="Open Sans Bold"/>
                <a:cs typeface="Open Sans Bold"/>
                <a:sym typeface="Open Sans Bold"/>
              </a:rPr>
              <a:t>Empower Teams: They encourage autonomy and support teams in making decisions.</a:t>
            </a:r>
          </a:p>
          <a:p>
            <a:pPr algn="l" marL="0" indent="0" lvl="0">
              <a:lnSpc>
                <a:spcPts val="3499"/>
              </a:lnSpc>
            </a:pPr>
            <a:r>
              <a:rPr lang="en-US" b="true" sz="2499">
                <a:solidFill>
                  <a:srgbClr val="24508C"/>
                </a:solidFill>
                <a:latin typeface="Open Sans Bold"/>
                <a:ea typeface="Open Sans Bold"/>
                <a:cs typeface="Open Sans Bold"/>
                <a:sym typeface="Open Sans Bold"/>
              </a:rPr>
              <a:t>Promote Inclusivity: Leaders ensure that all voices are heard and valued in decision-making processes.</a:t>
            </a:r>
          </a:p>
          <a:p>
            <a:pPr algn="l" marL="0" indent="0" lvl="0">
              <a:lnSpc>
                <a:spcPts val="3499"/>
              </a:lnSpc>
            </a:pPr>
            <a:r>
              <a:rPr lang="en-US" b="true" sz="2499">
                <a:solidFill>
                  <a:srgbClr val="24508C"/>
                </a:solidFill>
                <a:latin typeface="Open Sans Bold"/>
                <a:ea typeface="Open Sans Bold"/>
                <a:cs typeface="Open Sans Bold"/>
                <a:sym typeface="Open Sans Bold"/>
              </a:rPr>
              <a:t>Foster a Positive Culture: By building trust, demonstrating transparency, and modeling collaborative behavior, leaders create an environment conducive to teamwork. Effective leadership in this model balances providing direction with allowing team members to take initiative and lead when appropriate.</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5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138999"/>
            <a:ext cx="8022194" cy="1240847"/>
          </a:xfrm>
          <a:prstGeom prst="rect">
            <a:avLst/>
          </a:prstGeom>
        </p:spPr>
        <p:txBody>
          <a:bodyPr anchor="t" rtlCol="false" tIns="0" lIns="0" bIns="0" rIns="0">
            <a:spAutoFit/>
          </a:bodyPr>
          <a:lstStyle/>
          <a:p>
            <a:pPr algn="l" marL="0" indent="0" lvl="0">
              <a:lnSpc>
                <a:spcPts val="4868"/>
              </a:lnSpc>
            </a:pPr>
            <a:r>
              <a:rPr lang="en-US" b="true" sz="4636">
                <a:solidFill>
                  <a:srgbClr val="24508C"/>
                </a:solidFill>
                <a:latin typeface="Open Sans Bold"/>
                <a:ea typeface="Open Sans Bold"/>
                <a:cs typeface="Open Sans Bold"/>
                <a:sym typeface="Open Sans Bold"/>
              </a:rPr>
              <a:t>Collaborative Management in Different Industries</a:t>
            </a:r>
          </a:p>
        </p:txBody>
      </p:sp>
      <p:sp>
        <p:nvSpPr>
          <p:cNvPr name="TextBox 3" id="3"/>
          <p:cNvSpPr txBox="true"/>
          <p:nvPr/>
        </p:nvSpPr>
        <p:spPr>
          <a:xfrm rot="0">
            <a:off x="2210699" y="4728816"/>
            <a:ext cx="13866603" cy="3918744"/>
          </a:xfrm>
          <a:prstGeom prst="rect">
            <a:avLst/>
          </a:prstGeom>
        </p:spPr>
        <p:txBody>
          <a:bodyPr anchor="t" rtlCol="false" tIns="0" lIns="0" bIns="0" rIns="0">
            <a:spAutoFit/>
          </a:bodyPr>
          <a:lstStyle/>
          <a:p>
            <a:pPr algn="l" marL="0" indent="0" lvl="0">
              <a:lnSpc>
                <a:spcPts val="3456"/>
              </a:lnSpc>
            </a:pPr>
            <a:r>
              <a:rPr lang="en-US" b="true" sz="2468">
                <a:solidFill>
                  <a:srgbClr val="24508C"/>
                </a:solidFill>
                <a:latin typeface="Open Sans Bold"/>
                <a:ea typeface="Open Sans Bold"/>
                <a:cs typeface="Open Sans Bold"/>
                <a:sym typeface="Open Sans Bold"/>
              </a:rPr>
              <a:t>Collaborative management is used across various industries, with some examples being:</a:t>
            </a:r>
          </a:p>
          <a:p>
            <a:pPr algn="l" marL="0" indent="0" lvl="0">
              <a:lnSpc>
                <a:spcPts val="3456"/>
              </a:lnSpc>
            </a:pPr>
            <a:r>
              <a:rPr lang="en-US" b="true" sz="2468">
                <a:solidFill>
                  <a:srgbClr val="24508C"/>
                </a:solidFill>
                <a:latin typeface="Open Sans Bold"/>
                <a:ea typeface="Open Sans Bold"/>
                <a:cs typeface="Open Sans Bold"/>
                <a:sym typeface="Open Sans Bold"/>
              </a:rPr>
              <a:t>Tech Industry: Software development teams often work collaboratively, using agile methodologies to iterate and improve products.</a:t>
            </a:r>
          </a:p>
          <a:p>
            <a:pPr algn="l" marL="0" indent="0" lvl="0">
              <a:lnSpc>
                <a:spcPts val="3456"/>
              </a:lnSpc>
            </a:pPr>
            <a:r>
              <a:rPr lang="en-US" b="true" sz="2468">
                <a:solidFill>
                  <a:srgbClr val="24508C"/>
                </a:solidFill>
                <a:latin typeface="Open Sans Bold"/>
                <a:ea typeface="Open Sans Bold"/>
                <a:cs typeface="Open Sans Bold"/>
                <a:sym typeface="Open Sans Bold"/>
              </a:rPr>
              <a:t>Healthcare: Multidisciplinary teams (doctors, nurses, therapists) collaborate to provide comprehensive patient care.</a:t>
            </a:r>
          </a:p>
          <a:p>
            <a:pPr algn="l" marL="0" indent="0" lvl="0">
              <a:lnSpc>
                <a:spcPts val="3456"/>
              </a:lnSpc>
            </a:pPr>
            <a:r>
              <a:rPr lang="en-US" b="true" sz="2468">
                <a:solidFill>
                  <a:srgbClr val="24508C"/>
                </a:solidFill>
                <a:latin typeface="Open Sans Bold"/>
                <a:ea typeface="Open Sans Bold"/>
                <a:cs typeface="Open Sans Bold"/>
                <a:sym typeface="Open Sans Bold"/>
              </a:rPr>
              <a:t>Education: Teachers, students, and administrators work together to create engaging learning environments.</a:t>
            </a:r>
          </a:p>
          <a:p>
            <a:pPr algn="l" marL="0" indent="0" lvl="0">
              <a:lnSpc>
                <a:spcPts val="3456"/>
              </a:lnSpc>
            </a:pPr>
            <a:r>
              <a:rPr lang="en-US" b="true" sz="2468">
                <a:solidFill>
                  <a:srgbClr val="24508C"/>
                </a:solidFill>
                <a:latin typeface="Open Sans Bold"/>
                <a:ea typeface="Open Sans Bold"/>
                <a:cs typeface="Open Sans Bold"/>
                <a:sym typeface="Open Sans Bold"/>
              </a:rPr>
              <a:t>Nonprofit Sector: Volunteers and staff work in tandem to achieve social impact goals. Each industry uses collaboration to leverage diverse expertise and improve outcomes.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5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77958"/>
            <a:ext cx="8022194" cy="1362929"/>
          </a:xfrm>
          <a:prstGeom prst="rect">
            <a:avLst/>
          </a:prstGeom>
        </p:spPr>
        <p:txBody>
          <a:bodyPr anchor="t" rtlCol="false" tIns="0" lIns="0" bIns="0" rIns="0">
            <a:spAutoFit/>
          </a:bodyPr>
          <a:lstStyle/>
          <a:p>
            <a:pPr algn="l" marL="0" indent="0" lvl="0">
              <a:lnSpc>
                <a:spcPts val="5297"/>
              </a:lnSpc>
            </a:pPr>
            <a:r>
              <a:rPr lang="en-US" b="true" sz="5044">
                <a:solidFill>
                  <a:srgbClr val="24508C"/>
                </a:solidFill>
                <a:latin typeface="Open Sans Bold"/>
                <a:ea typeface="Open Sans Bold"/>
                <a:cs typeface="Open Sans Bold"/>
                <a:sym typeface="Open Sans Bold"/>
              </a:rPr>
              <a:t>Collaborative vs. Traditional Management</a:t>
            </a:r>
          </a:p>
        </p:txBody>
      </p:sp>
      <p:sp>
        <p:nvSpPr>
          <p:cNvPr name="TextBox 3" id="3"/>
          <p:cNvSpPr txBox="true"/>
          <p:nvPr/>
        </p:nvSpPr>
        <p:spPr>
          <a:xfrm rot="0">
            <a:off x="2210699" y="4719291"/>
            <a:ext cx="13866603" cy="34893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The primary difference between collaborative and traditional management lies in decision-making authority and communication style:</a:t>
            </a:r>
          </a:p>
          <a:p>
            <a:pPr algn="l" marL="0" indent="0" lvl="0">
              <a:lnSpc>
                <a:spcPts val="3499"/>
              </a:lnSpc>
            </a:pPr>
            <a:r>
              <a:rPr lang="en-US" b="true" sz="2499">
                <a:solidFill>
                  <a:srgbClr val="24508C"/>
                </a:solidFill>
                <a:latin typeface="Open Sans Bold"/>
                <a:ea typeface="Open Sans Bold"/>
                <a:cs typeface="Open Sans Bold"/>
                <a:sym typeface="Open Sans Bold"/>
              </a:rPr>
              <a:t>Traditional Management: Top-down approach where managers make decisions, and employees follow directives.</a:t>
            </a:r>
          </a:p>
          <a:p>
            <a:pPr algn="l" marL="0" indent="0" lvl="0">
              <a:lnSpc>
                <a:spcPts val="3499"/>
              </a:lnSpc>
            </a:pPr>
            <a:r>
              <a:rPr lang="en-US" b="true" sz="2499">
                <a:solidFill>
                  <a:srgbClr val="24508C"/>
                </a:solidFill>
                <a:latin typeface="Open Sans Bold"/>
                <a:ea typeface="Open Sans Bold"/>
                <a:cs typeface="Open Sans Bold"/>
                <a:sym typeface="Open Sans Bold"/>
              </a:rPr>
              <a:t>Collaborative Management: Decisions are made collectively, and all team members contribute to the process. Collaborative management tends to be more flexible, open, and participatory, while traditional management focuses on control, hierarchy, and centralized decision-making.</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5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155534"/>
            <a:ext cx="9040494" cy="7975932"/>
            <a:chOff x="0" y="0"/>
            <a:chExt cx="12053992" cy="10634576"/>
          </a:xfrm>
        </p:grpSpPr>
        <p:sp>
          <p:nvSpPr>
            <p:cNvPr name="TextBox 3" id="3"/>
            <p:cNvSpPr txBox="true"/>
            <p:nvPr/>
          </p:nvSpPr>
          <p:spPr>
            <a:xfrm rot="0">
              <a:off x="0" y="1708511"/>
              <a:ext cx="10607073" cy="8926065"/>
            </a:xfrm>
            <a:prstGeom prst="rect">
              <a:avLst/>
            </a:prstGeom>
          </p:spPr>
          <p:txBody>
            <a:bodyPr anchor="t" rtlCol="false" tIns="0" lIns="0" bIns="0" rIns="0">
              <a:spAutoFit/>
            </a:bodyPr>
            <a:lstStyle/>
            <a:p>
              <a:pPr algn="l" marL="0" indent="0" lvl="0">
                <a:lnSpc>
                  <a:spcPts val="3324"/>
                </a:lnSpc>
              </a:pPr>
              <a:r>
                <a:rPr lang="en-US" b="true" sz="2557">
                  <a:solidFill>
                    <a:srgbClr val="24508C"/>
                  </a:solidFill>
                  <a:latin typeface="Open Sans Bold"/>
                  <a:ea typeface="Open Sans Bold"/>
                  <a:cs typeface="Open Sans Bold"/>
                  <a:sym typeface="Open Sans Bold"/>
                </a:rPr>
                <a:t>Creating a collaborative culture requires intentional effort from all members of the organization:</a:t>
              </a:r>
            </a:p>
            <a:p>
              <a:pPr algn="l" marL="0" indent="0" lvl="0">
                <a:lnSpc>
                  <a:spcPts val="3324"/>
                </a:lnSpc>
              </a:pPr>
              <a:r>
                <a:rPr lang="en-US" b="true" sz="2557">
                  <a:solidFill>
                    <a:srgbClr val="24508C"/>
                  </a:solidFill>
                  <a:latin typeface="Open Sans Bold"/>
                  <a:ea typeface="Open Sans Bold"/>
                  <a:cs typeface="Open Sans Bold"/>
                  <a:sym typeface="Open Sans Bold"/>
                </a:rPr>
                <a:t>Encourage Open Dialogue: Establish channels for transparent communication at all levels.</a:t>
              </a:r>
            </a:p>
            <a:p>
              <a:pPr algn="l" marL="0" indent="0" lvl="0">
                <a:lnSpc>
                  <a:spcPts val="3324"/>
                </a:lnSpc>
              </a:pPr>
              <a:r>
                <a:rPr lang="en-US" b="true" sz="2557">
                  <a:solidFill>
                    <a:srgbClr val="24508C"/>
                  </a:solidFill>
                  <a:latin typeface="Open Sans Bold"/>
                  <a:ea typeface="Open Sans Bold"/>
                  <a:cs typeface="Open Sans Bold"/>
                  <a:sym typeface="Open Sans Bold"/>
                </a:rPr>
                <a:t>Provide Training: Offer team-building exercises and workshops to improve collaborative skills.</a:t>
              </a:r>
            </a:p>
            <a:p>
              <a:pPr algn="l" marL="0" indent="0" lvl="0">
                <a:lnSpc>
                  <a:spcPts val="3324"/>
                </a:lnSpc>
              </a:pPr>
              <a:r>
                <a:rPr lang="en-US" b="true" sz="2557">
                  <a:solidFill>
                    <a:srgbClr val="24508C"/>
                  </a:solidFill>
                  <a:latin typeface="Open Sans Bold"/>
                  <a:ea typeface="Open Sans Bold"/>
                  <a:cs typeface="Open Sans Bold"/>
                  <a:sym typeface="Open Sans Bold"/>
                </a:rPr>
                <a:t>Recognize Team Efforts: Celebrate collective achievements to reinforce the value of collaboration.</a:t>
              </a:r>
            </a:p>
            <a:p>
              <a:pPr algn="l" marL="0" indent="0" lvl="0">
                <a:lnSpc>
                  <a:spcPts val="3324"/>
                </a:lnSpc>
              </a:pPr>
              <a:r>
                <a:rPr lang="en-US" b="true" sz="2557">
                  <a:solidFill>
                    <a:srgbClr val="24508C"/>
                  </a:solidFill>
                  <a:latin typeface="Open Sans Bold"/>
                  <a:ea typeface="Open Sans Bold"/>
                  <a:cs typeface="Open Sans Bold"/>
                  <a:sym typeface="Open Sans Bold"/>
                </a:rPr>
                <a:t>Align Goals: Ensure that all team members understand and work toward common organizational objectives. A collaborative culture helps build trust and a sense of belonging, leading to higher performance and job satisfaction.</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Building a Collaborative Culture</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138999"/>
            <a:ext cx="8022194" cy="1240847"/>
          </a:xfrm>
          <a:prstGeom prst="rect">
            <a:avLst/>
          </a:prstGeom>
        </p:spPr>
        <p:txBody>
          <a:bodyPr anchor="t" rtlCol="false" tIns="0" lIns="0" bIns="0" rIns="0">
            <a:spAutoFit/>
          </a:bodyPr>
          <a:lstStyle/>
          <a:p>
            <a:pPr algn="l" marL="0" indent="0" lvl="0">
              <a:lnSpc>
                <a:spcPts val="4868"/>
              </a:lnSpc>
            </a:pPr>
            <a:r>
              <a:rPr lang="en-US" b="true" sz="4636">
                <a:solidFill>
                  <a:srgbClr val="24508C"/>
                </a:solidFill>
                <a:latin typeface="Open Sans Bold"/>
                <a:ea typeface="Open Sans Bold"/>
                <a:cs typeface="Open Sans Bold"/>
                <a:sym typeface="Open Sans Bold"/>
              </a:rPr>
              <a:t>Measuring the Success of Collaborative Management</a:t>
            </a:r>
          </a:p>
        </p:txBody>
      </p:sp>
      <p:sp>
        <p:nvSpPr>
          <p:cNvPr name="TextBox 3" id="3"/>
          <p:cNvSpPr txBox="true"/>
          <p:nvPr/>
        </p:nvSpPr>
        <p:spPr>
          <a:xfrm rot="0">
            <a:off x="2210699" y="4728816"/>
            <a:ext cx="13866603" cy="4356894"/>
          </a:xfrm>
          <a:prstGeom prst="rect">
            <a:avLst/>
          </a:prstGeom>
        </p:spPr>
        <p:txBody>
          <a:bodyPr anchor="t" rtlCol="false" tIns="0" lIns="0" bIns="0" rIns="0">
            <a:spAutoFit/>
          </a:bodyPr>
          <a:lstStyle/>
          <a:p>
            <a:pPr algn="l" marL="0" indent="0" lvl="0">
              <a:lnSpc>
                <a:spcPts val="3456"/>
              </a:lnSpc>
            </a:pPr>
            <a:r>
              <a:rPr lang="en-US" b="true" sz="2468">
                <a:solidFill>
                  <a:srgbClr val="24508C"/>
                </a:solidFill>
                <a:latin typeface="Open Sans Bold"/>
                <a:ea typeface="Open Sans Bold"/>
                <a:cs typeface="Open Sans Bold"/>
                <a:sym typeface="Open Sans Bold"/>
              </a:rPr>
              <a:t>Success in collaborative management can be measured through several indicators:</a:t>
            </a:r>
          </a:p>
          <a:p>
            <a:pPr algn="l" marL="0" indent="0" lvl="0">
              <a:lnSpc>
                <a:spcPts val="3456"/>
              </a:lnSpc>
            </a:pPr>
            <a:r>
              <a:rPr lang="en-US" b="true" sz="2468">
                <a:solidFill>
                  <a:srgbClr val="24508C"/>
                </a:solidFill>
                <a:latin typeface="Open Sans Bold"/>
                <a:ea typeface="Open Sans Bold"/>
                <a:cs typeface="Open Sans Bold"/>
                <a:sym typeface="Open Sans Bold"/>
              </a:rPr>
              <a:t>Team Performance: Higher levels of productivity and innovation often signal effective collaboration.</a:t>
            </a:r>
          </a:p>
          <a:p>
            <a:pPr algn="l" marL="0" indent="0" lvl="0">
              <a:lnSpc>
                <a:spcPts val="3456"/>
              </a:lnSpc>
            </a:pPr>
            <a:r>
              <a:rPr lang="en-US" b="true" sz="2468">
                <a:solidFill>
                  <a:srgbClr val="24508C"/>
                </a:solidFill>
                <a:latin typeface="Open Sans Bold"/>
                <a:ea typeface="Open Sans Bold"/>
                <a:cs typeface="Open Sans Bold"/>
                <a:sym typeface="Open Sans Bold"/>
              </a:rPr>
              <a:t>Employee Satisfaction: Happy and engaged employees are a direct result of a collaborative work environment.</a:t>
            </a:r>
          </a:p>
          <a:p>
            <a:pPr algn="l" marL="0" indent="0" lvl="0">
              <a:lnSpc>
                <a:spcPts val="3456"/>
              </a:lnSpc>
            </a:pPr>
            <a:r>
              <a:rPr lang="en-US" b="true" sz="2468">
                <a:solidFill>
                  <a:srgbClr val="24508C"/>
                </a:solidFill>
                <a:latin typeface="Open Sans Bold"/>
                <a:ea typeface="Open Sans Bold"/>
                <a:cs typeface="Open Sans Bold"/>
                <a:sym typeface="Open Sans Bold"/>
              </a:rPr>
              <a:t>Goal Achievement: Whether individual or organizational goals are met more efficiently through teamwork.</a:t>
            </a:r>
          </a:p>
          <a:p>
            <a:pPr algn="l" marL="0" indent="0" lvl="0">
              <a:lnSpc>
                <a:spcPts val="3456"/>
              </a:lnSpc>
            </a:pPr>
            <a:r>
              <a:rPr lang="en-US" b="true" sz="2468">
                <a:solidFill>
                  <a:srgbClr val="24508C"/>
                </a:solidFill>
                <a:latin typeface="Open Sans Bold"/>
                <a:ea typeface="Open Sans Bold"/>
                <a:cs typeface="Open Sans Bold"/>
                <a:sym typeface="Open Sans Bold"/>
              </a:rPr>
              <a:t>Feedback and Surveys: Regular feedback from team members and stakeholders can provide insights into the effectiveness of collaboration efforts. Measuring success helps refine the collaborative processes and ensures that the organization continues to thrive.</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5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57275"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2631163" y="3314700"/>
            <a:ext cx="1230181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PROJECT MANAGEMENT</a:t>
            </a:r>
          </a:p>
        </p:txBody>
      </p:sp>
    </p:spTree>
  </p:cSld>
  <p:clrMapOvr>
    <a:masterClrMapping/>
  </p:clrMapOvr>
</p:sld>
</file>

<file path=ppt/slides/slide15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Introduction to Project Management</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Project management involves planning, organizing, and overseeing the completion of specific projects to achieve goals within a defined timeframe. It includes coordinating resources, managing risks, and ensuring that the project is completed on time, within budget, and meets the specified objectives. Effective project management requires balancing multiple factors like scope, quality, and stakeholder expectations. It is used across various industries, from construction to software development, to ensure that all aspects of a project run smoothly and efficiently.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GRAPHS </a:t>
            </a:r>
          </a:p>
        </p:txBody>
      </p:sp>
    </p:spTree>
  </p:cSld>
  <p:clrMapOvr>
    <a:masterClrMapping/>
  </p:clrMapOvr>
</p:sld>
</file>

<file path=ppt/slides/slide16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828400"/>
            <a:ext cx="9040494" cy="8630199"/>
            <a:chOff x="0" y="0"/>
            <a:chExt cx="12053992" cy="11506933"/>
          </a:xfrm>
        </p:grpSpPr>
        <p:sp>
          <p:nvSpPr>
            <p:cNvPr name="TextBox 3" id="3"/>
            <p:cNvSpPr txBox="true"/>
            <p:nvPr/>
          </p:nvSpPr>
          <p:spPr>
            <a:xfrm rot="0">
              <a:off x="0" y="2950571"/>
              <a:ext cx="10607073" cy="8556361"/>
            </a:xfrm>
            <a:prstGeom prst="rect">
              <a:avLst/>
            </a:prstGeom>
          </p:spPr>
          <p:txBody>
            <a:bodyPr anchor="t" rtlCol="false" tIns="0" lIns="0" bIns="0" rIns="0">
              <a:spAutoFit/>
            </a:bodyPr>
            <a:lstStyle/>
            <a:p>
              <a:pPr algn="l" marL="0" indent="0" lvl="0">
                <a:lnSpc>
                  <a:spcPts val="3432"/>
                </a:lnSpc>
              </a:pPr>
              <a:r>
                <a:rPr lang="en-US" b="true" sz="2640">
                  <a:solidFill>
                    <a:srgbClr val="24508C"/>
                  </a:solidFill>
                  <a:latin typeface="Open Sans Bold"/>
                  <a:ea typeface="Open Sans Bold"/>
                  <a:cs typeface="Open Sans Bold"/>
                  <a:sym typeface="Open Sans Bold"/>
                </a:rPr>
                <a:t>Project management is typically divided into five key phases:</a:t>
              </a:r>
            </a:p>
            <a:p>
              <a:pPr algn="l" marL="0" indent="0" lvl="0">
                <a:lnSpc>
                  <a:spcPts val="3432"/>
                </a:lnSpc>
              </a:pPr>
              <a:r>
                <a:rPr lang="en-US" b="true" sz="2640">
                  <a:solidFill>
                    <a:srgbClr val="24508C"/>
                  </a:solidFill>
                  <a:latin typeface="Open Sans Bold"/>
                  <a:ea typeface="Open Sans Bold"/>
                  <a:cs typeface="Open Sans Bold"/>
                  <a:sym typeface="Open Sans Bold"/>
                </a:rPr>
                <a:t>Initiation: Defining the project and obtaining approval.</a:t>
              </a:r>
            </a:p>
            <a:p>
              <a:pPr algn="l" marL="0" indent="0" lvl="0">
                <a:lnSpc>
                  <a:spcPts val="3432"/>
                </a:lnSpc>
              </a:pPr>
              <a:r>
                <a:rPr lang="en-US" b="true" sz="2640">
                  <a:solidFill>
                    <a:srgbClr val="24508C"/>
                  </a:solidFill>
                  <a:latin typeface="Open Sans Bold"/>
                  <a:ea typeface="Open Sans Bold"/>
                  <a:cs typeface="Open Sans Bold"/>
                  <a:sym typeface="Open Sans Bold"/>
                </a:rPr>
                <a:t>Planning: Setting goals, timelines, and resources.</a:t>
              </a:r>
            </a:p>
            <a:p>
              <a:pPr algn="l" marL="0" indent="0" lvl="0">
                <a:lnSpc>
                  <a:spcPts val="3432"/>
                </a:lnSpc>
              </a:pPr>
              <a:r>
                <a:rPr lang="en-US" b="true" sz="2640">
                  <a:solidFill>
                    <a:srgbClr val="24508C"/>
                  </a:solidFill>
                  <a:latin typeface="Open Sans Bold"/>
                  <a:ea typeface="Open Sans Bold"/>
                  <a:cs typeface="Open Sans Bold"/>
                  <a:sym typeface="Open Sans Bold"/>
                </a:rPr>
                <a:t>Execution: Carrying out the project plan, coordinating teams, and managing resources.</a:t>
              </a:r>
            </a:p>
            <a:p>
              <a:pPr algn="l" marL="0" indent="0" lvl="0">
                <a:lnSpc>
                  <a:spcPts val="3432"/>
                </a:lnSpc>
              </a:pPr>
              <a:r>
                <a:rPr lang="en-US" b="true" sz="2640">
                  <a:solidFill>
                    <a:srgbClr val="24508C"/>
                  </a:solidFill>
                  <a:latin typeface="Open Sans Bold"/>
                  <a:ea typeface="Open Sans Bold"/>
                  <a:cs typeface="Open Sans Bold"/>
                  <a:sym typeface="Open Sans Bold"/>
                </a:rPr>
                <a:t>Monitoring and Controlling: Tracking progress, addressing issues, and making adjustments to stay on track.</a:t>
              </a:r>
            </a:p>
            <a:p>
              <a:pPr algn="l" marL="0" indent="0" lvl="0">
                <a:lnSpc>
                  <a:spcPts val="3432"/>
                </a:lnSpc>
              </a:pPr>
              <a:r>
                <a:rPr lang="en-US" b="true" sz="2640">
                  <a:solidFill>
                    <a:srgbClr val="24508C"/>
                  </a:solidFill>
                  <a:latin typeface="Open Sans Bold"/>
                  <a:ea typeface="Open Sans Bold"/>
                  <a:cs typeface="Open Sans Bold"/>
                  <a:sym typeface="Open Sans Bold"/>
                </a:rPr>
                <a:t>Closing: Finalizing the project, delivering results, and reviewing performance.</a:t>
              </a:r>
            </a:p>
            <a:p>
              <a:pPr algn="l" marL="0" indent="0" lvl="0">
                <a:lnSpc>
                  <a:spcPts val="3432"/>
                </a:lnSpc>
              </a:pPr>
              <a:r>
                <a:rPr lang="en-US" b="true" sz="2640">
                  <a:solidFill>
                    <a:srgbClr val="24508C"/>
                  </a:solidFill>
                  <a:latin typeface="Open Sans Bold"/>
                  <a:ea typeface="Open Sans Bold"/>
                  <a:cs typeface="Open Sans Bold"/>
                  <a:sym typeface="Open Sans Bold"/>
                </a:rPr>
                <a:t>Each phase is crucial for ensuring that the project meets its objectives.</a:t>
              </a:r>
            </a:p>
          </p:txBody>
        </p:sp>
        <p:sp>
          <p:nvSpPr>
            <p:cNvPr name="TextBox 4" id="4"/>
            <p:cNvSpPr txBox="true"/>
            <p:nvPr/>
          </p:nvSpPr>
          <p:spPr>
            <a:xfrm rot="0">
              <a:off x="0" y="-38100"/>
              <a:ext cx="12053992" cy="2088727"/>
            </a:xfrm>
            <a:prstGeom prst="rect">
              <a:avLst/>
            </a:prstGeom>
          </p:spPr>
          <p:txBody>
            <a:bodyPr anchor="t" rtlCol="false" tIns="0" lIns="0" bIns="0" rIns="0">
              <a:spAutoFit/>
            </a:bodyPr>
            <a:lstStyle/>
            <a:p>
              <a:pPr algn="l" marL="0" indent="0" lvl="0">
                <a:lnSpc>
                  <a:spcPts val="6369"/>
                </a:lnSpc>
              </a:pPr>
              <a:r>
                <a:rPr lang="en-US" b="true" sz="4899">
                  <a:solidFill>
                    <a:srgbClr val="24508C"/>
                  </a:solidFill>
                  <a:latin typeface="Open Sans Bold"/>
                  <a:ea typeface="Open Sans Bold"/>
                  <a:cs typeface="Open Sans Bold"/>
                  <a:sym typeface="Open Sans Bold"/>
                </a:rPr>
                <a:t>Key Phases of Project Management</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Project Scope Management</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Scope management is the process of defining and controlling what is included in the project. It helps ensure that the project stays focused and does not expand beyond its intended goals. This includes defining deliverables, setting boundaries, and controlling changes to the scope throughout the project's lifecycle. A well-defined scope prevents scope creep, where uncontrolled changes or continuous expansion of the project lead to delays and cost overruns. Clear communication of scope to stakeholders is essential for maintaining project direction.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a:solidFill>
                  <a:srgbClr val="24508C"/>
                </a:solidFill>
                <a:latin typeface="Open Sans Bold"/>
                <a:ea typeface="Open Sans Bold"/>
                <a:cs typeface="Open Sans Bold"/>
                <a:sym typeface="Open Sans Bold"/>
              </a:rPr>
              <a:t>Time Management in Projects</a:t>
            </a:r>
          </a:p>
        </p:txBody>
      </p:sp>
      <p:sp>
        <p:nvSpPr>
          <p:cNvPr name="TextBox 3" id="3"/>
          <p:cNvSpPr txBox="true"/>
          <p:nvPr/>
        </p:nvSpPr>
        <p:spPr>
          <a:xfrm rot="0">
            <a:off x="2178452" y="4229100"/>
            <a:ext cx="8271101" cy="5029200"/>
          </a:xfrm>
          <a:prstGeom prst="rect">
            <a:avLst/>
          </a:prstGeom>
        </p:spPr>
        <p:txBody>
          <a:bodyPr anchor="t" rtlCol="false" tIns="0" lIns="0" bIns="0" rIns="0">
            <a:spAutoFit/>
          </a:bodyPr>
          <a:lstStyle/>
          <a:p>
            <a:pPr algn="l" marL="0" indent="0" lvl="0">
              <a:lnSpc>
                <a:spcPts val="3360"/>
              </a:lnSpc>
            </a:pPr>
            <a:r>
              <a:rPr lang="en-US" b="true" sz="2800">
                <a:solidFill>
                  <a:srgbClr val="24508C"/>
                </a:solidFill>
                <a:latin typeface="Open Sans Bold"/>
                <a:ea typeface="Open Sans Bold"/>
                <a:cs typeface="Open Sans Bold"/>
                <a:sym typeface="Open Sans Bold"/>
              </a:rPr>
              <a:t>Time management is critical for ensuring that a project is completed on schedule. This involves creating a detailed project schedule that outlines milestones, tasks, dependencies, and deadlines. Tools like Gantt charts and project management software help visualize and track time management. Effective time management also includes anticipating delays, mitigating risks, and adjusting plans as needed. Consistent monitoring of progress ensures that the project stays on track and meets its deadlines.</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16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Budget and Cost Management</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Project budget management involves estimating, allocating, and controlling costs to ensure the project remains within financial constraints. This includes developing a detailed budget plan, monitoring expenses, and identifying potential cost-saving opportunities. Cost management tools and techniques, such as earned value management (EVM), help track financial performance and ensure that the project is completed within the approved budget. Effective budget management also involves dealing with unforeseen financial challenges and adjusting the plan to stay on track.</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292975"/>
            <a:ext cx="8022194" cy="961470"/>
          </a:xfrm>
          <a:prstGeom prst="rect">
            <a:avLst/>
          </a:prstGeom>
        </p:spPr>
        <p:txBody>
          <a:bodyPr anchor="t" rtlCol="false" tIns="0" lIns="0" bIns="0" rIns="0">
            <a:spAutoFit/>
          </a:bodyPr>
          <a:lstStyle/>
          <a:p>
            <a:pPr algn="l" marL="0" indent="0" lvl="0">
              <a:lnSpc>
                <a:spcPts val="7319"/>
              </a:lnSpc>
            </a:pPr>
            <a:r>
              <a:rPr lang="en-US" b="true" sz="6970">
                <a:solidFill>
                  <a:srgbClr val="24508C"/>
                </a:solidFill>
                <a:latin typeface="Open Sans Bold"/>
                <a:ea typeface="Open Sans Bold"/>
                <a:cs typeface="Open Sans Bold"/>
                <a:sym typeface="Open Sans Bold"/>
              </a:rPr>
              <a:t>Risk Management</a:t>
            </a:r>
          </a:p>
        </p:txBody>
      </p:sp>
      <p:sp>
        <p:nvSpPr>
          <p:cNvPr name="TextBox 3" id="3"/>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Risk management is the process of identifying, assessing, and mitigating potential risks that could impact the project's success. This includes developing risk management plans, monitoring potential threats, and implementing contingency plans. Common project risks include scope changes, schedule delays, and resource shortages. By identifying risks early and developing mitigation strategies, project managers can reduce the impact of negative events and ensure that the project proceeds smoothly.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Communication in Project Management</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Clear and consistent communication is crucial in project management. It involves informing stakeholders, team members, and clients about the project's status, milestones, and any issues that arise. Communication tools like emails, meetings, reports, and project management software help keep everyone on the same page. Effective communication ensures that expectations are aligned, and problems are addressed quickly. Project managers must adapt their communication style to suit different stakeholders and ensure that messages are understood and acted upon.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Stakeholder Management</a:t>
            </a:r>
          </a:p>
        </p:txBody>
      </p:sp>
      <p:sp>
        <p:nvSpPr>
          <p:cNvPr name="TextBox 3" id="3"/>
          <p:cNvSpPr txBox="true"/>
          <p:nvPr/>
        </p:nvSpPr>
        <p:spPr>
          <a:xfrm rot="0">
            <a:off x="2210699" y="4728816"/>
            <a:ext cx="13866603" cy="2547938"/>
          </a:xfrm>
          <a:prstGeom prst="rect">
            <a:avLst/>
          </a:prstGeom>
        </p:spPr>
        <p:txBody>
          <a:bodyPr anchor="t" rtlCol="false" tIns="0" lIns="0" bIns="0" rIns="0">
            <a:spAutoFit/>
          </a:bodyPr>
          <a:lstStyle/>
          <a:p>
            <a:pPr algn="l" marL="0" indent="0" lvl="0">
              <a:lnSpc>
                <a:spcPts val="3412"/>
              </a:lnSpc>
            </a:pPr>
            <a:r>
              <a:rPr lang="en-US" b="true" sz="2437">
                <a:solidFill>
                  <a:srgbClr val="24508C"/>
                </a:solidFill>
                <a:latin typeface="Open Sans Bold"/>
                <a:ea typeface="Open Sans Bold"/>
                <a:cs typeface="Open Sans Bold"/>
                <a:sym typeface="Open Sans Bold"/>
              </a:rPr>
              <a:t>Stakeholder management involves identifying, analyzing, and engaging with people or organizations that have an interest in the project. This includes sponsors, team members, clients, and end-users. Effective stakeholder management ensures that all parties are informed, expectations are managed, and support is maintained throughout the project. By engaging stakeholders early and keeping them involved, project managers can foster collaboration and address concerns before they become major issues.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Project Quality Management</a:t>
            </a:r>
          </a:p>
        </p:txBody>
      </p:sp>
      <p:sp>
        <p:nvSpPr>
          <p:cNvPr name="TextBox 3" id="3"/>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Quality management ensures that the project's deliverables meet the required standards and satisfy stakeholder expectations. This includes setting quality criteria, performing quality assurance during the project's execution, and conducting quality control checks. Tools like Six Sigma or Total Quality Management (TQM) can be used to ensure that processes are efficient and outputs are consistent. Maintaining high quality is essential for client satisfaction and the long-term success of the project.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25330"/>
            <a:ext cx="8022194" cy="1487236"/>
          </a:xfrm>
          <a:prstGeom prst="rect">
            <a:avLst/>
          </a:prstGeom>
        </p:spPr>
        <p:txBody>
          <a:bodyPr anchor="t" rtlCol="false" tIns="0" lIns="0" bIns="0" rIns="0">
            <a:spAutoFit/>
          </a:bodyPr>
          <a:lstStyle/>
          <a:p>
            <a:pPr algn="l" marL="0" indent="0" lvl="0">
              <a:lnSpc>
                <a:spcPts val="5848"/>
              </a:lnSpc>
            </a:pPr>
            <a:r>
              <a:rPr lang="en-US" b="true" sz="5570">
                <a:solidFill>
                  <a:srgbClr val="24508C"/>
                </a:solidFill>
                <a:latin typeface="Open Sans Bold"/>
                <a:ea typeface="Open Sans Bold"/>
                <a:cs typeface="Open Sans Bold"/>
                <a:sym typeface="Open Sans Bold"/>
              </a:rPr>
              <a:t>Tools and Software for Project Management</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Project management software tools help streamline processes, increase efficiency, and improve collaboration. Popular tools include:</a:t>
            </a:r>
          </a:p>
          <a:p>
            <a:pPr algn="l" marL="0" indent="0" lvl="0">
              <a:lnSpc>
                <a:spcPts val="3499"/>
              </a:lnSpc>
            </a:pPr>
            <a:r>
              <a:rPr lang="en-US" b="true" sz="2499">
                <a:solidFill>
                  <a:srgbClr val="24508C"/>
                </a:solidFill>
                <a:latin typeface="Open Sans Bold"/>
                <a:ea typeface="Open Sans Bold"/>
                <a:cs typeface="Open Sans Bold"/>
                <a:sym typeface="Open Sans Bold"/>
              </a:rPr>
              <a:t>Microsoft Project: A comprehensive tool for planning, scheduling, and resource management.</a:t>
            </a:r>
          </a:p>
          <a:p>
            <a:pPr algn="l" marL="0" indent="0" lvl="0">
              <a:lnSpc>
                <a:spcPts val="3499"/>
              </a:lnSpc>
            </a:pPr>
            <a:r>
              <a:rPr lang="en-US" b="true" sz="2499">
                <a:solidFill>
                  <a:srgbClr val="24508C"/>
                </a:solidFill>
                <a:latin typeface="Open Sans Bold"/>
                <a:ea typeface="Open Sans Bold"/>
                <a:cs typeface="Open Sans Bold"/>
                <a:sym typeface="Open Sans Bold"/>
              </a:rPr>
              <a:t>Trello: A visual tool for managing tasks using boards and cards.</a:t>
            </a:r>
          </a:p>
          <a:p>
            <a:pPr algn="l" marL="0" indent="0" lvl="0">
              <a:lnSpc>
                <a:spcPts val="3499"/>
              </a:lnSpc>
            </a:pPr>
            <a:r>
              <a:rPr lang="en-US" b="true" sz="2499">
                <a:solidFill>
                  <a:srgbClr val="24508C"/>
                </a:solidFill>
                <a:latin typeface="Open Sans Bold"/>
                <a:ea typeface="Open Sans Bold"/>
                <a:cs typeface="Open Sans Bold"/>
                <a:sym typeface="Open Sans Bold"/>
              </a:rPr>
              <a:t>Asana: A task management tool that helps teams collaborate and track progress.</a:t>
            </a:r>
          </a:p>
          <a:p>
            <a:pPr algn="l" marL="0" indent="0" lvl="0">
              <a:lnSpc>
                <a:spcPts val="3499"/>
              </a:lnSpc>
            </a:pPr>
            <a:r>
              <a:rPr lang="en-US" b="true" sz="2499">
                <a:solidFill>
                  <a:srgbClr val="24508C"/>
                </a:solidFill>
                <a:latin typeface="Open Sans Bold"/>
                <a:ea typeface="Open Sans Bold"/>
                <a:cs typeface="Open Sans Bold"/>
                <a:sym typeface="Open Sans Bold"/>
              </a:rPr>
              <a:t>Basecamp: A tool for team communication and project tracking.</a:t>
            </a:r>
          </a:p>
          <a:p>
            <a:pPr algn="l" marL="0" indent="0" lvl="0">
              <a:lnSpc>
                <a:spcPts val="3499"/>
              </a:lnSpc>
            </a:pPr>
            <a:r>
              <a:rPr lang="en-US" b="true" sz="2499">
                <a:solidFill>
                  <a:srgbClr val="24508C"/>
                </a:solidFill>
                <a:latin typeface="Open Sans Bold"/>
                <a:ea typeface="Open Sans Bold"/>
                <a:cs typeface="Open Sans Bold"/>
                <a:sym typeface="Open Sans Bold"/>
              </a:rPr>
              <a:t>These tools assist project managers in organizing tasks, tracking timelines, managing resources, and communicating effectively with teams and stakeholders.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6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3078250" y="3314700"/>
            <a:ext cx="12131499"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FINANCIAL MANAGEMENT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6907438" y="1028700"/>
            <a:ext cx="9683724" cy="1057275"/>
          </a:xfrm>
          <a:prstGeom prst="rect">
            <a:avLst/>
          </a:prstGeom>
        </p:spPr>
        <p:txBody>
          <a:bodyPr anchor="t" rtlCol="false" tIns="0" lIns="0" bIns="0" rIns="0">
            <a:spAutoFit/>
          </a:bodyPr>
          <a:lstStyle/>
          <a:p>
            <a:pPr algn="l" marL="0" indent="0" lvl="0">
              <a:lnSpc>
                <a:spcPts val="8399"/>
              </a:lnSpc>
            </a:pPr>
            <a:r>
              <a:rPr lang="en-US" b="true" sz="6999">
                <a:solidFill>
                  <a:srgbClr val="24508C"/>
                </a:solidFill>
                <a:latin typeface="Montserrat Bold"/>
                <a:ea typeface="Montserrat Bold"/>
                <a:cs typeface="Montserrat Bold"/>
                <a:sym typeface="Montserrat Bold"/>
              </a:rPr>
              <a:t>WHAT IS A GRAPH?</a:t>
            </a:r>
          </a:p>
        </p:txBody>
      </p:sp>
      <p:sp>
        <p:nvSpPr>
          <p:cNvPr name="TextBox 9" id="9"/>
          <p:cNvSpPr txBox="true"/>
          <p:nvPr/>
        </p:nvSpPr>
        <p:spPr>
          <a:xfrm rot="0">
            <a:off x="6460351" y="2669832"/>
            <a:ext cx="11216595" cy="7046600"/>
          </a:xfrm>
          <a:prstGeom prst="rect">
            <a:avLst/>
          </a:prstGeom>
        </p:spPr>
        <p:txBody>
          <a:bodyPr anchor="t" rtlCol="false" tIns="0" lIns="0" bIns="0" rIns="0">
            <a:spAutoFit/>
          </a:bodyPr>
          <a:lstStyle/>
          <a:p>
            <a:pPr algn="l" marL="0" indent="0" lvl="0">
              <a:lnSpc>
                <a:spcPts val="4304"/>
              </a:lnSpc>
              <a:spcBef>
                <a:spcPct val="0"/>
              </a:spcBef>
            </a:pPr>
            <a:r>
              <a:rPr lang="en-US" b="true" sz="3074">
                <a:solidFill>
                  <a:srgbClr val="24508C"/>
                </a:solidFill>
                <a:latin typeface="Roca One Bold"/>
                <a:ea typeface="Roca One Bold"/>
                <a:cs typeface="Roca One Bold"/>
                <a:sym typeface="Roca One Bold"/>
              </a:rPr>
              <a:t>A GRAPH IS A VISUAL REPRESENTATION OF DATA THAT SHOWS THE RELATIONSHIP BETWEEN DIFFERENT VARIABLES, USUALLY USING A COORDINATE SYSTEM. GRAPHS ARE TYPICALLY USED TO DISPLAY NUMERICAL DATA AND ILLUSTRATE HOW ONE VARIABLE CHANGES IN RELATION TO ANOTHER. THE MOST COMMON TYPES OF GRAPHS ARE LINE GRAPHS, BAR GRAPHS, AND SCATTER PLOTS. THESE GRAPHS USE AXES (X AND Y) TO PLOT DATA POINTS, AND LINES OR BARS TO SHOW TRENDS, DISTRIBUTIONS, OR CORRELATIONS. GRAPHS ARE ESPECIALLY USEFUL FOR ILLUSTRATING RELATIONSHIPS, SUCH AS HOW TIME AFFECTS A PARTICULAR OUTCOME OR HOW TWO VARIABLES ARE CORRELATED.</a:t>
            </a:r>
          </a:p>
        </p:txBody>
      </p:sp>
      <p:sp>
        <p:nvSpPr>
          <p:cNvPr name="Freeform 10" id="10"/>
          <p:cNvSpPr/>
          <p:nvPr/>
        </p:nvSpPr>
        <p:spPr>
          <a:xfrm flipH="false" flipV="false" rot="5400000">
            <a:off x="-2393986" y="2276637"/>
            <a:ext cx="10415803" cy="5719222"/>
          </a:xfrm>
          <a:custGeom>
            <a:avLst/>
            <a:gdLst/>
            <a:ahLst/>
            <a:cxnLst/>
            <a:rect r="r" b="b" t="t" l="l"/>
            <a:pathLst>
              <a:path h="5719222" w="10415803">
                <a:moveTo>
                  <a:pt x="0" y="0"/>
                </a:moveTo>
                <a:lnTo>
                  <a:pt x="10415803" y="0"/>
                </a:lnTo>
                <a:lnTo>
                  <a:pt x="10415803" y="5719223"/>
                </a:lnTo>
                <a:lnTo>
                  <a:pt x="0" y="5719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What is Financial Management?</a:t>
            </a:r>
          </a:p>
        </p:txBody>
      </p:sp>
      <p:sp>
        <p:nvSpPr>
          <p:cNvPr name="TextBox 3" id="3"/>
          <p:cNvSpPr txBox="true"/>
          <p:nvPr/>
        </p:nvSpPr>
        <p:spPr>
          <a:xfrm rot="0">
            <a:off x="2210699" y="4728816"/>
            <a:ext cx="13866603" cy="2911078"/>
          </a:xfrm>
          <a:prstGeom prst="rect">
            <a:avLst/>
          </a:prstGeom>
        </p:spPr>
        <p:txBody>
          <a:bodyPr anchor="t" rtlCol="false" tIns="0" lIns="0" bIns="0" rIns="0">
            <a:spAutoFit/>
          </a:bodyPr>
          <a:lstStyle/>
          <a:p>
            <a:pPr algn="l" marL="0" indent="0" lvl="0">
              <a:lnSpc>
                <a:spcPts val="3346"/>
              </a:lnSpc>
            </a:pPr>
            <a:r>
              <a:rPr lang="en-US" b="true" sz="2390">
                <a:solidFill>
                  <a:srgbClr val="24508C"/>
                </a:solidFill>
                <a:latin typeface="Open Sans Bold"/>
                <a:ea typeface="Open Sans Bold"/>
                <a:cs typeface="Open Sans Bold"/>
                <a:sym typeface="Open Sans Bold"/>
              </a:rPr>
              <a:t>Financial management is the process of planning, organizing, directing, and controlling the financial resources of an organization or individual. Its primary objective is to ensure that resources are used efficiently to achieve the financial goals. This includes managing revenues, expenses, investments, and the financial risks associated with various business activities. Good financial management ensures that funds are available for both short-term and long-term needs, facilitating decision-making and financial stability. It is essential for maximizing profitability, minimizing risks, and ensuring sustainable financial health.</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25330"/>
            <a:ext cx="8022194" cy="1487236"/>
          </a:xfrm>
          <a:prstGeom prst="rect">
            <a:avLst/>
          </a:prstGeom>
        </p:spPr>
        <p:txBody>
          <a:bodyPr anchor="t" rtlCol="false" tIns="0" lIns="0" bIns="0" rIns="0">
            <a:spAutoFit/>
          </a:bodyPr>
          <a:lstStyle/>
          <a:p>
            <a:pPr algn="l" marL="0" indent="0" lvl="0">
              <a:lnSpc>
                <a:spcPts val="5848"/>
              </a:lnSpc>
            </a:pPr>
            <a:r>
              <a:rPr lang="en-US" b="true" sz="5570">
                <a:solidFill>
                  <a:srgbClr val="24508C"/>
                </a:solidFill>
                <a:latin typeface="Open Sans Bold"/>
                <a:ea typeface="Open Sans Bold"/>
                <a:cs typeface="Open Sans Bold"/>
                <a:sym typeface="Open Sans Bold"/>
              </a:rPr>
              <a:t>Objectives of Financial Management</a:t>
            </a:r>
          </a:p>
        </p:txBody>
      </p:sp>
      <p:sp>
        <p:nvSpPr>
          <p:cNvPr name="TextBox 3" id="3"/>
          <p:cNvSpPr txBox="true"/>
          <p:nvPr/>
        </p:nvSpPr>
        <p:spPr>
          <a:xfrm rot="0">
            <a:off x="2210699" y="4719291"/>
            <a:ext cx="13866603" cy="43656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The main objectives of financial management are:</a:t>
            </a:r>
          </a:p>
          <a:p>
            <a:pPr algn="l" marL="0" indent="0" lvl="0">
              <a:lnSpc>
                <a:spcPts val="3499"/>
              </a:lnSpc>
            </a:pPr>
            <a:r>
              <a:rPr lang="en-US" b="true" sz="2499">
                <a:solidFill>
                  <a:srgbClr val="24508C"/>
                </a:solidFill>
                <a:latin typeface="Open Sans Bold"/>
                <a:ea typeface="Open Sans Bold"/>
                <a:cs typeface="Open Sans Bold"/>
                <a:sym typeface="Open Sans Bold"/>
              </a:rPr>
              <a:t>Profit Maximization: Ensuring the organization achieves the highest possible profit by managing revenues and costs effectively.</a:t>
            </a:r>
          </a:p>
          <a:p>
            <a:pPr algn="l" marL="0" indent="0" lvl="0">
              <a:lnSpc>
                <a:spcPts val="3499"/>
              </a:lnSpc>
            </a:pPr>
            <a:r>
              <a:rPr lang="en-US" b="true" sz="2499">
                <a:solidFill>
                  <a:srgbClr val="24508C"/>
                </a:solidFill>
                <a:latin typeface="Open Sans Bold"/>
                <a:ea typeface="Open Sans Bold"/>
                <a:cs typeface="Open Sans Bold"/>
                <a:sym typeface="Open Sans Bold"/>
              </a:rPr>
              <a:t>Wealth Maximization: Focusing on increasing the value of the organization or personal wealth through wise financial planning and investment decisions.</a:t>
            </a:r>
          </a:p>
          <a:p>
            <a:pPr algn="l" marL="0" indent="0" lvl="0">
              <a:lnSpc>
                <a:spcPts val="3499"/>
              </a:lnSpc>
            </a:pPr>
            <a:r>
              <a:rPr lang="en-US" b="true" sz="2499">
                <a:solidFill>
                  <a:srgbClr val="24508C"/>
                </a:solidFill>
                <a:latin typeface="Open Sans Bold"/>
                <a:ea typeface="Open Sans Bold"/>
                <a:cs typeface="Open Sans Bold"/>
                <a:sym typeface="Open Sans Bold"/>
              </a:rPr>
              <a:t>Liquidity Management: Ensuring sufficient cash flow for day-to-day operations without compromising profitability.</a:t>
            </a:r>
          </a:p>
          <a:p>
            <a:pPr algn="l" marL="0" indent="0" lvl="0">
              <a:lnSpc>
                <a:spcPts val="3499"/>
              </a:lnSpc>
            </a:pPr>
            <a:r>
              <a:rPr lang="en-US" b="true" sz="2499">
                <a:solidFill>
                  <a:srgbClr val="24508C"/>
                </a:solidFill>
                <a:latin typeface="Open Sans Bold"/>
                <a:ea typeface="Open Sans Bold"/>
                <a:cs typeface="Open Sans Bold"/>
                <a:sym typeface="Open Sans Bold"/>
              </a:rPr>
              <a:t>Risk Management: Identifying and managing financial risks to protect assets and stabilize returns. These objectives guide financial decision-making and ensure the growth and sustainability of an organization or individual finances.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25886"/>
            <a:ext cx="8022194" cy="1486124"/>
          </a:xfrm>
          <a:prstGeom prst="rect">
            <a:avLst/>
          </a:prstGeom>
        </p:spPr>
        <p:txBody>
          <a:bodyPr anchor="t" rtlCol="false" tIns="0" lIns="0" bIns="0" rIns="0">
            <a:spAutoFit/>
          </a:bodyPr>
          <a:lstStyle/>
          <a:p>
            <a:pPr algn="l" marL="0" indent="0" lvl="0">
              <a:lnSpc>
                <a:spcPts val="5787"/>
              </a:lnSpc>
            </a:pPr>
            <a:r>
              <a:rPr lang="en-US" b="true" sz="5511">
                <a:solidFill>
                  <a:srgbClr val="24508C"/>
                </a:solidFill>
                <a:latin typeface="Open Sans Bold"/>
                <a:ea typeface="Open Sans Bold"/>
                <a:cs typeface="Open Sans Bold"/>
                <a:sym typeface="Open Sans Bold"/>
              </a:rPr>
              <a:t>Key Elements of Financial Management</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Financial management is made up of several key components:</a:t>
            </a:r>
          </a:p>
          <a:p>
            <a:pPr algn="l" marL="0" indent="0" lvl="0">
              <a:lnSpc>
                <a:spcPts val="3499"/>
              </a:lnSpc>
            </a:pPr>
            <a:r>
              <a:rPr lang="en-US" b="true" sz="2499">
                <a:solidFill>
                  <a:srgbClr val="24508C"/>
                </a:solidFill>
                <a:latin typeface="Open Sans Bold"/>
                <a:ea typeface="Open Sans Bold"/>
                <a:cs typeface="Open Sans Bold"/>
                <a:sym typeface="Open Sans Bold"/>
              </a:rPr>
              <a:t>Budgeting: Establishing a financial plan that outlines expected income, expenses, and savings over a specific period.</a:t>
            </a:r>
          </a:p>
          <a:p>
            <a:pPr algn="l" marL="0" indent="0" lvl="0">
              <a:lnSpc>
                <a:spcPts val="3499"/>
              </a:lnSpc>
            </a:pPr>
            <a:r>
              <a:rPr lang="en-US" b="true" sz="2499">
                <a:solidFill>
                  <a:srgbClr val="24508C"/>
                </a:solidFill>
                <a:latin typeface="Open Sans Bold"/>
                <a:ea typeface="Open Sans Bold"/>
                <a:cs typeface="Open Sans Bold"/>
                <a:sym typeface="Open Sans Bold"/>
              </a:rPr>
              <a:t>Investing: Allocating resources in various assets, stocks, or bonds to generate returns and ensure future growth.</a:t>
            </a:r>
          </a:p>
          <a:p>
            <a:pPr algn="l" marL="0" indent="0" lvl="0">
              <a:lnSpc>
                <a:spcPts val="3499"/>
              </a:lnSpc>
            </a:pPr>
            <a:r>
              <a:rPr lang="en-US" b="true" sz="2499">
                <a:solidFill>
                  <a:srgbClr val="24508C"/>
                </a:solidFill>
                <a:latin typeface="Open Sans Bold"/>
                <a:ea typeface="Open Sans Bold"/>
                <a:cs typeface="Open Sans Bold"/>
                <a:sym typeface="Open Sans Bold"/>
              </a:rPr>
              <a:t>Financing: Deciding how to raise capital, either through equity or debt, to fund operations and investments.</a:t>
            </a:r>
          </a:p>
          <a:p>
            <a:pPr algn="l" marL="0" indent="0" lvl="0">
              <a:lnSpc>
                <a:spcPts val="3499"/>
              </a:lnSpc>
            </a:pPr>
            <a:r>
              <a:rPr lang="en-US" b="true" sz="2499">
                <a:solidFill>
                  <a:srgbClr val="24508C"/>
                </a:solidFill>
                <a:latin typeface="Open Sans Bold"/>
                <a:ea typeface="Open Sans Bold"/>
                <a:cs typeface="Open Sans Bold"/>
                <a:sym typeface="Open Sans Bold"/>
              </a:rPr>
              <a:t>Risk Assessment: Identifying potential risks and creating strategies to mitigate them.</a:t>
            </a:r>
          </a:p>
          <a:p>
            <a:pPr algn="l" marL="0" indent="0" lvl="0">
              <a:lnSpc>
                <a:spcPts val="3499"/>
              </a:lnSpc>
            </a:pPr>
            <a:r>
              <a:rPr lang="en-US" b="true" sz="2499">
                <a:solidFill>
                  <a:srgbClr val="24508C"/>
                </a:solidFill>
                <a:latin typeface="Open Sans Bold"/>
                <a:ea typeface="Open Sans Bold"/>
                <a:cs typeface="Open Sans Bold"/>
                <a:sym typeface="Open Sans Bold"/>
              </a:rPr>
              <a:t>Each of these elements helps balance growth and stability in financial management.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Financial Planning and Budgeting</a:t>
            </a:r>
          </a:p>
        </p:txBody>
      </p:sp>
      <p:sp>
        <p:nvSpPr>
          <p:cNvPr name="TextBox 3" id="3"/>
          <p:cNvSpPr txBox="true"/>
          <p:nvPr/>
        </p:nvSpPr>
        <p:spPr>
          <a:xfrm rot="0">
            <a:off x="2210699" y="4728816"/>
            <a:ext cx="13866603" cy="2976166"/>
          </a:xfrm>
          <a:prstGeom prst="rect">
            <a:avLst/>
          </a:prstGeom>
        </p:spPr>
        <p:txBody>
          <a:bodyPr anchor="t" rtlCol="false" tIns="0" lIns="0" bIns="0" rIns="0">
            <a:spAutoFit/>
          </a:bodyPr>
          <a:lstStyle/>
          <a:p>
            <a:pPr algn="l" marL="0" indent="0" lvl="0">
              <a:lnSpc>
                <a:spcPts val="3434"/>
              </a:lnSpc>
            </a:pPr>
            <a:r>
              <a:rPr lang="en-US" b="true" sz="2453">
                <a:solidFill>
                  <a:srgbClr val="24508C"/>
                </a:solidFill>
                <a:latin typeface="Open Sans Bold"/>
                <a:ea typeface="Open Sans Bold"/>
                <a:cs typeface="Open Sans Bold"/>
                <a:sym typeface="Open Sans Bold"/>
              </a:rPr>
              <a:t>Financial planning involves setting long-term financial goals and outlining the steps necessary to achieve them. Budgeting is an essential part of financial planning and helps manage income and expenses effectively. A well-structured budget allows individuals and organizations to monitor cash flow, avoid overspending, and allocate resources to the most important areas. Budgeting tools, such as spreadsheets or software, are often used to track expenditures and adjust plans as needed. Effective budgeting ensures that financial objectives are met without compromising on financial health.</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72168"/>
            <a:ext cx="8022194" cy="784034"/>
          </a:xfrm>
          <a:prstGeom prst="rect">
            <a:avLst/>
          </a:prstGeom>
        </p:spPr>
        <p:txBody>
          <a:bodyPr anchor="t" rtlCol="false" tIns="0" lIns="0" bIns="0" rIns="0">
            <a:spAutoFit/>
          </a:bodyPr>
          <a:lstStyle/>
          <a:p>
            <a:pPr algn="l" marL="0" indent="0" lvl="0">
              <a:lnSpc>
                <a:spcPts val="5939"/>
              </a:lnSpc>
            </a:pPr>
            <a:r>
              <a:rPr lang="en-US" b="true" sz="5656">
                <a:solidFill>
                  <a:srgbClr val="24508C"/>
                </a:solidFill>
                <a:latin typeface="Open Sans Bold"/>
                <a:ea typeface="Open Sans Bold"/>
                <a:cs typeface="Open Sans Bold"/>
                <a:sym typeface="Open Sans Bold"/>
              </a:rPr>
              <a:t>Investment Strategies</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An essential part of financial management is investment. Investments can be made in various vehicles, including stocks, bonds, real estate, or mutual funds, based on individual or organizational risk tolerance and time horizon. The primary goal of investing is to generate returns that will outpace inflation and contribute to long-term financial goals. Investment strategies often involve diversifying the portfolio to reduce risk, as well as conducting thorough research to ensure the investments align with overall financial objectives.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48767"/>
            <a:ext cx="8022194" cy="840361"/>
          </a:xfrm>
          <a:prstGeom prst="rect">
            <a:avLst/>
          </a:prstGeom>
        </p:spPr>
        <p:txBody>
          <a:bodyPr anchor="t" rtlCol="false" tIns="0" lIns="0" bIns="0" rIns="0">
            <a:spAutoFit/>
          </a:bodyPr>
          <a:lstStyle/>
          <a:p>
            <a:pPr algn="l" marL="0" indent="0" lvl="0">
              <a:lnSpc>
                <a:spcPts val="6419"/>
              </a:lnSpc>
            </a:pPr>
            <a:r>
              <a:rPr lang="en-US" b="true" sz="6113">
                <a:solidFill>
                  <a:srgbClr val="24508C"/>
                </a:solidFill>
                <a:latin typeface="Open Sans Bold"/>
                <a:ea typeface="Open Sans Bold"/>
                <a:cs typeface="Open Sans Bold"/>
                <a:sym typeface="Open Sans Bold"/>
              </a:rPr>
              <a:t>Managing Cash Flow</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Cash flow management is the process of tracking, analyzing, and optimizing the flow of cash into and out of a business or personal account. Positive cash flow is crucial for the survival and growth of an organization, as it ensures there is enough money available to pay bills, employees, and reinvest in the business. Poor cash flow can lead to financial stress and, in some cases, insolvency. By monitoring cash flow, organizations can identify potential financial issues early and adjust operations or financial strategies to maintain liquidity.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Financial Ratios and Analysis</a:t>
            </a:r>
          </a:p>
        </p:txBody>
      </p:sp>
      <p:sp>
        <p:nvSpPr>
          <p:cNvPr name="TextBox 3" id="3"/>
          <p:cNvSpPr txBox="true"/>
          <p:nvPr/>
        </p:nvSpPr>
        <p:spPr>
          <a:xfrm rot="0">
            <a:off x="2210699" y="4728816"/>
            <a:ext cx="13866603" cy="3404791"/>
          </a:xfrm>
          <a:prstGeom prst="rect">
            <a:avLst/>
          </a:prstGeom>
        </p:spPr>
        <p:txBody>
          <a:bodyPr anchor="t" rtlCol="false" tIns="0" lIns="0" bIns="0" rIns="0">
            <a:spAutoFit/>
          </a:bodyPr>
          <a:lstStyle/>
          <a:p>
            <a:pPr algn="l" marL="0" indent="0" lvl="0">
              <a:lnSpc>
                <a:spcPts val="3434"/>
              </a:lnSpc>
            </a:pPr>
            <a:r>
              <a:rPr lang="en-US" b="true" sz="2453">
                <a:solidFill>
                  <a:srgbClr val="24508C"/>
                </a:solidFill>
                <a:latin typeface="Open Sans Bold"/>
                <a:ea typeface="Open Sans Bold"/>
                <a:cs typeface="Open Sans Bold"/>
                <a:sym typeface="Open Sans Bold"/>
              </a:rPr>
              <a:t>Financial ratios are used to evaluate the financial health of a business or personal finances. These ratios help in comparing performance over time, assessing profitability, liquidity, and solvency. Some key financial ratios include:</a:t>
            </a:r>
          </a:p>
          <a:p>
            <a:pPr algn="l" marL="0" indent="0" lvl="0">
              <a:lnSpc>
                <a:spcPts val="3434"/>
              </a:lnSpc>
            </a:pPr>
            <a:r>
              <a:rPr lang="en-US" b="true" sz="2453">
                <a:solidFill>
                  <a:srgbClr val="24508C"/>
                </a:solidFill>
                <a:latin typeface="Open Sans Bold"/>
                <a:ea typeface="Open Sans Bold"/>
                <a:cs typeface="Open Sans Bold"/>
                <a:sym typeface="Open Sans Bold"/>
              </a:rPr>
              <a:t>Return on Investment (ROI): Measures the efficiency of an investment relative to its cost.</a:t>
            </a:r>
          </a:p>
          <a:p>
            <a:pPr algn="l" marL="0" indent="0" lvl="0">
              <a:lnSpc>
                <a:spcPts val="3434"/>
              </a:lnSpc>
            </a:pPr>
            <a:r>
              <a:rPr lang="en-US" b="true" sz="2453">
                <a:solidFill>
                  <a:srgbClr val="24508C"/>
                </a:solidFill>
                <a:latin typeface="Open Sans Bold"/>
                <a:ea typeface="Open Sans Bold"/>
                <a:cs typeface="Open Sans Bold"/>
                <a:sym typeface="Open Sans Bold"/>
              </a:rPr>
              <a:t>Current Ratio: Indicates the ability to meet short-term liabilities with short-term assets.</a:t>
            </a:r>
          </a:p>
          <a:p>
            <a:pPr algn="l" marL="0" indent="0" lvl="0">
              <a:lnSpc>
                <a:spcPts val="3434"/>
              </a:lnSpc>
            </a:pPr>
            <a:r>
              <a:rPr lang="en-US" b="true" sz="2453">
                <a:solidFill>
                  <a:srgbClr val="24508C"/>
                </a:solidFill>
                <a:latin typeface="Open Sans Bold"/>
                <a:ea typeface="Open Sans Bold"/>
                <a:cs typeface="Open Sans Bold"/>
                <a:sym typeface="Open Sans Bold"/>
              </a:rPr>
              <a:t>Debt-to-Equity Ratio: Assesses the financial leverage and risk of an organization.</a:t>
            </a:r>
          </a:p>
          <a:p>
            <a:pPr algn="l" marL="0" indent="0" lvl="0">
              <a:lnSpc>
                <a:spcPts val="3434"/>
              </a:lnSpc>
            </a:pPr>
            <a:r>
              <a:rPr lang="en-US" b="true" sz="2453">
                <a:solidFill>
                  <a:srgbClr val="24508C"/>
                </a:solidFill>
                <a:latin typeface="Open Sans Bold"/>
                <a:ea typeface="Open Sans Bold"/>
                <a:cs typeface="Open Sans Bold"/>
                <a:sym typeface="Open Sans Bold"/>
              </a:rPr>
              <a:t>Financial analysis using these ratios provides valuable insights into areas for improvement and supports informed decision-making.</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02786"/>
            <a:ext cx="8022194" cy="951374"/>
          </a:xfrm>
          <a:prstGeom prst="rect">
            <a:avLst/>
          </a:prstGeom>
        </p:spPr>
        <p:txBody>
          <a:bodyPr anchor="t" rtlCol="false" tIns="0" lIns="0" bIns="0" rIns="0">
            <a:spAutoFit/>
          </a:bodyPr>
          <a:lstStyle/>
          <a:p>
            <a:pPr algn="l" marL="0" indent="0" lvl="0">
              <a:lnSpc>
                <a:spcPts val="7287"/>
              </a:lnSpc>
            </a:pPr>
            <a:r>
              <a:rPr lang="en-US" b="true" sz="6940">
                <a:solidFill>
                  <a:srgbClr val="24508C"/>
                </a:solidFill>
                <a:latin typeface="Open Sans Bold"/>
                <a:ea typeface="Open Sans Bold"/>
                <a:cs typeface="Open Sans Bold"/>
                <a:sym typeface="Open Sans Bold"/>
              </a:rPr>
              <a:t>Financing Options</a:t>
            </a:r>
          </a:p>
        </p:txBody>
      </p:sp>
      <p:sp>
        <p:nvSpPr>
          <p:cNvPr name="TextBox 3" id="3"/>
          <p:cNvSpPr txBox="true"/>
          <p:nvPr/>
        </p:nvSpPr>
        <p:spPr>
          <a:xfrm rot="0">
            <a:off x="2210699" y="4728816"/>
            <a:ext cx="13866603" cy="3405188"/>
          </a:xfrm>
          <a:prstGeom prst="rect">
            <a:avLst/>
          </a:prstGeom>
        </p:spPr>
        <p:txBody>
          <a:bodyPr anchor="t" rtlCol="false" tIns="0" lIns="0" bIns="0" rIns="0">
            <a:spAutoFit/>
          </a:bodyPr>
          <a:lstStyle/>
          <a:p>
            <a:pPr algn="l" marL="0" indent="0" lvl="0">
              <a:lnSpc>
                <a:spcPts val="3412"/>
              </a:lnSpc>
            </a:pPr>
            <a:r>
              <a:rPr lang="en-US" b="true" sz="2437">
                <a:solidFill>
                  <a:srgbClr val="24508C"/>
                </a:solidFill>
                <a:latin typeface="Open Sans Bold"/>
                <a:ea typeface="Open Sans Bold"/>
                <a:cs typeface="Open Sans Bold"/>
                <a:sym typeface="Open Sans Bold"/>
              </a:rPr>
              <a:t>When seeking capital, individuals or organizations have several financing options:</a:t>
            </a:r>
          </a:p>
          <a:p>
            <a:pPr algn="l" marL="0" indent="0" lvl="0">
              <a:lnSpc>
                <a:spcPts val="3412"/>
              </a:lnSpc>
            </a:pPr>
            <a:r>
              <a:rPr lang="en-US" b="true" sz="2437">
                <a:solidFill>
                  <a:srgbClr val="24508C"/>
                </a:solidFill>
                <a:latin typeface="Open Sans Bold"/>
                <a:ea typeface="Open Sans Bold"/>
                <a:cs typeface="Open Sans Bold"/>
                <a:sym typeface="Open Sans Bold"/>
              </a:rPr>
              <a:t>Equity Financing: Raising capital by selling shares of stock or ownership in the business.</a:t>
            </a:r>
          </a:p>
          <a:p>
            <a:pPr algn="l" marL="0" indent="0" lvl="0">
              <a:lnSpc>
                <a:spcPts val="3412"/>
              </a:lnSpc>
            </a:pPr>
            <a:r>
              <a:rPr lang="en-US" b="true" sz="2437">
                <a:solidFill>
                  <a:srgbClr val="24508C"/>
                </a:solidFill>
                <a:latin typeface="Open Sans Bold"/>
                <a:ea typeface="Open Sans Bold"/>
                <a:cs typeface="Open Sans Bold"/>
                <a:sym typeface="Open Sans Bold"/>
              </a:rPr>
              <a:t>Debt Financing: Borrowing money through loans or issuing bonds that must be repaid with interest.</a:t>
            </a:r>
          </a:p>
          <a:p>
            <a:pPr algn="l" marL="0" indent="0" lvl="0">
              <a:lnSpc>
                <a:spcPts val="3412"/>
              </a:lnSpc>
            </a:pPr>
            <a:r>
              <a:rPr lang="en-US" b="true" sz="2437">
                <a:solidFill>
                  <a:srgbClr val="24508C"/>
                </a:solidFill>
                <a:latin typeface="Open Sans Bold"/>
                <a:ea typeface="Open Sans Bold"/>
                <a:cs typeface="Open Sans Bold"/>
                <a:sym typeface="Open Sans Bold"/>
              </a:rPr>
              <a:t>Internal Financing: Using retained earnings or savings to fund operations or investments.</a:t>
            </a:r>
          </a:p>
          <a:p>
            <a:pPr algn="l" marL="0" indent="0" lvl="0">
              <a:lnSpc>
                <a:spcPts val="3412"/>
              </a:lnSpc>
            </a:pPr>
            <a:r>
              <a:rPr lang="en-US" b="true" sz="2437">
                <a:solidFill>
                  <a:srgbClr val="24508C"/>
                </a:solidFill>
                <a:latin typeface="Open Sans Bold"/>
                <a:ea typeface="Open Sans Bold"/>
                <a:cs typeface="Open Sans Bold"/>
                <a:sym typeface="Open Sans Bold"/>
              </a:rPr>
              <a:t>Each financing option has its advantages and drawbacks, such as the impact on ownership and control or the cost of borrowing. Choosing the right financing method depends on factors like risk, cash flow, and growth potential.</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7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095375"/>
            <a:ext cx="10064272" cy="1925527"/>
          </a:xfrm>
          <a:prstGeom prst="rect">
            <a:avLst/>
          </a:prstGeom>
        </p:spPr>
        <p:txBody>
          <a:bodyPr anchor="t" rtlCol="false" tIns="0" lIns="0" bIns="0" rIns="0">
            <a:spAutoFit/>
          </a:bodyPr>
          <a:lstStyle/>
          <a:p>
            <a:pPr algn="l" marL="0" indent="0" lvl="0">
              <a:lnSpc>
                <a:spcPts val="7552"/>
              </a:lnSpc>
            </a:pPr>
            <a:r>
              <a:rPr lang="en-US" b="true" sz="6866">
                <a:solidFill>
                  <a:srgbClr val="24508C"/>
                </a:solidFill>
                <a:latin typeface="Open Sans Bold"/>
                <a:ea typeface="Open Sans Bold"/>
                <a:cs typeface="Open Sans Bold"/>
                <a:sym typeface="Open Sans Bold"/>
              </a:rPr>
              <a:t>Risk Management in Financial Management</a:t>
            </a:r>
          </a:p>
        </p:txBody>
      </p:sp>
      <p:sp>
        <p:nvSpPr>
          <p:cNvPr name="TextBox 3" id="3"/>
          <p:cNvSpPr txBox="true"/>
          <p:nvPr/>
        </p:nvSpPr>
        <p:spPr>
          <a:xfrm rot="0">
            <a:off x="2178452" y="3914775"/>
            <a:ext cx="8271101" cy="5343525"/>
          </a:xfrm>
          <a:prstGeom prst="rect">
            <a:avLst/>
          </a:prstGeom>
        </p:spPr>
        <p:txBody>
          <a:bodyPr anchor="t" rtlCol="false" tIns="0" lIns="0" bIns="0" rIns="0">
            <a:spAutoFit/>
          </a:bodyPr>
          <a:lstStyle/>
          <a:p>
            <a:pPr algn="l" marL="0" indent="0" lvl="0">
              <a:lnSpc>
                <a:spcPts val="3016"/>
              </a:lnSpc>
            </a:pPr>
            <a:r>
              <a:rPr lang="en-US" b="true" sz="2514">
                <a:solidFill>
                  <a:srgbClr val="24508C"/>
                </a:solidFill>
                <a:latin typeface="Open Sans Bold"/>
                <a:ea typeface="Open Sans Bold"/>
                <a:cs typeface="Open Sans Bold"/>
                <a:sym typeface="Open Sans Bold"/>
              </a:rPr>
              <a:t>Risk management is the process of identifying, assessing, and prioritizing financial risks and implementing strategies to minimize or mitigate them. Common financial risks include market risk (fluctuations in asset prices), credit risk (default on debt), liquidity risk (insufficient cash flow), and operational risk (failure in processes or systems). Effective risk management strategies include diversifying investments, purchasing insurance, hedging against potential losses, and regularly reviewing financial practices to identify potential threats. Risk management helps ensure that an organization or individual is prepared for unexpected financial challenges.</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17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242263"/>
            <a:ext cx="8022194" cy="1024795"/>
          </a:xfrm>
          <a:prstGeom prst="rect">
            <a:avLst/>
          </a:prstGeom>
        </p:spPr>
        <p:txBody>
          <a:bodyPr anchor="t" rtlCol="false" tIns="0" lIns="0" bIns="0" rIns="0">
            <a:spAutoFit/>
          </a:bodyPr>
          <a:lstStyle/>
          <a:p>
            <a:pPr algn="l" marL="0" indent="0" lvl="0">
              <a:lnSpc>
                <a:spcPts val="3984"/>
              </a:lnSpc>
            </a:pPr>
            <a:r>
              <a:rPr lang="en-US" b="true" sz="3795">
                <a:solidFill>
                  <a:srgbClr val="24508C"/>
                </a:solidFill>
                <a:latin typeface="Open Sans Bold"/>
                <a:ea typeface="Open Sans Bold"/>
                <a:cs typeface="Open Sans Bold"/>
                <a:sym typeface="Open Sans Bold"/>
              </a:rPr>
              <a:t>The Role of Financial Management in Business Success</a:t>
            </a:r>
          </a:p>
        </p:txBody>
      </p:sp>
      <p:sp>
        <p:nvSpPr>
          <p:cNvPr name="TextBox 3" id="3"/>
          <p:cNvSpPr txBox="true"/>
          <p:nvPr/>
        </p:nvSpPr>
        <p:spPr>
          <a:xfrm rot="0">
            <a:off x="2210699" y="4728816"/>
            <a:ext cx="13866603" cy="3480594"/>
          </a:xfrm>
          <a:prstGeom prst="rect">
            <a:avLst/>
          </a:prstGeom>
        </p:spPr>
        <p:txBody>
          <a:bodyPr anchor="t" rtlCol="false" tIns="0" lIns="0" bIns="0" rIns="0">
            <a:spAutoFit/>
          </a:bodyPr>
          <a:lstStyle/>
          <a:p>
            <a:pPr algn="l" marL="0" indent="0" lvl="0">
              <a:lnSpc>
                <a:spcPts val="3456"/>
              </a:lnSpc>
            </a:pPr>
            <a:r>
              <a:rPr lang="en-US" b="true" sz="2468">
                <a:solidFill>
                  <a:srgbClr val="24508C"/>
                </a:solidFill>
                <a:latin typeface="Open Sans Bold"/>
                <a:ea typeface="Open Sans Bold"/>
                <a:cs typeface="Open Sans Bold"/>
                <a:sym typeface="Open Sans Bold"/>
              </a:rPr>
              <a:t>Financial management is integral to the success of any business, as it directly impacts profitability, sustainability, and growth. Effective financial management allows businesses to optimize resource allocation, reduce costs, increase efficiency, and improve financial performance. It also enables organizations to make informed decisions, whether about investments, operations, or expansion. By balancing risks and rewards, managing cash flow, and planning for the future, businesses can maintain financial stability and ensure long-term success. Strong financial management is often the difference between thriving organizations and those that struggle to survive.</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CHARTS </a:t>
            </a:r>
          </a:p>
        </p:txBody>
      </p:sp>
    </p:spTree>
  </p:cSld>
  <p:clrMapOvr>
    <a:masterClrMapping/>
  </p:clrMapOvr>
</p:sld>
</file>

<file path=ppt/slides/slide18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BOOKING SYSTEM</a:t>
            </a:r>
          </a:p>
        </p:txBody>
      </p:sp>
    </p:spTree>
  </p:cSld>
  <p:clrMapOvr>
    <a:masterClrMapping/>
  </p:clrMapOvr>
</p:sld>
</file>

<file path=ppt/slides/slide18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47086"/>
            <a:ext cx="8022194" cy="1434199"/>
          </a:xfrm>
          <a:prstGeom prst="rect">
            <a:avLst/>
          </a:prstGeom>
        </p:spPr>
        <p:txBody>
          <a:bodyPr anchor="t" rtlCol="false" tIns="0" lIns="0" bIns="0" rIns="0">
            <a:spAutoFit/>
          </a:bodyPr>
          <a:lstStyle/>
          <a:p>
            <a:pPr algn="l" marL="0" indent="0" lvl="0">
              <a:lnSpc>
                <a:spcPts val="5550"/>
              </a:lnSpc>
            </a:pPr>
            <a:r>
              <a:rPr lang="en-US" b="true" sz="5286">
                <a:solidFill>
                  <a:srgbClr val="24508C"/>
                </a:solidFill>
                <a:latin typeface="Open Sans Bold"/>
                <a:ea typeface="Open Sans Bold"/>
                <a:cs typeface="Open Sans Bold"/>
                <a:sym typeface="Open Sans Bold"/>
              </a:rPr>
              <a:t>Introduction to Booking System Management</a:t>
            </a:r>
          </a:p>
        </p:txBody>
      </p:sp>
      <p:sp>
        <p:nvSpPr>
          <p:cNvPr name="TextBox 3" id="3"/>
          <p:cNvSpPr txBox="true"/>
          <p:nvPr/>
        </p:nvSpPr>
        <p:spPr>
          <a:xfrm rot="0">
            <a:off x="2210699" y="4728816"/>
            <a:ext cx="13866603" cy="3030716"/>
          </a:xfrm>
          <a:prstGeom prst="rect">
            <a:avLst/>
          </a:prstGeom>
        </p:spPr>
        <p:txBody>
          <a:bodyPr anchor="t" rtlCol="false" tIns="0" lIns="0" bIns="0" rIns="0">
            <a:spAutoFit/>
          </a:bodyPr>
          <a:lstStyle/>
          <a:p>
            <a:pPr algn="l" marL="0" indent="0" lvl="0">
              <a:lnSpc>
                <a:spcPts val="3052"/>
              </a:lnSpc>
            </a:pPr>
            <a:r>
              <a:rPr lang="en-US" b="true" sz="2180">
                <a:solidFill>
                  <a:srgbClr val="24508C"/>
                </a:solidFill>
                <a:latin typeface="Montserrat Bold"/>
                <a:ea typeface="Montserrat Bold"/>
                <a:cs typeface="Montserrat Bold"/>
                <a:sym typeface="Montserrat Bold"/>
              </a:rPr>
              <a:t>BOOKING SYSTEM MANAGEMENT REFERS TO THE PROCESS OF ORGANIZING AND OVERSEEING THE BOOKING OF SERVICES OR APPOINTMENTS THROUGH AN ONLINE OR OFFLINE SYSTEM. IT IS COMMONLY USED IN INDUSTRIES SUCH AS HOSPITALITY, HEALTHCARE, EDUCATION, AND EVENT PLANNING. THESE SYSTEMS ENABLE BUSINESSES TO EFFICIENTLY MANAGE THEIR RESERVATIONS, APPOINTMENTS, AND CUSTOMER INQUIRIES. A GOOD BOOKING SYSTEM HELPS STREAMLINE OPERATIONS, IMPROVE CUSTOMER SATISFACTION, AND ENSURE OPTIMAL RESOURCE ALLOCATION, WHETHER FOR HOTEL ROOMS, MEDICAL APPOINTMENTS, OR EVENT TICKETS.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a:solidFill>
                  <a:srgbClr val="24508C"/>
                </a:solidFill>
                <a:latin typeface="Open Sans Bold"/>
                <a:ea typeface="Open Sans Bold"/>
                <a:cs typeface="Open Sans Bold"/>
                <a:sym typeface="Open Sans Bold"/>
              </a:rPr>
              <a:t>Importance of Booking Systems</a:t>
            </a:r>
          </a:p>
        </p:txBody>
      </p:sp>
      <p:sp>
        <p:nvSpPr>
          <p:cNvPr name="TextBox 3" id="3"/>
          <p:cNvSpPr txBox="true"/>
          <p:nvPr/>
        </p:nvSpPr>
        <p:spPr>
          <a:xfrm rot="0">
            <a:off x="2178452" y="4191000"/>
            <a:ext cx="8271101" cy="5067300"/>
          </a:xfrm>
          <a:prstGeom prst="rect">
            <a:avLst/>
          </a:prstGeom>
        </p:spPr>
        <p:txBody>
          <a:bodyPr anchor="t" rtlCol="false" tIns="0" lIns="0" bIns="0" rIns="0">
            <a:spAutoFit/>
          </a:bodyPr>
          <a:lstStyle/>
          <a:p>
            <a:pPr algn="l" marL="0" indent="0" lvl="0">
              <a:lnSpc>
                <a:spcPts val="2859"/>
              </a:lnSpc>
            </a:pPr>
            <a:r>
              <a:rPr lang="en-US" b="true" sz="2382">
                <a:solidFill>
                  <a:srgbClr val="24508C"/>
                </a:solidFill>
                <a:latin typeface="Montserrat Bold"/>
                <a:ea typeface="Montserrat Bold"/>
                <a:cs typeface="Montserrat Bold"/>
                <a:sym typeface="Montserrat Bold"/>
              </a:rPr>
              <a:t>BOOKING SYSTEMS ARE ESSENTIAL FOR IMPROVING EFFICIENCY IN BOTH SERVICE DELIVERY AND CUSTOMER EXPERIENCE. THEY ALLOW BUSINESSES TO HANDLE A LARGE VOLUME OF RESERVATIONS OR APPOINTMENTS WITHOUT MANUAL INTERVENTION, MINIMIZING ERRORS AND OVERBOOKINGS. MOREOVER, BOOKING SYSTEMS PROVIDE CUSTOMERS WITH EASY ACCESS TO SCHEDULE SERVICES AT THEIR CONVENIENCE, REDUCING WAIT TIMES AND ENHANCING SATISFACTION. BY AUTOMATING PROCESSES, BUSINESSES CAN ALLOCATE RESOURCES EFFICIENTLY, ENSURE NO MISSED OPPORTUNITIES, AND TRACK PERFORMANCE MORE ACCURATELY.</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18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365273"/>
            <a:ext cx="9040494" cy="7556454"/>
            <a:chOff x="0" y="0"/>
            <a:chExt cx="12053992" cy="10075272"/>
          </a:xfrm>
        </p:grpSpPr>
        <p:sp>
          <p:nvSpPr>
            <p:cNvPr name="TextBox 3" id="3"/>
            <p:cNvSpPr txBox="true"/>
            <p:nvPr/>
          </p:nvSpPr>
          <p:spPr>
            <a:xfrm rot="0">
              <a:off x="0" y="1708511"/>
              <a:ext cx="10607073" cy="8366762"/>
            </a:xfrm>
            <a:prstGeom prst="rect">
              <a:avLst/>
            </a:prstGeom>
          </p:spPr>
          <p:txBody>
            <a:bodyPr anchor="t" rtlCol="false" tIns="0" lIns="0" bIns="0" rIns="0">
              <a:spAutoFit/>
            </a:bodyPr>
            <a:lstStyle/>
            <a:p>
              <a:pPr algn="l" marL="0" indent="0" lvl="0">
                <a:lnSpc>
                  <a:spcPts val="3363"/>
                </a:lnSpc>
              </a:pPr>
              <a:r>
                <a:rPr lang="en-US" b="true" sz="2587">
                  <a:solidFill>
                    <a:srgbClr val="24508C"/>
                  </a:solidFill>
                  <a:latin typeface="Open Sans Bold"/>
                  <a:ea typeface="Open Sans Bold"/>
                  <a:cs typeface="Open Sans Bold"/>
                  <a:sym typeface="Open Sans Bold"/>
                </a:rPr>
                <a:t>A booking system should have several core features to be effective:</a:t>
              </a:r>
            </a:p>
            <a:p>
              <a:pPr algn="l" marL="0" indent="0" lvl="0">
                <a:lnSpc>
                  <a:spcPts val="3363"/>
                </a:lnSpc>
              </a:pPr>
              <a:r>
                <a:rPr lang="en-US" b="true" sz="2587">
                  <a:solidFill>
                    <a:srgbClr val="24508C"/>
                  </a:solidFill>
                  <a:latin typeface="Open Sans Bold"/>
                  <a:ea typeface="Open Sans Bold"/>
                  <a:cs typeface="Open Sans Bold"/>
                  <a:sym typeface="Open Sans Bold"/>
                </a:rPr>
                <a:t>Real-time Availability: Shows available slots or rooms to customers as they book, avoiding double bookings.</a:t>
              </a:r>
            </a:p>
            <a:p>
              <a:pPr algn="l" marL="0" indent="0" lvl="0">
                <a:lnSpc>
                  <a:spcPts val="3363"/>
                </a:lnSpc>
              </a:pPr>
              <a:r>
                <a:rPr lang="en-US" b="true" sz="2587">
                  <a:solidFill>
                    <a:srgbClr val="24508C"/>
                  </a:solidFill>
                  <a:latin typeface="Open Sans Bold"/>
                  <a:ea typeface="Open Sans Bold"/>
                  <a:cs typeface="Open Sans Bold"/>
                  <a:sym typeface="Open Sans Bold"/>
                </a:rPr>
                <a:t>Customer Database: Stores client details for future bookings and personalized experiences.</a:t>
              </a:r>
            </a:p>
            <a:p>
              <a:pPr algn="l" marL="0" indent="0" lvl="0">
                <a:lnSpc>
                  <a:spcPts val="3363"/>
                </a:lnSpc>
              </a:pPr>
              <a:r>
                <a:rPr lang="en-US" b="true" sz="2587">
                  <a:solidFill>
                    <a:srgbClr val="24508C"/>
                  </a:solidFill>
                  <a:latin typeface="Open Sans Bold"/>
                  <a:ea typeface="Open Sans Bold"/>
                  <a:cs typeface="Open Sans Bold"/>
                  <a:sym typeface="Open Sans Bold"/>
                </a:rPr>
                <a:t>Payment Integration: Allows customers to pay at the time of booking, streamlining the process.</a:t>
              </a:r>
            </a:p>
            <a:p>
              <a:pPr algn="l" marL="0" indent="0" lvl="0">
                <a:lnSpc>
                  <a:spcPts val="3363"/>
                </a:lnSpc>
              </a:pPr>
              <a:r>
                <a:rPr lang="en-US" b="true" sz="2587">
                  <a:solidFill>
                    <a:srgbClr val="24508C"/>
                  </a:solidFill>
                  <a:latin typeface="Open Sans Bold"/>
                  <a:ea typeface="Open Sans Bold"/>
                  <a:cs typeface="Open Sans Bold"/>
                  <a:sym typeface="Open Sans Bold"/>
                </a:rPr>
                <a:t>Booking Reminders: Sends notifications to customers via email or SMS to reduce no-shows.</a:t>
              </a:r>
            </a:p>
            <a:p>
              <a:pPr algn="l" marL="0" indent="0" lvl="0">
                <a:lnSpc>
                  <a:spcPts val="3363"/>
                </a:lnSpc>
              </a:pPr>
              <a:r>
                <a:rPr lang="en-US" b="true" sz="2587">
                  <a:solidFill>
                    <a:srgbClr val="24508C"/>
                  </a:solidFill>
                  <a:latin typeface="Open Sans Bold"/>
                  <a:ea typeface="Open Sans Bold"/>
                  <a:cs typeface="Open Sans Bold"/>
                  <a:sym typeface="Open Sans Bold"/>
                </a:rPr>
                <a:t>Reporting and Analytics: Provides businesses with insights into booking patterns and performance metrics.</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Key Features of a Booking System</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8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Types of Booking Systems</a:t>
            </a:r>
          </a:p>
        </p:txBody>
      </p:sp>
      <p:sp>
        <p:nvSpPr>
          <p:cNvPr name="TextBox 3" id="3"/>
          <p:cNvSpPr txBox="true"/>
          <p:nvPr/>
        </p:nvSpPr>
        <p:spPr>
          <a:xfrm rot="0">
            <a:off x="2210699" y="4719291"/>
            <a:ext cx="13866603" cy="43656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Booking systems vary depending on the industry and business model. Common types include:</a:t>
            </a:r>
          </a:p>
          <a:p>
            <a:pPr algn="l" marL="0" indent="0" lvl="0">
              <a:lnSpc>
                <a:spcPts val="3499"/>
              </a:lnSpc>
            </a:pPr>
            <a:r>
              <a:rPr lang="en-US" b="true" sz="2499">
                <a:solidFill>
                  <a:srgbClr val="24508C"/>
                </a:solidFill>
                <a:latin typeface="Open Sans Bold"/>
                <a:ea typeface="Open Sans Bold"/>
                <a:cs typeface="Open Sans Bold"/>
                <a:sym typeface="Open Sans Bold"/>
              </a:rPr>
              <a:t>Hotel Booking Systems: Designed to manage room reservations, cancellations, and check-ins/outs.</a:t>
            </a:r>
          </a:p>
          <a:p>
            <a:pPr algn="l" marL="0" indent="0" lvl="0">
              <a:lnSpc>
                <a:spcPts val="3499"/>
              </a:lnSpc>
            </a:pPr>
            <a:r>
              <a:rPr lang="en-US" b="true" sz="2499">
                <a:solidFill>
                  <a:srgbClr val="24508C"/>
                </a:solidFill>
                <a:latin typeface="Open Sans Bold"/>
                <a:ea typeface="Open Sans Bold"/>
                <a:cs typeface="Open Sans Bold"/>
                <a:sym typeface="Open Sans Bold"/>
              </a:rPr>
              <a:t>Appointment Scheduling Systems: Common in healthcare, beauty salons, and consulting services, allowing clients to book one-on-one sessions.</a:t>
            </a:r>
          </a:p>
          <a:p>
            <a:pPr algn="l" marL="0" indent="0" lvl="0">
              <a:lnSpc>
                <a:spcPts val="3499"/>
              </a:lnSpc>
            </a:pPr>
            <a:r>
              <a:rPr lang="en-US" b="true" sz="2499">
                <a:solidFill>
                  <a:srgbClr val="24508C"/>
                </a:solidFill>
                <a:latin typeface="Open Sans Bold"/>
                <a:ea typeface="Open Sans Bold"/>
                <a:cs typeface="Open Sans Bold"/>
                <a:sym typeface="Open Sans Bold"/>
              </a:rPr>
              <a:t>Event Booking Systems: Used for concerts, conferences, and other events, managing ticket sales, seating arrangements, and access control.</a:t>
            </a:r>
          </a:p>
          <a:p>
            <a:pPr algn="l" marL="0" indent="0" lvl="0">
              <a:lnSpc>
                <a:spcPts val="3499"/>
              </a:lnSpc>
            </a:pPr>
            <a:r>
              <a:rPr lang="en-US" b="true" sz="2499">
                <a:solidFill>
                  <a:srgbClr val="24508C"/>
                </a:solidFill>
                <a:latin typeface="Open Sans Bold"/>
                <a:ea typeface="Open Sans Bold"/>
                <a:cs typeface="Open Sans Bold"/>
                <a:sym typeface="Open Sans Bold"/>
              </a:rPr>
              <a:t>Ticket Booking Systems: Primarily used in transportation (flights, trains) and entertainment (movies, sports events).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Benefits of a Booking System</a:t>
            </a:r>
          </a:p>
        </p:txBody>
      </p:sp>
      <p:sp>
        <p:nvSpPr>
          <p:cNvPr name="TextBox 3" id="3"/>
          <p:cNvSpPr txBox="true"/>
          <p:nvPr/>
        </p:nvSpPr>
        <p:spPr>
          <a:xfrm rot="0">
            <a:off x="2210699" y="4719291"/>
            <a:ext cx="13866603" cy="34893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Implementing a booking system offers numerous benefits:</a:t>
            </a:r>
          </a:p>
          <a:p>
            <a:pPr algn="l" marL="0" indent="0" lvl="0">
              <a:lnSpc>
                <a:spcPts val="3499"/>
              </a:lnSpc>
            </a:pPr>
            <a:r>
              <a:rPr lang="en-US" b="true" sz="2499">
                <a:solidFill>
                  <a:srgbClr val="24508C"/>
                </a:solidFill>
                <a:latin typeface="Open Sans Bold"/>
                <a:ea typeface="Open Sans Bold"/>
                <a:cs typeface="Open Sans Bold"/>
                <a:sym typeface="Open Sans Bold"/>
              </a:rPr>
              <a:t>Time-Saving: Reduces the time spent manually managing bookings and appointments.</a:t>
            </a:r>
          </a:p>
          <a:p>
            <a:pPr algn="l" marL="0" indent="0" lvl="0">
              <a:lnSpc>
                <a:spcPts val="3499"/>
              </a:lnSpc>
            </a:pPr>
            <a:r>
              <a:rPr lang="en-US" b="true" sz="2499">
                <a:solidFill>
                  <a:srgbClr val="24508C"/>
                </a:solidFill>
                <a:latin typeface="Open Sans Bold"/>
                <a:ea typeface="Open Sans Bold"/>
                <a:cs typeface="Open Sans Bold"/>
                <a:sym typeface="Open Sans Bold"/>
              </a:rPr>
              <a:t>Improved Customer Experience: Allows customers to book at their convenience, 24/7, from any location.</a:t>
            </a:r>
          </a:p>
          <a:p>
            <a:pPr algn="l" marL="0" indent="0" lvl="0">
              <a:lnSpc>
                <a:spcPts val="3499"/>
              </a:lnSpc>
            </a:pPr>
            <a:r>
              <a:rPr lang="en-US" b="true" sz="2499">
                <a:solidFill>
                  <a:srgbClr val="24508C"/>
                </a:solidFill>
                <a:latin typeface="Open Sans Bold"/>
                <a:ea typeface="Open Sans Bold"/>
                <a:cs typeface="Open Sans Bold"/>
                <a:sym typeface="Open Sans Bold"/>
              </a:rPr>
              <a:t>Enhanced Efficiency: Automates scheduling, reminders, and follow-ups, reducing administrative workload.</a:t>
            </a:r>
          </a:p>
          <a:p>
            <a:pPr algn="l" marL="0" indent="0" lvl="0">
              <a:lnSpc>
                <a:spcPts val="3499"/>
              </a:lnSpc>
            </a:pPr>
            <a:r>
              <a:rPr lang="en-US" b="true" sz="2499">
                <a:solidFill>
                  <a:srgbClr val="24508C"/>
                </a:solidFill>
                <a:latin typeface="Open Sans Bold"/>
                <a:ea typeface="Open Sans Bold"/>
                <a:cs typeface="Open Sans Bold"/>
                <a:sym typeface="Open Sans Bold"/>
              </a:rPr>
              <a:t>Revenue Management: Helps businesses optimize pricing and availability to maximize revenue, especially in industries like hospitality and travel.</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130041"/>
            <a:ext cx="8022194" cy="1249238"/>
          </a:xfrm>
          <a:prstGeom prst="rect">
            <a:avLst/>
          </a:prstGeom>
        </p:spPr>
        <p:txBody>
          <a:bodyPr anchor="t" rtlCol="false" tIns="0" lIns="0" bIns="0" rIns="0">
            <a:spAutoFit/>
          </a:bodyPr>
          <a:lstStyle/>
          <a:p>
            <a:pPr algn="l" marL="0" indent="0" lvl="0">
              <a:lnSpc>
                <a:spcPts val="4805"/>
              </a:lnSpc>
            </a:pPr>
            <a:r>
              <a:rPr lang="en-US" b="true" sz="4576">
                <a:solidFill>
                  <a:srgbClr val="24508C"/>
                </a:solidFill>
                <a:latin typeface="Open Sans Bold"/>
                <a:ea typeface="Open Sans Bold"/>
                <a:cs typeface="Open Sans Bold"/>
                <a:sym typeface="Open Sans Bold"/>
              </a:rPr>
              <a:t>How Booking Systems Help with Resource Allocation</a:t>
            </a:r>
          </a:p>
        </p:txBody>
      </p:sp>
      <p:sp>
        <p:nvSpPr>
          <p:cNvPr name="TextBox 3" id="3"/>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Booking systems enable businesses to allocate resources more effectively. By providing real-time updates on room, service, or staff availability, businesses can ensure they are not overbooked or understaffed. In hospitality, this can mean optimizing the use of rooms, while in healthcare, it helps in managing the time of medical professionals. Efficient resource allocation leads to better customer satisfaction, as customers are more likely to find availability that suits them.</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170910"/>
            <a:ext cx="8022194" cy="1167501"/>
          </a:xfrm>
          <a:prstGeom prst="rect">
            <a:avLst/>
          </a:prstGeom>
        </p:spPr>
        <p:txBody>
          <a:bodyPr anchor="t" rtlCol="false" tIns="0" lIns="0" bIns="0" rIns="0">
            <a:spAutoFit/>
          </a:bodyPr>
          <a:lstStyle/>
          <a:p>
            <a:pPr algn="l" marL="0" indent="0" lvl="0">
              <a:lnSpc>
                <a:spcPts val="4500"/>
              </a:lnSpc>
            </a:pPr>
            <a:r>
              <a:rPr lang="en-US" b="true" sz="4286">
                <a:solidFill>
                  <a:srgbClr val="24508C"/>
                </a:solidFill>
                <a:latin typeface="Open Sans Bold"/>
                <a:ea typeface="Open Sans Bold"/>
                <a:cs typeface="Open Sans Bold"/>
                <a:sym typeface="Open Sans Bold"/>
              </a:rPr>
              <a:t>Integrating Payment Solutions in Booking Systems</a:t>
            </a:r>
          </a:p>
        </p:txBody>
      </p:sp>
      <p:sp>
        <p:nvSpPr>
          <p:cNvPr name="TextBox 3" id="3"/>
          <p:cNvSpPr txBox="true"/>
          <p:nvPr/>
        </p:nvSpPr>
        <p:spPr>
          <a:xfrm rot="0">
            <a:off x="2210699" y="4719291"/>
            <a:ext cx="13866603" cy="26130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Payment integration is a crucial feature of modern booking systems. It allows customers to pay at the time of booking, which reduces no-shows and secures the reservation. The system can integrate with various payment gateways such as credit/debit cards, PayPal, and digital wallets. Payment solutions also help streamline financial management by providing real-time tracking of revenue and expenses, enhancing overall business operations.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Booking System Security Features</a:t>
            </a:r>
          </a:p>
        </p:txBody>
      </p:sp>
      <p:sp>
        <p:nvSpPr>
          <p:cNvPr name="TextBox 3" id="3"/>
          <p:cNvSpPr txBox="true"/>
          <p:nvPr/>
        </p:nvSpPr>
        <p:spPr>
          <a:xfrm rot="0">
            <a:off x="2210699" y="4728816"/>
            <a:ext cx="13866603" cy="2910681"/>
          </a:xfrm>
          <a:prstGeom prst="rect">
            <a:avLst/>
          </a:prstGeom>
        </p:spPr>
        <p:txBody>
          <a:bodyPr anchor="t" rtlCol="false" tIns="0" lIns="0" bIns="0" rIns="0">
            <a:spAutoFit/>
          </a:bodyPr>
          <a:lstStyle/>
          <a:p>
            <a:pPr algn="l" marL="0" indent="0" lvl="0">
              <a:lnSpc>
                <a:spcPts val="3368"/>
              </a:lnSpc>
            </a:pPr>
            <a:r>
              <a:rPr lang="en-US" b="true" sz="2406">
                <a:solidFill>
                  <a:srgbClr val="24508C"/>
                </a:solidFill>
                <a:latin typeface="Open Sans Bold"/>
                <a:ea typeface="Open Sans Bold"/>
                <a:cs typeface="Open Sans Bold"/>
                <a:sym typeface="Open Sans Bold"/>
              </a:rPr>
              <a:t>Security is a top concern for both businesses and customers in the digital age. A secure booking system includes features like:</a:t>
            </a:r>
          </a:p>
          <a:p>
            <a:pPr algn="l" marL="0" indent="0" lvl="0">
              <a:lnSpc>
                <a:spcPts val="3368"/>
              </a:lnSpc>
            </a:pPr>
            <a:r>
              <a:rPr lang="en-US" b="true" sz="2406">
                <a:solidFill>
                  <a:srgbClr val="24508C"/>
                </a:solidFill>
                <a:latin typeface="Open Sans Bold"/>
                <a:ea typeface="Open Sans Bold"/>
                <a:cs typeface="Open Sans Bold"/>
                <a:sym typeface="Open Sans Bold"/>
              </a:rPr>
              <a:t>Data Encryption: Protects sensitive customer information during transactions and storage.</a:t>
            </a:r>
          </a:p>
          <a:p>
            <a:pPr algn="l" marL="0" indent="0" lvl="0">
              <a:lnSpc>
                <a:spcPts val="3368"/>
              </a:lnSpc>
            </a:pPr>
            <a:r>
              <a:rPr lang="en-US" b="true" sz="2406">
                <a:solidFill>
                  <a:srgbClr val="24508C"/>
                </a:solidFill>
                <a:latin typeface="Open Sans Bold"/>
                <a:ea typeface="Open Sans Bold"/>
                <a:cs typeface="Open Sans Bold"/>
                <a:sym typeface="Open Sans Bold"/>
              </a:rPr>
              <a:t>Secure Payment Gateways: Ensures financial transactions are protected from fraud.</a:t>
            </a:r>
          </a:p>
          <a:p>
            <a:pPr algn="l" marL="0" indent="0" lvl="0">
              <a:lnSpc>
                <a:spcPts val="3368"/>
              </a:lnSpc>
            </a:pPr>
            <a:r>
              <a:rPr lang="en-US" b="true" sz="2406">
                <a:solidFill>
                  <a:srgbClr val="24508C"/>
                </a:solidFill>
                <a:latin typeface="Open Sans Bold"/>
                <a:ea typeface="Open Sans Bold"/>
                <a:cs typeface="Open Sans Bold"/>
                <a:sym typeface="Open Sans Bold"/>
              </a:rPr>
              <a:t>Access Control: Restricts access to booking data based on user roles, ensuring confidentiality and compliance with privacy regulations.</a:t>
            </a:r>
          </a:p>
          <a:p>
            <a:pPr algn="l" marL="0" indent="0" lvl="0">
              <a:lnSpc>
                <a:spcPts val="3368"/>
              </a:lnSpc>
            </a:pPr>
            <a:r>
              <a:rPr lang="en-US" b="true" sz="2406">
                <a:solidFill>
                  <a:srgbClr val="24508C"/>
                </a:solidFill>
                <a:latin typeface="Open Sans Bold"/>
                <a:ea typeface="Open Sans Bold"/>
                <a:cs typeface="Open Sans Bold"/>
                <a:sym typeface="Open Sans Bold"/>
              </a:rPr>
              <a:t>Two-Factor Authentication: Adds an extra layer of security for customer accounts.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8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Mobile Compatibility and Online Access</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A significant feature of modern booking systems is their ability to work seamlessly on mobile devices. With the growing use of smartphones, businesses must provide customers with a mobile-friendly platform that allows booking from anywhere. Mobile compatibility offers customers flexibility and convenience, and ensures businesses can manage reservations on the go. Additionally, cloud-based systems allow for online access from multiple devices, ensuring smooth communication and real-time updates for the entire team.</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602605" y="1038225"/>
            <a:ext cx="10917661" cy="2657475"/>
          </a:xfrm>
          <a:prstGeom prst="rect">
            <a:avLst/>
          </a:prstGeom>
        </p:spPr>
        <p:txBody>
          <a:bodyPr anchor="t" rtlCol="false" tIns="0" lIns="0" bIns="0" rIns="0">
            <a:spAutoFit/>
          </a:bodyPr>
          <a:lstStyle/>
          <a:p>
            <a:pPr algn="l" marL="0" indent="0" lvl="0">
              <a:lnSpc>
                <a:spcPts val="10559"/>
              </a:lnSpc>
            </a:pPr>
            <a:r>
              <a:rPr lang="en-US" b="true" sz="8799">
                <a:solidFill>
                  <a:srgbClr val="24508C"/>
                </a:solidFill>
                <a:latin typeface="Montserrat Bold"/>
                <a:ea typeface="Montserrat Bold"/>
                <a:cs typeface="Montserrat Bold"/>
                <a:sym typeface="Montserrat Bold"/>
              </a:rPr>
              <a:t>WHAT IS A CHART?</a:t>
            </a:r>
          </a:p>
        </p:txBody>
      </p:sp>
      <p:sp>
        <p:nvSpPr>
          <p:cNvPr name="TextBox 9" id="9"/>
          <p:cNvSpPr txBox="true"/>
          <p:nvPr/>
        </p:nvSpPr>
        <p:spPr>
          <a:xfrm rot="0">
            <a:off x="347424" y="3822018"/>
            <a:ext cx="12963839" cy="5217850"/>
          </a:xfrm>
          <a:prstGeom prst="rect">
            <a:avLst/>
          </a:prstGeom>
        </p:spPr>
        <p:txBody>
          <a:bodyPr anchor="t" rtlCol="false" tIns="0" lIns="0" bIns="0" rIns="0">
            <a:spAutoFit/>
          </a:bodyPr>
          <a:lstStyle/>
          <a:p>
            <a:pPr algn="l" marL="0" indent="0" lvl="0">
              <a:lnSpc>
                <a:spcPts val="3776"/>
              </a:lnSpc>
            </a:pPr>
            <a:r>
              <a:rPr lang="en-US" b="true" sz="2697">
                <a:solidFill>
                  <a:srgbClr val="24508C"/>
                </a:solidFill>
                <a:latin typeface="Roca One Bold"/>
                <a:ea typeface="Roca One Bold"/>
                <a:cs typeface="Roca One Bold"/>
                <a:sym typeface="Roca One Bold"/>
              </a:rPr>
              <a:t>A CHART IS A BROAD TERM FOR ANY GRAPHICAL REPRESENTATION OF DATA, INCLUDING GRAPHS BUT ALSO EXTENDING TO OTHER TYPES OF VISUALS LIKE PIE CHARTS, TABLES, AND DIAGRAMS. CHARTS CAN BE USED TO REPRESENT BOTH QUALITATIVE AND QUANTITATIVE DATA. THEY OFTEN PROVIDE A MORE GENERAL, HIGH-LEVEL VIEW OF DATA, SUMMARIZING KEY POINTS RATHER THAN FOCUSING ON SPECIFIC RELATIONSHIPS BETWEEN VARIABLES. FOR INSTANCE, PIE CHARTS REPRESENT PROPORTIONS OF A WHOLE, FLOWCHARTS SHOW PROCESSES, AND BAR CHARTS ARE USED TO COMPARE QUANTITIES ACROSS CATEGORIES. CHARTS ARE MORE VERSATILE AND CAN HANDLE A WIDER VARIETY OF DATA TYPES.</a:t>
            </a:r>
          </a:p>
        </p:txBody>
      </p:sp>
      <p:sp>
        <p:nvSpPr>
          <p:cNvPr name="Freeform 10" id="10"/>
          <p:cNvSpPr/>
          <p:nvPr/>
        </p:nvSpPr>
        <p:spPr>
          <a:xfrm flipH="false" flipV="false" rot="0">
            <a:off x="13622690" y="5046860"/>
            <a:ext cx="5959277" cy="6069633"/>
          </a:xfrm>
          <a:custGeom>
            <a:avLst/>
            <a:gdLst/>
            <a:ahLst/>
            <a:cxnLst/>
            <a:rect r="r" b="b" t="t" l="l"/>
            <a:pathLst>
              <a:path h="6069633" w="5959277">
                <a:moveTo>
                  <a:pt x="0" y="0"/>
                </a:moveTo>
                <a:lnTo>
                  <a:pt x="5959277" y="0"/>
                </a:lnTo>
                <a:lnTo>
                  <a:pt x="5959277" y="6069633"/>
                </a:lnTo>
                <a:lnTo>
                  <a:pt x="0" y="6069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1946361" y="935947"/>
            <a:ext cx="2295642" cy="2162078"/>
          </a:xfrm>
          <a:custGeom>
            <a:avLst/>
            <a:gdLst/>
            <a:ahLst/>
            <a:cxnLst/>
            <a:rect r="r" b="b" t="t" l="l"/>
            <a:pathLst>
              <a:path h="2162078" w="2295642">
                <a:moveTo>
                  <a:pt x="0" y="0"/>
                </a:moveTo>
                <a:lnTo>
                  <a:pt x="2295643" y="0"/>
                </a:lnTo>
                <a:lnTo>
                  <a:pt x="2295643" y="2162078"/>
                </a:lnTo>
                <a:lnTo>
                  <a:pt x="0" y="2162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175520" y="-214630"/>
            <a:ext cx="4167561" cy="6145197"/>
          </a:xfrm>
          <a:custGeom>
            <a:avLst/>
            <a:gdLst/>
            <a:ahLst/>
            <a:cxnLst/>
            <a:rect r="r" b="b" t="t" l="l"/>
            <a:pathLst>
              <a:path h="6145197" w="4167561">
                <a:moveTo>
                  <a:pt x="0" y="0"/>
                </a:moveTo>
                <a:lnTo>
                  <a:pt x="4167560" y="0"/>
                </a:lnTo>
                <a:lnTo>
                  <a:pt x="4167560" y="6145197"/>
                </a:lnTo>
                <a:lnTo>
                  <a:pt x="0" y="61451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520813" y="5143500"/>
            <a:ext cx="1442381" cy="1311255"/>
          </a:xfrm>
          <a:custGeom>
            <a:avLst/>
            <a:gdLst/>
            <a:ahLst/>
            <a:cxnLst/>
            <a:rect r="r" b="b" t="t" l="l"/>
            <a:pathLst>
              <a:path h="1311255" w="1442381">
                <a:moveTo>
                  <a:pt x="0" y="0"/>
                </a:moveTo>
                <a:lnTo>
                  <a:pt x="1442381" y="0"/>
                </a:lnTo>
                <a:lnTo>
                  <a:pt x="1442381" y="1311255"/>
                </a:lnTo>
                <a:lnTo>
                  <a:pt x="0" y="13112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9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98089"/>
            <a:ext cx="8022194" cy="1332193"/>
          </a:xfrm>
          <a:prstGeom prst="rect">
            <a:avLst/>
          </a:prstGeom>
        </p:spPr>
        <p:txBody>
          <a:bodyPr anchor="t" rtlCol="false" tIns="0" lIns="0" bIns="0" rIns="0">
            <a:spAutoFit/>
          </a:bodyPr>
          <a:lstStyle/>
          <a:p>
            <a:pPr algn="l" marL="0" indent="0" lvl="0">
              <a:lnSpc>
                <a:spcPts val="5177"/>
              </a:lnSpc>
            </a:pPr>
            <a:r>
              <a:rPr lang="en-US" b="true" sz="4931">
                <a:solidFill>
                  <a:srgbClr val="24508C"/>
                </a:solidFill>
                <a:latin typeface="Open Sans Bold"/>
                <a:ea typeface="Open Sans Bold"/>
                <a:cs typeface="Open Sans Bold"/>
                <a:sym typeface="Open Sans Bold"/>
              </a:rPr>
              <a:t>Future Trends in Booking System Management</a:t>
            </a:r>
          </a:p>
        </p:txBody>
      </p:sp>
      <p:sp>
        <p:nvSpPr>
          <p:cNvPr name="TextBox 3" id="3"/>
          <p:cNvSpPr txBox="true"/>
          <p:nvPr/>
        </p:nvSpPr>
        <p:spPr>
          <a:xfrm rot="0">
            <a:off x="2210699" y="4719291"/>
            <a:ext cx="13866603" cy="43656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The future of booking systems looks promising, with continuous advancements in technology. Emerging trends include:</a:t>
            </a:r>
          </a:p>
          <a:p>
            <a:pPr algn="l" marL="0" indent="0" lvl="0">
              <a:lnSpc>
                <a:spcPts val="3499"/>
              </a:lnSpc>
            </a:pPr>
            <a:r>
              <a:rPr lang="en-US" b="true" sz="2499">
                <a:solidFill>
                  <a:srgbClr val="24508C"/>
                </a:solidFill>
                <a:latin typeface="Open Sans Bold"/>
                <a:ea typeface="Open Sans Bold"/>
                <a:cs typeface="Open Sans Bold"/>
                <a:sym typeface="Open Sans Bold"/>
              </a:rPr>
              <a:t>AI Integration: AI-powered chatbots can handle customer inquiries and bookings in real time, improving efficiency.</a:t>
            </a:r>
          </a:p>
          <a:p>
            <a:pPr algn="l" marL="0" indent="0" lvl="0">
              <a:lnSpc>
                <a:spcPts val="3499"/>
              </a:lnSpc>
            </a:pPr>
            <a:r>
              <a:rPr lang="en-US" b="true" sz="2499">
                <a:solidFill>
                  <a:srgbClr val="24508C"/>
                </a:solidFill>
                <a:latin typeface="Open Sans Bold"/>
                <a:ea typeface="Open Sans Bold"/>
                <a:cs typeface="Open Sans Bold"/>
                <a:sym typeface="Open Sans Bold"/>
              </a:rPr>
              <a:t>Voice-Activated Booking: Voice assistants like Alexa or Google Assistant may soon be integrated with booking systems for hands-free reservation management.</a:t>
            </a:r>
          </a:p>
          <a:p>
            <a:pPr algn="l" marL="0" indent="0" lvl="0">
              <a:lnSpc>
                <a:spcPts val="3499"/>
              </a:lnSpc>
            </a:pPr>
            <a:r>
              <a:rPr lang="en-US" b="true" sz="2499">
                <a:solidFill>
                  <a:srgbClr val="24508C"/>
                </a:solidFill>
                <a:latin typeface="Open Sans Bold"/>
                <a:ea typeface="Open Sans Bold"/>
                <a:cs typeface="Open Sans Bold"/>
                <a:sym typeface="Open Sans Bold"/>
              </a:rPr>
              <a:t>Personalized Experiences: Machine learning algorithms will offer personalized recommendations based on customer preferences and booking history.</a:t>
            </a:r>
          </a:p>
          <a:p>
            <a:pPr algn="l" marL="0" indent="0" lvl="0">
              <a:lnSpc>
                <a:spcPts val="3499"/>
              </a:lnSpc>
            </a:pPr>
            <a:r>
              <a:rPr lang="en-US" b="true" sz="2499">
                <a:solidFill>
                  <a:srgbClr val="24508C"/>
                </a:solidFill>
                <a:latin typeface="Open Sans Bold"/>
                <a:ea typeface="Open Sans Bold"/>
                <a:cs typeface="Open Sans Bold"/>
                <a:sym typeface="Open Sans Bold"/>
              </a:rPr>
              <a:t>Blockchain Technology: Blockchain can improve transparency and security in payment processing and booking validation, especially in high-risk industries like travel.</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CRM SYSTEM</a:t>
            </a:r>
          </a:p>
        </p:txBody>
      </p:sp>
    </p:spTree>
  </p:cSld>
  <p:clrMapOvr>
    <a:masterClrMapping/>
  </p:clrMapOvr>
</p:sld>
</file>

<file path=ppt/slides/slide19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Introduction to CRM System</a:t>
            </a:r>
          </a:p>
        </p:txBody>
      </p:sp>
      <p:sp>
        <p:nvSpPr>
          <p:cNvPr name="TextBox 3" id="3"/>
          <p:cNvSpPr txBox="true"/>
          <p:nvPr/>
        </p:nvSpPr>
        <p:spPr>
          <a:xfrm rot="0">
            <a:off x="2210699" y="4719291"/>
            <a:ext cx="13866603" cy="34893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A Customer Relationship Management (CRM) system is a technology used by businesses to manage interactions with current and potential customers. CRM software helps streamline processes, improve customer relationships, and increase business efficiency by gathering data, automating tasks, and facilitating communication across departments. It centralizes customer information, such as contact details, transaction history, and communication preferences, enabling businesses to provide a more personalized service. By improving customer satisfaction, CRM systems drive loyalty, retention, and ultimately, revenue growth.</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77083"/>
            <a:ext cx="8022194" cy="77420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Types of CRM Systems</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There are three main types of CRM systems:</a:t>
            </a:r>
          </a:p>
          <a:p>
            <a:pPr algn="l" marL="0" indent="0" lvl="0">
              <a:lnSpc>
                <a:spcPts val="3499"/>
              </a:lnSpc>
            </a:pPr>
            <a:r>
              <a:rPr lang="en-US" b="true" sz="2499">
                <a:solidFill>
                  <a:srgbClr val="24508C"/>
                </a:solidFill>
                <a:latin typeface="Open Sans Bold"/>
                <a:ea typeface="Open Sans Bold"/>
                <a:cs typeface="Open Sans Bold"/>
                <a:sym typeface="Open Sans Bold"/>
              </a:rPr>
              <a:t>Operational CRM: Focuses on automating and improving customer-facing processes such as sales, marketing, and customer service.</a:t>
            </a:r>
          </a:p>
          <a:p>
            <a:pPr algn="l" marL="0" indent="0" lvl="0">
              <a:lnSpc>
                <a:spcPts val="3499"/>
              </a:lnSpc>
            </a:pPr>
            <a:r>
              <a:rPr lang="en-US" b="true" sz="2499">
                <a:solidFill>
                  <a:srgbClr val="24508C"/>
                </a:solidFill>
                <a:latin typeface="Open Sans Bold"/>
                <a:ea typeface="Open Sans Bold"/>
                <a:cs typeface="Open Sans Bold"/>
                <a:sym typeface="Open Sans Bold"/>
              </a:rPr>
              <a:t>Analytical CRM: Analyzes customer data and trends to inform decision-making and strategy, helping businesses understand customer behaviors.</a:t>
            </a:r>
          </a:p>
          <a:p>
            <a:pPr algn="l" marL="0" indent="0" lvl="0">
              <a:lnSpc>
                <a:spcPts val="3499"/>
              </a:lnSpc>
            </a:pPr>
            <a:r>
              <a:rPr lang="en-US" b="true" sz="2499">
                <a:solidFill>
                  <a:srgbClr val="24508C"/>
                </a:solidFill>
                <a:latin typeface="Open Sans Bold"/>
                <a:ea typeface="Open Sans Bold"/>
                <a:cs typeface="Open Sans Bold"/>
                <a:sym typeface="Open Sans Bold"/>
              </a:rPr>
              <a:t>Collaborative CRM: Facilitates communication and information sharing between departments, helping improve teamwork and customer experience.</a:t>
            </a:r>
          </a:p>
          <a:p>
            <a:pPr algn="l" marL="0" indent="0" lvl="0">
              <a:lnSpc>
                <a:spcPts val="3499"/>
              </a:lnSpc>
            </a:pPr>
            <a:r>
              <a:rPr lang="en-US" b="true" sz="2499">
                <a:solidFill>
                  <a:srgbClr val="24508C"/>
                </a:solidFill>
                <a:latin typeface="Open Sans Bold"/>
                <a:ea typeface="Open Sans Bold"/>
                <a:cs typeface="Open Sans Bold"/>
                <a:sym typeface="Open Sans Bold"/>
              </a:rPr>
              <a:t>Each type of CRM offers unique benefits depending on the business’s goals and customer engagement strategies.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Key Features of a CRM System</a:t>
            </a:r>
          </a:p>
        </p:txBody>
      </p:sp>
      <p:sp>
        <p:nvSpPr>
          <p:cNvPr name="TextBox 3" id="3"/>
          <p:cNvSpPr txBox="true"/>
          <p:nvPr/>
        </p:nvSpPr>
        <p:spPr>
          <a:xfrm rot="0">
            <a:off x="2210699" y="4728816"/>
            <a:ext cx="13866603" cy="4168378"/>
          </a:xfrm>
          <a:prstGeom prst="rect">
            <a:avLst/>
          </a:prstGeom>
        </p:spPr>
        <p:txBody>
          <a:bodyPr anchor="t" rtlCol="false" tIns="0" lIns="0" bIns="0" rIns="0">
            <a:spAutoFit/>
          </a:bodyPr>
          <a:lstStyle/>
          <a:p>
            <a:pPr algn="l" marL="0" indent="0" lvl="0">
              <a:lnSpc>
                <a:spcPts val="3346"/>
              </a:lnSpc>
            </a:pPr>
            <a:r>
              <a:rPr lang="en-US" b="true" sz="2390">
                <a:solidFill>
                  <a:srgbClr val="24508C"/>
                </a:solidFill>
                <a:latin typeface="Open Sans Bold"/>
                <a:ea typeface="Open Sans Bold"/>
                <a:cs typeface="Open Sans Bold"/>
                <a:sym typeface="Open Sans Bold"/>
              </a:rPr>
              <a:t>CRM systems come with a variety of features to enhance customer management, including:</a:t>
            </a:r>
          </a:p>
          <a:p>
            <a:pPr algn="l" marL="0" indent="0" lvl="0">
              <a:lnSpc>
                <a:spcPts val="3346"/>
              </a:lnSpc>
            </a:pPr>
            <a:r>
              <a:rPr lang="en-US" b="true" sz="2390">
                <a:solidFill>
                  <a:srgbClr val="24508C"/>
                </a:solidFill>
                <a:latin typeface="Open Sans Bold"/>
                <a:ea typeface="Open Sans Bold"/>
                <a:cs typeface="Open Sans Bold"/>
                <a:sym typeface="Open Sans Bold"/>
              </a:rPr>
              <a:t>Contact Management: Centralizes customer information, such as names, addresses, and purchase histories.</a:t>
            </a:r>
          </a:p>
          <a:p>
            <a:pPr algn="l" marL="0" indent="0" lvl="0">
              <a:lnSpc>
                <a:spcPts val="3346"/>
              </a:lnSpc>
            </a:pPr>
            <a:r>
              <a:rPr lang="en-US" b="true" sz="2390">
                <a:solidFill>
                  <a:srgbClr val="24508C"/>
                </a:solidFill>
                <a:latin typeface="Open Sans Bold"/>
                <a:ea typeface="Open Sans Bold"/>
                <a:cs typeface="Open Sans Bold"/>
                <a:sym typeface="Open Sans Bold"/>
              </a:rPr>
              <a:t>Sales Automation: Automates tasks like lead tracking, follow-ups, and reporting.</a:t>
            </a:r>
          </a:p>
          <a:p>
            <a:pPr algn="l" marL="0" indent="0" lvl="0">
              <a:lnSpc>
                <a:spcPts val="3346"/>
              </a:lnSpc>
            </a:pPr>
            <a:r>
              <a:rPr lang="en-US" b="true" sz="2390">
                <a:solidFill>
                  <a:srgbClr val="24508C"/>
                </a:solidFill>
                <a:latin typeface="Open Sans Bold"/>
                <a:ea typeface="Open Sans Bold"/>
                <a:cs typeface="Open Sans Bold"/>
                <a:sym typeface="Open Sans Bold"/>
              </a:rPr>
              <a:t>Marketing Automation: Helps businesses automate email campaigns, social media posts, and customer segmentation.</a:t>
            </a:r>
          </a:p>
          <a:p>
            <a:pPr algn="l" marL="0" indent="0" lvl="0">
              <a:lnSpc>
                <a:spcPts val="3346"/>
              </a:lnSpc>
            </a:pPr>
            <a:r>
              <a:rPr lang="en-US" b="true" sz="2390">
                <a:solidFill>
                  <a:srgbClr val="24508C"/>
                </a:solidFill>
                <a:latin typeface="Open Sans Bold"/>
                <a:ea typeface="Open Sans Bold"/>
                <a:cs typeface="Open Sans Bold"/>
                <a:sym typeface="Open Sans Bold"/>
              </a:rPr>
              <a:t>Customer Service Tools: Provides support for ticket management, live chats, and self-service portals.</a:t>
            </a:r>
          </a:p>
          <a:p>
            <a:pPr algn="l" marL="0" indent="0" lvl="0">
              <a:lnSpc>
                <a:spcPts val="3346"/>
              </a:lnSpc>
            </a:pPr>
            <a:r>
              <a:rPr lang="en-US" b="true" sz="2390">
                <a:solidFill>
                  <a:srgbClr val="24508C"/>
                </a:solidFill>
                <a:latin typeface="Open Sans Bold"/>
                <a:ea typeface="Open Sans Bold"/>
                <a:cs typeface="Open Sans Bold"/>
                <a:sym typeface="Open Sans Bold"/>
              </a:rPr>
              <a:t>Reporting and Analytics: Offers insights into customer behavior, sales performance, and campaign effectiveness.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Benefits of CRM Systems</a:t>
            </a:r>
          </a:p>
        </p:txBody>
      </p:sp>
      <p:sp>
        <p:nvSpPr>
          <p:cNvPr name="TextBox 3" id="3"/>
          <p:cNvSpPr txBox="true"/>
          <p:nvPr/>
        </p:nvSpPr>
        <p:spPr>
          <a:xfrm rot="0">
            <a:off x="2210699" y="4728816"/>
            <a:ext cx="13866603" cy="4483894"/>
          </a:xfrm>
          <a:prstGeom prst="rect">
            <a:avLst/>
          </a:prstGeom>
        </p:spPr>
        <p:txBody>
          <a:bodyPr anchor="t" rtlCol="false" tIns="0" lIns="0" bIns="0" rIns="0">
            <a:spAutoFit/>
          </a:bodyPr>
          <a:lstStyle/>
          <a:p>
            <a:pPr algn="l" marL="0" indent="0" lvl="0">
              <a:lnSpc>
                <a:spcPts val="3281"/>
              </a:lnSpc>
            </a:pPr>
            <a:r>
              <a:rPr lang="en-US" b="true" sz="2343">
                <a:solidFill>
                  <a:srgbClr val="24508C"/>
                </a:solidFill>
                <a:latin typeface="Open Sans Bold"/>
                <a:ea typeface="Open Sans Bold"/>
                <a:cs typeface="Open Sans Bold"/>
                <a:sym typeface="Open Sans Bold"/>
              </a:rPr>
              <a:t>CRM systems offer several advantages for businesses:</a:t>
            </a:r>
          </a:p>
          <a:p>
            <a:pPr algn="l" marL="0" indent="0" lvl="0">
              <a:lnSpc>
                <a:spcPts val="3281"/>
              </a:lnSpc>
            </a:pPr>
            <a:r>
              <a:rPr lang="en-US" b="true" sz="2343">
                <a:solidFill>
                  <a:srgbClr val="24508C"/>
                </a:solidFill>
                <a:latin typeface="Open Sans Bold"/>
                <a:ea typeface="Open Sans Bold"/>
                <a:cs typeface="Open Sans Bold"/>
                <a:sym typeface="Open Sans Bold"/>
              </a:rPr>
              <a:t>Improved Customer Relationships: By storing detailed customer information, businesses can tailor interactions, leading to enhanced satisfaction.</a:t>
            </a:r>
          </a:p>
          <a:p>
            <a:pPr algn="l" marL="0" indent="0" lvl="0">
              <a:lnSpc>
                <a:spcPts val="3281"/>
              </a:lnSpc>
            </a:pPr>
            <a:r>
              <a:rPr lang="en-US" b="true" sz="2343">
                <a:solidFill>
                  <a:srgbClr val="24508C"/>
                </a:solidFill>
                <a:latin typeface="Open Sans Bold"/>
                <a:ea typeface="Open Sans Bold"/>
                <a:cs typeface="Open Sans Bold"/>
                <a:sym typeface="Open Sans Bold"/>
              </a:rPr>
              <a:t>Increased Efficiency: Automation of tasks like lead assignment and follow-up reduces manual work and increases productivity.</a:t>
            </a:r>
          </a:p>
          <a:p>
            <a:pPr algn="l" marL="0" indent="0" lvl="0">
              <a:lnSpc>
                <a:spcPts val="3281"/>
              </a:lnSpc>
            </a:pPr>
            <a:r>
              <a:rPr lang="en-US" b="true" sz="2343">
                <a:solidFill>
                  <a:srgbClr val="24508C"/>
                </a:solidFill>
                <a:latin typeface="Open Sans Bold"/>
                <a:ea typeface="Open Sans Bold"/>
                <a:cs typeface="Open Sans Bold"/>
                <a:sym typeface="Open Sans Bold"/>
              </a:rPr>
              <a:t>Better Data Management: Centralized data ensures all employees have access to the same customer information, reducing errors and improving collaboration.</a:t>
            </a:r>
          </a:p>
          <a:p>
            <a:pPr algn="l" marL="0" indent="0" lvl="0">
              <a:lnSpc>
                <a:spcPts val="3281"/>
              </a:lnSpc>
            </a:pPr>
            <a:r>
              <a:rPr lang="en-US" b="true" sz="2343">
                <a:solidFill>
                  <a:srgbClr val="24508C"/>
                </a:solidFill>
                <a:latin typeface="Open Sans Bold"/>
                <a:ea typeface="Open Sans Bold"/>
                <a:cs typeface="Open Sans Bold"/>
                <a:sym typeface="Open Sans Bold"/>
              </a:rPr>
              <a:t>Higher Sales: By streamlining sales processes, CRM systems help increase conversions and shorten sales cycles.</a:t>
            </a:r>
          </a:p>
          <a:p>
            <a:pPr algn="l" marL="0" indent="0" lvl="0">
              <a:lnSpc>
                <a:spcPts val="3281"/>
              </a:lnSpc>
            </a:pPr>
            <a:r>
              <a:rPr lang="en-US" b="true" sz="2343">
                <a:solidFill>
                  <a:srgbClr val="24508C"/>
                </a:solidFill>
                <a:latin typeface="Open Sans Bold"/>
                <a:ea typeface="Open Sans Bold"/>
                <a:cs typeface="Open Sans Bold"/>
                <a:sym typeface="Open Sans Bold"/>
              </a:rPr>
              <a:t>Enhanced Customer Retention: CRM tools help businesses monitor customer behavior, predict needs, and foster long-term loyalty.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CRM System Integration</a:t>
            </a:r>
          </a:p>
        </p:txBody>
      </p:sp>
      <p:sp>
        <p:nvSpPr>
          <p:cNvPr name="TextBox 3" id="3"/>
          <p:cNvSpPr txBox="true"/>
          <p:nvPr/>
        </p:nvSpPr>
        <p:spPr>
          <a:xfrm rot="0">
            <a:off x="2210699" y="4728816"/>
            <a:ext cx="13866603" cy="3833812"/>
          </a:xfrm>
          <a:prstGeom prst="rect">
            <a:avLst/>
          </a:prstGeom>
        </p:spPr>
        <p:txBody>
          <a:bodyPr anchor="t" rtlCol="false" tIns="0" lIns="0" bIns="0" rIns="0">
            <a:spAutoFit/>
          </a:bodyPr>
          <a:lstStyle/>
          <a:p>
            <a:pPr algn="l" marL="0" indent="0" lvl="0">
              <a:lnSpc>
                <a:spcPts val="3412"/>
              </a:lnSpc>
            </a:pPr>
            <a:r>
              <a:rPr lang="en-US" b="true" sz="2437">
                <a:solidFill>
                  <a:srgbClr val="24508C"/>
                </a:solidFill>
                <a:latin typeface="Open Sans Bold"/>
                <a:ea typeface="Open Sans Bold"/>
                <a:cs typeface="Open Sans Bold"/>
                <a:sym typeface="Open Sans Bold"/>
              </a:rPr>
              <a:t>CRM systems can integrate with other business tools such as:</a:t>
            </a:r>
          </a:p>
          <a:p>
            <a:pPr algn="l" marL="0" indent="0" lvl="0">
              <a:lnSpc>
                <a:spcPts val="3412"/>
              </a:lnSpc>
            </a:pPr>
            <a:r>
              <a:rPr lang="en-US" b="true" sz="2437">
                <a:solidFill>
                  <a:srgbClr val="24508C"/>
                </a:solidFill>
                <a:latin typeface="Open Sans Bold"/>
                <a:ea typeface="Open Sans Bold"/>
                <a:cs typeface="Open Sans Bold"/>
                <a:sym typeface="Open Sans Bold"/>
              </a:rPr>
              <a:t>Email Platforms: Automatically syncs email communication with customer records.</a:t>
            </a:r>
          </a:p>
          <a:p>
            <a:pPr algn="l" marL="0" indent="0" lvl="0">
              <a:lnSpc>
                <a:spcPts val="3412"/>
              </a:lnSpc>
            </a:pPr>
            <a:r>
              <a:rPr lang="en-US" b="true" sz="2437">
                <a:solidFill>
                  <a:srgbClr val="24508C"/>
                </a:solidFill>
                <a:latin typeface="Open Sans Bold"/>
                <a:ea typeface="Open Sans Bold"/>
                <a:cs typeface="Open Sans Bold"/>
                <a:sym typeface="Open Sans Bold"/>
              </a:rPr>
              <a:t>ERP Systems: Integrates financial data to enhance customer transactions and accounting.</a:t>
            </a:r>
          </a:p>
          <a:p>
            <a:pPr algn="l" marL="0" indent="0" lvl="0">
              <a:lnSpc>
                <a:spcPts val="3412"/>
              </a:lnSpc>
            </a:pPr>
            <a:r>
              <a:rPr lang="en-US" b="true" sz="2437">
                <a:solidFill>
                  <a:srgbClr val="24508C"/>
                </a:solidFill>
                <a:latin typeface="Open Sans Bold"/>
                <a:ea typeface="Open Sans Bold"/>
                <a:cs typeface="Open Sans Bold"/>
                <a:sym typeface="Open Sans Bold"/>
              </a:rPr>
              <a:t>Marketing Platforms: Syncs customer data with email marketing, advertising, and social media platforms.</a:t>
            </a:r>
          </a:p>
          <a:p>
            <a:pPr algn="l" marL="0" indent="0" lvl="0">
              <a:lnSpc>
                <a:spcPts val="3412"/>
              </a:lnSpc>
            </a:pPr>
            <a:r>
              <a:rPr lang="en-US" b="true" sz="2437">
                <a:solidFill>
                  <a:srgbClr val="24508C"/>
                </a:solidFill>
                <a:latin typeface="Open Sans Bold"/>
                <a:ea typeface="Open Sans Bold"/>
                <a:cs typeface="Open Sans Bold"/>
                <a:sym typeface="Open Sans Bold"/>
              </a:rPr>
              <a:t>Helpdesk Software: Connects customer inquiries with support teams, streamlining issue resolution.</a:t>
            </a:r>
          </a:p>
          <a:p>
            <a:pPr algn="l" marL="0" indent="0" lvl="0">
              <a:lnSpc>
                <a:spcPts val="3412"/>
              </a:lnSpc>
            </a:pPr>
            <a:r>
              <a:rPr lang="en-US" b="true" sz="2437">
                <a:solidFill>
                  <a:srgbClr val="24508C"/>
                </a:solidFill>
                <a:latin typeface="Open Sans Bold"/>
                <a:ea typeface="Open Sans Bold"/>
                <a:cs typeface="Open Sans Bold"/>
                <a:sym typeface="Open Sans Bold"/>
              </a:rPr>
              <a:t>Effective integration allows CRM systems to provide a holistic view of the customer journey and improve cross-departmental collaboration.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159742"/>
            <a:ext cx="8022194" cy="1199361"/>
          </a:xfrm>
          <a:prstGeom prst="rect">
            <a:avLst/>
          </a:prstGeom>
        </p:spPr>
        <p:txBody>
          <a:bodyPr anchor="t" rtlCol="false" tIns="0" lIns="0" bIns="0" rIns="0">
            <a:spAutoFit/>
          </a:bodyPr>
          <a:lstStyle/>
          <a:p>
            <a:pPr algn="l" marL="0" indent="0" lvl="0">
              <a:lnSpc>
                <a:spcPts val="4681"/>
              </a:lnSpc>
            </a:pPr>
            <a:r>
              <a:rPr lang="en-US" b="true" sz="4458">
                <a:solidFill>
                  <a:srgbClr val="24508C"/>
                </a:solidFill>
                <a:latin typeface="Open Sans Bold"/>
                <a:ea typeface="Open Sans Bold"/>
                <a:cs typeface="Open Sans Bold"/>
                <a:sym typeface="Open Sans Bold"/>
              </a:rPr>
              <a:t>Challenges of Implementing CRM Systems</a:t>
            </a:r>
          </a:p>
        </p:txBody>
      </p:sp>
      <p:sp>
        <p:nvSpPr>
          <p:cNvPr name="TextBox 3" id="3"/>
          <p:cNvSpPr txBox="true"/>
          <p:nvPr/>
        </p:nvSpPr>
        <p:spPr>
          <a:xfrm rot="0">
            <a:off x="2210699" y="4719291"/>
            <a:ext cx="13866603" cy="4178662"/>
          </a:xfrm>
          <a:prstGeom prst="rect">
            <a:avLst/>
          </a:prstGeom>
        </p:spPr>
        <p:txBody>
          <a:bodyPr anchor="t" rtlCol="false" tIns="0" lIns="0" bIns="0" rIns="0">
            <a:spAutoFit/>
          </a:bodyPr>
          <a:lstStyle/>
          <a:p>
            <a:pPr algn="l" marL="0" indent="0" lvl="0">
              <a:lnSpc>
                <a:spcPts val="3305"/>
              </a:lnSpc>
            </a:pPr>
            <a:r>
              <a:rPr lang="en-US" b="true" sz="2360">
                <a:solidFill>
                  <a:srgbClr val="24508C"/>
                </a:solidFill>
                <a:latin typeface="Open Sans Bold"/>
                <a:ea typeface="Open Sans Bold"/>
                <a:cs typeface="Open Sans Bold"/>
                <a:sym typeface="Open Sans Bold"/>
              </a:rPr>
              <a:t>While CRM systems provide numerous benefits, there are challenges to consider:</a:t>
            </a:r>
          </a:p>
          <a:p>
            <a:pPr algn="l" marL="0" indent="0" lvl="0">
              <a:lnSpc>
                <a:spcPts val="3305"/>
              </a:lnSpc>
            </a:pPr>
            <a:r>
              <a:rPr lang="en-US" b="true" sz="2360">
                <a:solidFill>
                  <a:srgbClr val="24508C"/>
                </a:solidFill>
                <a:latin typeface="Open Sans Bold"/>
                <a:ea typeface="Open Sans Bold"/>
                <a:cs typeface="Open Sans Bold"/>
                <a:sym typeface="Open Sans Bold"/>
              </a:rPr>
              <a:t>Data Migration: Transferring data from legacy systems can be complex and time-consuming.</a:t>
            </a:r>
          </a:p>
          <a:p>
            <a:pPr algn="l" marL="0" indent="0" lvl="0">
              <a:lnSpc>
                <a:spcPts val="3305"/>
              </a:lnSpc>
            </a:pPr>
            <a:r>
              <a:rPr lang="en-US" b="true" sz="2360">
                <a:solidFill>
                  <a:srgbClr val="24508C"/>
                </a:solidFill>
                <a:latin typeface="Open Sans Bold"/>
                <a:ea typeface="Open Sans Bold"/>
                <a:cs typeface="Open Sans Bold"/>
                <a:sym typeface="Open Sans Bold"/>
              </a:rPr>
              <a:t>User Adoption: Employees may resist new systems, requiring proper training and change management strategies.</a:t>
            </a:r>
          </a:p>
          <a:p>
            <a:pPr algn="l" marL="0" indent="0" lvl="0">
              <a:lnSpc>
                <a:spcPts val="3305"/>
              </a:lnSpc>
            </a:pPr>
            <a:r>
              <a:rPr lang="en-US" b="true" sz="2360">
                <a:solidFill>
                  <a:srgbClr val="24508C"/>
                </a:solidFill>
                <a:latin typeface="Open Sans Bold"/>
                <a:ea typeface="Open Sans Bold"/>
                <a:cs typeface="Open Sans Bold"/>
                <a:sym typeface="Open Sans Bold"/>
              </a:rPr>
              <a:t>Customization Costs: Tailoring CRM systems to a company’s unique needs can require additional investment in time and money.</a:t>
            </a:r>
          </a:p>
          <a:p>
            <a:pPr algn="l" marL="0" indent="0" lvl="0">
              <a:lnSpc>
                <a:spcPts val="3305"/>
              </a:lnSpc>
            </a:pPr>
            <a:r>
              <a:rPr lang="en-US" b="true" sz="2360">
                <a:solidFill>
                  <a:srgbClr val="24508C"/>
                </a:solidFill>
                <a:latin typeface="Open Sans Bold"/>
                <a:ea typeface="Open Sans Bold"/>
                <a:cs typeface="Open Sans Bold"/>
                <a:sym typeface="Open Sans Bold"/>
              </a:rPr>
              <a:t>Data Quality: Inconsistent or incomplete data can reduce the effectiveness of the CRM system.</a:t>
            </a:r>
          </a:p>
          <a:p>
            <a:pPr algn="l" marL="0" indent="0" lvl="0">
              <a:lnSpc>
                <a:spcPts val="3305"/>
              </a:lnSpc>
            </a:pPr>
            <a:r>
              <a:rPr lang="en-US" b="true" sz="2360">
                <a:solidFill>
                  <a:srgbClr val="24508C"/>
                </a:solidFill>
                <a:latin typeface="Open Sans Bold"/>
                <a:ea typeface="Open Sans Bold"/>
                <a:cs typeface="Open Sans Bold"/>
                <a:sym typeface="Open Sans Bold"/>
              </a:rPr>
              <a:t>Proper planning and support can help mitigate these challenges and ensure successful implementation.</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CRM System for Sales Management</a:t>
            </a:r>
          </a:p>
        </p:txBody>
      </p:sp>
      <p:sp>
        <p:nvSpPr>
          <p:cNvPr name="TextBox 3" id="3"/>
          <p:cNvSpPr txBox="true"/>
          <p:nvPr/>
        </p:nvSpPr>
        <p:spPr>
          <a:xfrm rot="0">
            <a:off x="2210699" y="4728816"/>
            <a:ext cx="13866603" cy="3749278"/>
          </a:xfrm>
          <a:prstGeom prst="rect">
            <a:avLst/>
          </a:prstGeom>
        </p:spPr>
        <p:txBody>
          <a:bodyPr anchor="t" rtlCol="false" tIns="0" lIns="0" bIns="0" rIns="0">
            <a:spAutoFit/>
          </a:bodyPr>
          <a:lstStyle/>
          <a:p>
            <a:pPr algn="l" marL="0" indent="0" lvl="0">
              <a:lnSpc>
                <a:spcPts val="3346"/>
              </a:lnSpc>
            </a:pPr>
            <a:r>
              <a:rPr lang="en-US" b="true" sz="2390">
                <a:solidFill>
                  <a:srgbClr val="24508C"/>
                </a:solidFill>
                <a:latin typeface="Open Sans Bold"/>
                <a:ea typeface="Open Sans Bold"/>
                <a:cs typeface="Open Sans Bold"/>
                <a:sym typeface="Open Sans Bold"/>
              </a:rPr>
              <a:t>A CRM system is invaluable for managing sales processes:</a:t>
            </a:r>
          </a:p>
          <a:p>
            <a:pPr algn="l" marL="0" indent="0" lvl="0">
              <a:lnSpc>
                <a:spcPts val="3346"/>
              </a:lnSpc>
            </a:pPr>
            <a:r>
              <a:rPr lang="en-US" b="true" sz="2390">
                <a:solidFill>
                  <a:srgbClr val="24508C"/>
                </a:solidFill>
                <a:latin typeface="Open Sans Bold"/>
                <a:ea typeface="Open Sans Bold"/>
                <a:cs typeface="Open Sans Bold"/>
                <a:sym typeface="Open Sans Bold"/>
              </a:rPr>
              <a:t>Lead Tracking: Sales teams can track leads from initial contact to final sale.</a:t>
            </a:r>
          </a:p>
          <a:p>
            <a:pPr algn="l" marL="0" indent="0" lvl="0">
              <a:lnSpc>
                <a:spcPts val="3346"/>
              </a:lnSpc>
            </a:pPr>
            <a:r>
              <a:rPr lang="en-US" b="true" sz="2390">
                <a:solidFill>
                  <a:srgbClr val="24508C"/>
                </a:solidFill>
                <a:latin typeface="Open Sans Bold"/>
                <a:ea typeface="Open Sans Bold"/>
                <a:cs typeface="Open Sans Bold"/>
                <a:sym typeface="Open Sans Bold"/>
              </a:rPr>
              <a:t>Pipeline Management: CRM systems help visualize the stages of a sales pipeline and manage tasks accordingly.</a:t>
            </a:r>
          </a:p>
          <a:p>
            <a:pPr algn="l" marL="0" indent="0" lvl="0">
              <a:lnSpc>
                <a:spcPts val="3346"/>
              </a:lnSpc>
            </a:pPr>
            <a:r>
              <a:rPr lang="en-US" b="true" sz="2390">
                <a:solidFill>
                  <a:srgbClr val="24508C"/>
                </a:solidFill>
                <a:latin typeface="Open Sans Bold"/>
                <a:ea typeface="Open Sans Bold"/>
                <a:cs typeface="Open Sans Bold"/>
                <a:sym typeface="Open Sans Bold"/>
              </a:rPr>
              <a:t>Sales Forecasting: By analyzing customer interactions and behaviors, CRM systems help predict future sales performance.</a:t>
            </a:r>
          </a:p>
          <a:p>
            <a:pPr algn="l" marL="0" indent="0" lvl="0">
              <a:lnSpc>
                <a:spcPts val="3346"/>
              </a:lnSpc>
            </a:pPr>
            <a:r>
              <a:rPr lang="en-US" b="true" sz="2390">
                <a:solidFill>
                  <a:srgbClr val="24508C"/>
                </a:solidFill>
                <a:latin typeface="Open Sans Bold"/>
                <a:ea typeface="Open Sans Bold"/>
                <a:cs typeface="Open Sans Bold"/>
                <a:sym typeface="Open Sans Bold"/>
              </a:rPr>
              <a:t>Sales Reporting: Provides real-time insights into sales performance, helping managers make informed decisions.</a:t>
            </a:r>
          </a:p>
          <a:p>
            <a:pPr algn="l" marL="0" indent="0" lvl="0">
              <a:lnSpc>
                <a:spcPts val="3346"/>
              </a:lnSpc>
            </a:pPr>
            <a:r>
              <a:rPr lang="en-US" b="true" sz="2390">
                <a:solidFill>
                  <a:srgbClr val="24508C"/>
                </a:solidFill>
                <a:latin typeface="Open Sans Bold"/>
                <a:ea typeface="Open Sans Bold"/>
                <a:cs typeface="Open Sans Bold"/>
                <a:sym typeface="Open Sans Bold"/>
              </a:rPr>
              <a:t>By optimizing sales management, CRM systems help increase conversions and grow revenu</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9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CRM in Customer Service</a:t>
            </a:r>
          </a:p>
        </p:txBody>
      </p:sp>
      <p:sp>
        <p:nvSpPr>
          <p:cNvPr name="TextBox 3" id="3"/>
          <p:cNvSpPr txBox="true"/>
          <p:nvPr/>
        </p:nvSpPr>
        <p:spPr>
          <a:xfrm rot="0">
            <a:off x="2210699" y="4719291"/>
            <a:ext cx="13866603" cy="436562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CRM systems play a crucial role in customer service by:</a:t>
            </a:r>
          </a:p>
          <a:p>
            <a:pPr algn="l" marL="0" indent="0" lvl="0">
              <a:lnSpc>
                <a:spcPts val="3499"/>
              </a:lnSpc>
            </a:pPr>
            <a:r>
              <a:rPr lang="en-US" b="true" sz="2499">
                <a:solidFill>
                  <a:srgbClr val="24508C"/>
                </a:solidFill>
                <a:latin typeface="Open Sans Bold"/>
                <a:ea typeface="Open Sans Bold"/>
                <a:cs typeface="Open Sans Bold"/>
                <a:sym typeface="Open Sans Bold"/>
              </a:rPr>
              <a:t>Centralizing Communication: Stores all customer interactions in one place, making it easy for agents to assist customers.</a:t>
            </a:r>
          </a:p>
          <a:p>
            <a:pPr algn="l" marL="0" indent="0" lvl="0">
              <a:lnSpc>
                <a:spcPts val="3499"/>
              </a:lnSpc>
            </a:pPr>
            <a:r>
              <a:rPr lang="en-US" b="true" sz="2499">
                <a:solidFill>
                  <a:srgbClr val="24508C"/>
                </a:solidFill>
                <a:latin typeface="Open Sans Bold"/>
                <a:ea typeface="Open Sans Bold"/>
                <a:cs typeface="Open Sans Bold"/>
                <a:sym typeface="Open Sans Bold"/>
              </a:rPr>
              <a:t>Ticket Management: Allows businesses to track customer issues from initial contact to resolution.</a:t>
            </a:r>
          </a:p>
          <a:p>
            <a:pPr algn="l" marL="0" indent="0" lvl="0">
              <a:lnSpc>
                <a:spcPts val="3499"/>
              </a:lnSpc>
            </a:pPr>
            <a:r>
              <a:rPr lang="en-US" b="true" sz="2499">
                <a:solidFill>
                  <a:srgbClr val="24508C"/>
                </a:solidFill>
                <a:latin typeface="Open Sans Bold"/>
                <a:ea typeface="Open Sans Bold"/>
                <a:cs typeface="Open Sans Bold"/>
                <a:sym typeface="Open Sans Bold"/>
              </a:rPr>
              <a:t>Self-Service: Many CRM systems offer customer portals where users can find answers or manage their accounts.</a:t>
            </a:r>
          </a:p>
          <a:p>
            <a:pPr algn="l" marL="0" indent="0" lvl="0">
              <a:lnSpc>
                <a:spcPts val="3499"/>
              </a:lnSpc>
            </a:pPr>
            <a:r>
              <a:rPr lang="en-US" b="true" sz="2499">
                <a:solidFill>
                  <a:srgbClr val="24508C"/>
                </a:solidFill>
                <a:latin typeface="Open Sans Bold"/>
                <a:ea typeface="Open Sans Bold"/>
                <a:cs typeface="Open Sans Bold"/>
                <a:sym typeface="Open Sans Bold"/>
              </a:rPr>
              <a:t>Customer Feedback: Collecting feedback helps businesses improve their services and better meet customer needs.</a:t>
            </a:r>
          </a:p>
          <a:p>
            <a:pPr algn="l" marL="0" indent="0" lvl="0">
              <a:lnSpc>
                <a:spcPts val="3499"/>
              </a:lnSpc>
            </a:pPr>
            <a:r>
              <a:rPr lang="en-US" b="true" sz="2499">
                <a:solidFill>
                  <a:srgbClr val="24508C"/>
                </a:solidFill>
                <a:latin typeface="Open Sans Bold"/>
                <a:ea typeface="Open Sans Bold"/>
                <a:cs typeface="Open Sans Bold"/>
                <a:sym typeface="Open Sans Bold"/>
              </a:rPr>
              <a:t>By improving customer service, CRM systems boost customer satisfaction and loyalty.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COLOR CODE</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DIFFERENCE</a:t>
            </a:r>
          </a:p>
        </p:txBody>
      </p:sp>
    </p:spTree>
  </p:cSld>
  <p:clrMapOvr>
    <a:masterClrMapping/>
  </p:clrMapOvr>
</p:sld>
</file>

<file path=ppt/slides/slide20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294387"/>
            <a:ext cx="8022194" cy="949122"/>
          </a:xfrm>
          <a:prstGeom prst="rect">
            <a:avLst/>
          </a:prstGeom>
        </p:spPr>
        <p:txBody>
          <a:bodyPr anchor="t" rtlCol="false" tIns="0" lIns="0" bIns="0" rIns="0">
            <a:spAutoFit/>
          </a:bodyPr>
          <a:lstStyle/>
          <a:p>
            <a:pPr algn="l" marL="0" indent="0" lvl="0">
              <a:lnSpc>
                <a:spcPts val="7163"/>
              </a:lnSpc>
            </a:pPr>
            <a:r>
              <a:rPr lang="en-US" b="true" sz="6822">
                <a:solidFill>
                  <a:srgbClr val="24508C"/>
                </a:solidFill>
                <a:latin typeface="Open Sans Bold"/>
                <a:ea typeface="Open Sans Bold"/>
                <a:cs typeface="Open Sans Bold"/>
                <a:sym typeface="Open Sans Bold"/>
              </a:rPr>
              <a:t>CRM in Marketing</a:t>
            </a:r>
          </a:p>
        </p:txBody>
      </p:sp>
      <p:sp>
        <p:nvSpPr>
          <p:cNvPr name="TextBox 3" id="3"/>
          <p:cNvSpPr txBox="true"/>
          <p:nvPr/>
        </p:nvSpPr>
        <p:spPr>
          <a:xfrm rot="0">
            <a:off x="2210699" y="4728816"/>
            <a:ext cx="13866603" cy="4356894"/>
          </a:xfrm>
          <a:prstGeom prst="rect">
            <a:avLst/>
          </a:prstGeom>
        </p:spPr>
        <p:txBody>
          <a:bodyPr anchor="t" rtlCol="false" tIns="0" lIns="0" bIns="0" rIns="0">
            <a:spAutoFit/>
          </a:bodyPr>
          <a:lstStyle/>
          <a:p>
            <a:pPr algn="l" marL="0" indent="0" lvl="0">
              <a:lnSpc>
                <a:spcPts val="3456"/>
              </a:lnSpc>
            </a:pPr>
            <a:r>
              <a:rPr lang="en-US" b="true" sz="2468">
                <a:solidFill>
                  <a:srgbClr val="24508C"/>
                </a:solidFill>
                <a:latin typeface="Open Sans Bold"/>
                <a:ea typeface="Open Sans Bold"/>
                <a:cs typeface="Open Sans Bold"/>
                <a:sym typeface="Open Sans Bold"/>
              </a:rPr>
              <a:t>CRM systems are a powerful tool for marketing teams, providing:</a:t>
            </a:r>
          </a:p>
          <a:p>
            <a:pPr algn="l" marL="0" indent="0" lvl="0">
              <a:lnSpc>
                <a:spcPts val="3456"/>
              </a:lnSpc>
            </a:pPr>
            <a:r>
              <a:rPr lang="en-US" b="true" sz="2468">
                <a:solidFill>
                  <a:srgbClr val="24508C"/>
                </a:solidFill>
                <a:latin typeface="Open Sans Bold"/>
                <a:ea typeface="Open Sans Bold"/>
                <a:cs typeface="Open Sans Bold"/>
                <a:sym typeface="Open Sans Bold"/>
              </a:rPr>
              <a:t>Segmentation: CRM systems allow businesses to segment customers based on various criteria like behavior, location, and demographics.</a:t>
            </a:r>
          </a:p>
          <a:p>
            <a:pPr algn="l" marL="0" indent="0" lvl="0">
              <a:lnSpc>
                <a:spcPts val="3456"/>
              </a:lnSpc>
            </a:pPr>
            <a:r>
              <a:rPr lang="en-US" b="true" sz="2468">
                <a:solidFill>
                  <a:srgbClr val="24508C"/>
                </a:solidFill>
                <a:latin typeface="Open Sans Bold"/>
                <a:ea typeface="Open Sans Bold"/>
                <a:cs typeface="Open Sans Bold"/>
                <a:sym typeface="Open Sans Bold"/>
              </a:rPr>
              <a:t>Campaign Management: Marketers can create and track campaigns more effectively, with the system offering insights on engagement.</a:t>
            </a:r>
          </a:p>
          <a:p>
            <a:pPr algn="l" marL="0" indent="0" lvl="0">
              <a:lnSpc>
                <a:spcPts val="3456"/>
              </a:lnSpc>
            </a:pPr>
            <a:r>
              <a:rPr lang="en-US" b="true" sz="2468">
                <a:solidFill>
                  <a:srgbClr val="24508C"/>
                </a:solidFill>
                <a:latin typeface="Open Sans Bold"/>
                <a:ea typeface="Open Sans Bold"/>
                <a:cs typeface="Open Sans Bold"/>
                <a:sym typeface="Open Sans Bold"/>
              </a:rPr>
              <a:t>Customer Journey Mapping: Visualizing customer paths allows marketers to tailor messaging and offers at key touchpoints.</a:t>
            </a:r>
          </a:p>
          <a:p>
            <a:pPr algn="l" marL="0" indent="0" lvl="0">
              <a:lnSpc>
                <a:spcPts val="3456"/>
              </a:lnSpc>
            </a:pPr>
            <a:r>
              <a:rPr lang="en-US" b="true" sz="2468">
                <a:solidFill>
                  <a:srgbClr val="24508C"/>
                </a:solidFill>
                <a:latin typeface="Open Sans Bold"/>
                <a:ea typeface="Open Sans Bold"/>
                <a:cs typeface="Open Sans Bold"/>
                <a:sym typeface="Open Sans Bold"/>
              </a:rPr>
              <a:t>Personalization: By storing customer preferences, CRM systems enable personalized marketing, increasing conversion rates.</a:t>
            </a:r>
          </a:p>
          <a:p>
            <a:pPr algn="l" marL="0" indent="0" lvl="0">
              <a:lnSpc>
                <a:spcPts val="3456"/>
              </a:lnSpc>
            </a:pPr>
            <a:r>
              <a:rPr lang="en-US" b="true" sz="2468">
                <a:solidFill>
                  <a:srgbClr val="24508C"/>
                </a:solidFill>
                <a:latin typeface="Open Sans Bold"/>
                <a:ea typeface="Open Sans Bold"/>
                <a:cs typeface="Open Sans Bold"/>
                <a:sym typeface="Open Sans Bold"/>
              </a:rPr>
              <a:t>CRM systems help ensure that marketing efforts are targeted, data-driven, and efficient.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0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219398" y="2279949"/>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29947" y="61340"/>
            <a:ext cx="14893165" cy="3989543"/>
          </a:xfrm>
          <a:prstGeom prst="rect">
            <a:avLst/>
          </a:prstGeom>
        </p:spPr>
        <p:txBody>
          <a:bodyPr anchor="t" rtlCol="false" tIns="0" lIns="0" bIns="0" rIns="0">
            <a:spAutoFit/>
          </a:bodyPr>
          <a:lstStyle/>
          <a:p>
            <a:pPr algn="l">
              <a:lnSpc>
                <a:spcPts val="32616"/>
              </a:lnSpc>
            </a:pPr>
            <a:r>
              <a:rPr lang="en-US" sz="23297" b="true">
                <a:solidFill>
                  <a:srgbClr val="24508C"/>
                </a:solidFill>
                <a:latin typeface="Montserrat Ultra-Bold"/>
                <a:ea typeface="Montserrat Ultra-Bold"/>
                <a:cs typeface="Montserrat Ultra-Bold"/>
                <a:sym typeface="Montserrat Ultra-Bold"/>
              </a:rPr>
              <a:t>THANK </a:t>
            </a:r>
          </a:p>
        </p:txBody>
      </p:sp>
      <p:sp>
        <p:nvSpPr>
          <p:cNvPr name="TextBox 4" id="4"/>
          <p:cNvSpPr txBox="true"/>
          <p:nvPr/>
        </p:nvSpPr>
        <p:spPr>
          <a:xfrm rot="0">
            <a:off x="4983968" y="3498433"/>
            <a:ext cx="12432341" cy="4954554"/>
          </a:xfrm>
          <a:prstGeom prst="rect">
            <a:avLst/>
          </a:prstGeom>
        </p:spPr>
        <p:txBody>
          <a:bodyPr anchor="t" rtlCol="false" tIns="0" lIns="0" bIns="0" rIns="0">
            <a:spAutoFit/>
          </a:bodyPr>
          <a:lstStyle/>
          <a:p>
            <a:pPr algn="l">
              <a:lnSpc>
                <a:spcPts val="40557"/>
              </a:lnSpc>
            </a:pPr>
            <a:r>
              <a:rPr lang="en-US" sz="28969" b="true">
                <a:solidFill>
                  <a:srgbClr val="24508C"/>
                </a:solidFill>
                <a:latin typeface="Montserrat Ultra-Bold"/>
                <a:ea typeface="Montserrat Ultra-Bold"/>
                <a:cs typeface="Montserrat Ultra-Bold"/>
                <a:sym typeface="Montserrat Ultra-Bold"/>
              </a:rPr>
              <a:t>YOU</a:t>
            </a:r>
          </a:p>
        </p:txBody>
      </p:sp>
      <p:grpSp>
        <p:nvGrpSpPr>
          <p:cNvPr name="Group 5" id="5"/>
          <p:cNvGrpSpPr/>
          <p:nvPr/>
        </p:nvGrpSpPr>
        <p:grpSpPr>
          <a:xfrm rot="0">
            <a:off x="15944302" y="-197606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4583646" y="8214218"/>
            <a:ext cx="9567614" cy="95676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2135949" y="8214218"/>
            <a:ext cx="1343160" cy="13431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2210699" y="1913216"/>
            <a:ext cx="13149449" cy="1711464"/>
          </a:xfrm>
          <a:prstGeom prst="rect">
            <a:avLst/>
          </a:prstGeom>
        </p:spPr>
        <p:txBody>
          <a:bodyPr anchor="t" rtlCol="false" tIns="0" lIns="0" bIns="0" rIns="0">
            <a:spAutoFit/>
          </a:bodyPr>
          <a:lstStyle/>
          <a:p>
            <a:pPr algn="l" marL="0" indent="0" lvl="0">
              <a:lnSpc>
                <a:spcPts val="6657"/>
              </a:lnSpc>
            </a:pPr>
            <a:r>
              <a:rPr lang="en-US" b="true" sz="6340">
                <a:solidFill>
                  <a:srgbClr val="24508C"/>
                </a:solidFill>
                <a:latin typeface="Montserrat Bold"/>
                <a:ea typeface="Montserrat Bold"/>
                <a:cs typeface="Montserrat Bold"/>
                <a:sym typeface="Montserrat Bold"/>
              </a:rPr>
              <a:t>KEY DIFFERENCES IN PURPOSE</a:t>
            </a:r>
          </a:p>
        </p:txBody>
      </p:sp>
      <p:sp>
        <p:nvSpPr>
          <p:cNvPr name="AutoShape 9" id="9"/>
          <p:cNvSpPr/>
          <p:nvPr/>
        </p:nvSpPr>
        <p:spPr>
          <a:xfrm>
            <a:off x="2210699" y="4069111"/>
            <a:ext cx="13844095" cy="0"/>
          </a:xfrm>
          <a:prstGeom prst="line">
            <a:avLst/>
          </a:prstGeom>
          <a:ln cap="flat" w="38100">
            <a:solidFill>
              <a:srgbClr val="24508C"/>
            </a:solidFill>
            <a:prstDash val="solid"/>
            <a:headEnd type="none" len="sm" w="sm"/>
            <a:tailEnd type="none" len="sm" w="sm"/>
          </a:ln>
        </p:spPr>
      </p:sp>
      <p:grpSp>
        <p:nvGrpSpPr>
          <p:cNvPr name="Group 10" id="10"/>
          <p:cNvGrpSpPr/>
          <p:nvPr/>
        </p:nvGrpSpPr>
        <p:grpSpPr>
          <a:xfrm rot="0">
            <a:off x="1357957" y="4516786"/>
            <a:ext cx="6945078" cy="5444195"/>
            <a:chOff x="0" y="0"/>
            <a:chExt cx="6263491" cy="4909904"/>
          </a:xfrm>
        </p:grpSpPr>
        <p:sp>
          <p:nvSpPr>
            <p:cNvPr name="Freeform 11" id="11"/>
            <p:cNvSpPr/>
            <p:nvPr/>
          </p:nvSpPr>
          <p:spPr>
            <a:xfrm flipH="false" flipV="false" rot="0">
              <a:off x="0" y="0"/>
              <a:ext cx="6263491" cy="4909904"/>
            </a:xfrm>
            <a:custGeom>
              <a:avLst/>
              <a:gdLst/>
              <a:ahLst/>
              <a:cxnLst/>
              <a:rect r="r" b="b" t="t" l="l"/>
              <a:pathLst>
                <a:path h="4909904" w="6263491">
                  <a:moveTo>
                    <a:pt x="6139031" y="4909904"/>
                  </a:moveTo>
                  <a:lnTo>
                    <a:pt x="124460" y="4909904"/>
                  </a:lnTo>
                  <a:cubicBezTo>
                    <a:pt x="55880" y="4909904"/>
                    <a:pt x="0" y="4854024"/>
                    <a:pt x="0" y="4785444"/>
                  </a:cubicBezTo>
                  <a:lnTo>
                    <a:pt x="0" y="124460"/>
                  </a:lnTo>
                  <a:cubicBezTo>
                    <a:pt x="0" y="55880"/>
                    <a:pt x="55880" y="0"/>
                    <a:pt x="124460" y="0"/>
                  </a:cubicBezTo>
                  <a:lnTo>
                    <a:pt x="6139031" y="0"/>
                  </a:lnTo>
                  <a:cubicBezTo>
                    <a:pt x="6207611" y="0"/>
                    <a:pt x="6263491" y="55880"/>
                    <a:pt x="6263491" y="124460"/>
                  </a:cubicBezTo>
                  <a:lnTo>
                    <a:pt x="6263491" y="4785444"/>
                  </a:lnTo>
                  <a:cubicBezTo>
                    <a:pt x="6263491" y="4854024"/>
                    <a:pt x="6207611" y="4909904"/>
                    <a:pt x="6139031" y="4909904"/>
                  </a:cubicBezTo>
                  <a:close/>
                </a:path>
              </a:pathLst>
            </a:custGeom>
            <a:solidFill>
              <a:srgbClr val="24508C"/>
            </a:solidFill>
          </p:spPr>
        </p:sp>
      </p:grpSp>
      <p:sp>
        <p:nvSpPr>
          <p:cNvPr name="TextBox 12" id="12"/>
          <p:cNvSpPr txBox="true"/>
          <p:nvPr/>
        </p:nvSpPr>
        <p:spPr>
          <a:xfrm rot="0">
            <a:off x="1517178" y="4630156"/>
            <a:ext cx="6626634" cy="4892675"/>
          </a:xfrm>
          <a:prstGeom prst="rect">
            <a:avLst/>
          </a:prstGeom>
        </p:spPr>
        <p:txBody>
          <a:bodyPr anchor="t" rtlCol="false" tIns="0" lIns="0" bIns="0" rIns="0">
            <a:spAutoFit/>
          </a:bodyPr>
          <a:lstStyle/>
          <a:p>
            <a:pPr algn="ctr">
              <a:lnSpc>
                <a:spcPts val="4199"/>
              </a:lnSpc>
            </a:pPr>
            <a:r>
              <a:rPr lang="en-US" b="true" sz="2999">
                <a:solidFill>
                  <a:srgbClr val="FFFFFF"/>
                </a:solidFill>
                <a:latin typeface="Roca One Ultra-Bold"/>
                <a:ea typeface="Roca One Ultra-Bold"/>
                <a:cs typeface="Roca One Ultra-Bold"/>
                <a:sym typeface="Roca One Ultra-Bold"/>
              </a:rPr>
              <a:t>GRAPHS</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REPRESENT RELATIONSHIPS BETWEEN VARIABLES.</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SHOW HOW ONE VARIABLE CHANGES IN RESPONSE TO ANOTHER.</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DATA-DRIVEN AND IDEAL FOR ILLUSTRATING TRENDS, CORRELATIONS, OR DISTRIBUTIONS.</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BEST SUITED FOR SHOWING CHANGES OVER TIME OR BETWEEN MULTIPLE VARIABLES.</a:t>
            </a:r>
          </a:p>
        </p:txBody>
      </p:sp>
      <p:grpSp>
        <p:nvGrpSpPr>
          <p:cNvPr name="Group 13" id="13"/>
          <p:cNvGrpSpPr/>
          <p:nvPr/>
        </p:nvGrpSpPr>
        <p:grpSpPr>
          <a:xfrm rot="0">
            <a:off x="9639521" y="4516786"/>
            <a:ext cx="6945078" cy="5444195"/>
            <a:chOff x="0" y="0"/>
            <a:chExt cx="6263491" cy="4909904"/>
          </a:xfrm>
        </p:grpSpPr>
        <p:sp>
          <p:nvSpPr>
            <p:cNvPr name="Freeform 14" id="14"/>
            <p:cNvSpPr/>
            <p:nvPr/>
          </p:nvSpPr>
          <p:spPr>
            <a:xfrm flipH="false" flipV="false" rot="0">
              <a:off x="0" y="0"/>
              <a:ext cx="6263491" cy="4909904"/>
            </a:xfrm>
            <a:custGeom>
              <a:avLst/>
              <a:gdLst/>
              <a:ahLst/>
              <a:cxnLst/>
              <a:rect r="r" b="b" t="t" l="l"/>
              <a:pathLst>
                <a:path h="4909904" w="6263491">
                  <a:moveTo>
                    <a:pt x="6139031" y="4909904"/>
                  </a:moveTo>
                  <a:lnTo>
                    <a:pt x="124460" y="4909904"/>
                  </a:lnTo>
                  <a:cubicBezTo>
                    <a:pt x="55880" y="4909904"/>
                    <a:pt x="0" y="4854024"/>
                    <a:pt x="0" y="4785444"/>
                  </a:cubicBezTo>
                  <a:lnTo>
                    <a:pt x="0" y="124460"/>
                  </a:lnTo>
                  <a:cubicBezTo>
                    <a:pt x="0" y="55880"/>
                    <a:pt x="55880" y="0"/>
                    <a:pt x="124460" y="0"/>
                  </a:cubicBezTo>
                  <a:lnTo>
                    <a:pt x="6139031" y="0"/>
                  </a:lnTo>
                  <a:cubicBezTo>
                    <a:pt x="6207611" y="0"/>
                    <a:pt x="6263491" y="55880"/>
                    <a:pt x="6263491" y="124460"/>
                  </a:cubicBezTo>
                  <a:lnTo>
                    <a:pt x="6263491" y="4785444"/>
                  </a:lnTo>
                  <a:cubicBezTo>
                    <a:pt x="6263491" y="4854024"/>
                    <a:pt x="6207611" y="4909904"/>
                    <a:pt x="6139031" y="4909904"/>
                  </a:cubicBezTo>
                  <a:close/>
                </a:path>
              </a:pathLst>
            </a:custGeom>
            <a:solidFill>
              <a:srgbClr val="24508C"/>
            </a:solidFill>
          </p:spPr>
        </p:sp>
      </p:grpSp>
      <p:sp>
        <p:nvSpPr>
          <p:cNvPr name="TextBox 15" id="15"/>
          <p:cNvSpPr txBox="true"/>
          <p:nvPr/>
        </p:nvSpPr>
        <p:spPr>
          <a:xfrm rot="0">
            <a:off x="9777596" y="4630156"/>
            <a:ext cx="6626634" cy="4892675"/>
          </a:xfrm>
          <a:prstGeom prst="rect">
            <a:avLst/>
          </a:prstGeom>
        </p:spPr>
        <p:txBody>
          <a:bodyPr anchor="t" rtlCol="false" tIns="0" lIns="0" bIns="0" rIns="0">
            <a:spAutoFit/>
          </a:bodyPr>
          <a:lstStyle/>
          <a:p>
            <a:pPr algn="ctr">
              <a:lnSpc>
                <a:spcPts val="4199"/>
              </a:lnSpc>
            </a:pPr>
            <a:r>
              <a:rPr lang="en-US" b="true" sz="2999">
                <a:solidFill>
                  <a:srgbClr val="FFFFFF"/>
                </a:solidFill>
                <a:latin typeface="Roca One Ultra-Bold"/>
                <a:ea typeface="Roca One Ultra-Bold"/>
                <a:cs typeface="Roca One Ultra-Bold"/>
                <a:sym typeface="Roca One Ultra-Bold"/>
              </a:rPr>
              <a:t>CHARTS</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PRESENT DATA IN A STRUCTURED, VISUAL FORMAT.</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SUMMARIZE DATA WITHOUT NECESSARILY SHOWING RELATIONSHIPS BETWEEN VARIABLES.</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PROVIDE OVERVIEWS, HIGHLIGHT PROPORTIONS, OR COMPARE CATEGORIES.</a:t>
            </a:r>
          </a:p>
          <a:p>
            <a:pPr algn="l" marL="539749" indent="-269875" lvl="1">
              <a:lnSpc>
                <a:spcPts val="3499"/>
              </a:lnSpc>
              <a:buFont typeface="Arial"/>
              <a:buChar char="•"/>
            </a:pPr>
            <a:r>
              <a:rPr lang="en-US" sz="2499">
                <a:solidFill>
                  <a:srgbClr val="FFFFFF"/>
                </a:solidFill>
                <a:latin typeface="Roca One"/>
                <a:ea typeface="Roca One"/>
                <a:cs typeface="Roca One"/>
                <a:sym typeface="Roca One"/>
              </a:rPr>
              <a:t>FOCUS ON VISUALIZING DATA SUMMARIES,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TYPES OF GRAPHS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7970324" y="2136331"/>
            <a:ext cx="9040494" cy="6014337"/>
            <a:chOff x="0" y="0"/>
            <a:chExt cx="12053992" cy="8019116"/>
          </a:xfrm>
        </p:grpSpPr>
        <p:sp>
          <p:nvSpPr>
            <p:cNvPr name="TextBox 9" id="9"/>
            <p:cNvSpPr txBox="true"/>
            <p:nvPr/>
          </p:nvSpPr>
          <p:spPr>
            <a:xfrm rot="0">
              <a:off x="0" y="2006327"/>
              <a:ext cx="10607073" cy="6012790"/>
            </a:xfrm>
            <a:prstGeom prst="rect">
              <a:avLst/>
            </a:prstGeom>
          </p:spPr>
          <p:txBody>
            <a:bodyPr anchor="t" rtlCol="false" tIns="0" lIns="0" bIns="0" rIns="0">
              <a:spAutoFit/>
            </a:bodyPr>
            <a:lstStyle/>
            <a:p>
              <a:pPr algn="l" marL="680014" indent="-340007" lvl="1">
                <a:lnSpc>
                  <a:spcPts val="5417"/>
                </a:lnSpc>
                <a:buFont typeface="Arial"/>
                <a:buChar char="•"/>
              </a:pPr>
              <a:r>
                <a:rPr lang="en-US" b="true" sz="3149">
                  <a:solidFill>
                    <a:srgbClr val="24508C"/>
                  </a:solidFill>
                  <a:latin typeface="Roca One Bold"/>
                  <a:ea typeface="Roca One Bold"/>
                  <a:cs typeface="Roca One Bold"/>
                  <a:sym typeface="Roca One Bold"/>
                </a:rPr>
                <a:t>LINE GRAPHS</a:t>
              </a:r>
            </a:p>
            <a:p>
              <a:pPr algn="l" marL="680014" indent="-340007" lvl="1">
                <a:lnSpc>
                  <a:spcPts val="5417"/>
                </a:lnSpc>
                <a:buFont typeface="Arial"/>
                <a:buChar char="•"/>
              </a:pPr>
              <a:r>
                <a:rPr lang="en-US" b="true" sz="3149">
                  <a:solidFill>
                    <a:srgbClr val="24508C"/>
                  </a:solidFill>
                  <a:latin typeface="Roca One Bold"/>
                  <a:ea typeface="Roca One Bold"/>
                  <a:cs typeface="Roca One Bold"/>
                  <a:sym typeface="Roca One Bold"/>
                </a:rPr>
                <a:t>Bar Graphs</a:t>
              </a:r>
            </a:p>
            <a:p>
              <a:pPr algn="l" marL="680014" indent="-340007" lvl="1">
                <a:lnSpc>
                  <a:spcPts val="5417"/>
                </a:lnSpc>
                <a:buFont typeface="Arial"/>
                <a:buChar char="•"/>
              </a:pPr>
              <a:r>
                <a:rPr lang="en-US" b="true" sz="3149">
                  <a:solidFill>
                    <a:srgbClr val="24508C"/>
                  </a:solidFill>
                  <a:latin typeface="Roca One Bold"/>
                  <a:ea typeface="Roca One Bold"/>
                  <a:cs typeface="Roca One Bold"/>
                  <a:sym typeface="Roca One Bold"/>
                </a:rPr>
                <a:t>Scatter Plots</a:t>
              </a:r>
            </a:p>
            <a:p>
              <a:pPr algn="l" marL="680014" indent="-340007" lvl="1">
                <a:lnSpc>
                  <a:spcPts val="5417"/>
                </a:lnSpc>
                <a:buFont typeface="Arial"/>
                <a:buChar char="•"/>
              </a:pPr>
              <a:r>
                <a:rPr lang="en-US" b="true" sz="3149">
                  <a:solidFill>
                    <a:srgbClr val="24508C"/>
                  </a:solidFill>
                  <a:latin typeface="Roca One Bold"/>
                  <a:ea typeface="Roca One Bold"/>
                  <a:cs typeface="Roca One Bold"/>
                  <a:sym typeface="Roca One Bold"/>
                </a:rPr>
                <a:t>Histograms</a:t>
              </a:r>
            </a:p>
            <a:p>
              <a:pPr algn="l" marL="680014" indent="-340007" lvl="1">
                <a:lnSpc>
                  <a:spcPts val="5417"/>
                </a:lnSpc>
                <a:buFont typeface="Arial"/>
                <a:buChar char="•"/>
              </a:pPr>
              <a:r>
                <a:rPr lang="en-US" b="true" sz="3149">
                  <a:solidFill>
                    <a:srgbClr val="24508C"/>
                  </a:solidFill>
                  <a:latin typeface="Roca One Bold"/>
                  <a:ea typeface="Roca One Bold"/>
                  <a:cs typeface="Roca One Bold"/>
                  <a:sym typeface="Roca One Bold"/>
                </a:rPr>
                <a:t>Area Graphs</a:t>
              </a:r>
            </a:p>
            <a:p>
              <a:pPr algn="l" marL="680014" indent="-340007" lvl="1">
                <a:lnSpc>
                  <a:spcPts val="5417"/>
                </a:lnSpc>
                <a:buFont typeface="Arial"/>
                <a:buChar char="•"/>
              </a:pPr>
              <a:r>
                <a:rPr lang="en-US" b="true" sz="3149">
                  <a:solidFill>
                    <a:srgbClr val="24508C"/>
                  </a:solidFill>
                  <a:latin typeface="Roca One Bold"/>
                  <a:ea typeface="Roca One Bold"/>
                  <a:cs typeface="Roca One Bold"/>
                  <a:sym typeface="Roca One Bold"/>
                </a:rPr>
                <a:t>Bubble Graphs</a:t>
              </a:r>
            </a:p>
            <a:p>
              <a:pPr algn="l" marL="0" indent="0" lvl="0">
                <a:lnSpc>
                  <a:spcPts val="3184"/>
                </a:lnSpc>
              </a:pPr>
            </a:p>
          </p:txBody>
        </p:sp>
        <p:sp>
          <p:nvSpPr>
            <p:cNvPr name="TextBox 10" id="10"/>
            <p:cNvSpPr txBox="true"/>
            <p:nvPr/>
          </p:nvSpPr>
          <p:spPr>
            <a:xfrm rot="0">
              <a:off x="0" y="-57150"/>
              <a:ext cx="12053992" cy="1287358"/>
            </a:xfrm>
            <a:prstGeom prst="rect">
              <a:avLst/>
            </a:prstGeom>
          </p:spPr>
          <p:txBody>
            <a:bodyPr anchor="t" rtlCol="false" tIns="0" lIns="0" bIns="0" rIns="0">
              <a:spAutoFit/>
            </a:bodyPr>
            <a:lstStyle/>
            <a:p>
              <a:pPr algn="l" marL="0" indent="0" lvl="0">
                <a:lnSpc>
                  <a:spcPts val="7929"/>
                </a:lnSpc>
              </a:pPr>
              <a:r>
                <a:rPr lang="en-US" b="true" sz="6099">
                  <a:solidFill>
                    <a:srgbClr val="24508C"/>
                  </a:solidFill>
                  <a:latin typeface="Montserrat Bold"/>
                  <a:ea typeface="Montserrat Bold"/>
                  <a:cs typeface="Montserrat Bold"/>
                  <a:sym typeface="Montserrat Bold"/>
                </a:rPr>
                <a:t>TYPES OF GRAPHS</a:t>
              </a:r>
            </a:p>
          </p:txBody>
        </p:sp>
      </p:grpSp>
      <p:sp>
        <p:nvSpPr>
          <p:cNvPr name="Freeform 11" id="11"/>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2135490" y="359288"/>
            <a:ext cx="14122802" cy="2878999"/>
            <a:chOff x="0" y="0"/>
            <a:chExt cx="10934559" cy="2229061"/>
          </a:xfrm>
        </p:grpSpPr>
        <p:sp>
          <p:nvSpPr>
            <p:cNvPr name="Freeform 3" id="3"/>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grpSp>
        <p:nvGrpSpPr>
          <p:cNvPr name="Group 4" id="4"/>
          <p:cNvGrpSpPr/>
          <p:nvPr/>
        </p:nvGrpSpPr>
        <p:grpSpPr>
          <a:xfrm rot="0">
            <a:off x="2082599" y="3704001"/>
            <a:ext cx="14122802" cy="2878999"/>
            <a:chOff x="0" y="0"/>
            <a:chExt cx="10934559" cy="2229061"/>
          </a:xfrm>
        </p:grpSpPr>
        <p:sp>
          <p:nvSpPr>
            <p:cNvPr name="Freeform 5" id="5"/>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6" id="6"/>
          <p:cNvSpPr txBox="true"/>
          <p:nvPr/>
        </p:nvSpPr>
        <p:spPr>
          <a:xfrm rot="0">
            <a:off x="3074195" y="584350"/>
            <a:ext cx="12245390" cy="2428875"/>
          </a:xfrm>
          <a:prstGeom prst="rect">
            <a:avLst/>
          </a:prstGeom>
        </p:spPr>
        <p:txBody>
          <a:bodyPr anchor="t" rtlCol="false" tIns="0" lIns="0" bIns="0" rIns="0">
            <a:spAutoFit/>
          </a:bodyPr>
          <a:lstStyle/>
          <a:p>
            <a:pPr algn="ctr">
              <a:lnSpc>
                <a:spcPts val="3839"/>
              </a:lnSpc>
            </a:pPr>
            <a:r>
              <a:rPr lang="en-US" sz="3199">
                <a:solidFill>
                  <a:srgbClr val="000000"/>
                </a:solidFill>
                <a:latin typeface="Roca One"/>
                <a:ea typeface="Roca One"/>
                <a:cs typeface="Roca One"/>
                <a:sym typeface="Roca One"/>
              </a:rPr>
              <a:t>Line Graphs</a:t>
            </a:r>
          </a:p>
          <a:p>
            <a:pPr algn="ctr" marL="0" indent="0" lvl="0">
              <a:lnSpc>
                <a:spcPts val="3839"/>
              </a:lnSpc>
              <a:spcBef>
                <a:spcPct val="0"/>
              </a:spcBef>
            </a:pPr>
            <a:r>
              <a:rPr lang="en-US" sz="3199">
                <a:solidFill>
                  <a:srgbClr val="000000"/>
                </a:solidFill>
                <a:latin typeface="Roca One"/>
                <a:ea typeface="Roca One"/>
                <a:cs typeface="Roca One"/>
                <a:sym typeface="Roca One"/>
              </a:rPr>
              <a:t>Line graphs are used to display trends over time by plotting data points along a continuous line. They help visualize changes in data, such as sales or temperature, across intervals. They are ideal for</a:t>
            </a:r>
          </a:p>
        </p:txBody>
      </p:sp>
      <p:sp>
        <p:nvSpPr>
          <p:cNvPr name="TextBox 7" id="7"/>
          <p:cNvSpPr txBox="true"/>
          <p:nvPr/>
        </p:nvSpPr>
        <p:spPr>
          <a:xfrm rot="0">
            <a:off x="2552928" y="3762375"/>
            <a:ext cx="13287925" cy="27527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Bar Graphs</a:t>
            </a:r>
          </a:p>
          <a:p>
            <a:pPr algn="ctr" marL="0" indent="0" lvl="0">
              <a:lnSpc>
                <a:spcPts val="3600"/>
              </a:lnSpc>
              <a:spcBef>
                <a:spcPct val="0"/>
              </a:spcBef>
            </a:pPr>
            <a:r>
              <a:rPr lang="en-US" sz="3000">
                <a:solidFill>
                  <a:srgbClr val="000000"/>
                </a:solidFill>
                <a:latin typeface="Roca One"/>
                <a:ea typeface="Roca One"/>
                <a:cs typeface="Roca One"/>
                <a:sym typeface="Roca One"/>
              </a:rPr>
              <a:t>Bar graphs are used to compare quantities across different categories. They represent data with rectangular bars, where the length of the bar correlates with the value. These graphs are particularly useful for comparing discrete data points, like sales numbers across regions or product categories.</a:t>
            </a:r>
          </a:p>
        </p:txBody>
      </p:sp>
      <p:grpSp>
        <p:nvGrpSpPr>
          <p:cNvPr name="Group 8" id="8"/>
          <p:cNvGrpSpPr/>
          <p:nvPr/>
        </p:nvGrpSpPr>
        <p:grpSpPr>
          <a:xfrm rot="0">
            <a:off x="2082599" y="7049724"/>
            <a:ext cx="14122802" cy="2878999"/>
            <a:chOff x="0" y="0"/>
            <a:chExt cx="10934559" cy="2229061"/>
          </a:xfrm>
        </p:grpSpPr>
        <p:sp>
          <p:nvSpPr>
            <p:cNvPr name="Freeform 9" id="9"/>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10" id="10"/>
          <p:cNvSpPr txBox="true"/>
          <p:nvPr/>
        </p:nvSpPr>
        <p:spPr>
          <a:xfrm rot="0">
            <a:off x="2552928" y="7108099"/>
            <a:ext cx="13287925" cy="27527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Scatter Plots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Scatter plots are used to identify correlations between two continuous variables. Data points are plotted on a graph with X and Y axes, helping to visualize the strength, direction, and pattern of relationships. They are ideal for showing trends or outliers in datasets with large amounts of variability.</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2135490" y="359288"/>
            <a:ext cx="14122802" cy="2878999"/>
            <a:chOff x="0" y="0"/>
            <a:chExt cx="10934559" cy="2229061"/>
          </a:xfrm>
        </p:grpSpPr>
        <p:sp>
          <p:nvSpPr>
            <p:cNvPr name="Freeform 3" id="3"/>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grpSp>
        <p:nvGrpSpPr>
          <p:cNvPr name="Group 4" id="4"/>
          <p:cNvGrpSpPr/>
          <p:nvPr/>
        </p:nvGrpSpPr>
        <p:grpSpPr>
          <a:xfrm rot="0">
            <a:off x="2082599" y="3704001"/>
            <a:ext cx="14122802" cy="2878999"/>
            <a:chOff x="0" y="0"/>
            <a:chExt cx="10934559" cy="2229061"/>
          </a:xfrm>
        </p:grpSpPr>
        <p:sp>
          <p:nvSpPr>
            <p:cNvPr name="Freeform 5" id="5"/>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6" id="6"/>
          <p:cNvSpPr txBox="true"/>
          <p:nvPr/>
        </p:nvSpPr>
        <p:spPr>
          <a:xfrm rot="0">
            <a:off x="3074195" y="341462"/>
            <a:ext cx="12245390" cy="2914650"/>
          </a:xfrm>
          <a:prstGeom prst="rect">
            <a:avLst/>
          </a:prstGeom>
        </p:spPr>
        <p:txBody>
          <a:bodyPr anchor="t" rtlCol="false" tIns="0" lIns="0" bIns="0" rIns="0">
            <a:spAutoFit/>
          </a:bodyPr>
          <a:lstStyle/>
          <a:p>
            <a:pPr algn="ctr">
              <a:lnSpc>
                <a:spcPts val="3839"/>
              </a:lnSpc>
            </a:pPr>
            <a:r>
              <a:rPr lang="en-US" sz="3199">
                <a:solidFill>
                  <a:srgbClr val="000000"/>
                </a:solidFill>
                <a:latin typeface="Roca One"/>
                <a:ea typeface="Roca One"/>
                <a:cs typeface="Roca One"/>
                <a:sym typeface="Roca One"/>
              </a:rPr>
              <a:t>Histograms</a:t>
            </a:r>
            <a:r>
              <a:rPr lang="en-US" sz="3199">
                <a:solidFill>
                  <a:srgbClr val="000000"/>
                </a:solidFill>
                <a:latin typeface="Roca One"/>
                <a:ea typeface="Roca One"/>
                <a:cs typeface="Roca One"/>
                <a:sym typeface="Roca One"/>
              </a:rPr>
              <a:t>:</a:t>
            </a:r>
          </a:p>
          <a:p>
            <a:pPr algn="ctr" marL="0" indent="0" lvl="0">
              <a:lnSpc>
                <a:spcPts val="3839"/>
              </a:lnSpc>
              <a:spcBef>
                <a:spcPct val="0"/>
              </a:spcBef>
            </a:pPr>
            <a:r>
              <a:rPr lang="en-US" sz="3199">
                <a:solidFill>
                  <a:srgbClr val="000000"/>
                </a:solidFill>
                <a:latin typeface="Roca One"/>
                <a:ea typeface="Roca One"/>
                <a:cs typeface="Roca One"/>
                <a:sym typeface="Roca One"/>
              </a:rPr>
              <a:t>Histograms are similar to bar graphs but used for showing the frequency distribution of continuous data. The data is divided into intervals, and each bar represents the frequency of data points within each interval. They are useful for analyzing the distribution and spread of a dataset.</a:t>
            </a:r>
          </a:p>
        </p:txBody>
      </p:sp>
      <p:sp>
        <p:nvSpPr>
          <p:cNvPr name="TextBox 7" id="7"/>
          <p:cNvSpPr txBox="true"/>
          <p:nvPr/>
        </p:nvSpPr>
        <p:spPr>
          <a:xfrm rot="0">
            <a:off x="2552928" y="3762375"/>
            <a:ext cx="13287925" cy="27527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Area Graphs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Area graphs are similar to line graphs but with the area under the line filled with color. They are used to show the cumulative total over time, highlighting the volume of change. Area graphs are great for visualizing quantities that accumulate over a period, like total sales or population growth.</a:t>
            </a:r>
          </a:p>
        </p:txBody>
      </p:sp>
      <p:grpSp>
        <p:nvGrpSpPr>
          <p:cNvPr name="Group 8" id="8"/>
          <p:cNvGrpSpPr/>
          <p:nvPr/>
        </p:nvGrpSpPr>
        <p:grpSpPr>
          <a:xfrm rot="0">
            <a:off x="2082599" y="7049724"/>
            <a:ext cx="14122802" cy="2878999"/>
            <a:chOff x="0" y="0"/>
            <a:chExt cx="10934559" cy="2229061"/>
          </a:xfrm>
        </p:grpSpPr>
        <p:sp>
          <p:nvSpPr>
            <p:cNvPr name="Freeform 9" id="9"/>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10" id="10"/>
          <p:cNvSpPr txBox="true"/>
          <p:nvPr/>
        </p:nvSpPr>
        <p:spPr>
          <a:xfrm rot="0">
            <a:off x="2552928" y="7108099"/>
            <a:ext cx="13287925" cy="27527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Bubble Graphs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Bubble graphs are a variation of scatter plots that use bubbles to represent data points. The size of each bubble corresponds to a third variable, in addition to the X and Y coordinates. They are useful for visualizing three dimensions of data, such as sales figures, customer satisfaction, and marketing budget.</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TYPES OF CHARTS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7970324" y="1793431"/>
            <a:ext cx="9040494" cy="6700137"/>
            <a:chOff x="0" y="0"/>
            <a:chExt cx="12053992" cy="8933516"/>
          </a:xfrm>
        </p:grpSpPr>
        <p:sp>
          <p:nvSpPr>
            <p:cNvPr name="TextBox 9" id="9"/>
            <p:cNvSpPr txBox="true"/>
            <p:nvPr/>
          </p:nvSpPr>
          <p:spPr>
            <a:xfrm rot="0">
              <a:off x="0" y="2006327"/>
              <a:ext cx="10607073" cy="6927190"/>
            </a:xfrm>
            <a:prstGeom prst="rect">
              <a:avLst/>
            </a:prstGeom>
          </p:spPr>
          <p:txBody>
            <a:bodyPr anchor="t" rtlCol="false" tIns="0" lIns="0" bIns="0" rIns="0">
              <a:spAutoFit/>
            </a:bodyPr>
            <a:lstStyle/>
            <a:p>
              <a:pPr algn="l" marL="680014" indent="-340007" lvl="1">
                <a:lnSpc>
                  <a:spcPts val="5417"/>
                </a:lnSpc>
                <a:buFont typeface="Arial"/>
                <a:buChar char="•"/>
              </a:pPr>
              <a:r>
                <a:rPr lang="en-US" sz="3149">
                  <a:solidFill>
                    <a:srgbClr val="24508C"/>
                  </a:solidFill>
                  <a:latin typeface="Roca One"/>
                  <a:ea typeface="Roca One"/>
                  <a:cs typeface="Roca One"/>
                  <a:sym typeface="Roca One"/>
                </a:rPr>
                <a:t>PIE CHARTS</a:t>
              </a:r>
            </a:p>
            <a:p>
              <a:pPr algn="l" marL="680014" indent="-340007" lvl="1">
                <a:lnSpc>
                  <a:spcPts val="5417"/>
                </a:lnSpc>
                <a:buFont typeface="Arial"/>
                <a:buChar char="•"/>
              </a:pPr>
              <a:r>
                <a:rPr lang="en-US" sz="3149">
                  <a:solidFill>
                    <a:srgbClr val="24508C"/>
                  </a:solidFill>
                  <a:latin typeface="Roca One"/>
                  <a:ea typeface="Roca One"/>
                  <a:cs typeface="Roca One"/>
                  <a:sym typeface="Roca One"/>
                </a:rPr>
                <a:t>Bar Charts</a:t>
              </a:r>
            </a:p>
            <a:p>
              <a:pPr algn="l" marL="680014" indent="-340007" lvl="1">
                <a:lnSpc>
                  <a:spcPts val="5417"/>
                </a:lnSpc>
                <a:buFont typeface="Arial"/>
                <a:buChar char="•"/>
              </a:pPr>
              <a:r>
                <a:rPr lang="en-US" sz="3149">
                  <a:solidFill>
                    <a:srgbClr val="24508C"/>
                  </a:solidFill>
                  <a:latin typeface="Roca One"/>
                  <a:ea typeface="Roca One"/>
                  <a:cs typeface="Roca One"/>
                  <a:sym typeface="Roca One"/>
                </a:rPr>
                <a:t>Area Charts</a:t>
              </a:r>
            </a:p>
            <a:p>
              <a:pPr algn="l" marL="680014" indent="-340007" lvl="1">
                <a:lnSpc>
                  <a:spcPts val="5417"/>
                </a:lnSpc>
                <a:buFont typeface="Arial"/>
                <a:buChar char="•"/>
              </a:pPr>
              <a:r>
                <a:rPr lang="en-US" sz="3149">
                  <a:solidFill>
                    <a:srgbClr val="24508C"/>
                  </a:solidFill>
                  <a:latin typeface="Roca One"/>
                  <a:ea typeface="Roca One"/>
                  <a:cs typeface="Roca One"/>
                  <a:sym typeface="Roca One"/>
                </a:rPr>
                <a:t>Flowcharts</a:t>
              </a:r>
            </a:p>
            <a:p>
              <a:pPr algn="l" marL="680014" indent="-340007" lvl="1">
                <a:lnSpc>
                  <a:spcPts val="5417"/>
                </a:lnSpc>
                <a:buFont typeface="Arial"/>
                <a:buChar char="•"/>
              </a:pPr>
              <a:r>
                <a:rPr lang="en-US" sz="3149">
                  <a:solidFill>
                    <a:srgbClr val="24508C"/>
                  </a:solidFill>
                  <a:latin typeface="Roca One"/>
                  <a:ea typeface="Roca One"/>
                  <a:cs typeface="Roca One"/>
                  <a:sym typeface="Roca One"/>
                </a:rPr>
                <a:t>Radar Charts</a:t>
              </a:r>
            </a:p>
            <a:p>
              <a:pPr algn="l" marL="680014" indent="-340007" lvl="1">
                <a:lnSpc>
                  <a:spcPts val="5417"/>
                </a:lnSpc>
                <a:buFont typeface="Arial"/>
                <a:buChar char="•"/>
              </a:pPr>
              <a:r>
                <a:rPr lang="en-US" sz="3149">
                  <a:solidFill>
                    <a:srgbClr val="24508C"/>
                  </a:solidFill>
                  <a:latin typeface="Roca One"/>
                  <a:ea typeface="Roca One"/>
                  <a:cs typeface="Roca One"/>
                  <a:sym typeface="Roca One"/>
                </a:rPr>
                <a:t>Gantt Charts</a:t>
              </a:r>
            </a:p>
            <a:p>
              <a:pPr algn="l">
                <a:lnSpc>
                  <a:spcPts val="5417"/>
                </a:lnSpc>
              </a:pPr>
            </a:p>
            <a:p>
              <a:pPr algn="l" marL="0" indent="0" lvl="0">
                <a:lnSpc>
                  <a:spcPts val="3184"/>
                </a:lnSpc>
              </a:pPr>
            </a:p>
          </p:txBody>
        </p:sp>
        <p:sp>
          <p:nvSpPr>
            <p:cNvPr name="TextBox 10" id="10"/>
            <p:cNvSpPr txBox="true"/>
            <p:nvPr/>
          </p:nvSpPr>
          <p:spPr>
            <a:xfrm rot="0">
              <a:off x="0" y="-57150"/>
              <a:ext cx="12053992" cy="1287358"/>
            </a:xfrm>
            <a:prstGeom prst="rect">
              <a:avLst/>
            </a:prstGeom>
          </p:spPr>
          <p:txBody>
            <a:bodyPr anchor="t" rtlCol="false" tIns="0" lIns="0" bIns="0" rIns="0">
              <a:spAutoFit/>
            </a:bodyPr>
            <a:lstStyle/>
            <a:p>
              <a:pPr algn="l" marL="0" indent="0" lvl="0">
                <a:lnSpc>
                  <a:spcPts val="7929"/>
                </a:lnSpc>
              </a:pPr>
              <a:r>
                <a:rPr lang="en-US" b="true" sz="6099">
                  <a:solidFill>
                    <a:srgbClr val="24508C"/>
                  </a:solidFill>
                  <a:latin typeface="Montserrat Bold"/>
                  <a:ea typeface="Montserrat Bold"/>
                  <a:cs typeface="Montserrat Bold"/>
                  <a:sym typeface="Montserrat Bold"/>
                </a:rPr>
                <a:t>TYPES OF CHARTS</a:t>
              </a:r>
            </a:p>
          </p:txBody>
        </p:sp>
      </p:grpSp>
      <p:sp>
        <p:nvSpPr>
          <p:cNvPr name="Freeform 11" id="11"/>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2135490" y="359288"/>
            <a:ext cx="14122802" cy="2878999"/>
            <a:chOff x="0" y="0"/>
            <a:chExt cx="10934559" cy="2229061"/>
          </a:xfrm>
        </p:grpSpPr>
        <p:sp>
          <p:nvSpPr>
            <p:cNvPr name="Freeform 3" id="3"/>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grpSp>
        <p:nvGrpSpPr>
          <p:cNvPr name="Group 4" id="4"/>
          <p:cNvGrpSpPr/>
          <p:nvPr/>
        </p:nvGrpSpPr>
        <p:grpSpPr>
          <a:xfrm rot="0">
            <a:off x="2082599" y="3704001"/>
            <a:ext cx="14122802" cy="2878999"/>
            <a:chOff x="0" y="0"/>
            <a:chExt cx="10934559" cy="2229061"/>
          </a:xfrm>
        </p:grpSpPr>
        <p:sp>
          <p:nvSpPr>
            <p:cNvPr name="Freeform 5" id="5"/>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6" id="6"/>
          <p:cNvSpPr txBox="true"/>
          <p:nvPr/>
        </p:nvSpPr>
        <p:spPr>
          <a:xfrm rot="0">
            <a:off x="3074195" y="341462"/>
            <a:ext cx="12245390" cy="2914650"/>
          </a:xfrm>
          <a:prstGeom prst="rect">
            <a:avLst/>
          </a:prstGeom>
        </p:spPr>
        <p:txBody>
          <a:bodyPr anchor="t" rtlCol="false" tIns="0" lIns="0" bIns="0" rIns="0">
            <a:spAutoFit/>
          </a:bodyPr>
          <a:lstStyle/>
          <a:p>
            <a:pPr algn="ctr">
              <a:lnSpc>
                <a:spcPts val="3839"/>
              </a:lnSpc>
            </a:pPr>
            <a:r>
              <a:rPr lang="en-US" sz="3199">
                <a:solidFill>
                  <a:srgbClr val="000000"/>
                </a:solidFill>
                <a:latin typeface="Roca One"/>
                <a:ea typeface="Roca One"/>
                <a:cs typeface="Roca One"/>
                <a:sym typeface="Roca One"/>
              </a:rPr>
              <a:t>Pie Charts</a:t>
            </a:r>
            <a:r>
              <a:rPr lang="en-US" sz="3199">
                <a:solidFill>
                  <a:srgbClr val="000000"/>
                </a:solidFill>
                <a:latin typeface="Roca One"/>
                <a:ea typeface="Roca One"/>
                <a:cs typeface="Roca One"/>
                <a:sym typeface="Roca One"/>
              </a:rPr>
              <a:t>:</a:t>
            </a:r>
          </a:p>
          <a:p>
            <a:pPr algn="ctr" marL="0" indent="0" lvl="0">
              <a:lnSpc>
                <a:spcPts val="3839"/>
              </a:lnSpc>
              <a:spcBef>
                <a:spcPct val="0"/>
              </a:spcBef>
            </a:pPr>
            <a:r>
              <a:rPr lang="en-US" sz="3199">
                <a:solidFill>
                  <a:srgbClr val="000000"/>
                </a:solidFill>
                <a:latin typeface="Roca One"/>
                <a:ea typeface="Roca One"/>
                <a:cs typeface="Roca One"/>
                <a:sym typeface="Roca One"/>
              </a:rPr>
              <a:t>Pie charts represent parts of a whole, showing the relative proportions of different categories. Each slice of the pie corresponds to a percentage of the total. They are useful for illustrating how different categories contribute to a whole, such as market share or budget allocation.</a:t>
            </a:r>
          </a:p>
        </p:txBody>
      </p:sp>
      <p:sp>
        <p:nvSpPr>
          <p:cNvPr name="TextBox 7" id="7"/>
          <p:cNvSpPr txBox="true"/>
          <p:nvPr/>
        </p:nvSpPr>
        <p:spPr>
          <a:xfrm rot="0">
            <a:off x="2552928" y="3990975"/>
            <a:ext cx="13287925" cy="22955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Bar Charts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Bar charts are used to compare quantities of different categories, often with horizontal or vertical bars. The length of each bar represents the value of a category. Bar charts are effective for comparing different groups, such as sales numbers across regions or product types.</a:t>
            </a:r>
          </a:p>
        </p:txBody>
      </p:sp>
      <p:grpSp>
        <p:nvGrpSpPr>
          <p:cNvPr name="Group 8" id="8"/>
          <p:cNvGrpSpPr/>
          <p:nvPr/>
        </p:nvGrpSpPr>
        <p:grpSpPr>
          <a:xfrm rot="0">
            <a:off x="2082599" y="7049724"/>
            <a:ext cx="14122802" cy="2878999"/>
            <a:chOff x="0" y="0"/>
            <a:chExt cx="10934559" cy="2229061"/>
          </a:xfrm>
        </p:grpSpPr>
        <p:sp>
          <p:nvSpPr>
            <p:cNvPr name="Freeform 9" id="9"/>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10" id="10"/>
          <p:cNvSpPr txBox="true"/>
          <p:nvPr/>
        </p:nvSpPr>
        <p:spPr>
          <a:xfrm rot="0">
            <a:off x="2552928" y="7336699"/>
            <a:ext cx="13287925" cy="22955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Area Charts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Area charts are similar to line charts but with the area below the line filled in. They are used to represent the cumulative values over time, making it easy to see how individual data points contribute to the overall total. These charts are often used for showing trends with multiple datasets.</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2135490" y="359288"/>
            <a:ext cx="14122802" cy="2878999"/>
            <a:chOff x="0" y="0"/>
            <a:chExt cx="10934559" cy="2229061"/>
          </a:xfrm>
        </p:grpSpPr>
        <p:sp>
          <p:nvSpPr>
            <p:cNvPr name="Freeform 3" id="3"/>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grpSp>
        <p:nvGrpSpPr>
          <p:cNvPr name="Group 4" id="4"/>
          <p:cNvGrpSpPr/>
          <p:nvPr/>
        </p:nvGrpSpPr>
        <p:grpSpPr>
          <a:xfrm rot="0">
            <a:off x="2082599" y="3704001"/>
            <a:ext cx="14122802" cy="2878999"/>
            <a:chOff x="0" y="0"/>
            <a:chExt cx="10934559" cy="2229061"/>
          </a:xfrm>
        </p:grpSpPr>
        <p:sp>
          <p:nvSpPr>
            <p:cNvPr name="Freeform 5" id="5"/>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6" id="6"/>
          <p:cNvSpPr txBox="true"/>
          <p:nvPr/>
        </p:nvSpPr>
        <p:spPr>
          <a:xfrm rot="0">
            <a:off x="3074195" y="341462"/>
            <a:ext cx="12245390" cy="2914650"/>
          </a:xfrm>
          <a:prstGeom prst="rect">
            <a:avLst/>
          </a:prstGeom>
        </p:spPr>
        <p:txBody>
          <a:bodyPr anchor="t" rtlCol="false" tIns="0" lIns="0" bIns="0" rIns="0">
            <a:spAutoFit/>
          </a:bodyPr>
          <a:lstStyle/>
          <a:p>
            <a:pPr algn="ctr">
              <a:lnSpc>
                <a:spcPts val="3839"/>
              </a:lnSpc>
            </a:pPr>
            <a:r>
              <a:rPr lang="en-US" sz="3199">
                <a:solidFill>
                  <a:srgbClr val="000000"/>
                </a:solidFill>
                <a:latin typeface="Roca One"/>
                <a:ea typeface="Roca One"/>
                <a:cs typeface="Roca One"/>
                <a:sym typeface="Roca One"/>
              </a:rPr>
              <a:t>Flowcharts</a:t>
            </a:r>
            <a:r>
              <a:rPr lang="en-US" sz="3199">
                <a:solidFill>
                  <a:srgbClr val="000000"/>
                </a:solidFill>
                <a:latin typeface="Roca One"/>
                <a:ea typeface="Roca One"/>
                <a:cs typeface="Roca One"/>
                <a:sym typeface="Roca One"/>
              </a:rPr>
              <a:t>:</a:t>
            </a:r>
          </a:p>
          <a:p>
            <a:pPr algn="ctr" marL="0" indent="0" lvl="0">
              <a:lnSpc>
                <a:spcPts val="3839"/>
              </a:lnSpc>
              <a:spcBef>
                <a:spcPct val="0"/>
              </a:spcBef>
            </a:pPr>
            <a:r>
              <a:rPr lang="en-US" sz="3199">
                <a:solidFill>
                  <a:srgbClr val="000000"/>
                </a:solidFill>
                <a:latin typeface="Roca One"/>
                <a:ea typeface="Roca One"/>
                <a:cs typeface="Roca One"/>
                <a:sym typeface="Roca One"/>
              </a:rPr>
              <a:t>Flowcharts are diagrams that represent processes, workflows, or systems. They use shapes like circles, squares, and arrows to illustrate steps in a sequence. Flowcharts are particularly useful for understanding and visualizing complex processes, such as decision-making or project workflows.</a:t>
            </a:r>
          </a:p>
        </p:txBody>
      </p:sp>
      <p:sp>
        <p:nvSpPr>
          <p:cNvPr name="TextBox 7" id="7"/>
          <p:cNvSpPr txBox="true"/>
          <p:nvPr/>
        </p:nvSpPr>
        <p:spPr>
          <a:xfrm rot="0">
            <a:off x="2552928" y="3762375"/>
            <a:ext cx="13287925" cy="27527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Radar Charts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Radar charts, or spider charts, are used to display data across multiple variables. Each axis represents a different variable, and the data points are connected to form a polygon. Radar charts are often used for performance analysis, comparing multiple items across various categories, such as skills or product features.</a:t>
            </a:r>
          </a:p>
        </p:txBody>
      </p:sp>
      <p:grpSp>
        <p:nvGrpSpPr>
          <p:cNvPr name="Group 8" id="8"/>
          <p:cNvGrpSpPr/>
          <p:nvPr/>
        </p:nvGrpSpPr>
        <p:grpSpPr>
          <a:xfrm rot="0">
            <a:off x="2082599" y="7049724"/>
            <a:ext cx="14122802" cy="2878999"/>
            <a:chOff x="0" y="0"/>
            <a:chExt cx="10934559" cy="2229061"/>
          </a:xfrm>
        </p:grpSpPr>
        <p:sp>
          <p:nvSpPr>
            <p:cNvPr name="Freeform 9" id="9"/>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10" id="10"/>
          <p:cNvSpPr txBox="true"/>
          <p:nvPr/>
        </p:nvSpPr>
        <p:spPr>
          <a:xfrm rot="0">
            <a:off x="2552928" y="7108099"/>
            <a:ext cx="13287925" cy="2752725"/>
          </a:xfrm>
          <a:prstGeom prst="rect">
            <a:avLst/>
          </a:prstGeom>
        </p:spPr>
        <p:txBody>
          <a:bodyPr anchor="t" rtlCol="false" tIns="0" lIns="0" bIns="0" rIns="0">
            <a:spAutoFit/>
          </a:bodyPr>
          <a:lstStyle/>
          <a:p>
            <a:pPr algn="ctr">
              <a:lnSpc>
                <a:spcPts val="3600"/>
              </a:lnSpc>
            </a:pPr>
            <a:r>
              <a:rPr lang="en-US" sz="3000">
                <a:solidFill>
                  <a:srgbClr val="000000"/>
                </a:solidFill>
                <a:latin typeface="Roca One"/>
                <a:ea typeface="Roca One"/>
                <a:cs typeface="Roca One"/>
                <a:sym typeface="Roca One"/>
              </a:rPr>
              <a:t>Gantt Charts</a:t>
            </a:r>
            <a:r>
              <a:rPr lang="en-US" sz="3000">
                <a:solidFill>
                  <a:srgbClr val="000000"/>
                </a:solidFill>
                <a:latin typeface="Roca One"/>
                <a:ea typeface="Roca One"/>
                <a:cs typeface="Roca One"/>
                <a:sym typeface="Roca One"/>
              </a:rPr>
              <a:t>:</a:t>
            </a:r>
          </a:p>
          <a:p>
            <a:pPr algn="ctr" marL="0" indent="0" lvl="0">
              <a:lnSpc>
                <a:spcPts val="3600"/>
              </a:lnSpc>
              <a:spcBef>
                <a:spcPct val="0"/>
              </a:spcBef>
            </a:pPr>
            <a:r>
              <a:rPr lang="en-US" sz="3000">
                <a:solidFill>
                  <a:srgbClr val="000000"/>
                </a:solidFill>
                <a:latin typeface="Roca One"/>
                <a:ea typeface="Roca One"/>
                <a:cs typeface="Roca One"/>
                <a:sym typeface="Roca One"/>
              </a:rPr>
              <a:t>Gantt charts are used to visualize project timelines, displaying the start and finish dates of various tasks. They are helpful for project management, showing how different tasks overlap or depend on each other. Gantt charts provide a clear visual of progress and help in resource allocation.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3273515" y="1317169"/>
            <a:ext cx="12741423" cy="6928806"/>
            <a:chOff x="0" y="0"/>
            <a:chExt cx="16988563" cy="9238407"/>
          </a:xfrm>
        </p:grpSpPr>
        <p:sp>
          <p:nvSpPr>
            <p:cNvPr name="TextBox 13" id="13"/>
            <p:cNvSpPr txBox="true"/>
            <p:nvPr/>
          </p:nvSpPr>
          <p:spPr>
            <a:xfrm rot="0">
              <a:off x="0" y="2773346"/>
              <a:ext cx="16988563" cy="6465062"/>
            </a:xfrm>
            <a:prstGeom prst="rect">
              <a:avLst/>
            </a:prstGeom>
          </p:spPr>
          <p:txBody>
            <a:bodyPr anchor="t" rtlCol="false" tIns="0" lIns="0" bIns="0" rIns="0">
              <a:spAutoFit/>
            </a:bodyPr>
            <a:lstStyle/>
            <a:p>
              <a:pPr algn="l">
                <a:lnSpc>
                  <a:spcPts val="4990"/>
                </a:lnSpc>
              </a:pPr>
              <a:r>
                <a:rPr lang="en-US" sz="3564" b="true">
                  <a:solidFill>
                    <a:srgbClr val="24508C"/>
                  </a:solidFill>
                  <a:latin typeface="Roca One Bold"/>
                  <a:ea typeface="Roca One Bold"/>
                  <a:cs typeface="Roca One Bold"/>
                  <a:sym typeface="Roca One Bold"/>
                </a:rPr>
                <a:t>A COLOR CODE IS A STANDARDIZED WAY OF DEFINING A COLOR USING NUMBERS, LETTERS, OR SYMBOLS. THESE CODES ENSURE THAT COLORS LOOK CONSISTENT ACROSS SCREENS, PRINT, AND DESIGN TOOLS. COMMON FORMATS INCLUDE HEX (USED IN WEB DESIGN), RGB (USED IN SCREENS), AND HSL (FOR INTUITIVE ADJUSTMENTS).</a:t>
              </a:r>
            </a:p>
            <a:p>
              <a:pPr algn="l" marL="0" indent="0" lvl="0">
                <a:lnSpc>
                  <a:spcPts val="3871"/>
                </a:lnSpc>
                <a:spcBef>
                  <a:spcPct val="0"/>
                </a:spcBef>
              </a:pPr>
            </a:p>
          </p:txBody>
        </p:sp>
        <p:sp>
          <p:nvSpPr>
            <p:cNvPr name="TextBox 14" id="14"/>
            <p:cNvSpPr txBox="true"/>
            <p:nvPr/>
          </p:nvSpPr>
          <p:spPr>
            <a:xfrm rot="0">
              <a:off x="0" y="190500"/>
              <a:ext cx="16988563" cy="1744132"/>
            </a:xfrm>
            <a:prstGeom prst="rect">
              <a:avLst/>
            </a:prstGeom>
          </p:spPr>
          <p:txBody>
            <a:bodyPr anchor="t" rtlCol="false" tIns="0" lIns="0" bIns="0" rIns="0">
              <a:spAutoFit/>
            </a:bodyPr>
            <a:lstStyle/>
            <a:p>
              <a:pPr algn="l" marL="0" indent="0" lvl="0">
                <a:lnSpc>
                  <a:spcPts val="9499"/>
                </a:lnSpc>
              </a:pPr>
              <a:r>
                <a:rPr lang="en-US" b="true" sz="9499">
                  <a:solidFill>
                    <a:srgbClr val="24508C"/>
                  </a:solidFill>
                  <a:latin typeface="Cooper BT Bold"/>
                  <a:ea typeface="Cooper BT Bold"/>
                  <a:cs typeface="Cooper BT Bold"/>
                  <a:sym typeface="Cooper BT Bold"/>
                </a:rPr>
                <a:t>COLOR CODE </a:t>
              </a:r>
            </a:p>
          </p:txBody>
        </p:sp>
      </p:grpSp>
      <p:sp>
        <p:nvSpPr>
          <p:cNvPr name="Freeform 15" id="1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900053" y="846777"/>
            <a:ext cx="14099250" cy="9440223"/>
            <a:chOff x="0" y="0"/>
            <a:chExt cx="18799000" cy="12586964"/>
          </a:xfrm>
        </p:grpSpPr>
        <p:sp>
          <p:nvSpPr>
            <p:cNvPr name="TextBox 9" id="9"/>
            <p:cNvSpPr txBox="true"/>
            <p:nvPr/>
          </p:nvSpPr>
          <p:spPr>
            <a:xfrm rot="0">
              <a:off x="0" y="85725"/>
              <a:ext cx="18799000" cy="1743075"/>
            </a:xfrm>
            <a:prstGeom prst="rect">
              <a:avLst/>
            </a:prstGeom>
          </p:spPr>
          <p:txBody>
            <a:bodyPr anchor="t" rtlCol="false" tIns="0" lIns="0" bIns="0" rIns="0">
              <a:spAutoFit/>
            </a:bodyPr>
            <a:lstStyle/>
            <a:p>
              <a:pPr algn="l" marL="0" indent="0" lvl="0">
                <a:lnSpc>
                  <a:spcPts val="9900"/>
                </a:lnSpc>
              </a:pPr>
              <a:r>
                <a:rPr lang="en-US" b="true" sz="9000">
                  <a:solidFill>
                    <a:srgbClr val="24508C"/>
                  </a:solidFill>
                  <a:latin typeface="Montserrat Bold"/>
                  <a:ea typeface="Montserrat Bold"/>
                  <a:cs typeface="Montserrat Bold"/>
                  <a:sym typeface="Montserrat Bold"/>
                </a:rPr>
                <a:t>WHEN TO USE EACH</a:t>
              </a:r>
            </a:p>
          </p:txBody>
        </p:sp>
        <p:sp>
          <p:nvSpPr>
            <p:cNvPr name="TextBox 10" id="10"/>
            <p:cNvSpPr txBox="true"/>
            <p:nvPr/>
          </p:nvSpPr>
          <p:spPr>
            <a:xfrm rot="0">
              <a:off x="0" y="2150004"/>
              <a:ext cx="18799000" cy="10436960"/>
            </a:xfrm>
            <a:prstGeom prst="rect">
              <a:avLst/>
            </a:prstGeom>
          </p:spPr>
          <p:txBody>
            <a:bodyPr anchor="t" rtlCol="false" tIns="0" lIns="0" bIns="0" rIns="0">
              <a:spAutoFit/>
            </a:bodyPr>
            <a:lstStyle/>
            <a:p>
              <a:pPr algn="l">
                <a:lnSpc>
                  <a:spcPts val="4433"/>
                </a:lnSpc>
              </a:pPr>
              <a:r>
                <a:rPr lang="en-US" sz="3057" spc="158">
                  <a:solidFill>
                    <a:srgbClr val="24508C"/>
                  </a:solidFill>
                  <a:latin typeface="Roca One"/>
                  <a:ea typeface="Roca One"/>
                  <a:cs typeface="Roca One"/>
                  <a:sym typeface="Roca One"/>
                </a:rPr>
                <a:t>USE GRAPHS WHEN:</a:t>
              </a:r>
            </a:p>
            <a:p>
              <a:pPr algn="l" marL="660144" indent="-330072" lvl="1">
                <a:lnSpc>
                  <a:spcPts val="4433"/>
                </a:lnSpc>
                <a:buFont typeface="Arial"/>
                <a:buChar char="•"/>
              </a:pPr>
              <a:r>
                <a:rPr lang="en-US" sz="3057" spc="158">
                  <a:solidFill>
                    <a:srgbClr val="24508C"/>
                  </a:solidFill>
                  <a:latin typeface="Roca One"/>
                  <a:ea typeface="Roca One"/>
                  <a:cs typeface="Roca One"/>
                  <a:sym typeface="Roca One"/>
                </a:rPr>
                <a:t>You want to show relationships between variables, such as changes over time or correlations.</a:t>
              </a:r>
            </a:p>
            <a:p>
              <a:pPr algn="l" marL="660144" indent="-330072" lvl="1">
                <a:lnSpc>
                  <a:spcPts val="4433"/>
                </a:lnSpc>
                <a:buFont typeface="Arial"/>
                <a:buChar char="•"/>
              </a:pPr>
              <a:r>
                <a:rPr lang="en-US" sz="3057" spc="158">
                  <a:solidFill>
                    <a:srgbClr val="24508C"/>
                  </a:solidFill>
                  <a:latin typeface="Roca One"/>
                  <a:ea typeface="Roca One"/>
                  <a:cs typeface="Roca One"/>
                  <a:sym typeface="Roca One"/>
                </a:rPr>
                <a:t>You're presenting numerical data that varies along a continuous scale.</a:t>
              </a:r>
            </a:p>
            <a:p>
              <a:pPr algn="l" marL="660144" indent="-330072" lvl="1">
                <a:lnSpc>
                  <a:spcPts val="4433"/>
                </a:lnSpc>
                <a:buFont typeface="Arial"/>
                <a:buChar char="•"/>
              </a:pPr>
              <a:r>
                <a:rPr lang="en-US" sz="3057" spc="158">
                  <a:solidFill>
                    <a:srgbClr val="24508C"/>
                  </a:solidFill>
                  <a:latin typeface="Roca One"/>
                  <a:ea typeface="Roca One"/>
                  <a:cs typeface="Roca One"/>
                  <a:sym typeface="Roca One"/>
                </a:rPr>
                <a:t>Use charts when:</a:t>
              </a:r>
            </a:p>
            <a:p>
              <a:pPr algn="l" marL="660144" indent="-330072" lvl="1">
                <a:lnSpc>
                  <a:spcPts val="4433"/>
                </a:lnSpc>
                <a:buFont typeface="Arial"/>
                <a:buChar char="•"/>
              </a:pPr>
              <a:r>
                <a:rPr lang="en-US" sz="3057" spc="158">
                  <a:solidFill>
                    <a:srgbClr val="24508C"/>
                  </a:solidFill>
                  <a:latin typeface="Roca One"/>
                  <a:ea typeface="Roca One"/>
                  <a:cs typeface="Roca One"/>
                  <a:sym typeface="Roca One"/>
                </a:rPr>
                <a:t>You want to summarize information, like proportions (e.g., pie charts) or categories (e.g., bar charts).</a:t>
              </a:r>
            </a:p>
            <a:p>
              <a:pPr algn="l" marL="660144" indent="-330072" lvl="1">
                <a:lnSpc>
                  <a:spcPts val="4433"/>
                </a:lnSpc>
                <a:buFont typeface="Arial"/>
                <a:buChar char="•"/>
              </a:pPr>
              <a:r>
                <a:rPr lang="en-US" sz="3057" spc="158">
                  <a:solidFill>
                    <a:srgbClr val="24508C"/>
                  </a:solidFill>
                  <a:latin typeface="Roca One"/>
                  <a:ea typeface="Roca One"/>
                  <a:cs typeface="Roca One"/>
                  <a:sym typeface="Roca One"/>
                </a:rPr>
                <a:t>You're presenting an overview of data rather than focusing on specific data points or relationships.</a:t>
              </a:r>
            </a:p>
            <a:p>
              <a:pPr algn="l" marL="660144" indent="-330072" lvl="1">
                <a:lnSpc>
                  <a:spcPts val="4433"/>
                </a:lnSpc>
                <a:buFont typeface="Arial"/>
                <a:buChar char="•"/>
              </a:pPr>
              <a:r>
                <a:rPr lang="en-US" sz="3057" spc="158">
                  <a:solidFill>
                    <a:srgbClr val="24508C"/>
                  </a:solidFill>
                  <a:latin typeface="Roca One"/>
                  <a:ea typeface="Roca One"/>
                  <a:cs typeface="Roca One"/>
                  <a:sym typeface="Roca One"/>
                </a:rPr>
                <a:t>Graphs are perfect for analysis, while charts excel at simplifying and categorizing data for easy consumption.</a:t>
              </a:r>
            </a:p>
            <a:p>
              <a:pPr algn="l" marL="0" indent="0" lvl="0">
                <a:lnSpc>
                  <a:spcPts val="4433"/>
                </a:lnSpc>
              </a:pPr>
            </a:p>
          </p:txBody>
        </p:sp>
      </p:grpSp>
    </p:spTree>
  </p:cSld>
  <p:clrMapOvr>
    <a:masterClrMapping/>
  </p:clrMapOvr>
</p:sld>
</file>

<file path=ppt/slides/slide3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MICROSOFT SUIT</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1028700" y="1292634"/>
            <a:ext cx="12942131" cy="1242365"/>
          </a:xfrm>
          <a:prstGeom prst="rect">
            <a:avLst/>
          </a:prstGeom>
        </p:spPr>
        <p:txBody>
          <a:bodyPr anchor="t" rtlCol="false" tIns="0" lIns="0" bIns="0" rIns="0">
            <a:spAutoFit/>
          </a:bodyPr>
          <a:lstStyle/>
          <a:p>
            <a:pPr algn="l" marL="0" indent="0" lvl="0">
              <a:lnSpc>
                <a:spcPts val="10273"/>
              </a:lnSpc>
              <a:spcBef>
                <a:spcPct val="0"/>
              </a:spcBef>
            </a:pPr>
            <a:r>
              <a:rPr lang="en-US" b="true" sz="7337">
                <a:solidFill>
                  <a:srgbClr val="24508C"/>
                </a:solidFill>
                <a:latin typeface="Montserrat Bold"/>
                <a:ea typeface="Montserrat Bold"/>
                <a:cs typeface="Montserrat Bold"/>
                <a:sym typeface="Montserrat Bold"/>
              </a:rPr>
              <a:t>WHAT IS MICROSOFT SUIT</a:t>
            </a:r>
          </a:p>
        </p:txBody>
      </p:sp>
      <p:sp>
        <p:nvSpPr>
          <p:cNvPr name="TextBox 9" id="9"/>
          <p:cNvSpPr txBox="true"/>
          <p:nvPr/>
        </p:nvSpPr>
        <p:spPr>
          <a:xfrm rot="0">
            <a:off x="1028700" y="2856862"/>
            <a:ext cx="13687032" cy="6267770"/>
          </a:xfrm>
          <a:prstGeom prst="rect">
            <a:avLst/>
          </a:prstGeom>
        </p:spPr>
        <p:txBody>
          <a:bodyPr anchor="t" rtlCol="false" tIns="0" lIns="0" bIns="0" rIns="0">
            <a:spAutoFit/>
          </a:bodyPr>
          <a:lstStyle/>
          <a:p>
            <a:pPr algn="l" marL="0" indent="0" lvl="0">
              <a:lnSpc>
                <a:spcPts val="4182"/>
              </a:lnSpc>
              <a:spcBef>
                <a:spcPct val="0"/>
              </a:spcBef>
            </a:pPr>
            <a:r>
              <a:rPr lang="en-US" b="true" sz="2987">
                <a:solidFill>
                  <a:srgbClr val="24508C"/>
                </a:solidFill>
                <a:latin typeface="Roca One Bold"/>
                <a:ea typeface="Roca One Bold"/>
                <a:cs typeface="Roca One Bold"/>
                <a:sym typeface="Roca One Bold"/>
              </a:rPr>
              <a:t>THE MICROSOFT OFFICE SUITE IS A COLLECTION OF PRODUCTIVITY APPLICATIONS DEVELOPED BY MICROSOFT TO ASSIST USERS IN CREATING, MANAGING, AND ORGANIZING VARIOUS TYPES OF DOCUMENTS, PRESENTATIONS, DATA, AND COMMUNICATIONS. IT IS ONE OF THE MOST WIDELY USED SOFTWARE SUITES IN THE WORLD, AVAILABLE FOR BOTH PERSONAL AND BUSINESS USE. WITH A RANGE OF TOOLS DESIGNED TO IMPROVE EFFICIENCY, OFFICE SUITE APPLICATIONS COVER WORD PROCESSING, SPREADSHEET CALCULATIONS, PRESENTATION DESIGN, EMAIL MANAGEMENT, AND MORE. MICROSOFT OFFICE HAS EVOLVED OVER THE YEARS, WITH VARIOUS VERSIONS AND SUBSCRIPTIONS, INCLUDING OFFICE 365 AND OFFICE 2021, PROVIDING CLOUD-BASED AND OFFLINE CAPABILITIES.</a:t>
            </a:r>
          </a:p>
        </p:txBody>
      </p:sp>
      <p:grpSp>
        <p:nvGrpSpPr>
          <p:cNvPr name="Group 10" id="10"/>
          <p:cNvGrpSpPr/>
          <p:nvPr/>
        </p:nvGrpSpPr>
        <p:grpSpPr>
          <a:xfrm rot="0">
            <a:off x="14533478" y="6532478"/>
            <a:ext cx="3754522" cy="3754522"/>
            <a:chOff x="0" y="0"/>
            <a:chExt cx="5006029" cy="5006029"/>
          </a:xfrm>
        </p:grpSpPr>
        <p:grpSp>
          <p:nvGrpSpPr>
            <p:cNvPr name="Group 11" id="11"/>
            <p:cNvGrpSpPr/>
            <p:nvPr/>
          </p:nvGrpSpPr>
          <p:grpSpPr>
            <a:xfrm rot="0">
              <a:off x="2503014" y="2503014"/>
              <a:ext cx="1251507" cy="1251507"/>
              <a:chOff x="0" y="0"/>
              <a:chExt cx="1913890" cy="1913890"/>
            </a:xfrm>
          </p:grpSpPr>
          <p:sp>
            <p:nvSpPr>
              <p:cNvPr name="Freeform 12" id="1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13" id="13"/>
            <p:cNvGrpSpPr/>
            <p:nvPr/>
          </p:nvGrpSpPr>
          <p:grpSpPr>
            <a:xfrm rot="0">
              <a:off x="2503014" y="1251507"/>
              <a:ext cx="1251507" cy="1251507"/>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15" id="15"/>
            <p:cNvGrpSpPr/>
            <p:nvPr/>
          </p:nvGrpSpPr>
          <p:grpSpPr>
            <a:xfrm rot="0">
              <a:off x="1251507" y="2503014"/>
              <a:ext cx="1251507" cy="1251507"/>
              <a:chOff x="0" y="0"/>
              <a:chExt cx="1913890" cy="1913890"/>
            </a:xfrm>
          </p:grpSpPr>
          <p:sp>
            <p:nvSpPr>
              <p:cNvPr name="Freeform 16" id="1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17" id="17"/>
            <p:cNvGrpSpPr/>
            <p:nvPr/>
          </p:nvGrpSpPr>
          <p:grpSpPr>
            <a:xfrm rot="0">
              <a:off x="3754522" y="3754522"/>
              <a:ext cx="1251507" cy="1251507"/>
              <a:chOff x="0" y="0"/>
              <a:chExt cx="1913890" cy="1913890"/>
            </a:xfrm>
          </p:grpSpPr>
          <p:sp>
            <p:nvSpPr>
              <p:cNvPr name="Freeform 18" id="1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19" id="19"/>
            <p:cNvGrpSpPr/>
            <p:nvPr/>
          </p:nvGrpSpPr>
          <p:grpSpPr>
            <a:xfrm rot="0">
              <a:off x="3754522" y="2503014"/>
              <a:ext cx="1251507" cy="1251507"/>
              <a:chOff x="0" y="0"/>
              <a:chExt cx="1913890" cy="1913890"/>
            </a:xfrm>
          </p:grpSpPr>
          <p:sp>
            <p:nvSpPr>
              <p:cNvPr name="Freeform 20" id="2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21" id="21"/>
            <p:cNvGrpSpPr/>
            <p:nvPr/>
          </p:nvGrpSpPr>
          <p:grpSpPr>
            <a:xfrm rot="0">
              <a:off x="2503014" y="3754522"/>
              <a:ext cx="1251507" cy="1251507"/>
              <a:chOff x="0" y="0"/>
              <a:chExt cx="1913890" cy="1913890"/>
            </a:xfrm>
          </p:grpSpPr>
          <p:sp>
            <p:nvSpPr>
              <p:cNvPr name="Freeform 22" id="2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23" id="23"/>
            <p:cNvGrpSpPr/>
            <p:nvPr/>
          </p:nvGrpSpPr>
          <p:grpSpPr>
            <a:xfrm rot="0">
              <a:off x="3754522" y="1251507"/>
              <a:ext cx="1251507" cy="1251507"/>
              <a:chOff x="0" y="0"/>
              <a:chExt cx="1913890" cy="1913890"/>
            </a:xfrm>
          </p:grpSpPr>
          <p:sp>
            <p:nvSpPr>
              <p:cNvPr name="Freeform 24" id="2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25" id="25"/>
            <p:cNvGrpSpPr/>
            <p:nvPr/>
          </p:nvGrpSpPr>
          <p:grpSpPr>
            <a:xfrm rot="0">
              <a:off x="1251507" y="3754522"/>
              <a:ext cx="1251507" cy="1251507"/>
              <a:chOff x="0" y="0"/>
              <a:chExt cx="1913890" cy="1913890"/>
            </a:xfrm>
          </p:grpSpPr>
          <p:sp>
            <p:nvSpPr>
              <p:cNvPr name="Freeform 26" id="2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27" id="27"/>
            <p:cNvGrpSpPr/>
            <p:nvPr/>
          </p:nvGrpSpPr>
          <p:grpSpPr>
            <a:xfrm rot="0">
              <a:off x="3754522" y="0"/>
              <a:ext cx="1251507" cy="1251507"/>
              <a:chOff x="0" y="0"/>
              <a:chExt cx="1913890" cy="1913890"/>
            </a:xfrm>
          </p:grpSpPr>
          <p:sp>
            <p:nvSpPr>
              <p:cNvPr name="Freeform 28" id="2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29" id="29"/>
            <p:cNvGrpSpPr/>
            <p:nvPr/>
          </p:nvGrpSpPr>
          <p:grpSpPr>
            <a:xfrm rot="0">
              <a:off x="0" y="3754522"/>
              <a:ext cx="1251507" cy="1251507"/>
              <a:chOff x="0" y="0"/>
              <a:chExt cx="1913890" cy="1913890"/>
            </a:xfrm>
          </p:grpSpPr>
          <p:sp>
            <p:nvSpPr>
              <p:cNvPr name="Freeform 30" id="3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4508C"/>
              </a:solidFill>
            </p:spPr>
          </p:sp>
        </p:grpSp>
        <p:grpSp>
          <p:nvGrpSpPr>
            <p:cNvPr name="Group 31" id="31"/>
            <p:cNvGrpSpPr/>
            <p:nvPr/>
          </p:nvGrpSpPr>
          <p:grpSpPr>
            <a:xfrm rot="0">
              <a:off x="2503014" y="1251507"/>
              <a:ext cx="1251507" cy="1251507"/>
              <a:chOff x="0" y="0"/>
              <a:chExt cx="1913890" cy="1913890"/>
            </a:xfrm>
          </p:grpSpPr>
          <p:sp>
            <p:nvSpPr>
              <p:cNvPr name="Freeform 32" id="3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alpha val="0"/>
                </a:srgbClr>
              </a:solidFill>
            </p:spPr>
          </p:sp>
        </p:gr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2561" y="683939"/>
            <a:ext cx="12812266" cy="2190750"/>
          </a:xfrm>
          <a:prstGeom prst="rect">
            <a:avLst/>
          </a:prstGeom>
        </p:spPr>
        <p:txBody>
          <a:bodyPr anchor="t" rtlCol="false" tIns="0" lIns="0" bIns="0" rIns="0">
            <a:spAutoFit/>
          </a:bodyPr>
          <a:lstStyle/>
          <a:p>
            <a:pPr algn="l" marL="0" indent="0" lvl="0">
              <a:lnSpc>
                <a:spcPts val="8640"/>
              </a:lnSpc>
            </a:pPr>
            <a:r>
              <a:rPr lang="en-US" b="true" sz="7200" u="none">
                <a:solidFill>
                  <a:srgbClr val="24508C"/>
                </a:solidFill>
                <a:latin typeface="Montserrat Bold"/>
                <a:ea typeface="Montserrat Bold"/>
                <a:cs typeface="Montserrat Bold"/>
                <a:sym typeface="Montserrat Bold"/>
              </a:rPr>
              <a:t>COMPONENTS OF MICROSOFT OFFICE SUITE</a:t>
            </a:r>
          </a:p>
        </p:txBody>
      </p:sp>
      <p:sp>
        <p:nvSpPr>
          <p:cNvPr name="Freeform 9" id="9"/>
          <p:cNvSpPr/>
          <p:nvPr/>
        </p:nvSpPr>
        <p:spPr>
          <a:xfrm flipH="false" flipV="false" rot="0">
            <a:off x="15569293" y="4849586"/>
            <a:ext cx="5437414" cy="5437414"/>
          </a:xfrm>
          <a:custGeom>
            <a:avLst/>
            <a:gdLst/>
            <a:ahLst/>
            <a:cxnLst/>
            <a:rect r="r" b="b" t="t" l="l"/>
            <a:pathLst>
              <a:path h="5437414" w="5437414">
                <a:moveTo>
                  <a:pt x="0" y="0"/>
                </a:moveTo>
                <a:lnTo>
                  <a:pt x="5437414" y="0"/>
                </a:lnTo>
                <a:lnTo>
                  <a:pt x="5437414" y="5437414"/>
                </a:lnTo>
                <a:lnTo>
                  <a:pt x="0" y="5437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81281" y="3201285"/>
            <a:ext cx="17267032" cy="6530340"/>
          </a:xfrm>
          <a:prstGeom prst="rect">
            <a:avLst/>
          </a:prstGeom>
        </p:spPr>
        <p:txBody>
          <a:bodyPr anchor="t" rtlCol="false" tIns="0" lIns="0" bIns="0" rIns="0">
            <a:spAutoFit/>
          </a:bodyPr>
          <a:lstStyle/>
          <a:p>
            <a:pPr algn="l">
              <a:lnSpc>
                <a:spcPts val="4829"/>
              </a:lnSpc>
            </a:pPr>
            <a:r>
              <a:rPr lang="en-US" sz="2999">
                <a:solidFill>
                  <a:srgbClr val="24508C"/>
                </a:solidFill>
                <a:latin typeface="Roca One"/>
                <a:ea typeface="Roca One"/>
                <a:cs typeface="Roca One"/>
                <a:sym typeface="Roca One"/>
              </a:rPr>
              <a:t>HE MICR</a:t>
            </a:r>
            <a:r>
              <a:rPr lang="en-US" sz="2999">
                <a:solidFill>
                  <a:srgbClr val="24508C"/>
                </a:solidFill>
                <a:latin typeface="Roca One"/>
                <a:ea typeface="Roca One"/>
                <a:cs typeface="Roca One"/>
                <a:sym typeface="Roca One"/>
              </a:rPr>
              <a:t>OSOFT OFFICE SUITE CONTAINS A VARIETY OF APPLICATIONS, EACH DESIGNED FOR SPECIFIC TASKS. THE MAIN COMPONENTS INCLUDE:</a:t>
            </a:r>
          </a:p>
          <a:p>
            <a:pPr algn="l" marL="647697" indent="-323848" lvl="1">
              <a:lnSpc>
                <a:spcPts val="4829"/>
              </a:lnSpc>
              <a:buFont typeface="Arial"/>
              <a:buChar char="•"/>
            </a:pPr>
            <a:r>
              <a:rPr lang="en-US" sz="2999">
                <a:solidFill>
                  <a:srgbClr val="24508C"/>
                </a:solidFill>
                <a:latin typeface="Roca One"/>
                <a:ea typeface="Roca One"/>
                <a:cs typeface="Roca One"/>
                <a:sym typeface="Roca One"/>
              </a:rPr>
              <a:t>MICROSOFT WORD: WORD PROCESSING SOFTWARE FOR CREATING DOCUMENTS, LETTERS, AND REPORTS.</a:t>
            </a:r>
          </a:p>
          <a:p>
            <a:pPr algn="l" marL="647697" indent="-323848" lvl="1">
              <a:lnSpc>
                <a:spcPts val="4829"/>
              </a:lnSpc>
              <a:buFont typeface="Arial"/>
              <a:buChar char="•"/>
            </a:pPr>
            <a:r>
              <a:rPr lang="en-US" sz="2999">
                <a:solidFill>
                  <a:srgbClr val="24508C"/>
                </a:solidFill>
                <a:latin typeface="Roca One"/>
                <a:ea typeface="Roca One"/>
                <a:cs typeface="Roca One"/>
                <a:sym typeface="Roca One"/>
              </a:rPr>
              <a:t>MICROSOFT EXCEL: A SPREADSHEET PROGRAM USED FOR DATA ANALYSIS, CALCULATIONS, AND CREATING TABLES AND GRAPHS.</a:t>
            </a:r>
          </a:p>
          <a:p>
            <a:pPr algn="l" marL="647697" indent="-323848" lvl="1">
              <a:lnSpc>
                <a:spcPts val="4829"/>
              </a:lnSpc>
              <a:buFont typeface="Arial"/>
              <a:buChar char="•"/>
            </a:pPr>
            <a:r>
              <a:rPr lang="en-US" sz="2999">
                <a:solidFill>
                  <a:srgbClr val="24508C"/>
                </a:solidFill>
                <a:latin typeface="Roca One"/>
                <a:ea typeface="Roca One"/>
                <a:cs typeface="Roca One"/>
                <a:sym typeface="Roca One"/>
              </a:rPr>
              <a:t>MICROSOFT POWERPOINT: A PRESENTATION SOFTWARE FOR DESIGNING SLIDESHOWS.</a:t>
            </a:r>
          </a:p>
          <a:p>
            <a:pPr algn="l" marL="647697" indent="-323848" lvl="1">
              <a:lnSpc>
                <a:spcPts val="4829"/>
              </a:lnSpc>
              <a:buFont typeface="Arial"/>
              <a:buChar char="•"/>
            </a:pPr>
            <a:r>
              <a:rPr lang="en-US" sz="2999">
                <a:solidFill>
                  <a:srgbClr val="24508C"/>
                </a:solidFill>
                <a:latin typeface="Roca One"/>
                <a:ea typeface="Roca One"/>
                <a:cs typeface="Roca One"/>
                <a:sym typeface="Roca One"/>
              </a:rPr>
              <a:t>MICROSOFT OUTLOOK: EMAIL AND CALENDAR MANAGEMENT TOOL.</a:t>
            </a:r>
          </a:p>
          <a:p>
            <a:pPr algn="l" marL="647697" indent="-323848" lvl="1">
              <a:lnSpc>
                <a:spcPts val="4829"/>
              </a:lnSpc>
              <a:buFont typeface="Arial"/>
              <a:buChar char="•"/>
            </a:pPr>
            <a:r>
              <a:rPr lang="en-US" sz="2999">
                <a:solidFill>
                  <a:srgbClr val="24508C"/>
                </a:solidFill>
                <a:latin typeface="Roca One"/>
                <a:ea typeface="Roca One"/>
                <a:cs typeface="Roca One"/>
                <a:sym typeface="Roca One"/>
              </a:rPr>
              <a:t>MICROSOFT ACCESS: DATABASE MANAGEMENT SOFTWARE.</a:t>
            </a:r>
          </a:p>
          <a:p>
            <a:pPr algn="l" marL="647697" indent="-323848" lvl="1">
              <a:lnSpc>
                <a:spcPts val="4829"/>
              </a:lnSpc>
              <a:buFont typeface="Arial"/>
              <a:buChar char="•"/>
            </a:pPr>
            <a:r>
              <a:rPr lang="en-US" sz="2999">
                <a:solidFill>
                  <a:srgbClr val="24508C"/>
                </a:solidFill>
                <a:latin typeface="Roca One"/>
                <a:ea typeface="Roca One"/>
                <a:cs typeface="Roca One"/>
                <a:sym typeface="Roca One"/>
              </a:rPr>
              <a:t>MICROSOFT ONENOTE: NOTE-TAKING SOFTWARE FOR ORGANIZING INFORMATION.</a:t>
            </a:r>
          </a:p>
          <a:p>
            <a:pPr algn="ctr">
              <a:lnSpc>
                <a:spcPts val="3359"/>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2211395" y="1309687"/>
            <a:ext cx="13801489" cy="3019425"/>
          </a:xfrm>
          <a:prstGeom prst="rect">
            <a:avLst/>
          </a:prstGeom>
        </p:spPr>
        <p:txBody>
          <a:bodyPr anchor="t" rtlCol="false" tIns="0" lIns="0" bIns="0" rIns="0">
            <a:spAutoFit/>
          </a:bodyPr>
          <a:lstStyle/>
          <a:p>
            <a:pPr algn="l">
              <a:lnSpc>
                <a:spcPts val="11999"/>
              </a:lnSpc>
            </a:pPr>
            <a:r>
              <a:rPr lang="en-US" sz="9999" b="true">
                <a:solidFill>
                  <a:srgbClr val="24508C"/>
                </a:solidFill>
                <a:latin typeface="Montserrat Bold"/>
                <a:ea typeface="Montserrat Bold"/>
                <a:cs typeface="Montserrat Bold"/>
                <a:sym typeface="Montserrat Bold"/>
              </a:rPr>
              <a:t>MICROSOFT WORD </a:t>
            </a:r>
          </a:p>
          <a:p>
            <a:pPr algn="l" marL="0" indent="0" lvl="0">
              <a:lnSpc>
                <a:spcPts val="11999"/>
              </a:lnSpc>
            </a:pPr>
            <a:r>
              <a:rPr lang="en-US" b="true" sz="9999">
                <a:solidFill>
                  <a:srgbClr val="24508C"/>
                </a:solidFill>
                <a:latin typeface="Montserrat Bold"/>
                <a:ea typeface="Montserrat Bold"/>
                <a:cs typeface="Montserrat Bold"/>
                <a:sym typeface="Montserrat Bold"/>
              </a:rPr>
              <a:t>WORD PROCESSING</a:t>
            </a:r>
          </a:p>
        </p:txBody>
      </p:sp>
      <p:sp>
        <p:nvSpPr>
          <p:cNvPr name="TextBox 10" id="10"/>
          <p:cNvSpPr txBox="true"/>
          <p:nvPr/>
        </p:nvSpPr>
        <p:spPr>
          <a:xfrm rot="0">
            <a:off x="1908210" y="4476264"/>
            <a:ext cx="14104674" cy="4554211"/>
          </a:xfrm>
          <a:prstGeom prst="rect">
            <a:avLst/>
          </a:prstGeom>
        </p:spPr>
        <p:txBody>
          <a:bodyPr anchor="t" rtlCol="false" tIns="0" lIns="0" bIns="0" rIns="0">
            <a:spAutoFit/>
          </a:bodyPr>
          <a:lstStyle/>
          <a:p>
            <a:pPr algn="l" marL="0" indent="0" lvl="0">
              <a:lnSpc>
                <a:spcPts val="3605"/>
              </a:lnSpc>
              <a:spcBef>
                <a:spcPct val="0"/>
              </a:spcBef>
            </a:pPr>
            <a:r>
              <a:rPr lang="en-US" b="true" sz="2575">
                <a:solidFill>
                  <a:srgbClr val="24508C"/>
                </a:solidFill>
                <a:latin typeface="Roca One Bold"/>
                <a:ea typeface="Roca One Bold"/>
                <a:cs typeface="Roca One Bold"/>
                <a:sym typeface="Roca One Bold"/>
              </a:rPr>
              <a:t>MICROSOFT WORD IS ONE OF THE MOST POPULAR WORD PROCESSING TOOLS, USED FOR CREATING AND EDITING TEXT-BASED DOCUMENTS. WORD OFFERS A WIDE RANGE OF FORMATTING AND STYLING OPTIONS, FROM FONTS AND COLORS TO PARAGRAPH STYLES AND THEMES. FEATURES SUCH AS SPELL-CHECKING, GRAMMAR-CHECKING, AND TRACK CHANGES ENHANCE THE EDITING PROCESS, WHILE OPTIONS LIKE TABLES, CHARTS, AND IMAGES HELP PRESENT INFORMATION IN VARIOUS FORMATS. WORD SUPPORTS COLLABORATIVE WORK WITH FEATURES LIKE REAL-TIME EDITING AND COMMENTS, MAKING IT IDEAL FOR TEAM-BASED PROJECTS. WHETHER WRITING A LETTER, REPORT, OR A COMPLEX DOCUMENT, WORD OFFERS THE TOOLS FOR PRODUCTIVITY.</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01</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1908210" y="827967"/>
            <a:ext cx="15850067" cy="2295525"/>
          </a:xfrm>
          <a:prstGeom prst="rect">
            <a:avLst/>
          </a:prstGeom>
        </p:spPr>
        <p:txBody>
          <a:bodyPr anchor="t" rtlCol="false" tIns="0" lIns="0" bIns="0" rIns="0">
            <a:spAutoFit/>
          </a:bodyPr>
          <a:lstStyle/>
          <a:p>
            <a:pPr algn="l" marL="0" indent="0" lvl="0">
              <a:lnSpc>
                <a:spcPts val="9000"/>
              </a:lnSpc>
            </a:pPr>
            <a:r>
              <a:rPr lang="en-US" b="true" sz="7500">
                <a:solidFill>
                  <a:srgbClr val="24508C"/>
                </a:solidFill>
                <a:latin typeface="Montserrat Bold"/>
                <a:ea typeface="Montserrat Bold"/>
                <a:cs typeface="Montserrat Bold"/>
                <a:sym typeface="Montserrat Bold"/>
              </a:rPr>
              <a:t>MICROSOFT EXCEL – SPREADSHEET MANAGEMENT</a:t>
            </a:r>
          </a:p>
        </p:txBody>
      </p:sp>
      <p:sp>
        <p:nvSpPr>
          <p:cNvPr name="TextBox 10" id="10"/>
          <p:cNvSpPr txBox="true"/>
          <p:nvPr/>
        </p:nvSpPr>
        <p:spPr>
          <a:xfrm rot="0">
            <a:off x="1908210" y="3733119"/>
            <a:ext cx="14104674" cy="4834881"/>
          </a:xfrm>
          <a:prstGeom prst="rect">
            <a:avLst/>
          </a:prstGeom>
        </p:spPr>
        <p:txBody>
          <a:bodyPr anchor="t" rtlCol="false" tIns="0" lIns="0" bIns="0" rIns="0">
            <a:spAutoFit/>
          </a:bodyPr>
          <a:lstStyle/>
          <a:p>
            <a:pPr algn="l" marL="0" indent="0" lvl="0">
              <a:lnSpc>
                <a:spcPts val="3885"/>
              </a:lnSpc>
              <a:spcBef>
                <a:spcPct val="0"/>
              </a:spcBef>
            </a:pPr>
            <a:r>
              <a:rPr lang="en-US" sz="2775">
                <a:solidFill>
                  <a:srgbClr val="24508C"/>
                </a:solidFill>
                <a:latin typeface="Roca One"/>
                <a:ea typeface="Roca One"/>
                <a:cs typeface="Roca One"/>
                <a:sym typeface="Roca One"/>
              </a:rPr>
              <a:t>MICROSOFT EXCEL IS A POWERFUL SPREADSHEET APPLICATION USED FOR DATA ORGANIZATION, ANALYSIS, AND VISUALIZATION. EXCEL ALLOWS USERS TO CREATE AND MANAGE COMPLEX DATA SETS THROUGH FEATURES LIKE FORMULAS, PIVOT TABLES, CHARTS, AND GRAPHS. WITH THE ABILITY TO WORK WITH LARGE DATASETS, EXCEL IS WIDELY USED IN FINANCE, ACCOUNTING, AND BUSINESS ANALYTICS. KEY FEATURES INCLUDE CONDITIONAL FORMATTING, WHICH HELPS HIGHLIGHT IMPORTANT DATA, AND THE VLOOKUP FUNCTION FOR SEARCHING DATA. EXCEL ALSO OFFERS ROBUST DATA PROTECTION OPTIONS AND ADVANCED TOOLS SUCH AS MACROS AND POWER PIVOT FOR AUTOMATION AND MORE COMPLEX TASKS.</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02</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1892047" y="761292"/>
            <a:ext cx="14895401" cy="2438400"/>
          </a:xfrm>
          <a:prstGeom prst="rect">
            <a:avLst/>
          </a:prstGeom>
        </p:spPr>
        <p:txBody>
          <a:bodyPr anchor="t" rtlCol="false" tIns="0" lIns="0" bIns="0" rIns="0">
            <a:spAutoFit/>
          </a:bodyPr>
          <a:lstStyle/>
          <a:p>
            <a:pPr algn="l" marL="0" indent="0" lvl="0">
              <a:lnSpc>
                <a:spcPts val="9600"/>
              </a:lnSpc>
            </a:pPr>
            <a:r>
              <a:rPr lang="en-US" b="true" sz="8000">
                <a:solidFill>
                  <a:srgbClr val="24508C"/>
                </a:solidFill>
                <a:latin typeface="Montserrat Bold"/>
                <a:ea typeface="Montserrat Bold"/>
                <a:cs typeface="Montserrat Bold"/>
                <a:sym typeface="Montserrat Bold"/>
              </a:rPr>
              <a:t>MICROSOFT POWERPOINT – PRESENTATION DESIGN</a:t>
            </a:r>
          </a:p>
        </p:txBody>
      </p:sp>
      <p:sp>
        <p:nvSpPr>
          <p:cNvPr name="TextBox 10" id="10"/>
          <p:cNvSpPr txBox="true"/>
          <p:nvPr/>
        </p:nvSpPr>
        <p:spPr>
          <a:xfrm rot="0">
            <a:off x="1892047" y="3405777"/>
            <a:ext cx="14104674" cy="5546716"/>
          </a:xfrm>
          <a:prstGeom prst="rect">
            <a:avLst/>
          </a:prstGeom>
        </p:spPr>
        <p:txBody>
          <a:bodyPr anchor="t" rtlCol="false" tIns="0" lIns="0" bIns="0" rIns="0">
            <a:spAutoFit/>
          </a:bodyPr>
          <a:lstStyle/>
          <a:p>
            <a:pPr algn="l" marL="0" indent="0" lvl="0">
              <a:lnSpc>
                <a:spcPts val="4025"/>
              </a:lnSpc>
              <a:spcBef>
                <a:spcPct val="0"/>
              </a:spcBef>
            </a:pPr>
            <a:r>
              <a:rPr lang="en-US" sz="2875">
                <a:solidFill>
                  <a:srgbClr val="24508C"/>
                </a:solidFill>
                <a:latin typeface="Roca One"/>
                <a:ea typeface="Roca One"/>
                <a:cs typeface="Roca One"/>
                <a:sym typeface="Roca One"/>
              </a:rPr>
              <a:t>MICROSOFT POWERPOINT IS A PRESENTATION SOFTWARE USED TO CREATE SLIDESHOWS FOR BUSINESS, EDUCATIONAL, AND PERSONAL PURPOSES. IT ALLOWS USERS TO COMBINE TEXT, IMAGES, CHARTS, ANIMATIONS, AND MULTIMEDIA TO PRESENT INFORMATION IN AN ENGAGING AND VISUALLY APPEALING WAY. POWERPOINT OFFERS CUSTOMIZABLE TEMPLATES, DESIGN THEMES, AND TRANSITION EFFECTS, ENABLING USERS TO CREATE DYNAMIC PRESENTATIONS. FEATURES SUCH AS SMART GUIDES AND GRIDLINES HELP ALIGN CONTENT EASILY. THE PRESENTER VIEW ALLOWS SPEAKERS TO SEE THEIR NOTES WHILE PRESENTING, AND COLLABORATION FEATURES ALLOW MULTIPLE USERS TO EDIT PRESENTATIONS IN REAL-TIME, MAKING POWERPOINT PERFECT FOR TEAM PRESENTATIONS.</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03</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2211395" y="681692"/>
            <a:ext cx="16845940" cy="2114550"/>
          </a:xfrm>
          <a:prstGeom prst="rect">
            <a:avLst/>
          </a:prstGeom>
        </p:spPr>
        <p:txBody>
          <a:bodyPr anchor="t" rtlCol="false" tIns="0" lIns="0" bIns="0" rIns="0">
            <a:spAutoFit/>
          </a:bodyPr>
          <a:lstStyle/>
          <a:p>
            <a:pPr algn="l" marL="0" indent="0" lvl="0">
              <a:lnSpc>
                <a:spcPts val="8399"/>
              </a:lnSpc>
            </a:pPr>
            <a:r>
              <a:rPr lang="en-US" b="true" sz="6999">
                <a:solidFill>
                  <a:srgbClr val="24508C"/>
                </a:solidFill>
                <a:latin typeface="Montserrat Bold"/>
                <a:ea typeface="Montserrat Bold"/>
                <a:cs typeface="Montserrat Bold"/>
                <a:sym typeface="Montserrat Bold"/>
              </a:rPr>
              <a:t>MICROSOFT OUTLOOK – EMAIL AND CALENDAR MANAGEMENT</a:t>
            </a:r>
          </a:p>
        </p:txBody>
      </p:sp>
      <p:sp>
        <p:nvSpPr>
          <p:cNvPr name="TextBox 10" id="10"/>
          <p:cNvSpPr txBox="true"/>
          <p:nvPr/>
        </p:nvSpPr>
        <p:spPr>
          <a:xfrm rot="0">
            <a:off x="2299556" y="3326607"/>
            <a:ext cx="14104674" cy="5320656"/>
          </a:xfrm>
          <a:prstGeom prst="rect">
            <a:avLst/>
          </a:prstGeom>
        </p:spPr>
        <p:txBody>
          <a:bodyPr anchor="t" rtlCol="false" tIns="0" lIns="0" bIns="0" rIns="0">
            <a:spAutoFit/>
          </a:bodyPr>
          <a:lstStyle/>
          <a:p>
            <a:pPr algn="l" marL="0" indent="0" lvl="0">
              <a:lnSpc>
                <a:spcPts val="3885"/>
              </a:lnSpc>
              <a:spcBef>
                <a:spcPct val="0"/>
              </a:spcBef>
            </a:pPr>
            <a:r>
              <a:rPr lang="en-US" sz="2775">
                <a:solidFill>
                  <a:srgbClr val="24508C"/>
                </a:solidFill>
                <a:latin typeface="Roca One"/>
                <a:ea typeface="Roca One"/>
                <a:cs typeface="Roca One"/>
                <a:sym typeface="Roca One"/>
              </a:rPr>
              <a:t>MICROSOFT OUTLOOK IS AN EMAIL AND PERSONAL INFORMATION MANAGEMENT TOOL USED FOR ORGANIZING EMAILS, CALENDARS, TASKS, AND CONTACTS. IT IS A CENTRAL HUB FOR COMMUNICATION, INTEGRATING EMAIL, CALENDAR APPOINTMENTS, AND REMINDERS IN ONE INTERFACE. KEY FEATURES INCLUDE EMAIL FILTERING, AUTOMATIC REPLIES, AND THE ABILITY TO MANAGE MULTIPLE EMAIL ACCOUNTS. OUTLOOK ALSO INCLUDES A CALENDAR FUNCTION FOR SCHEDULING MEETINGS, APPOINTMENTS, AND EVENTS. THE TASK MANAGER HELPS TRACK PERSONAL AND WORK-RELATED TO-DOS, WHILE THE INTEGRATED SEARCH ALLOWS USERS TO QUICKLY FIND MESSAGES, CALENDAR ITEMS, AND CONTACTS. OUTLOOK IS WIDELY USED FOR BOTH BUSINESS AND PERSONAL COMMUNICATION.</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04</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2211395" y="520484"/>
            <a:ext cx="14461475" cy="2266950"/>
          </a:xfrm>
          <a:prstGeom prst="rect">
            <a:avLst/>
          </a:prstGeom>
        </p:spPr>
        <p:txBody>
          <a:bodyPr anchor="t" rtlCol="false" tIns="0" lIns="0" bIns="0" rIns="0">
            <a:spAutoFit/>
          </a:bodyPr>
          <a:lstStyle/>
          <a:p>
            <a:pPr algn="l" marL="0" indent="0" lvl="0">
              <a:lnSpc>
                <a:spcPts val="8999"/>
              </a:lnSpc>
            </a:pPr>
            <a:r>
              <a:rPr lang="en-US" b="true" sz="7499">
                <a:solidFill>
                  <a:srgbClr val="24508C"/>
                </a:solidFill>
                <a:latin typeface="Montserrat Bold"/>
                <a:ea typeface="Montserrat Bold"/>
                <a:cs typeface="Montserrat Bold"/>
                <a:sym typeface="Montserrat Bold"/>
              </a:rPr>
              <a:t>MICROSOFT ACCESS – DATABASE MANAGEMENT</a:t>
            </a:r>
          </a:p>
        </p:txBody>
      </p:sp>
      <p:sp>
        <p:nvSpPr>
          <p:cNvPr name="TextBox 10" id="10"/>
          <p:cNvSpPr txBox="true"/>
          <p:nvPr/>
        </p:nvSpPr>
        <p:spPr>
          <a:xfrm rot="0">
            <a:off x="1942756" y="3199648"/>
            <a:ext cx="14104674" cy="5546716"/>
          </a:xfrm>
          <a:prstGeom prst="rect">
            <a:avLst/>
          </a:prstGeom>
        </p:spPr>
        <p:txBody>
          <a:bodyPr anchor="t" rtlCol="false" tIns="0" lIns="0" bIns="0" rIns="0">
            <a:spAutoFit/>
          </a:bodyPr>
          <a:lstStyle/>
          <a:p>
            <a:pPr algn="l" marL="0" indent="0" lvl="0">
              <a:lnSpc>
                <a:spcPts val="4025"/>
              </a:lnSpc>
              <a:spcBef>
                <a:spcPct val="0"/>
              </a:spcBef>
            </a:pPr>
            <a:r>
              <a:rPr lang="en-US" sz="2875">
                <a:solidFill>
                  <a:srgbClr val="24508C"/>
                </a:solidFill>
                <a:latin typeface="Roca One"/>
                <a:ea typeface="Roca One"/>
                <a:cs typeface="Roca One"/>
                <a:sym typeface="Roca One"/>
              </a:rPr>
              <a:t>MICROSOFT ACCESS IS A DATABASE MANAGEMENT SYSTEM THAT ALLOWS USERS TO STORE, MANAGE, AND ANALYZE LARGE SETS OF DATA. IT COMBINES THE RELATIONAL DATABASE ENGINE WITH A USER-FRIENDLY INTERFACE FOR CREATING AND MANAGING DATABASES. KEY FEATURES INCLUDE THE ABILITY TO DESIGN TABLES, QUERIES, FORMS, AND REPORTS. ACCESS SUPPORTS THE CREATION OF COMPLEX RELATIONSHIPS BETWEEN DIFFERENT DATA SETS, ALLOWING FOR ADVANCED DATA ANALYSIS AND REPORTING. IT IS COMMONLY USED FOR CREATING CUSTOM DATABASES FOR BUSINESSES, TRACKING INVENTORIES, MANAGING CUSTOMER INFORMATION, OR GENERATING REPORTS. ACCESS IS ALSO SCALABLE, SUPPORTING BOTH SMALL-SCALE AND ENTERPRISE-LEVEL DATABASES.</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05</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2211395" y="691934"/>
            <a:ext cx="14461475" cy="2095500"/>
          </a:xfrm>
          <a:prstGeom prst="rect">
            <a:avLst/>
          </a:prstGeom>
        </p:spPr>
        <p:txBody>
          <a:bodyPr anchor="t" rtlCol="false" tIns="0" lIns="0" bIns="0" rIns="0">
            <a:spAutoFit/>
          </a:bodyPr>
          <a:lstStyle/>
          <a:p>
            <a:pPr algn="l" marL="0" indent="0" lvl="0">
              <a:lnSpc>
                <a:spcPts val="8279"/>
              </a:lnSpc>
            </a:pPr>
            <a:r>
              <a:rPr lang="en-US" b="true" sz="6899">
                <a:solidFill>
                  <a:srgbClr val="24508C"/>
                </a:solidFill>
                <a:latin typeface="Montserrat Bold"/>
                <a:ea typeface="Montserrat Bold"/>
                <a:cs typeface="Montserrat Bold"/>
                <a:sym typeface="Montserrat Bold"/>
              </a:rPr>
              <a:t>CLOUD INTEGRATION AND COLLABORATION FEATURES</a:t>
            </a:r>
          </a:p>
        </p:txBody>
      </p:sp>
      <p:sp>
        <p:nvSpPr>
          <p:cNvPr name="TextBox 10" id="10"/>
          <p:cNvSpPr txBox="true"/>
          <p:nvPr/>
        </p:nvSpPr>
        <p:spPr>
          <a:xfrm rot="0">
            <a:off x="1836306" y="2947235"/>
            <a:ext cx="14104674" cy="6051541"/>
          </a:xfrm>
          <a:prstGeom prst="rect">
            <a:avLst/>
          </a:prstGeom>
        </p:spPr>
        <p:txBody>
          <a:bodyPr anchor="t" rtlCol="false" tIns="0" lIns="0" bIns="0" rIns="0">
            <a:spAutoFit/>
          </a:bodyPr>
          <a:lstStyle/>
          <a:p>
            <a:pPr algn="l" marL="0" indent="0" lvl="0">
              <a:lnSpc>
                <a:spcPts val="4025"/>
              </a:lnSpc>
              <a:spcBef>
                <a:spcPct val="0"/>
              </a:spcBef>
            </a:pPr>
            <a:r>
              <a:rPr lang="en-US" sz="2875">
                <a:solidFill>
                  <a:srgbClr val="24508C"/>
                </a:solidFill>
                <a:latin typeface="Roca One"/>
                <a:ea typeface="Roca One"/>
                <a:cs typeface="Roca One"/>
                <a:sym typeface="Roca One"/>
              </a:rPr>
              <a:t>ONE OF THE STANDOUT FEATURES OF THE MICROSOFT OFFICE SUITE IS ITS INTEGRATION WITH THE </a:t>
            </a:r>
            <a:r>
              <a:rPr lang="en-US" sz="2875">
                <a:solidFill>
                  <a:srgbClr val="24508C"/>
                </a:solidFill>
                <a:latin typeface="Roca One"/>
                <a:ea typeface="Roca One"/>
                <a:cs typeface="Roca One"/>
                <a:sym typeface="Roca One"/>
              </a:rPr>
              <a:t>cloud, particularly with Microsoft OneDrive. This cloud service enables users to store documents, spreadsheets, presentations, and more online, allowing for seamless access across devices. Collaboration features like real-time editing in Word, Excel, and PowerPoint make teamwork easier, allowing multiple people to work on the same document simultaneously. You can also use comments, track changes, and version history to enhance collaboration. This cloud integration ensures that documents are accessible anywhere, improving productivity and collaboration among teams, regardless of location.</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6589643" y="1143000"/>
            <a:ext cx="11850757" cy="811530"/>
          </a:xfrm>
          <a:prstGeom prst="rect">
            <a:avLst/>
          </a:prstGeom>
        </p:spPr>
        <p:txBody>
          <a:bodyPr anchor="t" rtlCol="false" tIns="0" lIns="0" bIns="0" rIns="0">
            <a:spAutoFit/>
          </a:bodyPr>
          <a:lstStyle/>
          <a:p>
            <a:pPr algn="l" marL="0" indent="0" lvl="0">
              <a:lnSpc>
                <a:spcPts val="6629"/>
              </a:lnSpc>
            </a:pPr>
            <a:r>
              <a:rPr lang="en-US" b="true" sz="5099">
                <a:solidFill>
                  <a:srgbClr val="24508C"/>
                </a:solidFill>
                <a:latin typeface="Cooper BT Bold"/>
                <a:ea typeface="Cooper BT Bold"/>
                <a:cs typeface="Cooper BT Bold"/>
                <a:sym typeface="Cooper BT Bold"/>
              </a:rPr>
              <a:t>IMPORTANCE OF COLOR CODES</a:t>
            </a:r>
          </a:p>
        </p:txBody>
      </p:sp>
      <p:sp>
        <p:nvSpPr>
          <p:cNvPr name="Freeform 13" id="13"/>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7472030" y="2400654"/>
            <a:ext cx="10489019" cy="7170801"/>
          </a:xfrm>
          <a:prstGeom prst="rect">
            <a:avLst/>
          </a:prstGeom>
        </p:spPr>
        <p:txBody>
          <a:bodyPr anchor="t" rtlCol="false" tIns="0" lIns="0" bIns="0" rIns="0">
            <a:spAutoFit/>
          </a:bodyPr>
          <a:lstStyle/>
          <a:p>
            <a:pPr algn="ctr">
              <a:lnSpc>
                <a:spcPts val="4076"/>
              </a:lnSpc>
            </a:pPr>
            <a:r>
              <a:rPr lang="en-US" b="true" sz="2699" spc="59">
                <a:solidFill>
                  <a:srgbClr val="24508C"/>
                </a:solidFill>
                <a:latin typeface="Roca One Ultra-Bold"/>
                <a:ea typeface="Roca One Ultra-Bold"/>
                <a:cs typeface="Roca One Ultra-Bold"/>
                <a:sym typeface="Roca One Ultra-Bold"/>
              </a:rPr>
              <a:t>COLOR CODES ARE CRUCIAL IN MAINTAINING CONSISTENCY IN DIGITAL AND PRINT MEDIA. WITHOUT STANDARDIZATION, COLORS WOULD APPEAR DIFFERENTLY ON VARIOUS DEVICES, AFFECTING USER EXPERIENCE AND BRANDING. FOR EXAMPLE, A BRAND'S SIGNATURE COLOR, LIKE COCA-COLA RED, MUST LOOK IDENTICAL WHETHER IT'S ON A WEBSITE, A BILLBOARD, OR A MOBILE APP. THESE CODES ALSO MAKE COMMUNICATION BETWEEN DESIGNERS AND DEVELOPERS SEAMLESS. BEYOND DESIGN, COLOR CODES ARE USED IN SCIENTIFIC VISUALIZATIONS, PRODUCT PACKAGING, AND EVEN SAFETY SIGNAGE. UNDERSTANDING THEM ENABLES PRECISION IN CREATING VISUALLY COHESIVE PROJECTS.</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2211395" y="187109"/>
            <a:ext cx="14461475" cy="2600325"/>
          </a:xfrm>
          <a:prstGeom prst="rect">
            <a:avLst/>
          </a:prstGeom>
        </p:spPr>
        <p:txBody>
          <a:bodyPr anchor="t" rtlCol="false" tIns="0" lIns="0" bIns="0" rIns="0">
            <a:spAutoFit/>
          </a:bodyPr>
          <a:lstStyle/>
          <a:p>
            <a:pPr algn="l" marL="0" indent="0" lvl="0">
              <a:lnSpc>
                <a:spcPts val="6840"/>
              </a:lnSpc>
            </a:pPr>
            <a:r>
              <a:rPr lang="en-US" b="true" sz="5700">
                <a:solidFill>
                  <a:srgbClr val="24508C"/>
                </a:solidFill>
                <a:latin typeface="Montserrat Bold"/>
                <a:ea typeface="Montserrat Bold"/>
                <a:cs typeface="Montserrat Bold"/>
                <a:sym typeface="Montserrat Bold"/>
              </a:rPr>
              <a:t>MICROSOFT OFFICE 365 – SUBSCRIPTION AND CLOUD FEATURES</a:t>
            </a:r>
          </a:p>
        </p:txBody>
      </p:sp>
      <p:sp>
        <p:nvSpPr>
          <p:cNvPr name="TextBox 10" id="10"/>
          <p:cNvSpPr txBox="true"/>
          <p:nvPr/>
        </p:nvSpPr>
        <p:spPr>
          <a:xfrm rot="0">
            <a:off x="1836306" y="2947235"/>
            <a:ext cx="14104674" cy="6051541"/>
          </a:xfrm>
          <a:prstGeom prst="rect">
            <a:avLst/>
          </a:prstGeom>
        </p:spPr>
        <p:txBody>
          <a:bodyPr anchor="t" rtlCol="false" tIns="0" lIns="0" bIns="0" rIns="0">
            <a:spAutoFit/>
          </a:bodyPr>
          <a:lstStyle/>
          <a:p>
            <a:pPr algn="l" marL="0" indent="0" lvl="0">
              <a:lnSpc>
                <a:spcPts val="4025"/>
              </a:lnSpc>
              <a:spcBef>
                <a:spcPct val="0"/>
              </a:spcBef>
            </a:pPr>
            <a:r>
              <a:rPr lang="en-US" sz="2875">
                <a:solidFill>
                  <a:srgbClr val="24508C"/>
                </a:solidFill>
                <a:latin typeface="Roca One"/>
                <a:ea typeface="Roca One"/>
                <a:cs typeface="Roca One"/>
                <a:sym typeface="Roca One"/>
              </a:rPr>
              <a:t>MICROSOFT OFFICE 365</a:t>
            </a:r>
            <a:r>
              <a:rPr lang="en-US" sz="2875">
                <a:solidFill>
                  <a:srgbClr val="24508C"/>
                </a:solidFill>
                <a:latin typeface="Roca One"/>
                <a:ea typeface="Roca One"/>
                <a:cs typeface="Roca One"/>
                <a:sym typeface="Roca One"/>
              </a:rPr>
              <a:t> is the subscription-based version of the Office Suite, offering additional cloud-based features and services. Unlike traditional versions of Microsoft Office, which require a one-time purchase, Office 365 provides access to the latest updates, security patches, and features on an ongoing basis. One of its key advantages is the integration with cloud storage, allowing users to store and share files via OneDrive. Office 365 also includes Microsoft Teams, a collaboration platform for communication and project management. With Office 365, users can access Office apps on multiple devices, including Windows, macOS, iOS, and Android, making it ideal for remote work and teams spread across different locations.</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07</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1942756" y="617924"/>
            <a:ext cx="14461475" cy="1990725"/>
          </a:xfrm>
          <a:prstGeom prst="rect">
            <a:avLst/>
          </a:prstGeom>
        </p:spPr>
        <p:txBody>
          <a:bodyPr anchor="t" rtlCol="false" tIns="0" lIns="0" bIns="0" rIns="0">
            <a:spAutoFit/>
          </a:bodyPr>
          <a:lstStyle/>
          <a:p>
            <a:pPr algn="l" marL="0" indent="0" lvl="0">
              <a:lnSpc>
                <a:spcPts val="7800"/>
              </a:lnSpc>
            </a:pPr>
            <a:r>
              <a:rPr lang="en-US" b="true" sz="6500">
                <a:solidFill>
                  <a:srgbClr val="24508C"/>
                </a:solidFill>
                <a:latin typeface="Montserrat Bold"/>
                <a:ea typeface="Montserrat Bold"/>
                <a:cs typeface="Montserrat Bold"/>
                <a:sym typeface="Montserrat Bold"/>
              </a:rPr>
              <a:t>MICROSOFT OFFICE IN BUSINESS AND EDUCATION</a:t>
            </a:r>
          </a:p>
        </p:txBody>
      </p:sp>
      <p:sp>
        <p:nvSpPr>
          <p:cNvPr name="TextBox 10" id="10"/>
          <p:cNvSpPr txBox="true"/>
          <p:nvPr/>
        </p:nvSpPr>
        <p:spPr>
          <a:xfrm rot="0">
            <a:off x="1836306" y="3192345"/>
            <a:ext cx="14104674" cy="5806431"/>
          </a:xfrm>
          <a:prstGeom prst="rect">
            <a:avLst/>
          </a:prstGeom>
        </p:spPr>
        <p:txBody>
          <a:bodyPr anchor="t" rtlCol="false" tIns="0" lIns="0" bIns="0" rIns="0">
            <a:spAutoFit/>
          </a:bodyPr>
          <a:lstStyle/>
          <a:p>
            <a:pPr algn="l" marL="0" indent="0" lvl="0">
              <a:lnSpc>
                <a:spcPts val="3885"/>
              </a:lnSpc>
              <a:spcBef>
                <a:spcPct val="0"/>
              </a:spcBef>
            </a:pPr>
            <a:r>
              <a:rPr lang="en-US" sz="2775">
                <a:solidFill>
                  <a:srgbClr val="24508C"/>
                </a:solidFill>
                <a:latin typeface="Roca One"/>
                <a:ea typeface="Roca One"/>
                <a:cs typeface="Roca One"/>
                <a:sym typeface="Roca One"/>
              </a:rPr>
              <a:t>MICROSOFT OFFICE IS WIDELY USED IN BOTH BUSINESS AND EDUCATIONAL SETTINGS, OFFERING TOOLS THAT ENHANCE PRODUCTIVITY AND COLLABORATION. IN </a:t>
            </a:r>
            <a:r>
              <a:rPr lang="en-US" sz="2775">
                <a:solidFill>
                  <a:srgbClr val="24508C"/>
                </a:solidFill>
                <a:latin typeface="Roca One"/>
                <a:ea typeface="Roca One"/>
                <a:cs typeface="Roca One"/>
                <a:sym typeface="Roca One"/>
              </a:rPr>
              <a:t>business, applications like Excel for data analysis, Word for document creation, and Outlook for communication are crucial for day-to-day operations. The suite helps streamline processes, improve workflow, and manage projects effectively. In education, Microsoft Office aids students and teachers in creating assignments, presentations, and research papers. The collaborative features, such as Teams for online classes and OneNote for digital note-taking, make Office Suite an invaluable tool for learning. Overall, Microsoft Office Suite is integral in enhancing productivity, whether in the office, classroom, or remote environments.</a:t>
            </a:r>
          </a:p>
        </p:txBody>
      </p:sp>
      <p:sp>
        <p:nvSpPr>
          <p:cNvPr name="TextBox 11" id="11"/>
          <p:cNvSpPr txBox="true"/>
          <p:nvPr/>
        </p:nvSpPr>
        <p:spPr>
          <a:xfrm rot="0">
            <a:off x="1056992" y="1028700"/>
            <a:ext cx="1154404" cy="542925"/>
          </a:xfrm>
          <a:prstGeom prst="rect">
            <a:avLst/>
          </a:prstGeom>
        </p:spPr>
        <p:txBody>
          <a:bodyPr anchor="t" rtlCol="false" tIns="0" lIns="0" bIns="0" rIns="0">
            <a:spAutoFit/>
          </a:bodyPr>
          <a:lstStyle/>
          <a:p>
            <a:pPr algn="l">
              <a:lnSpc>
                <a:spcPts val="4320"/>
              </a:lnSpc>
            </a:pPr>
            <a:r>
              <a:rPr lang="en-US" b="true" sz="3600">
                <a:solidFill>
                  <a:srgbClr val="24508C"/>
                </a:solidFill>
                <a:latin typeface="Montserrat Bold"/>
                <a:ea typeface="Montserrat Bold"/>
                <a:cs typeface="Montserrat Bold"/>
                <a:sym typeface="Montserrat Bold"/>
              </a:rPr>
              <a:t>08</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5400000">
            <a:off x="-638078" y="4448905"/>
            <a:ext cx="4722745" cy="1389189"/>
            <a:chOff x="0" y="0"/>
            <a:chExt cx="6296994" cy="1852253"/>
          </a:xfrm>
        </p:grpSpPr>
        <p:grpSp>
          <p:nvGrpSpPr>
            <p:cNvPr name="Group 9" id="9"/>
            <p:cNvGrpSpPr>
              <a:grpSpLocks noChangeAspect="true"/>
            </p:cNvGrpSpPr>
            <p:nvPr/>
          </p:nvGrpSpPr>
          <p:grpSpPr>
            <a:xfrm rot="-10800000">
              <a:off x="0" y="0"/>
              <a:ext cx="1848345" cy="1848345"/>
              <a:chOff x="0" y="0"/>
              <a:chExt cx="2653030" cy="2653030"/>
            </a:xfrm>
          </p:grpSpPr>
          <p:sp>
            <p:nvSpPr>
              <p:cNvPr name="Freeform 10" id="10"/>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24508C"/>
              </a:solidFill>
            </p:spPr>
          </p:sp>
        </p:grpSp>
        <p:sp>
          <p:nvSpPr>
            <p:cNvPr name="AutoShape 11" id="11"/>
            <p:cNvSpPr/>
            <p:nvPr/>
          </p:nvSpPr>
          <p:spPr>
            <a:xfrm rot="-10800000">
              <a:off x="4448649" y="7814"/>
              <a:ext cx="1848345" cy="1840531"/>
            </a:xfrm>
            <a:prstGeom prst="rect">
              <a:avLst/>
            </a:prstGeom>
            <a:solidFill>
              <a:srgbClr val="24508C"/>
            </a:solidFill>
          </p:spPr>
        </p:sp>
        <p:grpSp>
          <p:nvGrpSpPr>
            <p:cNvPr name="Group 12" id="12"/>
            <p:cNvGrpSpPr>
              <a:grpSpLocks noChangeAspect="true"/>
            </p:cNvGrpSpPr>
            <p:nvPr/>
          </p:nvGrpSpPr>
          <p:grpSpPr>
            <a:xfrm rot="-10800000">
              <a:off x="2224324" y="3907"/>
              <a:ext cx="1848345" cy="1848345"/>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24508C"/>
              </a:solidFill>
            </p:spPr>
          </p:sp>
        </p:grpSp>
      </p:grpSp>
      <p:sp>
        <p:nvSpPr>
          <p:cNvPr name="TextBox 14" id="14"/>
          <p:cNvSpPr txBox="true"/>
          <p:nvPr/>
        </p:nvSpPr>
        <p:spPr>
          <a:xfrm rot="0">
            <a:off x="2637600" y="124720"/>
            <a:ext cx="14621700" cy="2483929"/>
          </a:xfrm>
          <a:prstGeom prst="rect">
            <a:avLst/>
          </a:prstGeom>
        </p:spPr>
        <p:txBody>
          <a:bodyPr anchor="t" rtlCol="false" tIns="0" lIns="0" bIns="0" rIns="0">
            <a:spAutoFit/>
          </a:bodyPr>
          <a:lstStyle/>
          <a:p>
            <a:pPr algn="l" marL="0" indent="0" lvl="0">
              <a:lnSpc>
                <a:spcPts val="9964"/>
              </a:lnSpc>
            </a:pPr>
            <a:r>
              <a:rPr lang="en-US" b="true" sz="7665">
                <a:solidFill>
                  <a:srgbClr val="24508C"/>
                </a:solidFill>
                <a:latin typeface="Montserrat Bold"/>
                <a:ea typeface="Montserrat Bold"/>
                <a:cs typeface="Montserrat Bold"/>
                <a:sym typeface="Montserrat Bold"/>
              </a:rPr>
              <a:t>KEY FEATURES OF MICROSOFT OFFICE SUITE</a:t>
            </a:r>
          </a:p>
        </p:txBody>
      </p:sp>
      <p:sp>
        <p:nvSpPr>
          <p:cNvPr name="TextBox 15" id="15"/>
          <p:cNvSpPr txBox="true"/>
          <p:nvPr/>
        </p:nvSpPr>
        <p:spPr>
          <a:xfrm rot="0">
            <a:off x="2637600" y="3313724"/>
            <a:ext cx="14621700" cy="6489792"/>
          </a:xfrm>
          <a:prstGeom prst="rect">
            <a:avLst/>
          </a:prstGeom>
        </p:spPr>
        <p:txBody>
          <a:bodyPr anchor="t" rtlCol="false" tIns="0" lIns="0" bIns="0" rIns="0">
            <a:spAutoFit/>
          </a:bodyPr>
          <a:lstStyle/>
          <a:p>
            <a:pPr algn="l">
              <a:lnSpc>
                <a:spcPts val="3696"/>
              </a:lnSpc>
            </a:pPr>
            <a:r>
              <a:rPr lang="en-US" b="true" sz="2464">
                <a:solidFill>
                  <a:srgbClr val="24508C"/>
                </a:solidFill>
                <a:latin typeface="Roca One Bold"/>
                <a:ea typeface="Roca One Bold"/>
                <a:cs typeface="Roca One Bold"/>
                <a:sym typeface="Roca One Bold"/>
              </a:rPr>
              <a:t>THE MICROSOFT OFFICE SUITE COMES WITH A VARIETY OF FEATURES DESIGNED TO IMPROVE USER PRODUCTIVITY AND COLLABORATION:</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User-Friendly Interface: All apps feature intuitive, easy-to-use interfaces.</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Real-Time Collaboration: Collaborate on documents simultaneously with other users.</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Advanced Editing and Formatting: Tools like spell check, grammar check, and formatting options.</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Cloud Integration: Seamless access to files from anywhere using OneDrive.</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Automation Tools: Macros in Excel and task reminders in Outlook.</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Cross-Platform Compatibility: Available on both Windows and Mac, with mobile apps.</a:t>
            </a:r>
          </a:p>
          <a:p>
            <a:pPr algn="l" marL="532030" indent="-266015" lvl="1">
              <a:lnSpc>
                <a:spcPts val="3696"/>
              </a:lnSpc>
              <a:buFont typeface="Arial"/>
              <a:buChar char="•"/>
            </a:pPr>
            <a:r>
              <a:rPr lang="en-US" b="true" sz="2464">
                <a:solidFill>
                  <a:srgbClr val="24508C"/>
                </a:solidFill>
                <a:latin typeface="Roca One Bold"/>
                <a:ea typeface="Roca One Bold"/>
                <a:cs typeface="Roca One Bold"/>
                <a:sym typeface="Roca One Bold"/>
              </a:rPr>
              <a:t>These features make Microsoft Office an essential tool for both personal and professional use.</a:t>
            </a:r>
          </a:p>
          <a:p>
            <a:pPr algn="l" marL="0" indent="0" lvl="0">
              <a:lnSpc>
                <a:spcPts val="3546"/>
              </a:lnSpc>
            </a:pPr>
          </a:p>
        </p:txBody>
      </p:sp>
      <p:sp>
        <p:nvSpPr>
          <p:cNvPr name="AutoShape 16" id="16"/>
          <p:cNvSpPr/>
          <p:nvPr/>
        </p:nvSpPr>
        <p:spPr>
          <a:xfrm rot="0">
            <a:off x="2637600" y="2785006"/>
            <a:ext cx="1071477" cy="167340"/>
          </a:xfrm>
          <a:prstGeom prst="rect">
            <a:avLst/>
          </a:prstGeom>
          <a:solidFill>
            <a:srgbClr val="24508C"/>
          </a:solidFill>
        </p:spPr>
      </p:sp>
    </p:spTree>
  </p:cSld>
  <p:clrMapOvr>
    <a:masterClrMapping/>
  </p:clrMapOvr>
</p:sld>
</file>

<file path=ppt/slides/slide4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421462" y="1565651"/>
            <a:ext cx="7933163" cy="6991350"/>
          </a:xfrm>
          <a:prstGeom prst="rect">
            <a:avLst/>
          </a:prstGeom>
        </p:spPr>
        <p:txBody>
          <a:bodyPr anchor="t" rtlCol="false" tIns="0" lIns="0" bIns="0" rIns="0">
            <a:spAutoFit/>
          </a:bodyPr>
          <a:lstStyle/>
          <a:p>
            <a:pPr algn="l" marL="0" indent="0" lvl="0">
              <a:lnSpc>
                <a:spcPts val="11039"/>
              </a:lnSpc>
              <a:spcBef>
                <a:spcPct val="0"/>
              </a:spcBef>
            </a:pPr>
            <a:r>
              <a:rPr lang="en-US" b="true" sz="9199">
                <a:solidFill>
                  <a:srgbClr val="24508C"/>
                </a:solidFill>
                <a:latin typeface="Montserrat Bold"/>
                <a:ea typeface="Montserrat Bold"/>
                <a:cs typeface="Montserrat Bold"/>
                <a:sym typeface="Montserrat Bold"/>
              </a:rPr>
              <a:t>Microsoft Office Security and Privacy Features</a:t>
            </a:r>
          </a:p>
        </p:txBody>
      </p:sp>
      <p:sp>
        <p:nvSpPr>
          <p:cNvPr name="TextBox 3" id="3"/>
          <p:cNvSpPr txBox="true"/>
          <p:nvPr/>
        </p:nvSpPr>
        <p:spPr>
          <a:xfrm rot="0">
            <a:off x="8354625" y="621792"/>
            <a:ext cx="9338542" cy="8948166"/>
          </a:xfrm>
          <a:prstGeom prst="rect">
            <a:avLst/>
          </a:prstGeom>
        </p:spPr>
        <p:txBody>
          <a:bodyPr anchor="t" rtlCol="false" tIns="0" lIns="0" bIns="0" rIns="0">
            <a:spAutoFit/>
          </a:bodyPr>
          <a:lstStyle/>
          <a:p>
            <a:pPr algn="l" marL="0" indent="0" lvl="1">
              <a:lnSpc>
                <a:spcPts val="4451"/>
              </a:lnSpc>
            </a:pPr>
            <a:r>
              <a:rPr lang="en-US" sz="2799" spc="97">
                <a:solidFill>
                  <a:srgbClr val="24508C"/>
                </a:solidFill>
                <a:latin typeface="Roca One"/>
                <a:ea typeface="Roca One"/>
                <a:cs typeface="Roca One"/>
                <a:sym typeface="Roca One"/>
              </a:rPr>
              <a:t>Microsoft Office Suite offers a variety of </a:t>
            </a:r>
            <a:r>
              <a:rPr lang="en-US" sz="2799" spc="97">
                <a:solidFill>
                  <a:srgbClr val="24508C"/>
                </a:solidFill>
                <a:latin typeface="Roca One"/>
                <a:ea typeface="Roca One"/>
                <a:cs typeface="Roca One"/>
                <a:sym typeface="Roca One"/>
              </a:rPr>
              <a:t>security and privacy features designed to protect user data, whether stored locally or in the cloud. With Office 365, security is enhanced with advanced features like Multi-Factor Authentication (MFA) and Data Loss Prevention (DLP) to ensure that sensitive information is kept safe from unauthorized access. Encryption tools help protect files both in transit and at rest, ensuring that documents are secure across devices and networks. OneDrive and SharePoint provide additional security layers, with permission settings for controlled access to documents. Furthermore, Microsoft Defender is integrated to protect against malware and phishing attacks, making Microsoft Office a reliable and secure platform for both personal and business use.</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0" y="3661040"/>
            <a:ext cx="18288000" cy="6695568"/>
          </a:xfrm>
          <a:prstGeom prst="rect">
            <a:avLst/>
          </a:prstGeom>
        </p:spPr>
        <p:txBody>
          <a:bodyPr anchor="t" rtlCol="false" tIns="0" lIns="0" bIns="0" rIns="0">
            <a:spAutoFit/>
          </a:bodyPr>
          <a:lstStyle/>
          <a:p>
            <a:pPr algn="l">
              <a:lnSpc>
                <a:spcPts val="4889"/>
              </a:lnSpc>
            </a:pPr>
            <a:r>
              <a:rPr lang="en-US" sz="2999">
                <a:solidFill>
                  <a:srgbClr val="24508C"/>
                </a:solidFill>
                <a:latin typeface="Roca One"/>
                <a:ea typeface="Roca One"/>
                <a:cs typeface="Roca One"/>
                <a:sym typeface="Roca One"/>
              </a:rPr>
              <a:t>The Microsoft Office Suite provides a multitude of benefits that make it an essential tool for both personal and professional use. Key advantages include:</a:t>
            </a:r>
          </a:p>
          <a:p>
            <a:pPr algn="l" marL="647695" indent="-323848" lvl="1">
              <a:lnSpc>
                <a:spcPts val="4889"/>
              </a:lnSpc>
              <a:buFont typeface="Arial"/>
              <a:buChar char="•"/>
            </a:pPr>
            <a:r>
              <a:rPr lang="en-US" sz="2999">
                <a:solidFill>
                  <a:srgbClr val="24508C"/>
                </a:solidFill>
                <a:latin typeface="Roca One"/>
                <a:ea typeface="Roca One"/>
                <a:cs typeface="Roca One"/>
                <a:sym typeface="Roca One"/>
              </a:rPr>
              <a:t>User-Friendly Interface: Most applications are intuitive and easy to navigate, making it simple for users to get started without extensive training.</a:t>
            </a:r>
          </a:p>
          <a:p>
            <a:pPr algn="l" marL="647695" indent="-323848" lvl="1">
              <a:lnSpc>
                <a:spcPts val="4889"/>
              </a:lnSpc>
              <a:buFont typeface="Arial"/>
              <a:buChar char="•"/>
            </a:pPr>
            <a:r>
              <a:rPr lang="en-US" sz="2999">
                <a:solidFill>
                  <a:srgbClr val="24508C"/>
                </a:solidFill>
                <a:latin typeface="Roca One"/>
                <a:ea typeface="Roca One"/>
                <a:cs typeface="Roca One"/>
                <a:sym typeface="Roca One"/>
              </a:rPr>
              <a:t>Comprehensive Tools: The suite offers everything needed for word processing, data analysis, presentation design, and communication, making it a one-stop solution.</a:t>
            </a:r>
          </a:p>
          <a:p>
            <a:pPr algn="l" marL="647695" indent="-323848" lvl="1">
              <a:lnSpc>
                <a:spcPts val="4889"/>
              </a:lnSpc>
              <a:buFont typeface="Arial"/>
              <a:buChar char="•"/>
            </a:pPr>
            <a:r>
              <a:rPr lang="en-US" sz="2999">
                <a:solidFill>
                  <a:srgbClr val="24508C"/>
                </a:solidFill>
                <a:latin typeface="Roca One"/>
                <a:ea typeface="Roca One"/>
                <a:cs typeface="Roca One"/>
                <a:sym typeface="Roca One"/>
              </a:rPr>
              <a:t>Collaboration and Cloud Integration: Office 365’s cloud capabilities allow for seamless collaboration and file sharing, making teamwork more efficient and flexible.</a:t>
            </a:r>
          </a:p>
          <a:p>
            <a:pPr algn="l" marL="647695" indent="-323848" lvl="1">
              <a:lnSpc>
                <a:spcPts val="4889"/>
              </a:lnSpc>
              <a:buFont typeface="Arial"/>
              <a:buChar char="•"/>
            </a:pPr>
            <a:r>
              <a:rPr lang="en-US" sz="2999">
                <a:solidFill>
                  <a:srgbClr val="24508C"/>
                </a:solidFill>
                <a:latin typeface="Roca One"/>
                <a:ea typeface="Roca One"/>
                <a:cs typeface="Roca One"/>
                <a:sym typeface="Roca One"/>
              </a:rPr>
              <a:t>Cross-Platform Compatibility: The suite is available on various platforms, including Windows, macOS, Android, and iOS, ensuring users can work across devices without losing functionality.</a:t>
            </a:r>
          </a:p>
          <a:p>
            <a:pPr algn="l" marL="0" indent="0" lvl="0">
              <a:lnSpc>
                <a:spcPts val="4237"/>
              </a:lnSpc>
            </a:pPr>
          </a:p>
        </p:txBody>
      </p:sp>
      <p:sp>
        <p:nvSpPr>
          <p:cNvPr name="TextBox 3" id="3"/>
          <p:cNvSpPr txBox="true"/>
          <p:nvPr/>
        </p:nvSpPr>
        <p:spPr>
          <a:xfrm rot="0">
            <a:off x="1986959" y="716307"/>
            <a:ext cx="14825039" cy="2514600"/>
          </a:xfrm>
          <a:prstGeom prst="rect">
            <a:avLst/>
          </a:prstGeom>
        </p:spPr>
        <p:txBody>
          <a:bodyPr anchor="t" rtlCol="false" tIns="0" lIns="0" bIns="0" rIns="0">
            <a:spAutoFit/>
          </a:bodyPr>
          <a:lstStyle/>
          <a:p>
            <a:pPr algn="ctr" marL="0" indent="0" lvl="0">
              <a:lnSpc>
                <a:spcPts val="9959"/>
              </a:lnSpc>
              <a:spcBef>
                <a:spcPct val="0"/>
              </a:spcBef>
            </a:pPr>
            <a:r>
              <a:rPr lang="en-US" b="true" sz="8299">
                <a:solidFill>
                  <a:srgbClr val="24508C"/>
                </a:solidFill>
                <a:latin typeface="Montserrat Bold"/>
                <a:ea typeface="Montserrat Bold"/>
                <a:cs typeface="Montserrat Bold"/>
                <a:sym typeface="Montserrat Bold"/>
              </a:rPr>
              <a:t>Benefits of Using Microsoft Office Suite</a:t>
            </a:r>
          </a:p>
        </p:txBody>
      </p:sp>
    </p:spTree>
  </p:cSld>
  <p:clrMapOvr>
    <a:masterClrMapping/>
  </p:clrMapOvr>
</p:sld>
</file>

<file path=ppt/slides/slide4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PASCALS TRIANGLE </a:t>
            </a:r>
          </a:p>
        </p:txBody>
      </p:sp>
    </p:spTree>
  </p:cSld>
  <p:clrMapOvr>
    <a:masterClrMapping/>
  </p:clrMapOvr>
</p:sld>
</file>

<file path=ppt/slides/slide4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10800000">
            <a:off x="2142016" y="4934728"/>
            <a:ext cx="17310274" cy="9878"/>
          </a:xfrm>
          <a:prstGeom prst="rect">
            <a:avLst/>
          </a:prstGeom>
          <a:solidFill>
            <a:srgbClr val="24508C"/>
          </a:solidFill>
        </p:spPr>
      </p:sp>
      <p:sp>
        <p:nvSpPr>
          <p:cNvPr name="TextBox 9" id="9"/>
          <p:cNvSpPr txBox="true"/>
          <p:nvPr/>
        </p:nvSpPr>
        <p:spPr>
          <a:xfrm rot="0">
            <a:off x="2142016" y="823443"/>
            <a:ext cx="12000502" cy="2370630"/>
          </a:xfrm>
          <a:prstGeom prst="rect">
            <a:avLst/>
          </a:prstGeom>
        </p:spPr>
        <p:txBody>
          <a:bodyPr anchor="t" rtlCol="false" tIns="0" lIns="0" bIns="0" rIns="0">
            <a:spAutoFit/>
          </a:bodyPr>
          <a:lstStyle/>
          <a:p>
            <a:pPr algn="l">
              <a:lnSpc>
                <a:spcPts val="9333"/>
              </a:lnSpc>
            </a:pPr>
            <a:r>
              <a:rPr lang="en-US" sz="7777" b="true">
                <a:solidFill>
                  <a:srgbClr val="24508C"/>
                </a:solidFill>
                <a:latin typeface="Montserrat Bold"/>
                <a:ea typeface="Montserrat Bold"/>
                <a:cs typeface="Montserrat Bold"/>
                <a:sym typeface="Montserrat Bold"/>
              </a:rPr>
              <a:t>PASCAL'S TRIANGLE</a:t>
            </a:r>
          </a:p>
          <a:p>
            <a:pPr algn="l" marL="0" indent="0" lvl="0">
              <a:lnSpc>
                <a:spcPts val="9333"/>
              </a:lnSpc>
              <a:spcBef>
                <a:spcPct val="0"/>
              </a:spcBef>
            </a:pPr>
          </a:p>
        </p:txBody>
      </p:sp>
      <p:sp>
        <p:nvSpPr>
          <p:cNvPr name="TextBox 10" id="10"/>
          <p:cNvSpPr txBox="true"/>
          <p:nvPr/>
        </p:nvSpPr>
        <p:spPr>
          <a:xfrm rot="0">
            <a:off x="2142016" y="3411406"/>
            <a:ext cx="14041953" cy="4468520"/>
          </a:xfrm>
          <a:prstGeom prst="rect">
            <a:avLst/>
          </a:prstGeom>
        </p:spPr>
        <p:txBody>
          <a:bodyPr anchor="t" rtlCol="false" tIns="0" lIns="0" bIns="0" rIns="0">
            <a:spAutoFit/>
          </a:bodyPr>
          <a:lstStyle/>
          <a:p>
            <a:pPr algn="l">
              <a:lnSpc>
                <a:spcPts val="4449"/>
              </a:lnSpc>
            </a:pPr>
            <a:r>
              <a:rPr lang="en-US" sz="2966" b="true">
                <a:solidFill>
                  <a:srgbClr val="24508C"/>
                </a:solidFill>
                <a:latin typeface="Roca One Bold"/>
                <a:ea typeface="Roca One Bold"/>
                <a:cs typeface="Roca One Bold"/>
                <a:sym typeface="Roca One Bold"/>
              </a:rPr>
              <a:t>PASCAL'S TRIANGLE IS A TRIANGULAR ARRAY OF NUMBERS THAT HAS MANY IMPORTANT</a:t>
            </a:r>
          </a:p>
          <a:p>
            <a:pPr algn="l">
              <a:lnSpc>
                <a:spcPts val="4449"/>
              </a:lnSpc>
            </a:pPr>
            <a:r>
              <a:rPr lang="en-US" sz="2966" b="true">
                <a:solidFill>
                  <a:srgbClr val="24508C"/>
                </a:solidFill>
                <a:latin typeface="Roca One Bold"/>
                <a:ea typeface="Roca One Bold"/>
                <a:cs typeface="Roca One Bold"/>
                <a:sym typeface="Roca One Bold"/>
              </a:rPr>
              <a:t>properties in mathematics, particularly in algebra, combinatorics, and probability.</a:t>
            </a:r>
          </a:p>
          <a:p>
            <a:pPr algn="l">
              <a:lnSpc>
                <a:spcPts val="4449"/>
              </a:lnSpc>
            </a:pPr>
            <a:r>
              <a:rPr lang="en-US" sz="2966" b="true">
                <a:solidFill>
                  <a:srgbClr val="24508C"/>
                </a:solidFill>
                <a:latin typeface="Roca One Bold"/>
                <a:ea typeface="Roca One Bold"/>
                <a:cs typeface="Roca One Bold"/>
                <a:sym typeface="Roca One Bold"/>
              </a:rPr>
              <a:t>It is named after the French mathematician Blaise Pascal, although it was known</a:t>
            </a:r>
          </a:p>
          <a:p>
            <a:pPr algn="l">
              <a:lnSpc>
                <a:spcPts val="4449"/>
              </a:lnSpc>
            </a:pPr>
            <a:r>
              <a:rPr lang="en-US" sz="2966" b="true">
                <a:solidFill>
                  <a:srgbClr val="24508C"/>
                </a:solidFill>
                <a:latin typeface="Roca One Bold"/>
                <a:ea typeface="Roca One Bold"/>
                <a:cs typeface="Roca One Bold"/>
                <a:sym typeface="Roca One Bold"/>
              </a:rPr>
              <a:t>to mathematicians long before his time.</a:t>
            </a:r>
          </a:p>
          <a:p>
            <a:pPr algn="l" marL="0" indent="0" lvl="0">
              <a:lnSpc>
                <a:spcPts val="4449"/>
              </a:lnSpc>
              <a:spcBef>
                <a:spcPct val="0"/>
              </a:spcBef>
            </a:pP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390023" y="1962685"/>
            <a:ext cx="7040036" cy="3171825"/>
          </a:xfrm>
          <a:prstGeom prst="rect">
            <a:avLst/>
          </a:prstGeom>
        </p:spPr>
        <p:txBody>
          <a:bodyPr anchor="t" rtlCol="false" tIns="0" lIns="0" bIns="0" rIns="0">
            <a:spAutoFit/>
          </a:bodyPr>
          <a:lstStyle/>
          <a:p>
            <a:pPr algn="l" marL="0" indent="0" lvl="0">
              <a:lnSpc>
                <a:spcPts val="8250"/>
              </a:lnSpc>
            </a:pPr>
            <a:r>
              <a:rPr lang="en-US" b="true" sz="7500">
                <a:solidFill>
                  <a:srgbClr val="24508C"/>
                </a:solidFill>
                <a:latin typeface="Montserrat Bold"/>
                <a:ea typeface="Montserrat Bold"/>
                <a:cs typeface="Montserrat Bold"/>
                <a:sym typeface="Montserrat Bold"/>
              </a:rPr>
              <a:t>Structure of</a:t>
            </a:r>
          </a:p>
          <a:p>
            <a:pPr algn="l" marL="0" indent="0" lvl="0">
              <a:lnSpc>
                <a:spcPts val="8250"/>
              </a:lnSpc>
            </a:pPr>
            <a:r>
              <a:rPr lang="en-US" b="true" sz="7500">
                <a:solidFill>
                  <a:srgbClr val="24508C"/>
                </a:solidFill>
                <a:latin typeface="Montserrat Bold"/>
                <a:ea typeface="Montserrat Bold"/>
                <a:cs typeface="Montserrat Bold"/>
                <a:sym typeface="Montserrat Bold"/>
              </a:rPr>
              <a:t>Pascal's Triangle</a:t>
            </a:r>
          </a:p>
        </p:txBody>
      </p:sp>
      <p:sp>
        <p:nvSpPr>
          <p:cNvPr name="TextBox 3" id="3"/>
          <p:cNvSpPr txBox="true"/>
          <p:nvPr/>
        </p:nvSpPr>
        <p:spPr>
          <a:xfrm rot="0">
            <a:off x="1390023" y="5684208"/>
            <a:ext cx="7040036" cy="3125248"/>
          </a:xfrm>
          <a:prstGeom prst="rect">
            <a:avLst/>
          </a:prstGeom>
        </p:spPr>
        <p:txBody>
          <a:bodyPr anchor="t" rtlCol="false" tIns="0" lIns="0" bIns="0" rIns="0">
            <a:spAutoFit/>
          </a:bodyPr>
          <a:lstStyle/>
          <a:p>
            <a:pPr algn="l" marL="0" indent="0" lvl="0">
              <a:lnSpc>
                <a:spcPts val="4142"/>
              </a:lnSpc>
            </a:pPr>
            <a:r>
              <a:rPr lang="en-US" sz="2958">
                <a:solidFill>
                  <a:srgbClr val="24508C"/>
                </a:solidFill>
                <a:latin typeface="Roca One Light"/>
                <a:ea typeface="Roca One Light"/>
                <a:cs typeface="Roca One Light"/>
                <a:sym typeface="Roca One Light"/>
              </a:rPr>
              <a:t>The triangle starts with a 1</a:t>
            </a:r>
          </a:p>
          <a:p>
            <a:pPr algn="l" marL="0" indent="0" lvl="0">
              <a:lnSpc>
                <a:spcPts val="4142"/>
              </a:lnSpc>
            </a:pPr>
            <a:r>
              <a:rPr lang="en-US" sz="2958">
                <a:solidFill>
                  <a:srgbClr val="24508C"/>
                </a:solidFill>
                <a:latin typeface="Roca One Light"/>
                <a:ea typeface="Roca One Light"/>
                <a:cs typeface="Roca One Light"/>
                <a:sym typeface="Roca One Light"/>
              </a:rPr>
              <a:t>at the top, and each</a:t>
            </a:r>
          </a:p>
          <a:p>
            <a:pPr algn="l" marL="0" indent="0" lvl="0">
              <a:lnSpc>
                <a:spcPts val="4142"/>
              </a:lnSpc>
            </a:pPr>
            <a:r>
              <a:rPr lang="en-US" sz="2958">
                <a:solidFill>
                  <a:srgbClr val="24508C"/>
                </a:solidFill>
                <a:latin typeface="Roca One Light"/>
                <a:ea typeface="Roca One Light"/>
                <a:cs typeface="Roca One Light"/>
                <a:sym typeface="Roca One Light"/>
              </a:rPr>
              <a:t>subsequent row is formed</a:t>
            </a:r>
          </a:p>
          <a:p>
            <a:pPr algn="l" marL="0" indent="0" lvl="0">
              <a:lnSpc>
                <a:spcPts val="4142"/>
              </a:lnSpc>
            </a:pPr>
            <a:r>
              <a:rPr lang="en-US" sz="2958">
                <a:solidFill>
                  <a:srgbClr val="24508C"/>
                </a:solidFill>
                <a:latin typeface="Roca One Light"/>
                <a:ea typeface="Roca One Light"/>
                <a:cs typeface="Roca One Light"/>
                <a:sym typeface="Roca One Light"/>
              </a:rPr>
              <a:t>by adding adjacent</a:t>
            </a:r>
          </a:p>
          <a:p>
            <a:pPr algn="l" marL="0" indent="0" lvl="0">
              <a:lnSpc>
                <a:spcPts val="4142"/>
              </a:lnSpc>
            </a:pPr>
            <a:r>
              <a:rPr lang="en-US" sz="2958">
                <a:solidFill>
                  <a:srgbClr val="24508C"/>
                </a:solidFill>
                <a:latin typeface="Roca One Light"/>
                <a:ea typeface="Roca One Light"/>
                <a:cs typeface="Roca One Light"/>
                <a:sym typeface="Roca One Light"/>
              </a:rPr>
              <a:t>numbers from the previous</a:t>
            </a:r>
          </a:p>
          <a:p>
            <a:pPr algn="l" marL="0" indent="0" lvl="0">
              <a:lnSpc>
                <a:spcPts val="4142"/>
              </a:lnSpc>
            </a:pPr>
            <a:r>
              <a:rPr lang="en-US" sz="2958">
                <a:solidFill>
                  <a:srgbClr val="24508C"/>
                </a:solidFill>
                <a:latin typeface="Roca One Light"/>
                <a:ea typeface="Roca One Light"/>
                <a:cs typeface="Roca One Light"/>
                <a:sym typeface="Roca One Light"/>
              </a:rPr>
              <a:t>row.</a:t>
            </a:r>
          </a:p>
        </p:txBody>
      </p:sp>
      <p:sp>
        <p:nvSpPr>
          <p:cNvPr name="AutoShape 4" id="4"/>
          <p:cNvSpPr/>
          <p:nvPr/>
        </p:nvSpPr>
        <p:spPr>
          <a:xfrm rot="0">
            <a:off x="1390023" y="5642404"/>
            <a:ext cx="7040036" cy="9525"/>
          </a:xfrm>
          <a:prstGeom prst="rect">
            <a:avLst/>
          </a:prstGeom>
          <a:solidFill>
            <a:srgbClr val="000000"/>
          </a:solidFill>
        </p:spPr>
      </p:sp>
      <p:sp>
        <p:nvSpPr>
          <p:cNvPr name="Freeform 5" id="5"/>
          <p:cNvSpPr/>
          <p:nvPr/>
        </p:nvSpPr>
        <p:spPr>
          <a:xfrm flipH="false" flipV="false" rot="0">
            <a:off x="10123386" y="1724614"/>
            <a:ext cx="7650264" cy="7352121"/>
          </a:xfrm>
          <a:custGeom>
            <a:avLst/>
            <a:gdLst/>
            <a:ahLst/>
            <a:cxnLst/>
            <a:rect r="r" b="b" t="t" l="l"/>
            <a:pathLst>
              <a:path h="7352121" w="7650264">
                <a:moveTo>
                  <a:pt x="0" y="0"/>
                </a:moveTo>
                <a:lnTo>
                  <a:pt x="7650264" y="0"/>
                </a:lnTo>
                <a:lnTo>
                  <a:pt x="7650264" y="7352122"/>
                </a:lnTo>
                <a:lnTo>
                  <a:pt x="0" y="7352122"/>
                </a:lnTo>
                <a:lnTo>
                  <a:pt x="0" y="0"/>
                </a:lnTo>
                <a:close/>
              </a:path>
            </a:pathLst>
          </a:custGeom>
          <a:blipFill>
            <a:blip r:embed="rId2"/>
            <a:stretch>
              <a:fillRect l="-8179" t="0" r="-8179" b="0"/>
            </a:stretch>
          </a:blipFill>
        </p:spPr>
      </p:sp>
    </p:spTree>
  </p:cSld>
  <p:clrMapOvr>
    <a:masterClrMapping/>
  </p:clrMapOvr>
</p:sld>
</file>

<file path=ppt/slides/slide4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066045" y="4229100"/>
            <a:ext cx="1055398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APPLICATION</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805831" y="0"/>
            <a:ext cx="14122802" cy="2553807"/>
            <a:chOff x="0" y="0"/>
            <a:chExt cx="10934559" cy="1977282"/>
          </a:xfrm>
        </p:grpSpPr>
        <p:sp>
          <p:nvSpPr>
            <p:cNvPr name="Freeform 3" id="3"/>
            <p:cNvSpPr/>
            <p:nvPr/>
          </p:nvSpPr>
          <p:spPr>
            <a:xfrm flipH="false" flipV="false" rot="0">
              <a:off x="0" y="0"/>
              <a:ext cx="10934559" cy="1977282"/>
            </a:xfrm>
            <a:custGeom>
              <a:avLst/>
              <a:gdLst/>
              <a:ahLst/>
              <a:cxnLst/>
              <a:rect r="r" b="b" t="t" l="l"/>
              <a:pathLst>
                <a:path h="1977282" w="10934559">
                  <a:moveTo>
                    <a:pt x="10810098" y="1977282"/>
                  </a:moveTo>
                  <a:lnTo>
                    <a:pt x="124460" y="1977282"/>
                  </a:lnTo>
                  <a:cubicBezTo>
                    <a:pt x="55880" y="1977282"/>
                    <a:pt x="0" y="1921402"/>
                    <a:pt x="0" y="1852822"/>
                  </a:cubicBezTo>
                  <a:lnTo>
                    <a:pt x="0" y="124460"/>
                  </a:lnTo>
                  <a:cubicBezTo>
                    <a:pt x="0" y="55880"/>
                    <a:pt x="55880" y="0"/>
                    <a:pt x="124460" y="0"/>
                  </a:cubicBezTo>
                  <a:lnTo>
                    <a:pt x="10810099" y="0"/>
                  </a:lnTo>
                  <a:cubicBezTo>
                    <a:pt x="10878679" y="0"/>
                    <a:pt x="10934559" y="55880"/>
                    <a:pt x="10934559" y="124460"/>
                  </a:cubicBezTo>
                  <a:lnTo>
                    <a:pt x="10934559" y="1852822"/>
                  </a:lnTo>
                  <a:cubicBezTo>
                    <a:pt x="10934559" y="1921402"/>
                    <a:pt x="10878679" y="1977282"/>
                    <a:pt x="10810099" y="1977282"/>
                  </a:cubicBezTo>
                  <a:close/>
                </a:path>
              </a:pathLst>
            </a:custGeom>
            <a:solidFill>
              <a:srgbClr val="FFFFFF"/>
            </a:solidFill>
          </p:spPr>
        </p:sp>
      </p:grpSp>
      <p:sp>
        <p:nvSpPr>
          <p:cNvPr name="TextBox 4" id="4"/>
          <p:cNvSpPr txBox="true"/>
          <p:nvPr/>
        </p:nvSpPr>
        <p:spPr>
          <a:xfrm rot="0">
            <a:off x="2744537" y="515613"/>
            <a:ext cx="12245390" cy="1943100"/>
          </a:xfrm>
          <a:prstGeom prst="rect">
            <a:avLst/>
          </a:prstGeom>
        </p:spPr>
        <p:txBody>
          <a:bodyPr anchor="t" rtlCol="false" tIns="0" lIns="0" bIns="0" rIns="0">
            <a:spAutoFit/>
          </a:bodyPr>
          <a:lstStyle/>
          <a:p>
            <a:pPr algn="ctr" marL="0" indent="0" lvl="0">
              <a:lnSpc>
                <a:spcPts val="7679"/>
              </a:lnSpc>
              <a:spcBef>
                <a:spcPct val="0"/>
              </a:spcBef>
            </a:pPr>
            <a:r>
              <a:rPr lang="en-US" b="true" sz="6399">
                <a:solidFill>
                  <a:srgbClr val="24508C"/>
                </a:solidFill>
                <a:latin typeface="Open Sans Bold"/>
                <a:ea typeface="Open Sans Bold"/>
                <a:cs typeface="Open Sans Bold"/>
                <a:sym typeface="Open Sans Bold"/>
              </a:rPr>
              <a:t>Applications of Pascal’s Triangle</a:t>
            </a:r>
          </a:p>
        </p:txBody>
      </p:sp>
      <p:sp>
        <p:nvSpPr>
          <p:cNvPr name="TextBox 5" id="5"/>
          <p:cNvSpPr txBox="true"/>
          <p:nvPr/>
        </p:nvSpPr>
        <p:spPr>
          <a:xfrm rot="0">
            <a:off x="1805831" y="2905004"/>
            <a:ext cx="14506573" cy="7680325"/>
          </a:xfrm>
          <a:prstGeom prst="rect">
            <a:avLst/>
          </a:prstGeom>
        </p:spPr>
        <p:txBody>
          <a:bodyPr anchor="t" rtlCol="false" tIns="0" lIns="0" bIns="0" rIns="0">
            <a:spAutoFit/>
          </a:bodyPr>
          <a:lstStyle/>
          <a:p>
            <a:pPr algn="just">
              <a:lnSpc>
                <a:spcPts val="3639"/>
              </a:lnSpc>
              <a:spcBef>
                <a:spcPct val="0"/>
              </a:spcBef>
            </a:pPr>
            <a:r>
              <a:rPr lang="en-US" sz="2599">
                <a:solidFill>
                  <a:srgbClr val="24508C"/>
                </a:solidFill>
                <a:latin typeface="Roca One"/>
                <a:ea typeface="Roca One"/>
                <a:cs typeface="Roca One"/>
                <a:sym typeface="Roca One"/>
              </a:rPr>
              <a:t>PASCAL’S TRIANGLE IS NOT JUST A MATHEMATICAL CURIOSITY—IT HAS A WIDE RANGE OF APPLICATIONS IN VARIOUS FIELDS. HERE ARE SOME KEY AREAS WHERE IT IS USED:</a:t>
            </a:r>
          </a:p>
          <a:p>
            <a:pPr algn="just">
              <a:lnSpc>
                <a:spcPts val="3639"/>
              </a:lnSpc>
              <a:spcBef>
                <a:spcPct val="0"/>
              </a:spcBef>
            </a:pPr>
          </a:p>
          <a:p>
            <a:pPr algn="just">
              <a:lnSpc>
                <a:spcPts val="3639"/>
              </a:lnSpc>
              <a:spcBef>
                <a:spcPct val="0"/>
              </a:spcBef>
            </a:pPr>
            <a:r>
              <a:rPr lang="en-US" sz="2599">
                <a:solidFill>
                  <a:srgbClr val="24508C"/>
                </a:solidFill>
                <a:latin typeface="Roca One"/>
                <a:ea typeface="Roca One"/>
                <a:cs typeface="Roca One"/>
                <a:sym typeface="Roca One"/>
              </a:rPr>
              <a:t>BINOMIAL EXPANSION:</a:t>
            </a:r>
          </a:p>
          <a:p>
            <a:pPr algn="just">
              <a:lnSpc>
                <a:spcPts val="3639"/>
              </a:lnSpc>
              <a:spcBef>
                <a:spcPct val="0"/>
              </a:spcBef>
            </a:pPr>
            <a:r>
              <a:rPr lang="en-US" sz="2599">
                <a:solidFill>
                  <a:srgbClr val="24508C"/>
                </a:solidFill>
                <a:latin typeface="Roca One"/>
                <a:ea typeface="Roca One"/>
                <a:cs typeface="Roca One"/>
                <a:sym typeface="Roca One"/>
              </a:rPr>
              <a:t>PASCAL’S TRIANGLE PROVIDES THE COEFFICIENTS FOR EXPANDING BINOMIALS. THE N-TH ROW OF THE TRIANGLE GIVES THE COEFFICIENTS FOR THE EXPANSION OF (A+B)N(A+B)N, MAKING IT A VALUABLE TOOL FOR ALGEBRAIC MANIPULATIONS AND SOLVING POLYNOMIAL PROBLEMS.</a:t>
            </a:r>
          </a:p>
          <a:p>
            <a:pPr algn="just">
              <a:lnSpc>
                <a:spcPts val="3639"/>
              </a:lnSpc>
              <a:spcBef>
                <a:spcPct val="0"/>
              </a:spcBef>
            </a:pPr>
          </a:p>
          <a:p>
            <a:pPr algn="just">
              <a:lnSpc>
                <a:spcPts val="3639"/>
              </a:lnSpc>
              <a:spcBef>
                <a:spcPct val="0"/>
              </a:spcBef>
            </a:pPr>
            <a:r>
              <a:rPr lang="en-US" sz="2599">
                <a:solidFill>
                  <a:srgbClr val="24508C"/>
                </a:solidFill>
                <a:latin typeface="Roca One"/>
                <a:ea typeface="Roca One"/>
                <a:cs typeface="Roca One"/>
                <a:sym typeface="Roca One"/>
              </a:rPr>
              <a:t>COMBINATORICS:</a:t>
            </a:r>
          </a:p>
          <a:p>
            <a:pPr algn="just">
              <a:lnSpc>
                <a:spcPts val="3639"/>
              </a:lnSpc>
              <a:spcBef>
                <a:spcPct val="0"/>
              </a:spcBef>
            </a:pPr>
            <a:r>
              <a:rPr lang="en-US" sz="2599">
                <a:solidFill>
                  <a:srgbClr val="24508C"/>
                </a:solidFill>
                <a:latin typeface="Roca One"/>
                <a:ea typeface="Roca One"/>
                <a:cs typeface="Roca One"/>
                <a:sym typeface="Roca One"/>
              </a:rPr>
              <a:t>IN COMBINATORICS, THE NUMBERS IN PASCAL’S TRIANGLE CORRESPOND TO COMBINATIONS. THE N-TH ROW AND K-TH COLUMN OF THE TRIANGLE GIVES THE NUMBER OF WAYS TO CHOOSE K ELEMENTS FROM A SET OF N ELEMENTS, DENOTED AS C(N,K)C(N,K). THIS IS USED IN COUNTING PROBLEMS, SUCH AS HOW MANY WAYS YOU CAN FORM TEAMS OR CHOOSE ITEMS FROM A GROUP.</a:t>
            </a:r>
          </a:p>
          <a:p>
            <a:pPr algn="ctr">
              <a:lnSpc>
                <a:spcPts val="3359"/>
              </a:lnSpc>
              <a:spcBef>
                <a:spcPct val="0"/>
              </a:spcBef>
            </a:pPr>
          </a:p>
          <a:p>
            <a:pPr algn="ctr">
              <a:lnSpc>
                <a:spcPts val="33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3531783" y="2400300"/>
            <a:ext cx="11224434" cy="54864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IMPORTANCE OF COLOR CODE</a:t>
            </a:r>
          </a:p>
        </p:txBody>
      </p:sp>
    </p:spTree>
  </p:cSld>
  <p:clrMapOvr>
    <a:masterClrMapping/>
  </p:clrMapOvr>
</p:sld>
</file>

<file path=ppt/slides/slide5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805831" y="210259"/>
            <a:ext cx="14122802" cy="2878999"/>
            <a:chOff x="0" y="0"/>
            <a:chExt cx="10934559" cy="2229061"/>
          </a:xfrm>
        </p:grpSpPr>
        <p:sp>
          <p:nvSpPr>
            <p:cNvPr name="Freeform 3" id="3"/>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4" id="4"/>
          <p:cNvSpPr txBox="true"/>
          <p:nvPr/>
        </p:nvSpPr>
        <p:spPr>
          <a:xfrm rot="0">
            <a:off x="2744537" y="678208"/>
            <a:ext cx="12245390" cy="1943100"/>
          </a:xfrm>
          <a:prstGeom prst="rect">
            <a:avLst/>
          </a:prstGeom>
        </p:spPr>
        <p:txBody>
          <a:bodyPr anchor="t" rtlCol="false" tIns="0" lIns="0" bIns="0" rIns="0">
            <a:spAutoFit/>
          </a:bodyPr>
          <a:lstStyle/>
          <a:p>
            <a:pPr algn="ctr" marL="0" indent="0" lvl="0">
              <a:lnSpc>
                <a:spcPts val="7679"/>
              </a:lnSpc>
              <a:spcBef>
                <a:spcPct val="0"/>
              </a:spcBef>
            </a:pPr>
            <a:r>
              <a:rPr lang="en-US" b="true" sz="6399">
                <a:solidFill>
                  <a:srgbClr val="24508C"/>
                </a:solidFill>
                <a:latin typeface="Open Sans Bold"/>
                <a:ea typeface="Open Sans Bold"/>
                <a:cs typeface="Open Sans Bold"/>
                <a:sym typeface="Open Sans Bold"/>
              </a:rPr>
              <a:t>Applications of Pascal’s Triangle</a:t>
            </a:r>
          </a:p>
        </p:txBody>
      </p:sp>
      <p:sp>
        <p:nvSpPr>
          <p:cNvPr name="TextBox 5" id="5"/>
          <p:cNvSpPr txBox="true"/>
          <p:nvPr/>
        </p:nvSpPr>
        <p:spPr>
          <a:xfrm rot="0">
            <a:off x="1890713" y="3521075"/>
            <a:ext cx="14506573" cy="6993255"/>
          </a:xfrm>
          <a:prstGeom prst="rect">
            <a:avLst/>
          </a:prstGeom>
        </p:spPr>
        <p:txBody>
          <a:bodyPr anchor="t" rtlCol="false" tIns="0" lIns="0" bIns="0" rIns="0">
            <a:spAutoFit/>
          </a:bodyPr>
          <a:lstStyle/>
          <a:p>
            <a:pPr algn="l" marL="582928" indent="-291464" lvl="1">
              <a:lnSpc>
                <a:spcPts val="3779"/>
              </a:lnSpc>
              <a:buFont typeface="Arial"/>
              <a:buChar char="•"/>
            </a:pPr>
            <a:r>
              <a:rPr lang="en-US" b="true" sz="2699">
                <a:solidFill>
                  <a:srgbClr val="24508C"/>
                </a:solidFill>
                <a:latin typeface="Roca One Bold"/>
                <a:ea typeface="Roca One Bold"/>
                <a:cs typeface="Roca One Bold"/>
                <a:sym typeface="Roca One Bold"/>
              </a:rPr>
              <a:t>PROBABILITY THEORY:</a:t>
            </a:r>
            <a:r>
              <a:rPr lang="en-US" b="true" sz="2699">
                <a:solidFill>
                  <a:srgbClr val="24508C"/>
                </a:solidFill>
                <a:latin typeface="Roca One Bold"/>
                <a:ea typeface="Roca One Bold"/>
                <a:cs typeface="Roca One Bold"/>
                <a:sym typeface="Roca One Bold"/>
              </a:rPr>
              <a:t>Pascal’s Triangle plays a crucial role in calculating probabilities. For example, it helps in determining the odds of certain outcomes in games of chance, such as binomial probability distributions. By using the coefficients from the triangle, you can compute probabilities in experiments with two outcomes (success/failure), such as flipping a coin.</a:t>
            </a:r>
          </a:p>
          <a:p>
            <a:pPr algn="l">
              <a:lnSpc>
                <a:spcPts val="3779"/>
              </a:lnSpc>
            </a:pPr>
          </a:p>
          <a:p>
            <a:pPr algn="l" marL="582928" indent="-291464" lvl="1">
              <a:lnSpc>
                <a:spcPts val="3779"/>
              </a:lnSpc>
              <a:buFont typeface="Arial"/>
              <a:buChar char="•"/>
            </a:pPr>
            <a:r>
              <a:rPr lang="en-US" b="true" sz="2699">
                <a:solidFill>
                  <a:srgbClr val="24508C"/>
                </a:solidFill>
                <a:latin typeface="Roca One Bold"/>
                <a:ea typeface="Roca One Bold"/>
                <a:cs typeface="Roca One Bold"/>
                <a:sym typeface="Roca One Bold"/>
              </a:rPr>
              <a:t>Fractals and Geometry:Pascal’s Triangle is used in fractals and geometric constructions. Some fractal patterns, like the Sierpinski Triangle, can be generated by highlighting odd or even numbers in Pascal’s Triangle. This demonstrates the triangle’s connection to geometry and visual patterns.</a:t>
            </a:r>
          </a:p>
          <a:p>
            <a:pPr algn="ctr">
              <a:lnSpc>
                <a:spcPts val="3639"/>
              </a:lnSpc>
              <a:spcBef>
                <a:spcPct val="0"/>
              </a:spcBef>
            </a:pPr>
          </a:p>
          <a:p>
            <a:pPr algn="ctr">
              <a:lnSpc>
                <a:spcPts val="3359"/>
              </a:lnSpc>
              <a:spcBef>
                <a:spcPct val="0"/>
              </a:spcBef>
            </a:pPr>
          </a:p>
          <a:p>
            <a:pPr algn="ctr">
              <a:lnSpc>
                <a:spcPts val="3359"/>
              </a:lnSpc>
              <a:spcBef>
                <a:spcPct val="0"/>
              </a:spcBef>
            </a:pP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805831" y="210259"/>
            <a:ext cx="14122802" cy="2878999"/>
            <a:chOff x="0" y="0"/>
            <a:chExt cx="10934559" cy="2229061"/>
          </a:xfrm>
        </p:grpSpPr>
        <p:sp>
          <p:nvSpPr>
            <p:cNvPr name="Freeform 3" id="3"/>
            <p:cNvSpPr/>
            <p:nvPr/>
          </p:nvSpPr>
          <p:spPr>
            <a:xfrm flipH="false" flipV="false" rot="0">
              <a:off x="0" y="0"/>
              <a:ext cx="10934559" cy="2229061"/>
            </a:xfrm>
            <a:custGeom>
              <a:avLst/>
              <a:gdLst/>
              <a:ahLst/>
              <a:cxnLst/>
              <a:rect r="r" b="b" t="t" l="l"/>
              <a:pathLst>
                <a:path h="2229061" w="10934559">
                  <a:moveTo>
                    <a:pt x="10810098" y="2229060"/>
                  </a:moveTo>
                  <a:lnTo>
                    <a:pt x="124460" y="2229060"/>
                  </a:lnTo>
                  <a:cubicBezTo>
                    <a:pt x="55880" y="2229060"/>
                    <a:pt x="0" y="2173181"/>
                    <a:pt x="0" y="2104600"/>
                  </a:cubicBezTo>
                  <a:lnTo>
                    <a:pt x="0" y="124460"/>
                  </a:lnTo>
                  <a:cubicBezTo>
                    <a:pt x="0" y="55880"/>
                    <a:pt x="55880" y="0"/>
                    <a:pt x="124460" y="0"/>
                  </a:cubicBezTo>
                  <a:lnTo>
                    <a:pt x="10810099" y="0"/>
                  </a:lnTo>
                  <a:cubicBezTo>
                    <a:pt x="10878679" y="0"/>
                    <a:pt x="10934559" y="55880"/>
                    <a:pt x="10934559" y="124460"/>
                  </a:cubicBezTo>
                  <a:lnTo>
                    <a:pt x="10934559" y="2104601"/>
                  </a:lnTo>
                  <a:cubicBezTo>
                    <a:pt x="10934559" y="2173181"/>
                    <a:pt x="10878679" y="2229061"/>
                    <a:pt x="10810099" y="2229061"/>
                  </a:cubicBezTo>
                  <a:close/>
                </a:path>
              </a:pathLst>
            </a:custGeom>
            <a:solidFill>
              <a:srgbClr val="FFFFFF"/>
            </a:solidFill>
          </p:spPr>
        </p:sp>
      </p:grpSp>
      <p:sp>
        <p:nvSpPr>
          <p:cNvPr name="TextBox 4" id="4"/>
          <p:cNvSpPr txBox="true"/>
          <p:nvPr/>
        </p:nvSpPr>
        <p:spPr>
          <a:xfrm rot="0">
            <a:off x="2744537" y="678208"/>
            <a:ext cx="12245390" cy="1943100"/>
          </a:xfrm>
          <a:prstGeom prst="rect">
            <a:avLst/>
          </a:prstGeom>
        </p:spPr>
        <p:txBody>
          <a:bodyPr anchor="t" rtlCol="false" tIns="0" lIns="0" bIns="0" rIns="0">
            <a:spAutoFit/>
          </a:bodyPr>
          <a:lstStyle/>
          <a:p>
            <a:pPr algn="ctr" marL="0" indent="0" lvl="0">
              <a:lnSpc>
                <a:spcPts val="7679"/>
              </a:lnSpc>
              <a:spcBef>
                <a:spcPct val="0"/>
              </a:spcBef>
            </a:pPr>
            <a:r>
              <a:rPr lang="en-US" b="true" sz="6399">
                <a:solidFill>
                  <a:srgbClr val="24508C"/>
                </a:solidFill>
                <a:latin typeface="Open Sans Bold"/>
                <a:ea typeface="Open Sans Bold"/>
                <a:cs typeface="Open Sans Bold"/>
                <a:sym typeface="Open Sans Bold"/>
              </a:rPr>
              <a:t>Applications of Pascal’s Triangle</a:t>
            </a:r>
          </a:p>
        </p:txBody>
      </p:sp>
      <p:sp>
        <p:nvSpPr>
          <p:cNvPr name="TextBox 5" id="5"/>
          <p:cNvSpPr txBox="true"/>
          <p:nvPr/>
        </p:nvSpPr>
        <p:spPr>
          <a:xfrm rot="0">
            <a:off x="1890713" y="3511550"/>
            <a:ext cx="14506573" cy="6456045"/>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24508C"/>
                </a:solidFill>
                <a:latin typeface="Roca One"/>
                <a:ea typeface="Roca One"/>
                <a:cs typeface="Roca One"/>
                <a:sym typeface="Roca One"/>
              </a:rPr>
              <a:t>ALGEBRAIC IDENTITIES: </a:t>
            </a:r>
            <a:r>
              <a:rPr lang="en-US" sz="2999">
                <a:solidFill>
                  <a:srgbClr val="24508C"/>
                </a:solidFill>
                <a:latin typeface="Roca One"/>
                <a:ea typeface="Roca One"/>
                <a:cs typeface="Roca One"/>
                <a:sym typeface="Roca One"/>
              </a:rPr>
              <a:t>The triangle helps in proving various algebraic identities. For instance, the hockey-stick identity or Chu-Vandermonde identity can be derived using Pascal’s Triangle, which is an essential concept in algebraic theory.</a:t>
            </a:r>
          </a:p>
          <a:p>
            <a:pPr algn="l">
              <a:lnSpc>
                <a:spcPts val="4199"/>
              </a:lnSpc>
            </a:pPr>
          </a:p>
          <a:p>
            <a:pPr algn="l" marL="647697" indent="-323848" lvl="1">
              <a:lnSpc>
                <a:spcPts val="4199"/>
              </a:lnSpc>
              <a:buFont typeface="Arial"/>
              <a:buChar char="•"/>
            </a:pPr>
            <a:r>
              <a:rPr lang="en-US" sz="2999">
                <a:solidFill>
                  <a:srgbClr val="24508C"/>
                </a:solidFill>
                <a:latin typeface="Roca One"/>
                <a:ea typeface="Roca One"/>
                <a:cs typeface="Roca One"/>
                <a:sym typeface="Roca One"/>
              </a:rPr>
              <a:t>Computational Mathematics:Pascal’s Triangle is used in dynamic programming and algorithm design. It’s often utilized in problems that require recursive solutions, as the structure of the triangle naturally supports recursion.</a:t>
            </a:r>
          </a:p>
          <a:p>
            <a:pPr algn="l">
              <a:lnSpc>
                <a:spcPts val="3639"/>
              </a:lnSpc>
            </a:pPr>
          </a:p>
          <a:p>
            <a:pPr algn="ctr">
              <a:lnSpc>
                <a:spcPts val="3639"/>
              </a:lnSpc>
              <a:spcBef>
                <a:spcPct val="0"/>
              </a:spcBef>
            </a:pPr>
          </a:p>
          <a:p>
            <a:pPr algn="ctr">
              <a:lnSpc>
                <a:spcPts val="3359"/>
              </a:lnSpc>
              <a:spcBef>
                <a:spcPct val="0"/>
              </a:spcBef>
            </a:pPr>
          </a:p>
          <a:p>
            <a:pPr algn="ctr">
              <a:lnSpc>
                <a:spcPts val="3359"/>
              </a:lnSpc>
              <a:spcBef>
                <a:spcPct val="0"/>
              </a:spcBef>
            </a:pPr>
          </a:p>
        </p:txBody>
      </p:sp>
    </p:spTree>
  </p:cSld>
  <p:clrMapOvr>
    <a:masterClrMapping/>
  </p:clrMapOvr>
</p:sld>
</file>

<file path=ppt/slides/slide5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090101" y="2035391"/>
            <a:ext cx="15169199"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4508C"/>
                </a:solidFill>
                <a:latin typeface="Open Sans Bold"/>
                <a:ea typeface="Open Sans Bold"/>
                <a:cs typeface="Open Sans Bold"/>
                <a:sym typeface="Open Sans Bold"/>
              </a:rPr>
              <a:t>Patterns in Pascal's Triangle</a:t>
            </a:r>
          </a:p>
        </p:txBody>
      </p:sp>
      <p:sp>
        <p:nvSpPr>
          <p:cNvPr name="TextBox 3" id="3"/>
          <p:cNvSpPr txBox="true"/>
          <p:nvPr/>
        </p:nvSpPr>
        <p:spPr>
          <a:xfrm rot="0">
            <a:off x="2090101" y="3626827"/>
            <a:ext cx="13724109" cy="5556885"/>
          </a:xfrm>
          <a:prstGeom prst="rect">
            <a:avLst/>
          </a:prstGeom>
        </p:spPr>
        <p:txBody>
          <a:bodyPr anchor="t" rtlCol="false" tIns="0" lIns="0" bIns="0" rIns="0">
            <a:spAutoFit/>
          </a:bodyPr>
          <a:lstStyle/>
          <a:p>
            <a:pPr algn="l">
              <a:lnSpc>
                <a:spcPts val="4499"/>
              </a:lnSpc>
            </a:pPr>
            <a:r>
              <a:rPr lang="en-US" sz="2999">
                <a:solidFill>
                  <a:srgbClr val="24508C"/>
                </a:solidFill>
                <a:latin typeface="Roca One"/>
                <a:ea typeface="Roca One"/>
                <a:cs typeface="Roca One"/>
                <a:sym typeface="Roca One"/>
              </a:rPr>
              <a:t>Pascal’s Triangle is full of interesting patterns and relationships. For example:</a:t>
            </a:r>
          </a:p>
          <a:p>
            <a:pPr algn="l" marL="647698" indent="-323849" lvl="1">
              <a:lnSpc>
                <a:spcPts val="4499"/>
              </a:lnSpc>
              <a:buFont typeface="Arial"/>
              <a:buChar char="•"/>
            </a:pPr>
            <a:r>
              <a:rPr lang="en-US" sz="2999">
                <a:solidFill>
                  <a:srgbClr val="24508C"/>
                </a:solidFill>
                <a:latin typeface="Roca One"/>
                <a:ea typeface="Roca One"/>
                <a:cs typeface="Roca One"/>
                <a:sym typeface="Roca One"/>
              </a:rPr>
              <a:t>The diagonal elements represent the natural numbers: 1, 2, 3, 4, 5, etc.</a:t>
            </a:r>
          </a:p>
          <a:p>
            <a:pPr algn="l" marL="647698" indent="-323849" lvl="1">
              <a:lnSpc>
                <a:spcPts val="4499"/>
              </a:lnSpc>
              <a:buFont typeface="Arial"/>
              <a:buChar char="•"/>
            </a:pPr>
            <a:r>
              <a:rPr lang="en-US" sz="2999">
                <a:solidFill>
                  <a:srgbClr val="24508C"/>
                </a:solidFill>
                <a:latin typeface="Roca One"/>
                <a:ea typeface="Roca One"/>
                <a:cs typeface="Roca One"/>
                <a:sym typeface="Roca One"/>
              </a:rPr>
              <a:t>The sum of the elements in each row is equal to 2n2n, where n is the row number.</a:t>
            </a:r>
          </a:p>
          <a:p>
            <a:pPr algn="l" marL="647698" indent="-323849" lvl="1">
              <a:lnSpc>
                <a:spcPts val="4499"/>
              </a:lnSpc>
              <a:buFont typeface="Arial"/>
              <a:buChar char="•"/>
            </a:pPr>
            <a:r>
              <a:rPr lang="en-US" sz="2999">
                <a:solidFill>
                  <a:srgbClr val="24508C"/>
                </a:solidFill>
                <a:latin typeface="Roca One"/>
                <a:ea typeface="Roca One"/>
                <a:cs typeface="Roca One"/>
                <a:sym typeface="Roca One"/>
              </a:rPr>
              <a:t>Each number is the sum of the two numbers directly above it, and this rule applies across all rows.</a:t>
            </a:r>
          </a:p>
          <a:p>
            <a:pPr algn="l" marL="647698" indent="-323849" lvl="1">
              <a:lnSpc>
                <a:spcPts val="4499"/>
              </a:lnSpc>
              <a:buFont typeface="Arial"/>
              <a:buChar char="•"/>
            </a:pPr>
            <a:r>
              <a:rPr lang="en-US" sz="2999">
                <a:solidFill>
                  <a:srgbClr val="24508C"/>
                </a:solidFill>
                <a:latin typeface="Roca One"/>
                <a:ea typeface="Roca One"/>
                <a:cs typeface="Roca One"/>
                <a:sym typeface="Roca One"/>
              </a:rPr>
              <a:t>These patterns make Pascal’s Triangle a valuable tool for identifying relationships in number theory.</a:t>
            </a:r>
          </a:p>
          <a:p>
            <a:pPr algn="l" marL="0" indent="0" lvl="0">
              <a:lnSpc>
                <a:spcPts val="4199"/>
              </a:lnSpc>
              <a:spcBef>
                <a:spcPct val="0"/>
              </a:spcBef>
            </a:pPr>
          </a:p>
        </p:txBody>
      </p:sp>
    </p:spTree>
  </p:cSld>
  <p:clrMapOvr>
    <a:masterClrMapping/>
  </p:clrMapOvr>
</p:sld>
</file>

<file path=ppt/slides/slide5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551757"/>
            <a:ext cx="11033519" cy="351077"/>
          </a:xfrm>
          <a:prstGeom prst="rect">
            <a:avLst/>
          </a:prstGeom>
        </p:spPr>
        <p:txBody>
          <a:bodyPr anchor="t" rtlCol="false" tIns="0" lIns="0" bIns="0" rIns="0">
            <a:spAutoFit/>
          </a:bodyPr>
          <a:lstStyle/>
          <a:p>
            <a:pPr algn="l" marL="0" indent="0" lvl="0">
              <a:lnSpc>
                <a:spcPts val="2826"/>
              </a:lnSpc>
            </a:pPr>
          </a:p>
        </p:txBody>
      </p:sp>
      <p:sp>
        <p:nvSpPr>
          <p:cNvPr name="TextBox 3" id="3"/>
          <p:cNvSpPr txBox="true"/>
          <p:nvPr/>
        </p:nvSpPr>
        <p:spPr>
          <a:xfrm rot="0">
            <a:off x="1028700" y="1088506"/>
            <a:ext cx="12879999" cy="2182373"/>
          </a:xfrm>
          <a:prstGeom prst="rect">
            <a:avLst/>
          </a:prstGeom>
        </p:spPr>
        <p:txBody>
          <a:bodyPr anchor="t" rtlCol="false" tIns="0" lIns="0" bIns="0" rIns="0">
            <a:spAutoFit/>
          </a:bodyPr>
          <a:lstStyle/>
          <a:p>
            <a:pPr algn="l" marL="0" indent="0" lvl="0">
              <a:lnSpc>
                <a:spcPts val="8629"/>
              </a:lnSpc>
            </a:pPr>
            <a:r>
              <a:rPr lang="en-US" b="true" sz="7191">
                <a:solidFill>
                  <a:srgbClr val="24508C"/>
                </a:solidFill>
                <a:latin typeface="Open Sans Bold"/>
                <a:ea typeface="Open Sans Bold"/>
                <a:cs typeface="Open Sans Bold"/>
                <a:sym typeface="Open Sans Bold"/>
              </a:rPr>
              <a:t>Combinatorics and Pascal's Triangle</a:t>
            </a:r>
          </a:p>
        </p:txBody>
      </p:sp>
      <p:grpSp>
        <p:nvGrpSpPr>
          <p:cNvPr name="Group 4" id="4"/>
          <p:cNvGrpSpPr/>
          <p:nvPr/>
        </p:nvGrpSpPr>
        <p:grpSpPr>
          <a:xfrm rot="0">
            <a:off x="12119574" y="3266052"/>
            <a:ext cx="7188914" cy="8764322"/>
            <a:chOff x="0" y="0"/>
            <a:chExt cx="9585219" cy="11685763"/>
          </a:xfrm>
        </p:grpSpPr>
        <p:grpSp>
          <p:nvGrpSpPr>
            <p:cNvPr name="Group 5" id="5"/>
            <p:cNvGrpSpPr/>
            <p:nvPr/>
          </p:nvGrpSpPr>
          <p:grpSpPr>
            <a:xfrm rot="-2700000">
              <a:off x="-562750" y="7790982"/>
              <a:ext cx="7429400" cy="1485661"/>
              <a:chOff x="0" y="0"/>
              <a:chExt cx="31900754" cy="6379210"/>
            </a:xfrm>
          </p:grpSpPr>
          <p:sp>
            <p:nvSpPr>
              <p:cNvPr name="Freeform 6" id="6"/>
              <p:cNvSpPr/>
              <p:nvPr/>
            </p:nvSpPr>
            <p:spPr>
              <a:xfrm flipH="false" flipV="false" rot="0">
                <a:off x="0" y="0"/>
                <a:ext cx="31900754" cy="6379210"/>
              </a:xfrm>
              <a:custGeom>
                <a:avLst/>
                <a:gdLst/>
                <a:ahLst/>
                <a:cxnLst/>
                <a:rect r="r" b="b" t="t" l="l"/>
                <a:pathLst>
                  <a:path h="6379210" w="31900754">
                    <a:moveTo>
                      <a:pt x="25204906" y="0"/>
                    </a:moveTo>
                    <a:lnTo>
                      <a:pt x="8024961" y="0"/>
                    </a:lnTo>
                    <a:lnTo>
                      <a:pt x="6736517" y="7620"/>
                    </a:lnTo>
                    <a:lnTo>
                      <a:pt x="0" y="6379210"/>
                    </a:lnTo>
                    <a:lnTo>
                      <a:pt x="25254845" y="6379210"/>
                    </a:lnTo>
                    <a:lnTo>
                      <a:pt x="31900754" y="0"/>
                    </a:lnTo>
                    <a:close/>
                  </a:path>
                </a:pathLst>
              </a:custGeom>
              <a:solidFill>
                <a:srgbClr val="000000"/>
              </a:solidFill>
            </p:spPr>
          </p:sp>
        </p:grpSp>
        <p:grpSp>
          <p:nvGrpSpPr>
            <p:cNvPr name="Group 7" id="7"/>
            <p:cNvGrpSpPr/>
            <p:nvPr/>
          </p:nvGrpSpPr>
          <p:grpSpPr>
            <a:xfrm rot="-2700000">
              <a:off x="3734095" y="6248668"/>
              <a:ext cx="6125442" cy="1485661"/>
              <a:chOff x="0" y="0"/>
              <a:chExt cx="26301750" cy="6379210"/>
            </a:xfrm>
          </p:grpSpPr>
          <p:sp>
            <p:nvSpPr>
              <p:cNvPr name="Freeform 8" id="8"/>
              <p:cNvSpPr/>
              <p:nvPr/>
            </p:nvSpPr>
            <p:spPr>
              <a:xfrm flipH="false" flipV="false" rot="0">
                <a:off x="0" y="0"/>
                <a:ext cx="26301750" cy="6379210"/>
              </a:xfrm>
              <a:custGeom>
                <a:avLst/>
                <a:gdLst/>
                <a:ahLst/>
                <a:cxnLst/>
                <a:rect r="r" b="b" t="t" l="l"/>
                <a:pathLst>
                  <a:path h="6379210" w="26301750">
                    <a:moveTo>
                      <a:pt x="19619477" y="0"/>
                    </a:moveTo>
                    <a:lnTo>
                      <a:pt x="7607643" y="0"/>
                    </a:lnTo>
                    <a:lnTo>
                      <a:pt x="6706792" y="7620"/>
                    </a:lnTo>
                    <a:lnTo>
                      <a:pt x="0" y="6379210"/>
                    </a:lnTo>
                    <a:lnTo>
                      <a:pt x="19655841" y="6379210"/>
                    </a:lnTo>
                    <a:lnTo>
                      <a:pt x="26301750" y="0"/>
                    </a:lnTo>
                    <a:close/>
                  </a:path>
                </a:pathLst>
              </a:custGeom>
              <a:solidFill>
                <a:srgbClr val="000000"/>
              </a:solidFill>
            </p:spPr>
          </p:sp>
        </p:grpSp>
        <p:grpSp>
          <p:nvGrpSpPr>
            <p:cNvPr name="Group 9" id="9"/>
            <p:cNvGrpSpPr/>
            <p:nvPr/>
          </p:nvGrpSpPr>
          <p:grpSpPr>
            <a:xfrm rot="-2700000">
              <a:off x="3831566" y="1948101"/>
              <a:ext cx="6125442" cy="1485661"/>
              <a:chOff x="0" y="0"/>
              <a:chExt cx="26301750" cy="6379210"/>
            </a:xfrm>
          </p:grpSpPr>
          <p:sp>
            <p:nvSpPr>
              <p:cNvPr name="Freeform 10" id="10"/>
              <p:cNvSpPr/>
              <p:nvPr/>
            </p:nvSpPr>
            <p:spPr>
              <a:xfrm flipH="false" flipV="false" rot="0">
                <a:off x="0" y="0"/>
                <a:ext cx="26301750" cy="6379210"/>
              </a:xfrm>
              <a:custGeom>
                <a:avLst/>
                <a:gdLst/>
                <a:ahLst/>
                <a:cxnLst/>
                <a:rect r="r" b="b" t="t" l="l"/>
                <a:pathLst>
                  <a:path h="6379210" w="26301750">
                    <a:moveTo>
                      <a:pt x="19619477" y="0"/>
                    </a:moveTo>
                    <a:lnTo>
                      <a:pt x="7607643" y="0"/>
                    </a:lnTo>
                    <a:lnTo>
                      <a:pt x="6706792" y="7620"/>
                    </a:lnTo>
                    <a:lnTo>
                      <a:pt x="0" y="6379210"/>
                    </a:lnTo>
                    <a:lnTo>
                      <a:pt x="19655841" y="6379210"/>
                    </a:lnTo>
                    <a:lnTo>
                      <a:pt x="26301750" y="0"/>
                    </a:lnTo>
                    <a:close/>
                  </a:path>
                </a:pathLst>
              </a:custGeom>
              <a:solidFill>
                <a:srgbClr val="000000"/>
              </a:solidFill>
            </p:spPr>
          </p:sp>
        </p:grpSp>
      </p:grpSp>
      <p:sp>
        <p:nvSpPr>
          <p:cNvPr name="TextBox 11" id="11"/>
          <p:cNvSpPr txBox="true"/>
          <p:nvPr/>
        </p:nvSpPr>
        <p:spPr>
          <a:xfrm rot="0">
            <a:off x="1028700" y="3564255"/>
            <a:ext cx="13782265" cy="5612893"/>
          </a:xfrm>
          <a:prstGeom prst="rect">
            <a:avLst/>
          </a:prstGeom>
        </p:spPr>
        <p:txBody>
          <a:bodyPr anchor="t" rtlCol="false" tIns="0" lIns="0" bIns="0" rIns="0">
            <a:spAutoFit/>
          </a:bodyPr>
          <a:lstStyle/>
          <a:p>
            <a:pPr algn="ctr">
              <a:lnSpc>
                <a:spcPts val="4958"/>
              </a:lnSpc>
            </a:pPr>
            <a:r>
              <a:rPr lang="en-US" sz="2899">
                <a:solidFill>
                  <a:srgbClr val="24508C"/>
                </a:solidFill>
                <a:latin typeface="Roca One"/>
                <a:ea typeface="Roca One"/>
                <a:cs typeface="Roca One"/>
                <a:sym typeface="Roca One"/>
              </a:rPr>
              <a:t>A FASCINATING CONNECTION BETWEEN PASCAL'S TRIANGLE AND THE FIBONACCI SEQUENCE EXISTS. BY SUMMING THE DIAGONALS OF PASCAL’S TRIANGLE, YOU CAN DERIVE THE FIBONACCI NUMBERS. FOR EXAMPLE, SUMMING THE DIAGONALS STARTING FROM THE LEFT GIVES THE FIBONACCI SEQUENCE:</a:t>
            </a:r>
          </a:p>
          <a:p>
            <a:pPr algn="ctr">
              <a:lnSpc>
                <a:spcPts val="4958"/>
              </a:lnSpc>
            </a:pPr>
            <a:r>
              <a:rPr lang="en-US" sz="2899">
                <a:solidFill>
                  <a:srgbClr val="24508C"/>
                </a:solidFill>
                <a:latin typeface="Roca One"/>
                <a:ea typeface="Roca One"/>
                <a:cs typeface="Roca One"/>
                <a:sym typeface="Roca One"/>
              </a:rPr>
              <a:t>1, 1, 2, 3, 5, 8, 13, 21, ETC.</a:t>
            </a:r>
          </a:p>
          <a:p>
            <a:pPr algn="ctr">
              <a:lnSpc>
                <a:spcPts val="4958"/>
              </a:lnSpc>
            </a:pPr>
            <a:r>
              <a:rPr lang="en-US" sz="2899">
                <a:solidFill>
                  <a:srgbClr val="24508C"/>
                </a:solidFill>
                <a:latin typeface="Roca One"/>
                <a:ea typeface="Roca One"/>
                <a:cs typeface="Roca One"/>
                <a:sym typeface="Roca One"/>
              </a:rPr>
              <a:t>THIS RELATIONSHIP HIGHLIGHTS THE DEEP INTERCONNECTIONS BETWEEN DIFFERENT AREAS OF MATHEMATICS, PARTICULARLY IN NUMBER THEORY AND COMBINATORICS.</a:t>
            </a:r>
          </a:p>
        </p:txBody>
      </p:sp>
    </p:spTree>
  </p:cSld>
  <p:clrMapOvr>
    <a:masterClrMapping/>
  </p:clrMapOvr>
</p:sld>
</file>

<file path=ppt/slides/slide5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912367" y="1163222"/>
            <a:ext cx="14084886" cy="24384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4508C"/>
                </a:solidFill>
                <a:latin typeface="Open Sans Bold"/>
                <a:ea typeface="Open Sans Bold"/>
                <a:cs typeface="Open Sans Bold"/>
                <a:sym typeface="Open Sans Bold"/>
              </a:rPr>
              <a:t>Binomial Expansions and Pascal’s Triangle</a:t>
            </a:r>
          </a:p>
        </p:txBody>
      </p:sp>
      <p:sp>
        <p:nvSpPr>
          <p:cNvPr name="TextBox 3" id="3"/>
          <p:cNvSpPr txBox="true"/>
          <p:nvPr/>
        </p:nvSpPr>
        <p:spPr>
          <a:xfrm rot="0">
            <a:off x="1907975" y="4313194"/>
            <a:ext cx="14089277" cy="5206493"/>
          </a:xfrm>
          <a:prstGeom prst="rect">
            <a:avLst/>
          </a:prstGeom>
        </p:spPr>
        <p:txBody>
          <a:bodyPr anchor="t" rtlCol="false" tIns="0" lIns="0" bIns="0" rIns="0">
            <a:spAutoFit/>
          </a:bodyPr>
          <a:lstStyle/>
          <a:p>
            <a:pPr algn="l" marL="0" indent="0" lvl="0">
              <a:lnSpc>
                <a:spcPts val="5983"/>
              </a:lnSpc>
            </a:pPr>
            <a:r>
              <a:rPr lang="en-US" sz="3399">
                <a:solidFill>
                  <a:srgbClr val="24508C"/>
                </a:solidFill>
                <a:latin typeface="Roca One"/>
                <a:ea typeface="Roca One"/>
                <a:cs typeface="Roca One"/>
                <a:sym typeface="Roca One"/>
              </a:rPr>
              <a:t>One of the main uses of Pascal’s Triangle is in binomial expansions. The numbers in each row represent the coefficients when expanding binomials. For example, row 3 (</a:t>
            </a:r>
            <a:r>
              <a:rPr lang="en-US" sz="3399">
                <a:solidFill>
                  <a:srgbClr val="24508C"/>
                </a:solidFill>
                <a:latin typeface="Roca One"/>
                <a:ea typeface="Roca One"/>
                <a:cs typeface="Roca One"/>
                <a:sym typeface="Roca One"/>
              </a:rPr>
              <a:t>1, 3, 3, 1) corresponds to the expansion of (a+b)3(a+b)3. The numbers tell you how to multiply terms like a3a3, a2ba2b, ab2ab2, and b3b3 in the expansion. This makes Pascal’s Triangle a quick and easy reference for solving algebraic problems involving powers of binomials.</a:t>
            </a:r>
          </a:p>
        </p:txBody>
      </p:sp>
    </p:spTree>
  </p:cSld>
  <p:clrMapOvr>
    <a:masterClrMapping/>
  </p:clrMapOvr>
</p:sld>
</file>

<file path=ppt/slides/slide5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SALES FORCE </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7591072" y="1655356"/>
            <a:ext cx="11677025" cy="11677025"/>
          </a:xfrm>
          <a:custGeom>
            <a:avLst/>
            <a:gdLst/>
            <a:ahLst/>
            <a:cxnLst/>
            <a:rect r="r" b="b" t="t" l="l"/>
            <a:pathLst>
              <a:path h="11677025" w="11677025">
                <a:moveTo>
                  <a:pt x="0" y="0"/>
                </a:moveTo>
                <a:lnTo>
                  <a:pt x="11677025" y="0"/>
                </a:lnTo>
                <a:lnTo>
                  <a:pt x="11677025"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64340" y="-2771020"/>
            <a:ext cx="3952120" cy="395212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4783807" y="7493868"/>
            <a:ext cx="9567614" cy="95676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7110343" y="430516"/>
            <a:ext cx="12638483" cy="8957591"/>
            <a:chOff x="0" y="0"/>
            <a:chExt cx="16851310" cy="11943454"/>
          </a:xfrm>
        </p:grpSpPr>
        <p:sp>
          <p:nvSpPr>
            <p:cNvPr name="TextBox 10" id="10"/>
            <p:cNvSpPr txBox="true"/>
            <p:nvPr/>
          </p:nvSpPr>
          <p:spPr>
            <a:xfrm rot="0">
              <a:off x="0" y="1826621"/>
              <a:ext cx="14828538" cy="10116833"/>
            </a:xfrm>
            <a:prstGeom prst="rect">
              <a:avLst/>
            </a:prstGeom>
          </p:spPr>
          <p:txBody>
            <a:bodyPr anchor="t" rtlCol="false" tIns="0" lIns="0" bIns="0" rIns="0">
              <a:spAutoFit/>
            </a:bodyPr>
            <a:lstStyle/>
            <a:p>
              <a:pPr algn="l">
                <a:lnSpc>
                  <a:spcPts val="4383"/>
                </a:lnSpc>
              </a:pPr>
              <a:r>
                <a:rPr lang="en-US" sz="2846" b="true">
                  <a:solidFill>
                    <a:srgbClr val="24508C"/>
                  </a:solidFill>
                  <a:latin typeface="Roca One Bold"/>
                  <a:ea typeface="Roca One Bold"/>
                  <a:cs typeface="Roca One Bold"/>
                  <a:sym typeface="Roca One Bold"/>
                </a:rPr>
                <a:t>S</a:t>
              </a:r>
              <a:r>
                <a:rPr lang="en-US" sz="2846">
                  <a:solidFill>
                    <a:srgbClr val="24508C"/>
                  </a:solidFill>
                  <a:latin typeface="Roca One"/>
                  <a:ea typeface="Roca One"/>
                  <a:cs typeface="Roca One"/>
                  <a:sym typeface="Roca One"/>
                </a:rPr>
                <a:t>ALESFORCE IS A CLOUD-BASED CUSTOMER</a:t>
              </a:r>
            </a:p>
            <a:p>
              <a:pPr algn="l">
                <a:lnSpc>
                  <a:spcPts val="4383"/>
                </a:lnSpc>
              </a:pPr>
              <a:r>
                <a:rPr lang="en-US" sz="2846">
                  <a:solidFill>
                    <a:srgbClr val="24508C"/>
                  </a:solidFill>
                  <a:latin typeface="Roca One"/>
                  <a:ea typeface="Roca One"/>
                  <a:cs typeface="Roca One"/>
                  <a:sym typeface="Roca One"/>
                </a:rPr>
                <a:t>relationship management (CRM) platform</a:t>
              </a:r>
            </a:p>
            <a:p>
              <a:pPr algn="l">
                <a:lnSpc>
                  <a:spcPts val="4383"/>
                </a:lnSpc>
              </a:pPr>
              <a:r>
                <a:rPr lang="en-US" sz="2846">
                  <a:solidFill>
                    <a:srgbClr val="24508C"/>
                  </a:solidFill>
                  <a:latin typeface="Roca One"/>
                  <a:ea typeface="Roca One"/>
                  <a:cs typeface="Roca One"/>
                  <a:sym typeface="Roca One"/>
                </a:rPr>
                <a:t>that helps businesses manage their sales,</a:t>
              </a:r>
            </a:p>
            <a:p>
              <a:pPr algn="l">
                <a:lnSpc>
                  <a:spcPts val="4383"/>
                </a:lnSpc>
              </a:pPr>
              <a:r>
                <a:rPr lang="en-US" sz="2846">
                  <a:solidFill>
                    <a:srgbClr val="24508C"/>
                  </a:solidFill>
                  <a:latin typeface="Roca One"/>
                  <a:ea typeface="Roca One"/>
                  <a:cs typeface="Roca One"/>
                  <a:sym typeface="Roca One"/>
                </a:rPr>
                <a:t>customer service, marketing, and other</a:t>
              </a:r>
            </a:p>
            <a:p>
              <a:pPr algn="l">
                <a:lnSpc>
                  <a:spcPts val="4383"/>
                </a:lnSpc>
              </a:pPr>
              <a:r>
                <a:rPr lang="en-US" sz="2846">
                  <a:solidFill>
                    <a:srgbClr val="24508C"/>
                  </a:solidFill>
                  <a:latin typeface="Roca One"/>
                  <a:ea typeface="Roca One"/>
                  <a:cs typeface="Roca One"/>
                  <a:sym typeface="Roca One"/>
                </a:rPr>
                <a:t>key business functions. It provides a suite</a:t>
              </a:r>
            </a:p>
            <a:p>
              <a:pPr algn="l">
                <a:lnSpc>
                  <a:spcPts val="4383"/>
                </a:lnSpc>
              </a:pPr>
              <a:r>
                <a:rPr lang="en-US" sz="2846">
                  <a:solidFill>
                    <a:srgbClr val="24508C"/>
                  </a:solidFill>
                  <a:latin typeface="Roca One"/>
                  <a:ea typeface="Roca One"/>
                  <a:cs typeface="Roca One"/>
                  <a:sym typeface="Roca One"/>
                </a:rPr>
                <a:t>of applications and tools that allow</a:t>
              </a:r>
            </a:p>
            <a:p>
              <a:pPr algn="l">
                <a:lnSpc>
                  <a:spcPts val="4383"/>
                </a:lnSpc>
              </a:pPr>
              <a:r>
                <a:rPr lang="en-US" sz="2846">
                  <a:solidFill>
                    <a:srgbClr val="24508C"/>
                  </a:solidFill>
                  <a:latin typeface="Roca One"/>
                  <a:ea typeface="Roca One"/>
                  <a:cs typeface="Roca One"/>
                  <a:sym typeface="Roca One"/>
                </a:rPr>
                <a:t>organizations to track interactions with</a:t>
              </a:r>
            </a:p>
            <a:p>
              <a:pPr algn="l">
                <a:lnSpc>
                  <a:spcPts val="4383"/>
                </a:lnSpc>
              </a:pPr>
              <a:r>
                <a:rPr lang="en-US" sz="2846">
                  <a:solidFill>
                    <a:srgbClr val="24508C"/>
                  </a:solidFill>
                  <a:latin typeface="Roca One"/>
                  <a:ea typeface="Roca One"/>
                  <a:cs typeface="Roca One"/>
                  <a:sym typeface="Roca One"/>
                </a:rPr>
                <a:t>customers, automate tasks, and gain</a:t>
              </a:r>
            </a:p>
            <a:p>
              <a:pPr algn="l">
                <a:lnSpc>
                  <a:spcPts val="4383"/>
                </a:lnSpc>
              </a:pPr>
              <a:r>
                <a:rPr lang="en-US" sz="2846">
                  <a:solidFill>
                    <a:srgbClr val="24508C"/>
                  </a:solidFill>
                  <a:latin typeface="Roca One"/>
                  <a:ea typeface="Roca One"/>
                  <a:cs typeface="Roca One"/>
                  <a:sym typeface="Roca One"/>
                </a:rPr>
                <a:t>insights into customer data, all in one</a:t>
              </a:r>
            </a:p>
            <a:p>
              <a:pPr algn="l">
                <a:lnSpc>
                  <a:spcPts val="4383"/>
                </a:lnSpc>
              </a:pPr>
              <a:r>
                <a:rPr lang="en-US" sz="2846">
                  <a:solidFill>
                    <a:srgbClr val="24508C"/>
                  </a:solidFill>
                  <a:latin typeface="Roca One"/>
                  <a:ea typeface="Roca One"/>
                  <a:cs typeface="Roca One"/>
                  <a:sym typeface="Roca One"/>
                </a:rPr>
                <a:t>platform. Salesforce is widely regarded as</a:t>
              </a:r>
            </a:p>
            <a:p>
              <a:pPr algn="l">
                <a:lnSpc>
                  <a:spcPts val="4383"/>
                </a:lnSpc>
              </a:pPr>
              <a:r>
                <a:rPr lang="en-US" sz="2846">
                  <a:solidFill>
                    <a:srgbClr val="24508C"/>
                  </a:solidFill>
                  <a:latin typeface="Roca One"/>
                  <a:ea typeface="Roca One"/>
                  <a:cs typeface="Roca One"/>
                  <a:sym typeface="Roca One"/>
                </a:rPr>
                <a:t>one of the most popular CRM platforms</a:t>
              </a:r>
            </a:p>
            <a:p>
              <a:pPr algn="l">
                <a:lnSpc>
                  <a:spcPts val="4383"/>
                </a:lnSpc>
              </a:pPr>
              <a:r>
                <a:rPr lang="en-US" sz="2846">
                  <a:solidFill>
                    <a:srgbClr val="24508C"/>
                  </a:solidFill>
                  <a:latin typeface="Roca One"/>
                  <a:ea typeface="Roca One"/>
                  <a:cs typeface="Roca One"/>
                  <a:sym typeface="Roca One"/>
                </a:rPr>
                <a:t>due to its scalability, ease of use, and</a:t>
              </a:r>
            </a:p>
            <a:p>
              <a:pPr algn="l">
                <a:lnSpc>
                  <a:spcPts val="4383"/>
                </a:lnSpc>
              </a:pPr>
              <a:r>
                <a:rPr lang="en-US" sz="2846">
                  <a:solidFill>
                    <a:srgbClr val="24508C"/>
                  </a:solidFill>
                  <a:latin typeface="Roca One"/>
                  <a:ea typeface="Roca One"/>
                  <a:cs typeface="Roca One"/>
                  <a:sym typeface="Roca One"/>
                </a:rPr>
                <a:t>extensive features</a:t>
              </a:r>
              <a:r>
                <a:rPr lang="en-US" sz="2846" b="true">
                  <a:solidFill>
                    <a:srgbClr val="24508C"/>
                  </a:solidFill>
                  <a:latin typeface="Roca One Bold"/>
                  <a:ea typeface="Roca One Bold"/>
                  <a:cs typeface="Roca One Bold"/>
                  <a:sym typeface="Roca One Bold"/>
                </a:rPr>
                <a:t>.</a:t>
              </a:r>
            </a:p>
            <a:p>
              <a:pPr algn="l" marL="0" indent="0" lvl="0">
                <a:lnSpc>
                  <a:spcPts val="3310"/>
                </a:lnSpc>
              </a:pPr>
            </a:p>
          </p:txBody>
        </p:sp>
        <p:sp>
          <p:nvSpPr>
            <p:cNvPr name="TextBox 11" id="11"/>
            <p:cNvSpPr txBox="true"/>
            <p:nvPr/>
          </p:nvSpPr>
          <p:spPr>
            <a:xfrm rot="0">
              <a:off x="0" y="-38100"/>
              <a:ext cx="16851310" cy="1021927"/>
            </a:xfrm>
            <a:prstGeom prst="rect">
              <a:avLst/>
            </a:prstGeom>
          </p:spPr>
          <p:txBody>
            <a:bodyPr anchor="t" rtlCol="false" tIns="0" lIns="0" bIns="0" rIns="0">
              <a:spAutoFit/>
            </a:bodyPr>
            <a:lstStyle/>
            <a:p>
              <a:pPr algn="l" marL="0" indent="0" lvl="0">
                <a:lnSpc>
                  <a:spcPts val="6369"/>
                </a:lnSpc>
              </a:pPr>
              <a:r>
                <a:rPr lang="en-US" b="true" sz="4899">
                  <a:solidFill>
                    <a:srgbClr val="24508C"/>
                  </a:solidFill>
                  <a:latin typeface="Montserrat Bold"/>
                  <a:ea typeface="Montserrat Bold"/>
                  <a:cs typeface="Montserrat Bold"/>
                  <a:sym typeface="Montserrat Bold"/>
                </a:rPr>
                <a:t>WHAT IS SALES FORCE ?</a:t>
              </a:r>
            </a:p>
          </p:txBody>
        </p:sp>
      </p:grpSp>
      <p:sp>
        <p:nvSpPr>
          <p:cNvPr name="Freeform 12" id="12"/>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KEY FEATURES</a:t>
            </a:r>
          </a:p>
        </p:txBody>
      </p:sp>
    </p:spTree>
  </p:cSld>
  <p:clrMapOvr>
    <a:masterClrMapping/>
  </p:clrMapOvr>
</p:sld>
</file>

<file path=ppt/slides/slide5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813201"/>
            <a:ext cx="13446206"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4508C"/>
                </a:solidFill>
                <a:latin typeface="Open Sans Bold"/>
                <a:ea typeface="Open Sans Bold"/>
                <a:cs typeface="Open Sans Bold"/>
                <a:sym typeface="Open Sans Bold"/>
              </a:rPr>
              <a:t>Key Features of Salesforce</a:t>
            </a:r>
          </a:p>
        </p:txBody>
      </p:sp>
      <p:sp>
        <p:nvSpPr>
          <p:cNvPr name="TextBox 3" id="3"/>
          <p:cNvSpPr txBox="true"/>
          <p:nvPr/>
        </p:nvSpPr>
        <p:spPr>
          <a:xfrm rot="0">
            <a:off x="1428955" y="2360933"/>
            <a:ext cx="13488459" cy="7926067"/>
          </a:xfrm>
          <a:prstGeom prst="rect">
            <a:avLst/>
          </a:prstGeom>
        </p:spPr>
        <p:txBody>
          <a:bodyPr anchor="t" rtlCol="false" tIns="0" lIns="0" bIns="0" rIns="0">
            <a:spAutoFit/>
          </a:bodyPr>
          <a:lstStyle/>
          <a:p>
            <a:pPr algn="l" marL="539748" indent="-269874" lvl="1">
              <a:lnSpc>
                <a:spcPts val="4999"/>
              </a:lnSpc>
              <a:buFont typeface="Arial"/>
              <a:buChar char="•"/>
            </a:pPr>
            <a:r>
              <a:rPr lang="en-US" sz="2499">
                <a:solidFill>
                  <a:srgbClr val="24508C"/>
                </a:solidFill>
                <a:latin typeface="Open Sans"/>
                <a:ea typeface="Open Sans"/>
                <a:cs typeface="Open Sans"/>
                <a:sym typeface="Open Sans"/>
              </a:rPr>
              <a:t>Salesforce offers a variety of features that help businesses grow and manage relationships with customers. Some of the key features include:</a:t>
            </a:r>
          </a:p>
          <a:p>
            <a:pPr algn="l" marL="539748" indent="-269874" lvl="1">
              <a:lnSpc>
                <a:spcPts val="4999"/>
              </a:lnSpc>
              <a:buFont typeface="Arial"/>
              <a:buChar char="•"/>
            </a:pPr>
            <a:r>
              <a:rPr lang="en-US" sz="2499">
                <a:solidFill>
                  <a:srgbClr val="24508C"/>
                </a:solidFill>
                <a:latin typeface="Open Sans"/>
                <a:ea typeface="Open Sans"/>
                <a:cs typeface="Open Sans"/>
                <a:sym typeface="Open Sans"/>
              </a:rPr>
              <a:t>Lead and Opportunity Management: Track potential customers and sales opportunities.</a:t>
            </a:r>
          </a:p>
          <a:p>
            <a:pPr algn="l" marL="539748" indent="-269874" lvl="1">
              <a:lnSpc>
                <a:spcPts val="4999"/>
              </a:lnSpc>
              <a:buFont typeface="Arial"/>
              <a:buChar char="•"/>
            </a:pPr>
            <a:r>
              <a:rPr lang="en-US" sz="2499">
                <a:solidFill>
                  <a:srgbClr val="24508C"/>
                </a:solidFill>
                <a:latin typeface="Open Sans"/>
                <a:ea typeface="Open Sans"/>
                <a:cs typeface="Open Sans"/>
                <a:sym typeface="Open Sans"/>
              </a:rPr>
              <a:t>Customer Service Management: Manage customer inquiries and issues to improve satisfaction.</a:t>
            </a:r>
          </a:p>
          <a:p>
            <a:pPr algn="l" marL="539748" indent="-269874" lvl="1">
              <a:lnSpc>
                <a:spcPts val="4999"/>
              </a:lnSpc>
              <a:buFont typeface="Arial"/>
              <a:buChar char="•"/>
            </a:pPr>
            <a:r>
              <a:rPr lang="en-US" sz="2499">
                <a:solidFill>
                  <a:srgbClr val="24508C"/>
                </a:solidFill>
                <a:latin typeface="Open Sans"/>
                <a:ea typeface="Open Sans"/>
                <a:cs typeface="Open Sans"/>
                <a:sym typeface="Open Sans"/>
              </a:rPr>
              <a:t>Sales Automation: Automate repetitive tasks to increase sales productivity.</a:t>
            </a:r>
          </a:p>
          <a:p>
            <a:pPr algn="l" marL="539748" indent="-269874" lvl="1">
              <a:lnSpc>
                <a:spcPts val="4999"/>
              </a:lnSpc>
              <a:buFont typeface="Arial"/>
              <a:buChar char="•"/>
            </a:pPr>
            <a:r>
              <a:rPr lang="en-US" sz="2499">
                <a:solidFill>
                  <a:srgbClr val="24508C"/>
                </a:solidFill>
                <a:latin typeface="Open Sans"/>
                <a:ea typeface="Open Sans"/>
                <a:cs typeface="Open Sans"/>
                <a:sym typeface="Open Sans"/>
              </a:rPr>
              <a:t>Marketing Automation: Target and engage customers through personalized marketing campaigns.</a:t>
            </a:r>
          </a:p>
          <a:p>
            <a:pPr algn="l" marL="539748" indent="-269874" lvl="1">
              <a:lnSpc>
                <a:spcPts val="4999"/>
              </a:lnSpc>
              <a:buFont typeface="Arial"/>
              <a:buChar char="•"/>
            </a:pPr>
            <a:r>
              <a:rPr lang="en-US" sz="2499">
                <a:solidFill>
                  <a:srgbClr val="24508C"/>
                </a:solidFill>
                <a:latin typeface="Open Sans"/>
                <a:ea typeface="Open Sans"/>
                <a:cs typeface="Open Sans"/>
                <a:sym typeface="Open Sans"/>
              </a:rPr>
              <a:t>Analytics and Reporting: Generate reports and insights to measure business performance.</a:t>
            </a:r>
          </a:p>
          <a:p>
            <a:pPr algn="l" marL="539748" indent="-269874" lvl="1">
              <a:lnSpc>
                <a:spcPts val="4999"/>
              </a:lnSpc>
              <a:buFont typeface="Arial"/>
              <a:buChar char="•"/>
            </a:pPr>
            <a:r>
              <a:rPr lang="en-US" sz="2499">
                <a:solidFill>
                  <a:srgbClr val="24508C"/>
                </a:solidFill>
                <a:latin typeface="Open Sans"/>
                <a:ea typeface="Open Sans"/>
                <a:cs typeface="Open Sans"/>
                <a:sym typeface="Open Sans"/>
              </a:rPr>
              <a:t>These features make Salesforce a powerful tool for improving business efficiency.</a:t>
            </a:r>
          </a:p>
          <a:p>
            <a:pPr algn="l" marL="345454" indent="-172727" lvl="1">
              <a:lnSpc>
                <a:spcPts val="3200"/>
              </a:lnSpc>
              <a:buFont typeface="Arial"/>
              <a:buChar char="•"/>
            </a:pPr>
          </a:p>
        </p:txBody>
      </p:sp>
    </p:spTree>
  </p:cSld>
  <p:clrMapOvr>
    <a:masterClrMapping/>
  </p:clrMapOvr>
</p:sld>
</file>

<file path=ppt/slides/slide5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710600" y="650441"/>
            <a:ext cx="16230600" cy="12268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4508C"/>
                </a:solidFill>
                <a:latin typeface="Open Sans Bold"/>
                <a:ea typeface="Open Sans Bold"/>
                <a:cs typeface="Open Sans Bold"/>
                <a:sym typeface="Open Sans Bold"/>
              </a:rPr>
              <a:t>Benefits of Using Salesforce</a:t>
            </a:r>
          </a:p>
        </p:txBody>
      </p:sp>
      <p:grpSp>
        <p:nvGrpSpPr>
          <p:cNvPr name="Group 3" id="3"/>
          <p:cNvGrpSpPr/>
          <p:nvPr/>
        </p:nvGrpSpPr>
        <p:grpSpPr>
          <a:xfrm rot="0">
            <a:off x="14533478" y="6532478"/>
            <a:ext cx="3754522" cy="3754522"/>
            <a:chOff x="0" y="0"/>
            <a:chExt cx="5006029" cy="5006029"/>
          </a:xfrm>
        </p:grpSpPr>
        <p:grpSp>
          <p:nvGrpSpPr>
            <p:cNvPr name="Group 4" id="4"/>
            <p:cNvGrpSpPr/>
            <p:nvPr/>
          </p:nvGrpSpPr>
          <p:grpSpPr>
            <a:xfrm rot="0">
              <a:off x="2503014" y="2503014"/>
              <a:ext cx="1251507" cy="1251507"/>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6" id="6"/>
            <p:cNvGrpSpPr/>
            <p:nvPr/>
          </p:nvGrpSpPr>
          <p:grpSpPr>
            <a:xfrm rot="0">
              <a:off x="2503014" y="1251507"/>
              <a:ext cx="1251507" cy="1251507"/>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8" id="8"/>
            <p:cNvGrpSpPr/>
            <p:nvPr/>
          </p:nvGrpSpPr>
          <p:grpSpPr>
            <a:xfrm rot="0">
              <a:off x="1251507" y="2503014"/>
              <a:ext cx="1251507" cy="1251507"/>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0" id="10"/>
            <p:cNvGrpSpPr/>
            <p:nvPr/>
          </p:nvGrpSpPr>
          <p:grpSpPr>
            <a:xfrm rot="0">
              <a:off x="3754522" y="3754522"/>
              <a:ext cx="1251507" cy="1251507"/>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2" id="12"/>
            <p:cNvGrpSpPr/>
            <p:nvPr/>
          </p:nvGrpSpPr>
          <p:grpSpPr>
            <a:xfrm rot="0">
              <a:off x="3754522" y="2503014"/>
              <a:ext cx="1251507" cy="1251507"/>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4" id="14"/>
            <p:cNvGrpSpPr/>
            <p:nvPr/>
          </p:nvGrpSpPr>
          <p:grpSpPr>
            <a:xfrm rot="0">
              <a:off x="2503014" y="3754522"/>
              <a:ext cx="1251507" cy="1251507"/>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6" id="16"/>
            <p:cNvGrpSpPr/>
            <p:nvPr/>
          </p:nvGrpSpPr>
          <p:grpSpPr>
            <a:xfrm rot="0">
              <a:off x="3754522" y="1251507"/>
              <a:ext cx="1251507" cy="1251507"/>
              <a:chOff x="0" y="0"/>
              <a:chExt cx="1913890" cy="1913890"/>
            </a:xfrm>
          </p:grpSpPr>
          <p:sp>
            <p:nvSpPr>
              <p:cNvPr name="Freeform 17" id="1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8" id="18"/>
            <p:cNvGrpSpPr/>
            <p:nvPr/>
          </p:nvGrpSpPr>
          <p:grpSpPr>
            <a:xfrm rot="0">
              <a:off x="1251507" y="3754522"/>
              <a:ext cx="1251507" cy="1251507"/>
              <a:chOff x="0" y="0"/>
              <a:chExt cx="1913890" cy="1913890"/>
            </a:xfrm>
          </p:grpSpPr>
          <p:sp>
            <p:nvSpPr>
              <p:cNvPr name="Freeform 19" id="1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20" id="20"/>
            <p:cNvGrpSpPr/>
            <p:nvPr/>
          </p:nvGrpSpPr>
          <p:grpSpPr>
            <a:xfrm rot="0">
              <a:off x="3754522" y="0"/>
              <a:ext cx="1251507" cy="1251507"/>
              <a:chOff x="0" y="0"/>
              <a:chExt cx="1913890" cy="1913890"/>
            </a:xfrm>
          </p:grpSpPr>
          <p:sp>
            <p:nvSpPr>
              <p:cNvPr name="Freeform 21" id="2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22" id="22"/>
            <p:cNvGrpSpPr/>
            <p:nvPr/>
          </p:nvGrpSpPr>
          <p:grpSpPr>
            <a:xfrm rot="0">
              <a:off x="0" y="3754522"/>
              <a:ext cx="1251507" cy="1251507"/>
              <a:chOff x="0" y="0"/>
              <a:chExt cx="1913890" cy="1913890"/>
            </a:xfrm>
          </p:grpSpPr>
          <p:sp>
            <p:nvSpPr>
              <p:cNvPr name="Freeform 23" id="2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24" id="24"/>
            <p:cNvGrpSpPr/>
            <p:nvPr/>
          </p:nvGrpSpPr>
          <p:grpSpPr>
            <a:xfrm rot="0">
              <a:off x="2503014" y="1251507"/>
              <a:ext cx="1251507" cy="1251507"/>
              <a:chOff x="0" y="0"/>
              <a:chExt cx="1913890" cy="1913890"/>
            </a:xfrm>
          </p:grpSpPr>
          <p:sp>
            <p:nvSpPr>
              <p:cNvPr name="Freeform 25" id="2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alpha val="0"/>
                </a:srgbClr>
              </a:solidFill>
            </p:spPr>
          </p:sp>
        </p:grpSp>
      </p:grpSp>
      <p:sp>
        <p:nvSpPr>
          <p:cNvPr name="TextBox 26" id="26"/>
          <p:cNvSpPr txBox="true"/>
          <p:nvPr/>
        </p:nvSpPr>
        <p:spPr>
          <a:xfrm rot="0">
            <a:off x="1877261" y="3169452"/>
            <a:ext cx="14026274" cy="5522597"/>
          </a:xfrm>
          <a:prstGeom prst="rect">
            <a:avLst/>
          </a:prstGeom>
        </p:spPr>
        <p:txBody>
          <a:bodyPr anchor="t" rtlCol="false" tIns="0" lIns="0" bIns="0" rIns="0">
            <a:spAutoFit/>
          </a:bodyPr>
          <a:lstStyle/>
          <a:p>
            <a:pPr algn="ctr">
              <a:lnSpc>
                <a:spcPts val="3946"/>
              </a:lnSpc>
              <a:spcBef>
                <a:spcPct val="0"/>
              </a:spcBef>
            </a:pPr>
            <a:r>
              <a:rPr lang="en-US" b="true" sz="3288">
                <a:solidFill>
                  <a:srgbClr val="24508C"/>
                </a:solidFill>
                <a:latin typeface="Roca One Bold"/>
                <a:ea typeface="Roca One Bold"/>
                <a:cs typeface="Roca One Bold"/>
                <a:sym typeface="Roca One Bold"/>
              </a:rPr>
              <a:t>S</a:t>
            </a:r>
            <a:r>
              <a:rPr lang="en-US" sz="3288">
                <a:solidFill>
                  <a:srgbClr val="24508C"/>
                </a:solidFill>
                <a:latin typeface="Roca One"/>
                <a:ea typeface="Roca One"/>
                <a:cs typeface="Roca One"/>
                <a:sym typeface="Roca One"/>
              </a:rPr>
              <a:t>alesforce offers numerous benefits to organizations, including:</a:t>
            </a:r>
          </a:p>
          <a:p>
            <a:pPr algn="ctr">
              <a:lnSpc>
                <a:spcPts val="3946"/>
              </a:lnSpc>
              <a:spcBef>
                <a:spcPct val="0"/>
              </a:spcBef>
            </a:pPr>
            <a:r>
              <a:rPr lang="en-US" sz="3288">
                <a:solidFill>
                  <a:srgbClr val="24508C"/>
                </a:solidFill>
                <a:latin typeface="Roca One"/>
                <a:ea typeface="Roca One"/>
                <a:cs typeface="Roca One"/>
                <a:sym typeface="Roca One"/>
              </a:rPr>
              <a:t>Improved Collaboration: Sales, marketing, and service teams can work together using a shared platform.</a:t>
            </a:r>
          </a:p>
          <a:p>
            <a:pPr algn="ctr">
              <a:lnSpc>
                <a:spcPts val="3946"/>
              </a:lnSpc>
              <a:spcBef>
                <a:spcPct val="0"/>
              </a:spcBef>
            </a:pPr>
            <a:r>
              <a:rPr lang="en-US" sz="3288">
                <a:solidFill>
                  <a:srgbClr val="24508C"/>
                </a:solidFill>
                <a:latin typeface="Roca One"/>
                <a:ea typeface="Roca One"/>
                <a:cs typeface="Roca One"/>
                <a:sym typeface="Roca One"/>
              </a:rPr>
              <a:t>Automation: Automating routine tasks saves time and ensures consistency in business processes.</a:t>
            </a:r>
          </a:p>
          <a:p>
            <a:pPr algn="ctr">
              <a:lnSpc>
                <a:spcPts val="3946"/>
              </a:lnSpc>
              <a:spcBef>
                <a:spcPct val="0"/>
              </a:spcBef>
            </a:pPr>
            <a:r>
              <a:rPr lang="en-US" sz="3288">
                <a:solidFill>
                  <a:srgbClr val="24508C"/>
                </a:solidFill>
                <a:latin typeface="Roca One"/>
                <a:ea typeface="Roca One"/>
                <a:cs typeface="Roca One"/>
                <a:sym typeface="Roca One"/>
              </a:rPr>
              <a:t>Real-Time Data: Access to up-to-date customer information helps businesses make informed decisions.</a:t>
            </a:r>
          </a:p>
          <a:p>
            <a:pPr algn="ctr">
              <a:lnSpc>
                <a:spcPts val="3946"/>
              </a:lnSpc>
              <a:spcBef>
                <a:spcPct val="0"/>
              </a:spcBef>
            </a:pPr>
            <a:r>
              <a:rPr lang="en-US" sz="3288">
                <a:solidFill>
                  <a:srgbClr val="24508C"/>
                </a:solidFill>
                <a:latin typeface="Roca One"/>
                <a:ea typeface="Roca One"/>
                <a:cs typeface="Roca One"/>
                <a:sym typeface="Roca One"/>
              </a:rPr>
              <a:t>Customizability: Salesforce can be tailored to meet specific business needs, from industries to workflows.</a:t>
            </a:r>
          </a:p>
          <a:p>
            <a:pPr algn="ctr">
              <a:lnSpc>
                <a:spcPts val="3946"/>
              </a:lnSpc>
              <a:spcBef>
                <a:spcPct val="0"/>
              </a:spcBef>
            </a:pPr>
            <a:r>
              <a:rPr lang="en-US" sz="3288">
                <a:solidFill>
                  <a:srgbClr val="24508C"/>
                </a:solidFill>
                <a:latin typeface="Roca One"/>
                <a:ea typeface="Roca One"/>
                <a:cs typeface="Roca One"/>
                <a:sym typeface="Roca One"/>
              </a:rPr>
              <a:t>Scalability: As businesses grow, Salesforce can easily scale to handle increased workloads and more complex needs.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1739164" y="563220"/>
            <a:ext cx="14809673" cy="8499362"/>
          </a:xfrm>
          <a:prstGeom prst="rect">
            <a:avLst/>
          </a:prstGeom>
        </p:spPr>
        <p:txBody>
          <a:bodyPr anchor="t" rtlCol="false" tIns="0" lIns="0" bIns="0" rIns="0">
            <a:spAutoFit/>
          </a:bodyPr>
          <a:lstStyle/>
          <a:p>
            <a:pPr algn="l">
              <a:lnSpc>
                <a:spcPts val="5685"/>
              </a:lnSpc>
            </a:pPr>
            <a:r>
              <a:rPr lang="en-US" sz="3106" b="true">
                <a:solidFill>
                  <a:srgbClr val="24508C"/>
                </a:solidFill>
                <a:latin typeface="Roca One Bold"/>
                <a:ea typeface="Roca One Bold"/>
                <a:cs typeface="Roca One Bold"/>
                <a:sym typeface="Roca One Bold"/>
              </a:rPr>
              <a:t>THERE ARE MULTIPLE WAYS TO REPRESENT COLORS IN DIGITAL FORMATS:</a:t>
            </a:r>
          </a:p>
          <a:p>
            <a:pPr algn="l">
              <a:lnSpc>
                <a:spcPts val="5685"/>
              </a:lnSpc>
            </a:pPr>
          </a:p>
          <a:p>
            <a:pPr algn="l" marL="670794" indent="-335397" lvl="1">
              <a:lnSpc>
                <a:spcPts val="5685"/>
              </a:lnSpc>
              <a:buFont typeface="Arial"/>
              <a:buChar char="•"/>
            </a:pPr>
            <a:r>
              <a:rPr lang="en-US" b="true" sz="3106">
                <a:solidFill>
                  <a:srgbClr val="24508C"/>
                </a:solidFill>
                <a:latin typeface="Roca One Bold"/>
                <a:ea typeface="Roca One Bold"/>
                <a:cs typeface="Roca One Bold"/>
                <a:sym typeface="Roca One Bold"/>
              </a:rPr>
              <a:t>HEX: A compact code used mainly in web design (#RRGGBB).</a:t>
            </a:r>
          </a:p>
          <a:p>
            <a:pPr algn="l" marL="670794" indent="-335397" lvl="1">
              <a:lnSpc>
                <a:spcPts val="5685"/>
              </a:lnSpc>
              <a:buFont typeface="Arial"/>
              <a:buChar char="•"/>
            </a:pPr>
            <a:r>
              <a:rPr lang="en-US" b="true" sz="3106">
                <a:solidFill>
                  <a:srgbClr val="24508C"/>
                </a:solidFill>
                <a:latin typeface="Roca One Bold"/>
                <a:ea typeface="Roca One Bold"/>
                <a:cs typeface="Roca One Bold"/>
                <a:sym typeface="Roca One Bold"/>
              </a:rPr>
              <a:t>RGB: Defines colors through red, green, and blue intensities.</a:t>
            </a:r>
          </a:p>
          <a:p>
            <a:pPr algn="l" marL="670794" indent="-335397" lvl="1">
              <a:lnSpc>
                <a:spcPts val="5685"/>
              </a:lnSpc>
              <a:buFont typeface="Arial"/>
              <a:buChar char="•"/>
            </a:pPr>
            <a:r>
              <a:rPr lang="en-US" b="true" sz="3106">
                <a:solidFill>
                  <a:srgbClr val="24508C"/>
                </a:solidFill>
                <a:latin typeface="Roca One Bold"/>
                <a:ea typeface="Roca One Bold"/>
                <a:cs typeface="Roca One Bold"/>
                <a:sym typeface="Roca One Bold"/>
              </a:rPr>
              <a:t>HSL: Describes colors in terms of hue, saturation, and lightness, making it intuitive for designers.</a:t>
            </a:r>
          </a:p>
          <a:p>
            <a:pPr algn="l" marL="670794" indent="-335397" lvl="1">
              <a:lnSpc>
                <a:spcPts val="5685"/>
              </a:lnSpc>
              <a:buFont typeface="Arial"/>
              <a:buChar char="•"/>
            </a:pPr>
            <a:r>
              <a:rPr lang="en-US" b="true" sz="3106">
                <a:solidFill>
                  <a:srgbClr val="24508C"/>
                </a:solidFill>
                <a:latin typeface="Roca One Bold"/>
                <a:ea typeface="Roca One Bold"/>
                <a:cs typeface="Roca One Bold"/>
                <a:sym typeface="Roca One Bold"/>
              </a:rPr>
              <a:t>Each format has unique strengths, depending on its application. For example, HEX is ideal for coding, RGB is great for screens, and HSL is user-friendly for manual adjustments. Learning these formats provides flexibility and accuracy in any design or coding task.</a:t>
            </a:r>
          </a:p>
          <a:p>
            <a:pPr algn="l" marL="0" indent="0" lvl="0">
              <a:lnSpc>
                <a:spcPts val="5502"/>
              </a:lnSpc>
            </a:pPr>
          </a:p>
        </p:txBody>
      </p:sp>
      <p:sp>
        <p:nvSpPr>
          <p:cNvPr name="Freeform 13" id="13"/>
          <p:cNvSpPr/>
          <p:nvPr/>
        </p:nvSpPr>
        <p:spPr>
          <a:xfrm flipH="false" flipV="false" rot="0">
            <a:off x="15087658" y="5505428"/>
            <a:ext cx="3200342" cy="5641629"/>
          </a:xfrm>
          <a:custGeom>
            <a:avLst/>
            <a:gdLst/>
            <a:ahLst/>
            <a:cxnLst/>
            <a:rect r="r" b="b" t="t" l="l"/>
            <a:pathLst>
              <a:path h="5641629" w="3200342">
                <a:moveTo>
                  <a:pt x="0" y="0"/>
                </a:moveTo>
                <a:lnTo>
                  <a:pt x="3200342" y="0"/>
                </a:lnTo>
                <a:lnTo>
                  <a:pt x="3200342" y="5641629"/>
                </a:lnTo>
                <a:lnTo>
                  <a:pt x="0" y="56416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0.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88191" y="1104900"/>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Salesforce Cloud Products</a:t>
            </a:r>
          </a:p>
        </p:txBody>
      </p:sp>
      <p:sp>
        <p:nvSpPr>
          <p:cNvPr name="TextBox 3" id="3"/>
          <p:cNvSpPr txBox="true"/>
          <p:nvPr/>
        </p:nvSpPr>
        <p:spPr>
          <a:xfrm rot="0">
            <a:off x="2165684" y="3798570"/>
            <a:ext cx="13866603" cy="5459730"/>
          </a:xfrm>
          <a:prstGeom prst="rect">
            <a:avLst/>
          </a:prstGeom>
        </p:spPr>
        <p:txBody>
          <a:bodyPr anchor="t" rtlCol="false" tIns="0" lIns="0" bIns="0" rIns="0">
            <a:spAutoFit/>
          </a:bodyPr>
          <a:lstStyle/>
          <a:p>
            <a:pPr algn="l">
              <a:lnSpc>
                <a:spcPts val="3639"/>
              </a:lnSpc>
            </a:pPr>
            <a:r>
              <a:rPr lang="en-US" sz="2599">
                <a:solidFill>
                  <a:srgbClr val="24508C"/>
                </a:solidFill>
                <a:latin typeface="Open Sans"/>
                <a:ea typeface="Open Sans"/>
                <a:cs typeface="Open Sans"/>
                <a:sym typeface="Open Sans"/>
              </a:rPr>
              <a:t>Salesforce offers a wide range of cloud products that serve different business needs. The main Salesforce clouds include:</a:t>
            </a:r>
          </a:p>
          <a:p>
            <a:pPr algn="l" marL="561339" indent="-280669" lvl="1">
              <a:lnSpc>
                <a:spcPts val="3639"/>
              </a:lnSpc>
              <a:buFont typeface="Arial"/>
              <a:buChar char="•"/>
            </a:pPr>
            <a:r>
              <a:rPr lang="en-US" sz="2599">
                <a:solidFill>
                  <a:srgbClr val="24508C"/>
                </a:solidFill>
                <a:latin typeface="Open Sans"/>
                <a:ea typeface="Open Sans"/>
                <a:cs typeface="Open Sans"/>
                <a:sym typeface="Open Sans"/>
              </a:rPr>
              <a:t>Sales Cloud: Helps manage sales processes, track leads, and close deals.</a:t>
            </a:r>
          </a:p>
          <a:p>
            <a:pPr algn="l" marL="561339" indent="-280669" lvl="1">
              <a:lnSpc>
                <a:spcPts val="3639"/>
              </a:lnSpc>
              <a:buFont typeface="Arial"/>
              <a:buChar char="•"/>
            </a:pPr>
            <a:r>
              <a:rPr lang="en-US" sz="2599">
                <a:solidFill>
                  <a:srgbClr val="24508C"/>
                </a:solidFill>
                <a:latin typeface="Open Sans"/>
                <a:ea typeface="Open Sans"/>
                <a:cs typeface="Open Sans"/>
                <a:sym typeface="Open Sans"/>
              </a:rPr>
              <a:t>Service Cloud: Aids customer support teams by providing tools for case management, knowledge bases, and live chat.</a:t>
            </a:r>
          </a:p>
          <a:p>
            <a:pPr algn="l" marL="561339" indent="-280669" lvl="1">
              <a:lnSpc>
                <a:spcPts val="3639"/>
              </a:lnSpc>
              <a:buFont typeface="Arial"/>
              <a:buChar char="•"/>
            </a:pPr>
            <a:r>
              <a:rPr lang="en-US" sz="2599">
                <a:solidFill>
                  <a:srgbClr val="24508C"/>
                </a:solidFill>
                <a:latin typeface="Open Sans"/>
                <a:ea typeface="Open Sans"/>
                <a:cs typeface="Open Sans"/>
                <a:sym typeface="Open Sans"/>
              </a:rPr>
              <a:t>Marketing Cloud: Allows businesses to run email campaigns, social media marketing, and customer segmentation.</a:t>
            </a:r>
          </a:p>
          <a:p>
            <a:pPr algn="l" marL="561339" indent="-280669" lvl="1">
              <a:lnSpc>
                <a:spcPts val="3639"/>
              </a:lnSpc>
              <a:buFont typeface="Arial"/>
              <a:buChar char="•"/>
            </a:pPr>
            <a:r>
              <a:rPr lang="en-US" sz="2599">
                <a:solidFill>
                  <a:srgbClr val="24508C"/>
                </a:solidFill>
                <a:latin typeface="Open Sans"/>
                <a:ea typeface="Open Sans"/>
                <a:cs typeface="Open Sans"/>
                <a:sym typeface="Open Sans"/>
              </a:rPr>
              <a:t>Commerce Cloud: Supports e-commerce businesses by helping manage online stores and customer journeys.</a:t>
            </a:r>
          </a:p>
          <a:p>
            <a:pPr algn="l" marL="561339" indent="-280669" lvl="1">
              <a:lnSpc>
                <a:spcPts val="3639"/>
              </a:lnSpc>
              <a:buFont typeface="Arial"/>
              <a:buChar char="•"/>
            </a:pPr>
            <a:r>
              <a:rPr lang="en-US" sz="2599">
                <a:solidFill>
                  <a:srgbClr val="24508C"/>
                </a:solidFill>
                <a:latin typeface="Open Sans"/>
                <a:ea typeface="Open Sans"/>
                <a:cs typeface="Open Sans"/>
                <a:sym typeface="Open Sans"/>
              </a:rPr>
              <a:t>These specialized clouds work together to provide a unified platform for managing customer relationships.</a:t>
            </a:r>
          </a:p>
          <a:p>
            <a:pPr algn="l" marL="0" indent="0" lvl="0">
              <a:lnSpc>
                <a:spcPts val="3499"/>
              </a:lnSpc>
            </a:pPr>
          </a:p>
        </p:txBody>
      </p:sp>
      <p:sp>
        <p:nvSpPr>
          <p:cNvPr name="AutoShape 4" id="4"/>
          <p:cNvSpPr/>
          <p:nvPr/>
        </p:nvSpPr>
        <p:spPr>
          <a:xfrm>
            <a:off x="2188191" y="2995186"/>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640064" y="1190802"/>
            <a:ext cx="10739373" cy="2114550"/>
          </a:xfrm>
          <a:prstGeom prst="rect">
            <a:avLst/>
          </a:prstGeom>
        </p:spPr>
        <p:txBody>
          <a:bodyPr anchor="t" rtlCol="false" tIns="0" lIns="0" bIns="0" rIns="0">
            <a:spAutoFit/>
          </a:bodyPr>
          <a:lstStyle/>
          <a:p>
            <a:pPr algn="l" marL="0" indent="0" lvl="0">
              <a:lnSpc>
                <a:spcPts val="8399"/>
              </a:lnSpc>
            </a:pPr>
            <a:r>
              <a:rPr lang="en-US" b="true" sz="6999">
                <a:solidFill>
                  <a:srgbClr val="24508C"/>
                </a:solidFill>
                <a:latin typeface="Open Sans Bold"/>
                <a:ea typeface="Open Sans Bold"/>
                <a:cs typeface="Open Sans Bold"/>
                <a:sym typeface="Open Sans Bold"/>
              </a:rPr>
              <a:t>Salesforce CRM and Customer Management</a:t>
            </a:r>
          </a:p>
        </p:txBody>
      </p:sp>
      <p:sp>
        <p:nvSpPr>
          <p:cNvPr name="Freeform 3" id="3"/>
          <p:cNvSpPr/>
          <p:nvPr/>
        </p:nvSpPr>
        <p:spPr>
          <a:xfrm flipH="false" flipV="false" rot="0">
            <a:off x="13125728" y="0"/>
            <a:ext cx="10324544" cy="10287000"/>
          </a:xfrm>
          <a:custGeom>
            <a:avLst/>
            <a:gdLst/>
            <a:ahLst/>
            <a:cxnLst/>
            <a:rect r="r" b="b" t="t" l="l"/>
            <a:pathLst>
              <a:path h="10287000" w="10324544">
                <a:moveTo>
                  <a:pt x="0" y="0"/>
                </a:moveTo>
                <a:lnTo>
                  <a:pt x="10324544" y="0"/>
                </a:lnTo>
                <a:lnTo>
                  <a:pt x="103245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53406" y="3842489"/>
            <a:ext cx="10426031" cy="5951420"/>
          </a:xfrm>
          <a:prstGeom prst="rect">
            <a:avLst/>
          </a:prstGeom>
        </p:spPr>
        <p:txBody>
          <a:bodyPr anchor="t" rtlCol="false" tIns="0" lIns="0" bIns="0" rIns="0">
            <a:spAutoFit/>
          </a:bodyPr>
          <a:lstStyle/>
          <a:p>
            <a:pPr algn="ctr">
              <a:lnSpc>
                <a:spcPts val="4293"/>
              </a:lnSpc>
            </a:pPr>
            <a:r>
              <a:rPr lang="en-US" sz="3067">
                <a:solidFill>
                  <a:srgbClr val="24508C"/>
                </a:solidFill>
                <a:latin typeface="Roca One Light"/>
                <a:ea typeface="Roca One Light"/>
                <a:cs typeface="Roca One Light"/>
                <a:sym typeface="Roca One Light"/>
              </a:rPr>
              <a:t>Salesforce’s primary function is to manage customer relationships, and its CRM capabilities are at the core of the platform. It provides businesses with a 360-degree view of their customers, allowing them to track interactions across various channels. CRM features include managing customer data, tracking communication history, storing documents, and providing support. By consolidating customer information in one place, Salesforce helps businesses create personalized experiences, improve customer satisfaction, and build long-term loyalty.</a:t>
            </a:r>
          </a:p>
        </p:txBody>
      </p:sp>
    </p:spTree>
  </p:cSld>
  <p:clrMapOvr>
    <a:masterClrMapping/>
  </p:clrMapOvr>
</p:sld>
</file>

<file path=ppt/slides/slide6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5400000">
            <a:off x="-638078" y="4448905"/>
            <a:ext cx="4722745" cy="1389189"/>
            <a:chOff x="0" y="0"/>
            <a:chExt cx="6296994" cy="1852253"/>
          </a:xfrm>
        </p:grpSpPr>
        <p:grpSp>
          <p:nvGrpSpPr>
            <p:cNvPr name="Group 3" id="3"/>
            <p:cNvGrpSpPr>
              <a:grpSpLocks noChangeAspect="true"/>
            </p:cNvGrpSpPr>
            <p:nvPr/>
          </p:nvGrpSpPr>
          <p:grpSpPr>
            <a:xfrm rot="-10800000">
              <a:off x="0" y="0"/>
              <a:ext cx="1848345" cy="1848345"/>
              <a:chOff x="0" y="0"/>
              <a:chExt cx="2653030" cy="2653030"/>
            </a:xfrm>
          </p:grpSpPr>
          <p:sp>
            <p:nvSpPr>
              <p:cNvPr name="Freeform 4" id="4"/>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FFFFF"/>
              </a:solidFill>
            </p:spPr>
          </p:sp>
        </p:grpSp>
        <p:sp>
          <p:nvSpPr>
            <p:cNvPr name="AutoShape 5" id="5"/>
            <p:cNvSpPr/>
            <p:nvPr/>
          </p:nvSpPr>
          <p:spPr>
            <a:xfrm rot="-10800000">
              <a:off x="4448649" y="7814"/>
              <a:ext cx="1848345" cy="1840531"/>
            </a:xfrm>
            <a:prstGeom prst="rect">
              <a:avLst/>
            </a:prstGeom>
            <a:solidFill>
              <a:srgbClr val="FFFFFF"/>
            </a:solidFill>
          </p:spPr>
        </p:sp>
        <p:grpSp>
          <p:nvGrpSpPr>
            <p:cNvPr name="Group 6" id="6"/>
            <p:cNvGrpSpPr>
              <a:grpSpLocks noChangeAspect="true"/>
            </p:cNvGrpSpPr>
            <p:nvPr/>
          </p:nvGrpSpPr>
          <p:grpSpPr>
            <a:xfrm rot="-10800000">
              <a:off x="2224324" y="3907"/>
              <a:ext cx="1848345" cy="1848345"/>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grpSp>
        <p:nvGrpSpPr>
          <p:cNvPr name="Group 8" id="8"/>
          <p:cNvGrpSpPr/>
          <p:nvPr/>
        </p:nvGrpSpPr>
        <p:grpSpPr>
          <a:xfrm rot="0">
            <a:off x="3512702" y="337980"/>
            <a:ext cx="13557206" cy="9611040"/>
            <a:chOff x="0" y="0"/>
            <a:chExt cx="18076275" cy="12814720"/>
          </a:xfrm>
        </p:grpSpPr>
        <p:sp>
          <p:nvSpPr>
            <p:cNvPr name="TextBox 9" id="9"/>
            <p:cNvSpPr txBox="true"/>
            <p:nvPr/>
          </p:nvSpPr>
          <p:spPr>
            <a:xfrm rot="0">
              <a:off x="0" y="-76200"/>
              <a:ext cx="18076275" cy="3567938"/>
            </a:xfrm>
            <a:prstGeom prst="rect">
              <a:avLst/>
            </a:prstGeom>
          </p:spPr>
          <p:txBody>
            <a:bodyPr anchor="t" rtlCol="false" tIns="0" lIns="0" bIns="0" rIns="0">
              <a:spAutoFit/>
            </a:bodyPr>
            <a:lstStyle/>
            <a:p>
              <a:pPr algn="l" marL="0" indent="0" lvl="0">
                <a:lnSpc>
                  <a:spcPts val="10783"/>
                </a:lnSpc>
              </a:pPr>
              <a:r>
                <a:rPr lang="en-US" b="true" sz="8294">
                  <a:solidFill>
                    <a:srgbClr val="24508C"/>
                  </a:solidFill>
                  <a:latin typeface="Open Sans Bold"/>
                  <a:ea typeface="Open Sans Bold"/>
                  <a:cs typeface="Open Sans Bold"/>
                  <a:sym typeface="Open Sans Bold"/>
                </a:rPr>
                <a:t>Salesforce Automation Tools</a:t>
              </a:r>
            </a:p>
          </p:txBody>
        </p:sp>
        <p:sp>
          <p:nvSpPr>
            <p:cNvPr name="TextBox 10" id="10"/>
            <p:cNvSpPr txBox="true"/>
            <p:nvPr/>
          </p:nvSpPr>
          <p:spPr>
            <a:xfrm rot="0">
              <a:off x="0" y="4805439"/>
              <a:ext cx="18076275" cy="8009281"/>
            </a:xfrm>
            <a:prstGeom prst="rect">
              <a:avLst/>
            </a:prstGeom>
          </p:spPr>
          <p:txBody>
            <a:bodyPr anchor="t" rtlCol="false" tIns="0" lIns="0" bIns="0" rIns="0">
              <a:spAutoFit/>
            </a:bodyPr>
            <a:lstStyle/>
            <a:p>
              <a:pPr algn="l" marL="0" indent="0" lvl="0">
                <a:lnSpc>
                  <a:spcPts val="4865"/>
                </a:lnSpc>
              </a:pPr>
              <a:r>
                <a:rPr lang="en-US" sz="2673" u="none">
                  <a:solidFill>
                    <a:srgbClr val="24508C"/>
                  </a:solidFill>
                  <a:latin typeface="Roca One"/>
                  <a:ea typeface="Roca One"/>
                  <a:cs typeface="Roca One"/>
                  <a:sym typeface="Roca One"/>
                </a:rPr>
                <a:t>Salesforce offers a variety of automation tools that help businesses save time and streamline processes. These include:</a:t>
              </a:r>
            </a:p>
            <a:p>
              <a:pPr algn="l" marL="0" indent="0" lvl="0">
                <a:lnSpc>
                  <a:spcPts val="4865"/>
                </a:lnSpc>
              </a:pPr>
              <a:r>
                <a:rPr lang="en-US" sz="2673" u="none">
                  <a:solidFill>
                    <a:srgbClr val="24508C"/>
                  </a:solidFill>
                  <a:latin typeface="Roca One"/>
                  <a:ea typeface="Roca One"/>
                  <a:cs typeface="Roca One"/>
                  <a:sym typeface="Roca One"/>
                </a:rPr>
                <a:t>Workflow Rules: Automate standard internal procedures and processes.</a:t>
              </a:r>
            </a:p>
            <a:p>
              <a:pPr algn="l" marL="0" indent="0" lvl="0">
                <a:lnSpc>
                  <a:spcPts val="4865"/>
                </a:lnSpc>
              </a:pPr>
              <a:r>
                <a:rPr lang="en-US" sz="2673" u="none">
                  <a:solidFill>
                    <a:srgbClr val="24508C"/>
                  </a:solidFill>
                  <a:latin typeface="Roca One"/>
                  <a:ea typeface="Roca One"/>
                  <a:cs typeface="Roca One"/>
                  <a:sym typeface="Roca One"/>
                </a:rPr>
                <a:t>Process Builder: Visualize and automate business processes by creating triggers based on specific conditions.</a:t>
              </a:r>
            </a:p>
            <a:p>
              <a:pPr algn="l" marL="0" indent="0" lvl="0">
                <a:lnSpc>
                  <a:spcPts val="4865"/>
                </a:lnSpc>
              </a:pPr>
              <a:r>
                <a:rPr lang="en-US" sz="2673" u="none">
                  <a:solidFill>
                    <a:srgbClr val="24508C"/>
                  </a:solidFill>
                  <a:latin typeface="Roca One"/>
                  <a:ea typeface="Roca One"/>
                  <a:cs typeface="Roca One"/>
                  <a:sym typeface="Roca One"/>
                </a:rPr>
                <a:t>Flow Builder: Automate and optimize complex business processes.</a:t>
              </a:r>
            </a:p>
            <a:p>
              <a:pPr algn="l" marL="0" indent="0" lvl="0">
                <a:lnSpc>
                  <a:spcPts val="4865"/>
                </a:lnSpc>
              </a:pPr>
              <a:r>
                <a:rPr lang="en-US" sz="2673" u="none">
                  <a:solidFill>
                    <a:srgbClr val="24508C"/>
                  </a:solidFill>
                  <a:latin typeface="Roca One"/>
                  <a:ea typeface="Roca One"/>
                  <a:cs typeface="Roca One"/>
                  <a:sym typeface="Roca One"/>
                </a:rPr>
                <a:t>Einstein AI: A powerful AI tool that provides recommendations, predictions, and insights to improve decision-making.</a:t>
              </a:r>
            </a:p>
            <a:p>
              <a:pPr algn="l" marL="0" indent="0" lvl="0">
                <a:lnSpc>
                  <a:spcPts val="4865"/>
                </a:lnSpc>
              </a:pPr>
              <a:r>
                <a:rPr lang="en-US" sz="2673" u="none">
                  <a:solidFill>
                    <a:srgbClr val="24508C"/>
                  </a:solidFill>
                  <a:latin typeface="Roca One"/>
                  <a:ea typeface="Roca One"/>
                  <a:cs typeface="Roca One"/>
                  <a:sym typeface="Roca One"/>
                </a:rPr>
                <a:t>These tools help businesses reduce manual effort, increase efficiency, and improve consistency across their operations.</a:t>
              </a:r>
            </a:p>
          </p:txBody>
        </p:sp>
        <p:sp>
          <p:nvSpPr>
            <p:cNvPr name="AutoShape 11" id="11"/>
            <p:cNvSpPr/>
            <p:nvPr/>
          </p:nvSpPr>
          <p:spPr>
            <a:xfrm rot="0">
              <a:off x="0" y="3982074"/>
              <a:ext cx="1324627" cy="223120"/>
            </a:xfrm>
            <a:prstGeom prst="rect">
              <a:avLst/>
            </a:prstGeom>
            <a:solidFill>
              <a:srgbClr val="FFFFFF"/>
            </a:solidFill>
          </p:spPr>
        </p:sp>
      </p:grpSp>
    </p:spTree>
  </p:cSld>
  <p:clrMapOvr>
    <a:masterClrMapping/>
  </p:clrMapOvr>
</p:sld>
</file>

<file path=ppt/slides/slide6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600083" y="564716"/>
            <a:ext cx="17087834" cy="121920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24508C"/>
                </a:solidFill>
                <a:latin typeface="Open Sans Bold"/>
                <a:ea typeface="Open Sans Bold"/>
                <a:cs typeface="Open Sans Bold"/>
                <a:sym typeface="Open Sans Bold"/>
              </a:rPr>
              <a:t>Customization and Integration</a:t>
            </a:r>
          </a:p>
        </p:txBody>
      </p:sp>
      <p:sp>
        <p:nvSpPr>
          <p:cNvPr name="TextBox 3" id="3"/>
          <p:cNvSpPr txBox="true"/>
          <p:nvPr/>
        </p:nvSpPr>
        <p:spPr>
          <a:xfrm rot="0">
            <a:off x="600083" y="3083516"/>
            <a:ext cx="17077212" cy="5090160"/>
          </a:xfrm>
          <a:prstGeom prst="rect">
            <a:avLst/>
          </a:prstGeom>
        </p:spPr>
        <p:txBody>
          <a:bodyPr anchor="t" rtlCol="false" tIns="0" lIns="0" bIns="0" rIns="0">
            <a:spAutoFit/>
          </a:bodyPr>
          <a:lstStyle/>
          <a:p>
            <a:pPr algn="l">
              <a:lnSpc>
                <a:spcPts val="5190"/>
              </a:lnSpc>
            </a:pPr>
            <a:r>
              <a:rPr lang="en-US" sz="3000" spc="-60" b="true">
                <a:solidFill>
                  <a:srgbClr val="24508C"/>
                </a:solidFill>
                <a:latin typeface="Roca One Bold"/>
                <a:ea typeface="Roca One Bold"/>
                <a:cs typeface="Roca One Bold"/>
                <a:sym typeface="Roca One Bold"/>
              </a:rPr>
              <a:t>One of the key advantages of Salesforce is its customizability. Users can tailor the platform to fit their specific business needs. Customization options include:</a:t>
            </a:r>
          </a:p>
          <a:p>
            <a:pPr algn="l" marL="647700" indent="-323850" lvl="1">
              <a:lnSpc>
                <a:spcPts val="5190"/>
              </a:lnSpc>
              <a:buFont typeface="Arial"/>
              <a:buChar char="•"/>
            </a:pPr>
            <a:r>
              <a:rPr lang="en-US" b="true" sz="3000" spc="-60">
                <a:solidFill>
                  <a:srgbClr val="24508C"/>
                </a:solidFill>
                <a:latin typeface="Roca One Bold"/>
                <a:ea typeface="Roca One Bold"/>
                <a:cs typeface="Roca One Bold"/>
                <a:sym typeface="Roca One Bold"/>
              </a:rPr>
              <a:t>Custom Fields and Objects: Add unique fields to capture important data.</a:t>
            </a:r>
          </a:p>
          <a:p>
            <a:pPr algn="l" marL="647700" indent="-323850" lvl="1">
              <a:lnSpc>
                <a:spcPts val="5190"/>
              </a:lnSpc>
              <a:buFont typeface="Arial"/>
              <a:buChar char="•"/>
            </a:pPr>
            <a:r>
              <a:rPr lang="en-US" b="true" sz="3000" spc="-60">
                <a:solidFill>
                  <a:srgbClr val="24508C"/>
                </a:solidFill>
                <a:latin typeface="Roca One Bold"/>
                <a:ea typeface="Roca One Bold"/>
                <a:cs typeface="Roca One Bold"/>
                <a:sym typeface="Roca One Bold"/>
              </a:rPr>
              <a:t>AppExchange: A marketplace for third-party apps that extend Salesforce functionality.</a:t>
            </a:r>
          </a:p>
          <a:p>
            <a:pPr algn="l" marL="647700" indent="-323850" lvl="1">
              <a:lnSpc>
                <a:spcPts val="5190"/>
              </a:lnSpc>
              <a:buFont typeface="Arial"/>
              <a:buChar char="•"/>
            </a:pPr>
            <a:r>
              <a:rPr lang="en-US" b="true" sz="3000" spc="-60">
                <a:solidFill>
                  <a:srgbClr val="24508C"/>
                </a:solidFill>
                <a:latin typeface="Roca One Bold"/>
                <a:ea typeface="Roca One Bold"/>
                <a:cs typeface="Roca One Bold"/>
                <a:sym typeface="Roca One Bold"/>
              </a:rPr>
              <a:t>Salesforce Lightning: A modern interface that can be customized to improve user experience.</a:t>
            </a:r>
          </a:p>
          <a:p>
            <a:pPr algn="l" marL="647700" indent="-323850" lvl="1">
              <a:lnSpc>
                <a:spcPts val="5190"/>
              </a:lnSpc>
              <a:buFont typeface="Arial"/>
              <a:buChar char="•"/>
            </a:pPr>
            <a:r>
              <a:rPr lang="en-US" b="true" sz="3000" spc="-60">
                <a:solidFill>
                  <a:srgbClr val="24508C"/>
                </a:solidFill>
                <a:latin typeface="Roca One Bold"/>
                <a:ea typeface="Roca One Bold"/>
                <a:cs typeface="Roca One Bold"/>
                <a:sym typeface="Roca One Bold"/>
              </a:rPr>
              <a:t>Integration: Salesforce integrates with many third-party tools like email marketing platforms, accounting software, and social media platforms, enabling seamless workflows.</a:t>
            </a:r>
          </a:p>
          <a:p>
            <a:pPr algn="l" marL="0" indent="0" lvl="0">
              <a:lnSpc>
                <a:spcPts val="3300"/>
              </a:lnSpc>
              <a:spcBef>
                <a:spcPct val="0"/>
              </a:spcBef>
            </a:pPr>
          </a:p>
        </p:txBody>
      </p:sp>
    </p:spTree>
  </p:cSld>
  <p:clrMapOvr>
    <a:masterClrMapping/>
  </p:clrMapOvr>
</p:sld>
</file>

<file path=ppt/slides/slide6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5400000">
            <a:off x="-638078" y="4448905"/>
            <a:ext cx="4722745" cy="1389189"/>
            <a:chOff x="0" y="0"/>
            <a:chExt cx="6296994" cy="1852253"/>
          </a:xfrm>
        </p:grpSpPr>
        <p:grpSp>
          <p:nvGrpSpPr>
            <p:cNvPr name="Group 3" id="3"/>
            <p:cNvGrpSpPr>
              <a:grpSpLocks noChangeAspect="true"/>
            </p:cNvGrpSpPr>
            <p:nvPr/>
          </p:nvGrpSpPr>
          <p:grpSpPr>
            <a:xfrm rot="-10800000">
              <a:off x="0" y="0"/>
              <a:ext cx="1848345" cy="1848345"/>
              <a:chOff x="0" y="0"/>
              <a:chExt cx="2653030" cy="2653030"/>
            </a:xfrm>
          </p:grpSpPr>
          <p:sp>
            <p:nvSpPr>
              <p:cNvPr name="Freeform 4" id="4"/>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name="AutoShape 5" id="5"/>
            <p:cNvSpPr/>
            <p:nvPr/>
          </p:nvSpPr>
          <p:spPr>
            <a:xfrm rot="-10800000">
              <a:off x="4448649" y="7814"/>
              <a:ext cx="1848345" cy="1840531"/>
            </a:xfrm>
            <a:prstGeom prst="rect">
              <a:avLst/>
            </a:prstGeom>
            <a:solidFill>
              <a:srgbClr val="000000"/>
            </a:solidFill>
          </p:spPr>
        </p:sp>
        <p:grpSp>
          <p:nvGrpSpPr>
            <p:cNvPr name="Group 6" id="6"/>
            <p:cNvGrpSpPr>
              <a:grpSpLocks noChangeAspect="true"/>
            </p:cNvGrpSpPr>
            <p:nvPr/>
          </p:nvGrpSpPr>
          <p:grpSpPr>
            <a:xfrm rot="-10800000">
              <a:off x="2224324" y="3907"/>
              <a:ext cx="1848345" cy="1848345"/>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grpSp>
        <p:nvGrpSpPr>
          <p:cNvPr name="Group 8" id="8"/>
          <p:cNvGrpSpPr/>
          <p:nvPr/>
        </p:nvGrpSpPr>
        <p:grpSpPr>
          <a:xfrm rot="0">
            <a:off x="3512702" y="1395741"/>
            <a:ext cx="13557206" cy="7495518"/>
            <a:chOff x="0" y="0"/>
            <a:chExt cx="18076275" cy="9994024"/>
          </a:xfrm>
        </p:grpSpPr>
        <p:sp>
          <p:nvSpPr>
            <p:cNvPr name="TextBox 9" id="9"/>
            <p:cNvSpPr txBox="true"/>
            <p:nvPr/>
          </p:nvSpPr>
          <p:spPr>
            <a:xfrm rot="0">
              <a:off x="0" y="-76200"/>
              <a:ext cx="18076275" cy="1751838"/>
            </a:xfrm>
            <a:prstGeom prst="rect">
              <a:avLst/>
            </a:prstGeom>
          </p:spPr>
          <p:txBody>
            <a:bodyPr anchor="t" rtlCol="false" tIns="0" lIns="0" bIns="0" rIns="0">
              <a:spAutoFit/>
            </a:bodyPr>
            <a:lstStyle/>
            <a:p>
              <a:pPr algn="l" marL="0" indent="0" lvl="0">
                <a:lnSpc>
                  <a:spcPts val="10783"/>
                </a:lnSpc>
              </a:pPr>
              <a:r>
                <a:rPr lang="en-US" b="true" sz="8294">
                  <a:solidFill>
                    <a:srgbClr val="24508C"/>
                  </a:solidFill>
                  <a:latin typeface="Open Sans Bold"/>
                  <a:ea typeface="Open Sans Bold"/>
                  <a:cs typeface="Open Sans Bold"/>
                  <a:sym typeface="Open Sans Bold"/>
                </a:rPr>
                <a:t>Salesforce Mobile App</a:t>
              </a:r>
            </a:p>
          </p:txBody>
        </p:sp>
        <p:sp>
          <p:nvSpPr>
            <p:cNvPr name="TextBox 10" id="10"/>
            <p:cNvSpPr txBox="true"/>
            <p:nvPr/>
          </p:nvSpPr>
          <p:spPr>
            <a:xfrm rot="0">
              <a:off x="0" y="3084589"/>
              <a:ext cx="18076275" cy="6909435"/>
            </a:xfrm>
            <a:prstGeom prst="rect">
              <a:avLst/>
            </a:prstGeom>
          </p:spPr>
          <p:txBody>
            <a:bodyPr anchor="t" rtlCol="false" tIns="0" lIns="0" bIns="0" rIns="0">
              <a:spAutoFit/>
            </a:bodyPr>
            <a:lstStyle/>
            <a:p>
              <a:pPr algn="l" marL="0" indent="0" lvl="0">
                <a:lnSpc>
                  <a:spcPts val="4199"/>
                </a:lnSpc>
              </a:pPr>
              <a:r>
                <a:rPr lang="en-US" sz="2799" u="none">
                  <a:solidFill>
                    <a:srgbClr val="24508C"/>
                  </a:solidFill>
                  <a:latin typeface="Roca One"/>
                  <a:ea typeface="Roca One"/>
                  <a:cs typeface="Roca One"/>
                  <a:sym typeface="Roca One"/>
                </a:rPr>
                <a:t>Salesforce’s mobile app allows users to access the platform on the go. The app offers a range of features, including:</a:t>
              </a:r>
            </a:p>
            <a:p>
              <a:pPr algn="l" marL="0" indent="0" lvl="0">
                <a:lnSpc>
                  <a:spcPts val="4199"/>
                </a:lnSpc>
              </a:pPr>
              <a:r>
                <a:rPr lang="en-US" sz="2799" u="none">
                  <a:solidFill>
                    <a:srgbClr val="24508C"/>
                  </a:solidFill>
                  <a:latin typeface="Roca One"/>
                  <a:ea typeface="Roca One"/>
                  <a:cs typeface="Roca One"/>
                  <a:sym typeface="Roca One"/>
                </a:rPr>
                <a:t>Mobile CRM: Access customer records, sales opportunities, and reports.</a:t>
              </a:r>
            </a:p>
            <a:p>
              <a:pPr algn="l" marL="0" indent="0" lvl="0">
                <a:lnSpc>
                  <a:spcPts val="4199"/>
                </a:lnSpc>
              </a:pPr>
              <a:r>
                <a:rPr lang="en-US" sz="2799" u="none">
                  <a:solidFill>
                    <a:srgbClr val="24508C"/>
                  </a:solidFill>
                  <a:latin typeface="Roca One"/>
                  <a:ea typeface="Roca One"/>
                  <a:cs typeface="Roca One"/>
                  <a:sym typeface="Roca One"/>
                </a:rPr>
                <a:t>Real-Time Updates: Get notifications and updates instantly to stay informed on key activities.</a:t>
              </a:r>
            </a:p>
            <a:p>
              <a:pPr algn="l" marL="0" indent="0" lvl="0">
                <a:lnSpc>
                  <a:spcPts val="4199"/>
                </a:lnSpc>
              </a:pPr>
              <a:r>
                <a:rPr lang="en-US" sz="2799" u="none">
                  <a:solidFill>
                    <a:srgbClr val="24508C"/>
                  </a:solidFill>
                  <a:latin typeface="Roca One"/>
                  <a:ea typeface="Roca One"/>
                  <a:cs typeface="Roca One"/>
                  <a:sym typeface="Roca One"/>
                </a:rPr>
                <a:t>Task Management: Create, assign, and track tasks to improve team productivity.</a:t>
              </a:r>
            </a:p>
            <a:p>
              <a:pPr algn="l" marL="0" indent="0" lvl="0">
                <a:lnSpc>
                  <a:spcPts val="4199"/>
                </a:lnSpc>
              </a:pPr>
              <a:r>
                <a:rPr lang="en-US" sz="2799" u="none">
                  <a:solidFill>
                    <a:srgbClr val="24508C"/>
                  </a:solidFill>
                  <a:latin typeface="Roca One"/>
                  <a:ea typeface="Roca One"/>
                  <a:cs typeface="Roca One"/>
                  <a:sym typeface="Roca One"/>
                </a:rPr>
                <a:t>Collaboration: Share notes, updates, and documents with team members, no matter where you are.</a:t>
              </a:r>
            </a:p>
            <a:p>
              <a:pPr algn="l" marL="0" indent="0" lvl="0">
                <a:lnSpc>
                  <a:spcPts val="4199"/>
                </a:lnSpc>
              </a:pPr>
              <a:r>
                <a:rPr lang="en-US" sz="2799" u="none">
                  <a:solidFill>
                    <a:srgbClr val="24508C"/>
                  </a:solidFill>
                  <a:latin typeface="Roca One"/>
                  <a:ea typeface="Roca One"/>
                  <a:cs typeface="Roca One"/>
                  <a:sym typeface="Roca One"/>
                </a:rPr>
                <a:t>This mobile functionality makes it easier for sales teams and customer service reps to stay connected with customers and perform tasks anywhere, anytime.</a:t>
              </a:r>
            </a:p>
          </p:txBody>
        </p:sp>
        <p:sp>
          <p:nvSpPr>
            <p:cNvPr name="AutoShape 11" id="11"/>
            <p:cNvSpPr/>
            <p:nvPr/>
          </p:nvSpPr>
          <p:spPr>
            <a:xfrm rot="0">
              <a:off x="0" y="2165974"/>
              <a:ext cx="1324627" cy="223120"/>
            </a:xfrm>
            <a:prstGeom prst="rect">
              <a:avLst/>
            </a:prstGeom>
            <a:solidFill>
              <a:srgbClr val="000000"/>
            </a:solidFill>
          </p:spPr>
        </p:sp>
      </p:grpSp>
    </p:spTree>
  </p:cSld>
  <p:clrMapOvr>
    <a:masterClrMapping/>
  </p:clrMapOvr>
</p:sld>
</file>

<file path=ppt/slides/slide6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709352" y="500548"/>
            <a:ext cx="16230600" cy="2695004"/>
          </a:xfrm>
          <a:prstGeom prst="rect">
            <a:avLst/>
          </a:prstGeom>
        </p:spPr>
        <p:txBody>
          <a:bodyPr anchor="t" rtlCol="false" tIns="0" lIns="0" bIns="0" rIns="0">
            <a:spAutoFit/>
          </a:bodyPr>
          <a:lstStyle/>
          <a:p>
            <a:pPr algn="ctr">
              <a:lnSpc>
                <a:spcPts val="10783"/>
              </a:lnSpc>
              <a:spcBef>
                <a:spcPct val="0"/>
              </a:spcBef>
            </a:pPr>
            <a:r>
              <a:rPr lang="en-US" b="true" sz="8294">
                <a:solidFill>
                  <a:srgbClr val="24508C"/>
                </a:solidFill>
                <a:latin typeface="Open Sans Bold"/>
                <a:ea typeface="Open Sans Bold"/>
                <a:cs typeface="Open Sans Bold"/>
                <a:sym typeface="Open Sans Bold"/>
              </a:rPr>
              <a:t>Salesforce Einstein - AI for CRM</a:t>
            </a:r>
          </a:p>
        </p:txBody>
      </p:sp>
      <p:sp>
        <p:nvSpPr>
          <p:cNvPr name="TextBox 3" id="3"/>
          <p:cNvSpPr txBox="true"/>
          <p:nvPr/>
        </p:nvSpPr>
        <p:spPr>
          <a:xfrm rot="0">
            <a:off x="1866723" y="3725229"/>
            <a:ext cx="15073229" cy="5022215"/>
          </a:xfrm>
          <a:prstGeom prst="rect">
            <a:avLst/>
          </a:prstGeom>
        </p:spPr>
        <p:txBody>
          <a:bodyPr anchor="t" rtlCol="false" tIns="0" lIns="0" bIns="0" rIns="0">
            <a:spAutoFit/>
          </a:bodyPr>
          <a:lstStyle/>
          <a:p>
            <a:pPr algn="ctr">
              <a:lnSpc>
                <a:spcPts val="3639"/>
              </a:lnSpc>
              <a:spcBef>
                <a:spcPct val="0"/>
              </a:spcBef>
            </a:pPr>
            <a:r>
              <a:rPr lang="en-US" sz="2799">
                <a:solidFill>
                  <a:srgbClr val="24508C"/>
                </a:solidFill>
                <a:latin typeface="Open Sans"/>
                <a:ea typeface="Open Sans"/>
                <a:cs typeface="Open Sans"/>
                <a:sym typeface="Open Sans"/>
              </a:rPr>
              <a:t>Salesforce Einstein is the platform’s artificial intelligence (AI) tool that powers smarter decision-making. It helps businesses by:</a:t>
            </a:r>
          </a:p>
          <a:p>
            <a:pPr algn="ctr">
              <a:lnSpc>
                <a:spcPts val="3639"/>
              </a:lnSpc>
              <a:spcBef>
                <a:spcPct val="0"/>
              </a:spcBef>
            </a:pPr>
            <a:r>
              <a:rPr lang="en-US" sz="2799">
                <a:solidFill>
                  <a:srgbClr val="24508C"/>
                </a:solidFill>
                <a:latin typeface="Open Sans"/>
                <a:ea typeface="Open Sans"/>
                <a:cs typeface="Open Sans"/>
                <a:sym typeface="Open Sans"/>
              </a:rPr>
              <a:t>Predicting Customer Behavior: Einstein analyzes historical data to predict future trends and actions.</a:t>
            </a:r>
          </a:p>
          <a:p>
            <a:pPr algn="ctr">
              <a:lnSpc>
                <a:spcPts val="3639"/>
              </a:lnSpc>
              <a:spcBef>
                <a:spcPct val="0"/>
              </a:spcBef>
            </a:pPr>
            <a:r>
              <a:rPr lang="en-US" sz="2799">
                <a:solidFill>
                  <a:srgbClr val="24508C"/>
                </a:solidFill>
                <a:latin typeface="Open Sans"/>
                <a:ea typeface="Open Sans"/>
                <a:cs typeface="Open Sans"/>
                <a:sym typeface="Open Sans"/>
              </a:rPr>
              <a:t>Automating Tasks: AI can automate complex workflows, saving time and resources.</a:t>
            </a:r>
          </a:p>
          <a:p>
            <a:pPr algn="ctr">
              <a:lnSpc>
                <a:spcPts val="3639"/>
              </a:lnSpc>
              <a:spcBef>
                <a:spcPct val="0"/>
              </a:spcBef>
            </a:pPr>
            <a:r>
              <a:rPr lang="en-US" sz="2799">
                <a:solidFill>
                  <a:srgbClr val="24508C"/>
                </a:solidFill>
                <a:latin typeface="Open Sans"/>
                <a:ea typeface="Open Sans"/>
                <a:cs typeface="Open Sans"/>
                <a:sym typeface="Open Sans"/>
              </a:rPr>
              <a:t>Personalizing Customer Interactions: Using AI to recommend content, products, and services tailored to individual customers.</a:t>
            </a:r>
          </a:p>
          <a:p>
            <a:pPr algn="ctr">
              <a:lnSpc>
                <a:spcPts val="3639"/>
              </a:lnSpc>
              <a:spcBef>
                <a:spcPct val="0"/>
              </a:spcBef>
            </a:pPr>
            <a:r>
              <a:rPr lang="en-US" sz="2799">
                <a:solidFill>
                  <a:srgbClr val="24508C"/>
                </a:solidFill>
                <a:latin typeface="Open Sans"/>
                <a:ea typeface="Open Sans"/>
                <a:cs typeface="Open Sans"/>
                <a:sym typeface="Open Sans"/>
              </a:rPr>
              <a:t>Analyzing Data: Einstein provides insights that help businesses make better decisions and refine strategies.</a:t>
            </a:r>
          </a:p>
          <a:p>
            <a:pPr algn="ctr">
              <a:lnSpc>
                <a:spcPts val="3639"/>
              </a:lnSpc>
              <a:spcBef>
                <a:spcPct val="0"/>
              </a:spcBef>
            </a:pPr>
            <a:r>
              <a:rPr lang="en-US" sz="2799">
                <a:solidFill>
                  <a:srgbClr val="24508C"/>
                </a:solidFill>
                <a:latin typeface="Open Sans"/>
                <a:ea typeface="Open Sans"/>
                <a:cs typeface="Open Sans"/>
                <a:sym typeface="Open Sans"/>
              </a:rPr>
              <a:t>Salesforce Einstein makes AI more accessible, helping companies enhance customer experiences and drive results.</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7343621" y="-9525"/>
            <a:ext cx="9567223" cy="3438525"/>
          </a:xfrm>
          <a:prstGeom prst="rect">
            <a:avLst/>
          </a:prstGeom>
        </p:spPr>
        <p:txBody>
          <a:bodyPr anchor="t" rtlCol="false" tIns="0" lIns="0" bIns="0" rIns="0">
            <a:spAutoFit/>
          </a:bodyPr>
          <a:lstStyle/>
          <a:p>
            <a:pPr algn="l" marL="0" indent="0" lvl="0">
              <a:lnSpc>
                <a:spcPts val="9000"/>
              </a:lnSpc>
            </a:pPr>
            <a:r>
              <a:rPr lang="en-US" b="true" sz="7500">
                <a:solidFill>
                  <a:srgbClr val="24508C"/>
                </a:solidFill>
                <a:latin typeface="Open Sans Bold"/>
                <a:ea typeface="Open Sans Bold"/>
                <a:cs typeface="Open Sans Bold"/>
                <a:sym typeface="Open Sans Bold"/>
              </a:rPr>
              <a:t>Salesforce Community and Support</a:t>
            </a:r>
          </a:p>
        </p:txBody>
      </p:sp>
      <p:sp>
        <p:nvSpPr>
          <p:cNvPr name="Freeform 3" id="3"/>
          <p:cNvSpPr/>
          <p:nvPr/>
        </p:nvSpPr>
        <p:spPr>
          <a:xfrm flipH="true" flipV="true" rot="0">
            <a:off x="1951983" y="2633934"/>
            <a:ext cx="2847216" cy="5019131"/>
          </a:xfrm>
          <a:custGeom>
            <a:avLst/>
            <a:gdLst/>
            <a:ahLst/>
            <a:cxnLst/>
            <a:rect r="r" b="b" t="t" l="l"/>
            <a:pathLst>
              <a:path h="5019131" w="2847216">
                <a:moveTo>
                  <a:pt x="2847217" y="5019132"/>
                </a:moveTo>
                <a:lnTo>
                  <a:pt x="0" y="5019132"/>
                </a:lnTo>
                <a:lnTo>
                  <a:pt x="0" y="0"/>
                </a:lnTo>
                <a:lnTo>
                  <a:pt x="2847217" y="0"/>
                </a:lnTo>
                <a:lnTo>
                  <a:pt x="2847217" y="501913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420922" y="3682649"/>
            <a:ext cx="12092647" cy="5934075"/>
          </a:xfrm>
          <a:prstGeom prst="rect">
            <a:avLst/>
          </a:prstGeom>
        </p:spPr>
        <p:txBody>
          <a:bodyPr anchor="t" rtlCol="false" tIns="0" lIns="0" bIns="0" rIns="0">
            <a:spAutoFit/>
          </a:bodyPr>
          <a:lstStyle/>
          <a:p>
            <a:pPr algn="ctr">
              <a:lnSpc>
                <a:spcPts val="3900"/>
              </a:lnSpc>
              <a:spcBef>
                <a:spcPct val="0"/>
              </a:spcBef>
            </a:pPr>
            <a:r>
              <a:rPr lang="en-US" sz="3000">
                <a:solidFill>
                  <a:srgbClr val="24508C"/>
                </a:solidFill>
                <a:latin typeface="Open Sans"/>
                <a:ea typeface="Open Sans"/>
                <a:cs typeface="Open Sans"/>
                <a:sym typeface="Open Sans"/>
              </a:rPr>
              <a:t>Salesforce offers strong community support through its Trailblazer Community, where users can ask questions, share tips, and collaborate. Additional resources include:</a:t>
            </a:r>
          </a:p>
          <a:p>
            <a:pPr algn="ctr">
              <a:lnSpc>
                <a:spcPts val="3900"/>
              </a:lnSpc>
              <a:spcBef>
                <a:spcPct val="0"/>
              </a:spcBef>
            </a:pPr>
            <a:r>
              <a:rPr lang="en-US" sz="3000">
                <a:solidFill>
                  <a:srgbClr val="24508C"/>
                </a:solidFill>
                <a:latin typeface="Open Sans"/>
                <a:ea typeface="Open Sans"/>
                <a:cs typeface="Open Sans"/>
                <a:sym typeface="Open Sans"/>
              </a:rPr>
              <a:t>Salesforce Help and Training: Comprehensive documentation, webinars, and tutorials for users at all levels.</a:t>
            </a:r>
          </a:p>
          <a:p>
            <a:pPr algn="ctr">
              <a:lnSpc>
                <a:spcPts val="3900"/>
              </a:lnSpc>
              <a:spcBef>
                <a:spcPct val="0"/>
              </a:spcBef>
            </a:pPr>
            <a:r>
              <a:rPr lang="en-US" sz="3000">
                <a:solidFill>
                  <a:srgbClr val="24508C"/>
                </a:solidFill>
                <a:latin typeface="Open Sans"/>
                <a:ea typeface="Open Sans"/>
                <a:cs typeface="Open Sans"/>
                <a:sym typeface="Open Sans"/>
              </a:rPr>
              <a:t>Salesforce Certification: Official training and certification programs that validate your skills in using Salesforce.</a:t>
            </a:r>
          </a:p>
          <a:p>
            <a:pPr algn="ctr">
              <a:lnSpc>
                <a:spcPts val="3900"/>
              </a:lnSpc>
              <a:spcBef>
                <a:spcPct val="0"/>
              </a:spcBef>
            </a:pPr>
            <a:r>
              <a:rPr lang="en-US" sz="3000">
                <a:solidFill>
                  <a:srgbClr val="24508C"/>
                </a:solidFill>
                <a:latin typeface="Open Sans"/>
                <a:ea typeface="Open Sans"/>
                <a:cs typeface="Open Sans"/>
                <a:sym typeface="Open Sans"/>
              </a:rPr>
              <a:t>Customer Support: Access to 24/7 support and dedicated customer service teams.</a:t>
            </a:r>
          </a:p>
          <a:p>
            <a:pPr algn="ctr">
              <a:lnSpc>
                <a:spcPts val="3900"/>
              </a:lnSpc>
              <a:spcBef>
                <a:spcPct val="0"/>
              </a:spcBef>
            </a:pPr>
            <a:r>
              <a:rPr lang="en-US" sz="3000">
                <a:solidFill>
                  <a:srgbClr val="24508C"/>
                </a:solidFill>
                <a:latin typeface="Open Sans"/>
                <a:ea typeface="Open Sans"/>
                <a:cs typeface="Open Sans"/>
                <a:sym typeface="Open Sans"/>
              </a:rPr>
              <a:t>With its vast community and support system, Salesforce ensures that businesses and individuals have the tools and resources they need to succeed.</a:t>
            </a:r>
          </a:p>
        </p:txBody>
      </p:sp>
    </p:spTree>
  </p:cSld>
  <p:clrMapOvr>
    <a:masterClrMapping/>
  </p:clrMapOvr>
</p:sld>
</file>

<file path=ppt/slides/slide6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GOOGLE SHEETS</a:t>
            </a:r>
          </a:p>
        </p:txBody>
      </p:sp>
    </p:spTree>
  </p:cSld>
  <p:clrMapOvr>
    <a:masterClrMapping/>
  </p:clrMapOvr>
</p:sld>
</file>

<file path=ppt/slides/slide6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5360148" y="-2923420"/>
            <a:ext cx="4903912" cy="49039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360148" y="520484"/>
            <a:ext cx="2088165" cy="20881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rot="0">
            <a:off x="1056992" y="9225252"/>
            <a:ext cx="16202308" cy="33048"/>
          </a:xfrm>
          <a:prstGeom prst="rect">
            <a:avLst/>
          </a:prstGeom>
          <a:solidFill>
            <a:srgbClr val="24508C"/>
          </a:solidFill>
        </p:spPr>
      </p:sp>
      <p:sp>
        <p:nvSpPr>
          <p:cNvPr name="TextBox 9" id="9"/>
          <p:cNvSpPr txBox="true"/>
          <p:nvPr/>
        </p:nvSpPr>
        <p:spPr>
          <a:xfrm rot="0">
            <a:off x="1942756" y="617924"/>
            <a:ext cx="14461475" cy="1990725"/>
          </a:xfrm>
          <a:prstGeom prst="rect">
            <a:avLst/>
          </a:prstGeom>
        </p:spPr>
        <p:txBody>
          <a:bodyPr anchor="t" rtlCol="false" tIns="0" lIns="0" bIns="0" rIns="0">
            <a:spAutoFit/>
          </a:bodyPr>
          <a:lstStyle/>
          <a:p>
            <a:pPr algn="l" marL="0" indent="0" lvl="0">
              <a:lnSpc>
                <a:spcPts val="7800"/>
              </a:lnSpc>
            </a:pPr>
            <a:r>
              <a:rPr lang="en-US" b="true" sz="6500">
                <a:solidFill>
                  <a:srgbClr val="24508C"/>
                </a:solidFill>
                <a:latin typeface="Montserrat Bold"/>
                <a:ea typeface="Montserrat Bold"/>
                <a:cs typeface="Montserrat Bold"/>
                <a:sym typeface="Montserrat Bold"/>
              </a:rPr>
              <a:t>INTRODUCTION TO GOOGLE SHEETS</a:t>
            </a:r>
          </a:p>
        </p:txBody>
      </p:sp>
      <p:sp>
        <p:nvSpPr>
          <p:cNvPr name="TextBox 10" id="10"/>
          <p:cNvSpPr txBox="true"/>
          <p:nvPr/>
        </p:nvSpPr>
        <p:spPr>
          <a:xfrm rot="0">
            <a:off x="1759557" y="3207628"/>
            <a:ext cx="14104674" cy="4349106"/>
          </a:xfrm>
          <a:prstGeom prst="rect">
            <a:avLst/>
          </a:prstGeom>
        </p:spPr>
        <p:txBody>
          <a:bodyPr anchor="t" rtlCol="false" tIns="0" lIns="0" bIns="0" rIns="0">
            <a:spAutoFit/>
          </a:bodyPr>
          <a:lstStyle/>
          <a:p>
            <a:pPr algn="l" marL="0" indent="0" lvl="0">
              <a:lnSpc>
                <a:spcPts val="3885"/>
              </a:lnSpc>
              <a:spcBef>
                <a:spcPct val="0"/>
              </a:spcBef>
            </a:pPr>
            <a:r>
              <a:rPr lang="en-US" sz="2775">
                <a:solidFill>
                  <a:srgbClr val="24508C"/>
                </a:solidFill>
                <a:latin typeface="Roca One"/>
                <a:ea typeface="Roca One"/>
                <a:cs typeface="Roca One"/>
                <a:sym typeface="Roca One"/>
              </a:rPr>
              <a:t>GOOGLE SHEETS IS A CLOUD-BASED SPREADSHEET APPLICATION PROVIDED BY GOOGLE. IT ALLOWS USERS TO CREATE, EDIT, AND SHARE SPREADSHEETS ONLINE, FACILITATING COLLABORATION IN REAL-TIME. A PART OF GOOGLE WORKSPACE, GOOGLE SHEETS INTEGRATES SEAMLESSLY WITH OTHER GOOGLE APPLICATIONS LIKE DRIVE, DOCS, AND GMAIL. IT OFFERS MANY FEATURES SUCH AS FORMULAE, CHARTS, DATA ANALYSIS TOOLS, AND ADD-ONS. WITH ACCESSIBILITY FROM ANY DEVICE, GOOGLE SHEETS HAS BECOME A POWERFUL TOOL FOR PERSONAL, EDUCATIONAL, AND PROFESSIONAL USE, ENABLING EFFICIENT DATA MANAGEMENT AND TEAMWORK.</a:t>
            </a:r>
          </a:p>
        </p:txBody>
      </p:sp>
    </p:spTree>
  </p:cSld>
  <p:clrMapOvr>
    <a:masterClrMapping/>
  </p:clrMapOvr>
</p:sld>
</file>

<file path=ppt/slides/slide6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209675"/>
            <a:ext cx="10263345" cy="2501265"/>
          </a:xfrm>
          <a:prstGeom prst="rect">
            <a:avLst/>
          </a:prstGeom>
        </p:spPr>
        <p:txBody>
          <a:bodyPr anchor="t" rtlCol="false" tIns="0" lIns="0" bIns="0" rIns="0">
            <a:spAutoFit/>
          </a:bodyPr>
          <a:lstStyle/>
          <a:p>
            <a:pPr algn="l" marL="0" indent="0" lvl="0">
              <a:lnSpc>
                <a:spcPts val="9600"/>
              </a:lnSpc>
              <a:spcBef>
                <a:spcPct val="0"/>
              </a:spcBef>
            </a:pPr>
            <a:r>
              <a:rPr lang="en-US" b="true" sz="9600" u="none">
                <a:solidFill>
                  <a:srgbClr val="24508C"/>
                </a:solidFill>
                <a:latin typeface="Open Sans Bold"/>
                <a:ea typeface="Open Sans Bold"/>
                <a:cs typeface="Open Sans Bold"/>
                <a:sym typeface="Open Sans Bold"/>
              </a:rPr>
              <a:t>Key Features of Google Sheets</a:t>
            </a:r>
          </a:p>
        </p:txBody>
      </p:sp>
      <p:sp>
        <p:nvSpPr>
          <p:cNvPr name="TextBox 3" id="3"/>
          <p:cNvSpPr txBox="true"/>
          <p:nvPr/>
        </p:nvSpPr>
        <p:spPr>
          <a:xfrm rot="0">
            <a:off x="1170943" y="4027201"/>
            <a:ext cx="15115809" cy="5791200"/>
          </a:xfrm>
          <a:prstGeom prst="rect">
            <a:avLst/>
          </a:prstGeom>
        </p:spPr>
        <p:txBody>
          <a:bodyPr anchor="t" rtlCol="false" tIns="0" lIns="0" bIns="0" rIns="0">
            <a:spAutoFit/>
          </a:bodyPr>
          <a:lstStyle/>
          <a:p>
            <a:pPr algn="ctr">
              <a:lnSpc>
                <a:spcPts val="5100"/>
              </a:lnSpc>
            </a:pPr>
            <a:r>
              <a:rPr lang="en-US" sz="3000">
                <a:solidFill>
                  <a:srgbClr val="24508C"/>
                </a:solidFill>
                <a:latin typeface="Roca One"/>
                <a:ea typeface="Roca One"/>
                <a:cs typeface="Roca One"/>
                <a:sym typeface="Roca One"/>
              </a:rPr>
              <a:t>Google Sheets is packed with features designed to simplify data management:</a:t>
            </a:r>
          </a:p>
          <a:p>
            <a:pPr algn="ctr">
              <a:lnSpc>
                <a:spcPts val="5100"/>
              </a:lnSpc>
            </a:pPr>
            <a:r>
              <a:rPr lang="en-US" sz="3000">
                <a:solidFill>
                  <a:srgbClr val="24508C"/>
                </a:solidFill>
                <a:latin typeface="Roca One"/>
                <a:ea typeface="Roca One"/>
                <a:cs typeface="Roca One"/>
                <a:sym typeface="Roca One"/>
              </a:rPr>
              <a:t>Real-Time Collaboration: Multiple users can edit a spreadsheet simultaneously.</a:t>
            </a:r>
          </a:p>
          <a:p>
            <a:pPr algn="ctr">
              <a:lnSpc>
                <a:spcPts val="5100"/>
              </a:lnSpc>
            </a:pPr>
            <a:r>
              <a:rPr lang="en-US" sz="3000">
                <a:solidFill>
                  <a:srgbClr val="24508C"/>
                </a:solidFill>
                <a:latin typeface="Roca One"/>
                <a:ea typeface="Roca One"/>
                <a:cs typeface="Roca One"/>
                <a:sym typeface="Roca One"/>
              </a:rPr>
              <a:t>Cloud Storage: Files are saved automatically in Google Drive, ensuring data safety.</a:t>
            </a:r>
          </a:p>
          <a:p>
            <a:pPr algn="ctr">
              <a:lnSpc>
                <a:spcPts val="5100"/>
              </a:lnSpc>
            </a:pPr>
            <a:r>
              <a:rPr lang="en-US" sz="3000">
                <a:solidFill>
                  <a:srgbClr val="24508C"/>
                </a:solidFill>
                <a:latin typeface="Roca One"/>
                <a:ea typeface="Roca One"/>
                <a:cs typeface="Roca One"/>
                <a:sym typeface="Roca One"/>
              </a:rPr>
              <a:t>Data Analysis Tools: Includes functions, pivot tables, and conditional formatting.</a:t>
            </a:r>
          </a:p>
          <a:p>
            <a:pPr algn="ctr">
              <a:lnSpc>
                <a:spcPts val="5100"/>
              </a:lnSpc>
            </a:pPr>
            <a:r>
              <a:rPr lang="en-US" sz="3000">
                <a:solidFill>
                  <a:srgbClr val="24508C"/>
                </a:solidFill>
                <a:latin typeface="Roca One"/>
                <a:ea typeface="Roca One"/>
                <a:cs typeface="Roca One"/>
                <a:sym typeface="Roca One"/>
              </a:rPr>
              <a:t>Integration: Connects with Google apps like Forms and third-party tools.</a:t>
            </a:r>
          </a:p>
          <a:p>
            <a:pPr algn="ctr">
              <a:lnSpc>
                <a:spcPts val="5100"/>
              </a:lnSpc>
            </a:pPr>
            <a:r>
              <a:rPr lang="en-US" sz="3000">
                <a:solidFill>
                  <a:srgbClr val="24508C"/>
                </a:solidFill>
                <a:latin typeface="Roca One"/>
                <a:ea typeface="Roca One"/>
                <a:cs typeface="Roca One"/>
                <a:sym typeface="Roca One"/>
              </a:rPr>
              <a:t>Templates: Offers pre-designed templates for tasks like budgeting and project tracking.</a:t>
            </a:r>
          </a:p>
          <a:p>
            <a:pPr algn="ctr">
              <a:lnSpc>
                <a:spcPts val="5100"/>
              </a:lnSpc>
            </a:pPr>
            <a:r>
              <a:rPr lang="en-US" sz="3000">
                <a:solidFill>
                  <a:srgbClr val="24508C"/>
                </a:solidFill>
                <a:latin typeface="Roca One"/>
                <a:ea typeface="Roca One"/>
                <a:cs typeface="Roca One"/>
                <a:sym typeface="Roca One"/>
              </a:rPr>
              <a:t>These features make Google Sheets versatile and easy to use for various tasks, from organizing data to performing advanced calculations.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2210699" y="2208995"/>
            <a:ext cx="10960196" cy="1148480"/>
          </a:xfrm>
          <a:prstGeom prst="rect">
            <a:avLst/>
          </a:prstGeom>
        </p:spPr>
        <p:txBody>
          <a:bodyPr anchor="t" rtlCol="false" tIns="0" lIns="0" bIns="0" rIns="0">
            <a:spAutoFit/>
          </a:bodyPr>
          <a:lstStyle/>
          <a:p>
            <a:pPr algn="l" marL="0" indent="0" lvl="0">
              <a:lnSpc>
                <a:spcPts val="8702"/>
              </a:lnSpc>
            </a:pPr>
            <a:r>
              <a:rPr lang="en-US" b="true" sz="8287">
                <a:solidFill>
                  <a:srgbClr val="24508C"/>
                </a:solidFill>
                <a:latin typeface="Montserrat Bold"/>
                <a:ea typeface="Montserrat Bold"/>
                <a:cs typeface="Montserrat Bold"/>
                <a:sym typeface="Montserrat Bold"/>
              </a:rPr>
              <a:t>HEX </a:t>
            </a:r>
            <a:r>
              <a:rPr lang="en-US" b="true" sz="8287">
                <a:solidFill>
                  <a:srgbClr val="24508C"/>
                </a:solidFill>
                <a:latin typeface="Montserrat Bold"/>
                <a:ea typeface="Montserrat Bold"/>
                <a:cs typeface="Montserrat Bold"/>
                <a:sym typeface="Montserrat Bold"/>
              </a:rPr>
              <a:t>COLOR CODE</a:t>
            </a:r>
          </a:p>
        </p:txBody>
      </p:sp>
      <p:sp>
        <p:nvSpPr>
          <p:cNvPr name="TextBox 13" id="13"/>
          <p:cNvSpPr txBox="true"/>
          <p:nvPr/>
        </p:nvSpPr>
        <p:spPr>
          <a:xfrm rot="0">
            <a:off x="2188191" y="4432998"/>
            <a:ext cx="13866603" cy="4132501"/>
          </a:xfrm>
          <a:prstGeom prst="rect">
            <a:avLst/>
          </a:prstGeom>
        </p:spPr>
        <p:txBody>
          <a:bodyPr anchor="t" rtlCol="false" tIns="0" lIns="0" bIns="0" rIns="0">
            <a:spAutoFit/>
          </a:bodyPr>
          <a:lstStyle/>
          <a:p>
            <a:pPr algn="l">
              <a:lnSpc>
                <a:spcPts val="4239"/>
              </a:lnSpc>
            </a:pPr>
            <a:r>
              <a:rPr lang="en-US" sz="3028" b="true">
                <a:solidFill>
                  <a:srgbClr val="24508C"/>
                </a:solidFill>
                <a:latin typeface="Roca One Bold"/>
                <a:ea typeface="Roca One Bold"/>
                <a:cs typeface="Roca One Bold"/>
                <a:sym typeface="Roca One Bold"/>
              </a:rPr>
              <a:t>HEX CODES ARE SIX-CHARACTER ALPHANUMERIC STRINGS PRECEDED BY A #.</a:t>
            </a:r>
          </a:p>
          <a:p>
            <a:pPr algn="l">
              <a:lnSpc>
                <a:spcPts val="4239"/>
              </a:lnSpc>
            </a:pPr>
            <a:r>
              <a:rPr lang="en-US" sz="3028" b="true">
                <a:solidFill>
                  <a:srgbClr val="24508C"/>
                </a:solidFill>
                <a:latin typeface="Roca One Bold"/>
                <a:ea typeface="Roca One Bold"/>
                <a:cs typeface="Roca One Bold"/>
                <a:sym typeface="Roca One Bold"/>
              </a:rPr>
              <a:t> THEY ARE WIDELY USED IN WEB DEVELOPMENT DUE TO THEIR SIMPLICITY AND BROWSER COMPATIBILITY.</a:t>
            </a:r>
          </a:p>
          <a:p>
            <a:pPr algn="l" marL="653767" indent="-326884" lvl="1">
              <a:lnSpc>
                <a:spcPts val="4239"/>
              </a:lnSpc>
              <a:buFont typeface="Arial"/>
              <a:buChar char="•"/>
            </a:pPr>
            <a:r>
              <a:rPr lang="en-US" b="true" sz="3028">
                <a:solidFill>
                  <a:srgbClr val="24508C"/>
                </a:solidFill>
                <a:latin typeface="Roca One Bold"/>
                <a:ea typeface="Roca One Bold"/>
                <a:cs typeface="Roca One Bold"/>
                <a:sym typeface="Roca One Bold"/>
              </a:rPr>
              <a:t>Structure: #RRGGBB, where RR, GG, and BB represent the intensity of red, green, and blue channels in hexadecimal (00–FF).</a:t>
            </a:r>
          </a:p>
          <a:p>
            <a:pPr algn="l" marL="0" indent="0" lvl="0">
              <a:lnSpc>
                <a:spcPts val="3259"/>
              </a:lnSpc>
            </a:pPr>
          </a:p>
        </p:txBody>
      </p:sp>
      <p:sp>
        <p:nvSpPr>
          <p:cNvPr name="AutoShape 14" id="14"/>
          <p:cNvSpPr/>
          <p:nvPr/>
        </p:nvSpPr>
        <p:spPr>
          <a:xfrm>
            <a:off x="2210699" y="4069111"/>
            <a:ext cx="13844095" cy="0"/>
          </a:xfrm>
          <a:prstGeom prst="line">
            <a:avLst/>
          </a:prstGeom>
          <a:ln cap="flat" w="38100">
            <a:solidFill>
              <a:srgbClr val="4268A7"/>
            </a:solidFill>
            <a:prstDash val="solid"/>
            <a:headEnd type="none" len="sm" w="sm"/>
            <a:tailEnd type="none" len="sm" w="sm"/>
          </a:ln>
        </p:spPr>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155534"/>
            <a:ext cx="9040494" cy="7975932"/>
            <a:chOff x="0" y="0"/>
            <a:chExt cx="12053992" cy="10634576"/>
          </a:xfrm>
        </p:grpSpPr>
        <p:sp>
          <p:nvSpPr>
            <p:cNvPr name="TextBox 3" id="3"/>
            <p:cNvSpPr txBox="true"/>
            <p:nvPr/>
          </p:nvSpPr>
          <p:spPr>
            <a:xfrm rot="0">
              <a:off x="0" y="1708511"/>
              <a:ext cx="10607073" cy="8926065"/>
            </a:xfrm>
            <a:prstGeom prst="rect">
              <a:avLst/>
            </a:prstGeom>
          </p:spPr>
          <p:txBody>
            <a:bodyPr anchor="t" rtlCol="false" tIns="0" lIns="0" bIns="0" rIns="0">
              <a:spAutoFit/>
            </a:bodyPr>
            <a:lstStyle/>
            <a:p>
              <a:pPr algn="l" marL="0" indent="0" lvl="0">
                <a:lnSpc>
                  <a:spcPts val="3324"/>
                </a:lnSpc>
              </a:pPr>
              <a:r>
                <a:rPr lang="en-US" b="true" sz="2557">
                  <a:solidFill>
                    <a:srgbClr val="24508C"/>
                  </a:solidFill>
                  <a:latin typeface="Open Sans Bold"/>
                  <a:ea typeface="Open Sans Bold"/>
                  <a:cs typeface="Open Sans Bold"/>
                  <a:sym typeface="Open Sans Bold"/>
                </a:rPr>
                <a:t>Google Sheets has distinct characteristics that set it apart from traditional spreadsheet software:</a:t>
              </a:r>
            </a:p>
            <a:p>
              <a:pPr algn="l" marL="0" indent="0" lvl="0">
                <a:lnSpc>
                  <a:spcPts val="3324"/>
                </a:lnSpc>
              </a:pPr>
              <a:r>
                <a:rPr lang="en-US" b="true" sz="2557">
                  <a:solidFill>
                    <a:srgbClr val="24508C"/>
                  </a:solidFill>
                  <a:latin typeface="Open Sans Bold"/>
                  <a:ea typeface="Open Sans Bold"/>
                  <a:cs typeface="Open Sans Bold"/>
                  <a:sym typeface="Open Sans Bold"/>
                </a:rPr>
                <a:t>Web-Based: Operates entirely online, with no need for installation.</a:t>
              </a:r>
            </a:p>
            <a:p>
              <a:pPr algn="l" marL="0" indent="0" lvl="0">
                <a:lnSpc>
                  <a:spcPts val="3324"/>
                </a:lnSpc>
              </a:pPr>
              <a:r>
                <a:rPr lang="en-US" b="true" sz="2557">
                  <a:solidFill>
                    <a:srgbClr val="24508C"/>
                  </a:solidFill>
                  <a:latin typeface="Open Sans Bold"/>
                  <a:ea typeface="Open Sans Bold"/>
                  <a:cs typeface="Open Sans Bold"/>
                  <a:sym typeface="Open Sans Bold"/>
                </a:rPr>
                <a:t>Accessibility: Accessible on desktops, tablets, and smartphones with an internet connection.</a:t>
              </a:r>
            </a:p>
            <a:p>
              <a:pPr algn="l" marL="0" indent="0" lvl="0">
                <a:lnSpc>
                  <a:spcPts val="3324"/>
                </a:lnSpc>
              </a:pPr>
              <a:r>
                <a:rPr lang="en-US" b="true" sz="2557">
                  <a:solidFill>
                    <a:srgbClr val="24508C"/>
                  </a:solidFill>
                  <a:latin typeface="Open Sans Bold"/>
                  <a:ea typeface="Open Sans Bold"/>
                  <a:cs typeface="Open Sans Bold"/>
                  <a:sym typeface="Open Sans Bold"/>
                </a:rPr>
                <a:t>Autosave Functionality: Automatically saves changes, preventing data loss.</a:t>
              </a:r>
            </a:p>
            <a:p>
              <a:pPr algn="l" marL="0" indent="0" lvl="0">
                <a:lnSpc>
                  <a:spcPts val="3324"/>
                </a:lnSpc>
              </a:pPr>
              <a:r>
                <a:rPr lang="en-US" b="true" sz="2557">
                  <a:solidFill>
                    <a:srgbClr val="24508C"/>
                  </a:solidFill>
                  <a:latin typeface="Open Sans Bold"/>
                  <a:ea typeface="Open Sans Bold"/>
                  <a:cs typeface="Open Sans Bold"/>
                  <a:sym typeface="Open Sans Bold"/>
                </a:rPr>
                <a:t>Customizable: Offers the ability to use add-ons and create scripts for automation.</a:t>
              </a:r>
            </a:p>
            <a:p>
              <a:pPr algn="l" marL="0" indent="0" lvl="0">
                <a:lnSpc>
                  <a:spcPts val="3324"/>
                </a:lnSpc>
              </a:pPr>
              <a:r>
                <a:rPr lang="en-US" b="true" sz="2557">
                  <a:solidFill>
                    <a:srgbClr val="24508C"/>
                  </a:solidFill>
                  <a:latin typeface="Open Sans Bold"/>
                  <a:ea typeface="Open Sans Bold"/>
                  <a:cs typeface="Open Sans Bold"/>
                  <a:sym typeface="Open Sans Bold"/>
                </a:rPr>
                <a:t>Cross-Platform Support: Works seamlessly across Windows, macOS, Android, and iOS.</a:t>
              </a:r>
            </a:p>
            <a:p>
              <a:pPr algn="l" marL="0" indent="0" lvl="0">
                <a:lnSpc>
                  <a:spcPts val="3324"/>
                </a:lnSpc>
              </a:pPr>
              <a:r>
                <a:rPr lang="en-US" b="true" sz="2557">
                  <a:solidFill>
                    <a:srgbClr val="24508C"/>
                  </a:solidFill>
                  <a:latin typeface="Open Sans Bold"/>
                  <a:ea typeface="Open Sans Bold"/>
                  <a:cs typeface="Open Sans Bold"/>
                  <a:sym typeface="Open Sans Bold"/>
                </a:rPr>
                <a:t>These characteristics make Google Sheets an adaptable and user-friendly solution for managing data.</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Characteristics of Google Sheets</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10679697"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ADVANTAGES</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3396193" y="1233453"/>
            <a:ext cx="12741423" cy="7820094"/>
            <a:chOff x="0" y="0"/>
            <a:chExt cx="16988563" cy="10426792"/>
          </a:xfrm>
        </p:grpSpPr>
        <p:sp>
          <p:nvSpPr>
            <p:cNvPr name="TextBox 3" id="3"/>
            <p:cNvSpPr txBox="true"/>
            <p:nvPr/>
          </p:nvSpPr>
          <p:spPr>
            <a:xfrm rot="0">
              <a:off x="0" y="4360846"/>
              <a:ext cx="16988563" cy="6065946"/>
            </a:xfrm>
            <a:prstGeom prst="rect">
              <a:avLst/>
            </a:prstGeom>
          </p:spPr>
          <p:txBody>
            <a:bodyPr anchor="t" rtlCol="false" tIns="0" lIns="0" bIns="0" rIns="0">
              <a:spAutoFit/>
            </a:bodyPr>
            <a:lstStyle/>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Google Sheets offers several benefits:</a:t>
              </a:r>
            </a:p>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Free to Use: Available to anyone with a Google account.</a:t>
              </a:r>
            </a:p>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Collaboration: Real-time sharing and editing enhance teamwork and productivity.</a:t>
              </a:r>
            </a:p>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Cloud-Based: Files are saved online, eliminating the need for physical storage.</a:t>
              </a:r>
            </a:p>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Version History: Easily track changes and restore previous versions.</a:t>
              </a:r>
            </a:p>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Integration with Apps: Connects with tools like Google Analytics, Slack, and more.</a:t>
              </a:r>
            </a:p>
            <a:p>
              <a:pPr algn="l" marL="0" indent="0" lvl="0">
                <a:lnSpc>
                  <a:spcPts val="3604"/>
                </a:lnSpc>
                <a:spcBef>
                  <a:spcPct val="0"/>
                </a:spcBef>
              </a:pPr>
              <a:r>
                <a:rPr lang="en-US" b="true" sz="2574">
                  <a:solidFill>
                    <a:srgbClr val="24508C"/>
                  </a:solidFill>
                  <a:latin typeface="Open Sans Bold"/>
                  <a:ea typeface="Open Sans Bold"/>
                  <a:cs typeface="Open Sans Bold"/>
                  <a:sym typeface="Open Sans Bold"/>
                </a:rPr>
                <a:t>These advantages make Google Sheets a popular choice for individuals, small businesses, and large organizations alike.</a:t>
              </a:r>
            </a:p>
          </p:txBody>
        </p:sp>
        <p:sp>
          <p:nvSpPr>
            <p:cNvPr name="TextBox 4" id="4"/>
            <p:cNvSpPr txBox="true"/>
            <p:nvPr/>
          </p:nvSpPr>
          <p:spPr>
            <a:xfrm rot="0">
              <a:off x="0" y="180975"/>
              <a:ext cx="16988563" cy="3341157"/>
            </a:xfrm>
            <a:prstGeom prst="rect">
              <a:avLst/>
            </a:prstGeom>
          </p:spPr>
          <p:txBody>
            <a:bodyPr anchor="t" rtlCol="false" tIns="0" lIns="0" bIns="0" rIns="0">
              <a:spAutoFit/>
            </a:bodyPr>
            <a:lstStyle/>
            <a:p>
              <a:pPr algn="l" marL="0" indent="0" lvl="0">
                <a:lnSpc>
                  <a:spcPts val="9499"/>
                </a:lnSpc>
              </a:pPr>
              <a:r>
                <a:rPr lang="en-US" b="true" sz="9499">
                  <a:solidFill>
                    <a:srgbClr val="24508C"/>
                  </a:solidFill>
                  <a:latin typeface="Open Sans Bold"/>
                  <a:ea typeface="Open Sans Bold"/>
                  <a:cs typeface="Open Sans Bold"/>
                  <a:sym typeface="Open Sans Bold"/>
                </a:rPr>
                <a:t>Advantages of Google Sheets</a:t>
              </a:r>
            </a:p>
          </p:txBody>
        </p:sp>
      </p:grpSp>
      <p:sp>
        <p:nvSpPr>
          <p:cNvPr name="Freeform 5" id="5"/>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3.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2641346" y="4229100"/>
            <a:ext cx="12669469"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DISADVANTAGES</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6907438" y="1028700"/>
            <a:ext cx="9683724" cy="2114550"/>
          </a:xfrm>
          <a:prstGeom prst="rect">
            <a:avLst/>
          </a:prstGeom>
        </p:spPr>
        <p:txBody>
          <a:bodyPr anchor="t" rtlCol="false" tIns="0" lIns="0" bIns="0" rIns="0">
            <a:spAutoFit/>
          </a:bodyPr>
          <a:lstStyle/>
          <a:p>
            <a:pPr algn="l" marL="0" indent="0" lvl="0">
              <a:lnSpc>
                <a:spcPts val="8399"/>
              </a:lnSpc>
            </a:pPr>
            <a:r>
              <a:rPr lang="en-US" b="true" sz="6999">
                <a:solidFill>
                  <a:srgbClr val="24508C"/>
                </a:solidFill>
                <a:latin typeface="Open Sans Bold"/>
                <a:ea typeface="Open Sans Bold"/>
                <a:cs typeface="Open Sans Bold"/>
                <a:sym typeface="Open Sans Bold"/>
              </a:rPr>
              <a:t>Disadvantages of Google Sheets</a:t>
            </a:r>
          </a:p>
        </p:txBody>
      </p:sp>
      <p:sp>
        <p:nvSpPr>
          <p:cNvPr name="TextBox 3" id="3"/>
          <p:cNvSpPr txBox="true"/>
          <p:nvPr/>
        </p:nvSpPr>
        <p:spPr>
          <a:xfrm rot="0">
            <a:off x="6907438" y="3753375"/>
            <a:ext cx="9683724" cy="5435292"/>
          </a:xfrm>
          <a:prstGeom prst="rect">
            <a:avLst/>
          </a:prstGeom>
        </p:spPr>
        <p:txBody>
          <a:bodyPr anchor="t" rtlCol="false" tIns="0" lIns="0" bIns="0" rIns="0">
            <a:spAutoFit/>
          </a:bodyPr>
          <a:lstStyle/>
          <a:p>
            <a:pPr algn="l" marL="0" indent="0" lvl="0">
              <a:lnSpc>
                <a:spcPts val="3341"/>
              </a:lnSpc>
              <a:spcBef>
                <a:spcPct val="0"/>
              </a:spcBef>
            </a:pPr>
            <a:r>
              <a:rPr lang="en-US" sz="2387">
                <a:solidFill>
                  <a:srgbClr val="24508C"/>
                </a:solidFill>
                <a:latin typeface="Open Sans"/>
                <a:ea typeface="Open Sans"/>
                <a:cs typeface="Open Sans"/>
                <a:sym typeface="Open Sans"/>
              </a:rPr>
              <a:t>While Google Sheets is a powerful tool, it has some limitations:</a:t>
            </a:r>
          </a:p>
          <a:p>
            <a:pPr algn="l" marL="0" indent="0" lvl="0">
              <a:lnSpc>
                <a:spcPts val="3341"/>
              </a:lnSpc>
              <a:spcBef>
                <a:spcPct val="0"/>
              </a:spcBef>
            </a:pPr>
            <a:r>
              <a:rPr lang="en-US" sz="2387">
                <a:solidFill>
                  <a:srgbClr val="24508C"/>
                </a:solidFill>
                <a:latin typeface="Open Sans"/>
                <a:ea typeface="Open Sans"/>
                <a:cs typeface="Open Sans"/>
                <a:sym typeface="Open Sans"/>
              </a:rPr>
              <a:t>Limited Offline Access: Requires an internet connection for most features.</a:t>
            </a:r>
          </a:p>
          <a:p>
            <a:pPr algn="l" marL="0" indent="0" lvl="0">
              <a:lnSpc>
                <a:spcPts val="3341"/>
              </a:lnSpc>
              <a:spcBef>
                <a:spcPct val="0"/>
              </a:spcBef>
            </a:pPr>
            <a:r>
              <a:rPr lang="en-US" sz="2387">
                <a:solidFill>
                  <a:srgbClr val="24508C"/>
                </a:solidFill>
                <a:latin typeface="Open Sans"/>
                <a:ea typeface="Open Sans"/>
                <a:cs typeface="Open Sans"/>
                <a:sym typeface="Open Sans"/>
              </a:rPr>
              <a:t>Complexity for Large Data Sets: May become slow when handling very large files.</a:t>
            </a:r>
          </a:p>
          <a:p>
            <a:pPr algn="l" marL="0" indent="0" lvl="0">
              <a:lnSpc>
                <a:spcPts val="3341"/>
              </a:lnSpc>
              <a:spcBef>
                <a:spcPct val="0"/>
              </a:spcBef>
            </a:pPr>
            <a:r>
              <a:rPr lang="en-US" sz="2387">
                <a:solidFill>
                  <a:srgbClr val="24508C"/>
                </a:solidFill>
                <a:latin typeface="Open Sans"/>
                <a:ea typeface="Open Sans"/>
                <a:cs typeface="Open Sans"/>
                <a:sym typeface="Open Sans"/>
              </a:rPr>
              <a:t>Feature Gap: Lacks some advanced features found in software like Microsoft Excel.</a:t>
            </a:r>
          </a:p>
          <a:p>
            <a:pPr algn="l" marL="0" indent="0" lvl="0">
              <a:lnSpc>
                <a:spcPts val="3341"/>
              </a:lnSpc>
              <a:spcBef>
                <a:spcPct val="0"/>
              </a:spcBef>
            </a:pPr>
            <a:r>
              <a:rPr lang="en-US" sz="2387">
                <a:solidFill>
                  <a:srgbClr val="24508C"/>
                </a:solidFill>
                <a:latin typeface="Open Sans"/>
                <a:ea typeface="Open Sans"/>
                <a:cs typeface="Open Sans"/>
                <a:sym typeface="Open Sans"/>
              </a:rPr>
              <a:t>Data Privacy Concerns: Being cloud-based, it may raise concerns for sensitive data.</a:t>
            </a:r>
          </a:p>
          <a:p>
            <a:pPr algn="l" marL="0" indent="0" lvl="0">
              <a:lnSpc>
                <a:spcPts val="3341"/>
              </a:lnSpc>
              <a:spcBef>
                <a:spcPct val="0"/>
              </a:spcBef>
            </a:pPr>
            <a:r>
              <a:rPr lang="en-US" sz="2387">
                <a:solidFill>
                  <a:srgbClr val="24508C"/>
                </a:solidFill>
                <a:latin typeface="Open Sans"/>
                <a:ea typeface="Open Sans"/>
                <a:cs typeface="Open Sans"/>
                <a:sym typeface="Open Sans"/>
              </a:rPr>
              <a:t>Dependency on Google Account: Requires users to have a Google account to access and share files.</a:t>
            </a:r>
          </a:p>
          <a:p>
            <a:pPr algn="l" marL="0" indent="0" lvl="0">
              <a:lnSpc>
                <a:spcPts val="3341"/>
              </a:lnSpc>
              <a:spcBef>
                <a:spcPct val="0"/>
              </a:spcBef>
            </a:pPr>
            <a:r>
              <a:rPr lang="en-US" sz="2387">
                <a:solidFill>
                  <a:srgbClr val="24508C"/>
                </a:solidFill>
                <a:latin typeface="Open Sans"/>
                <a:ea typeface="Open Sans"/>
                <a:cs typeface="Open Sans"/>
                <a:sym typeface="Open Sans"/>
              </a:rPr>
              <a:t>Understanding these drawbacks can help users make informed decisions about when to use Google Sheets.</a:t>
            </a:r>
          </a:p>
        </p:txBody>
      </p:sp>
      <p:sp>
        <p:nvSpPr>
          <p:cNvPr name="Freeform 4" id="4"/>
          <p:cNvSpPr/>
          <p:nvPr/>
        </p:nvSpPr>
        <p:spPr>
          <a:xfrm flipH="false" flipV="false" rot="5400000">
            <a:off x="-2393986" y="2276637"/>
            <a:ext cx="10415803" cy="5719222"/>
          </a:xfrm>
          <a:custGeom>
            <a:avLst/>
            <a:gdLst/>
            <a:ahLst/>
            <a:cxnLst/>
            <a:rect r="r" b="b" t="t" l="l"/>
            <a:pathLst>
              <a:path h="5719222" w="10415803">
                <a:moveTo>
                  <a:pt x="0" y="0"/>
                </a:moveTo>
                <a:lnTo>
                  <a:pt x="10415803" y="0"/>
                </a:lnTo>
                <a:lnTo>
                  <a:pt x="10415803" y="5719223"/>
                </a:lnTo>
                <a:lnTo>
                  <a:pt x="0" y="5719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Montserrat Bold"/>
                <a:ea typeface="Montserrat Bold"/>
                <a:cs typeface="Montserrat Bold"/>
                <a:sym typeface="Montserrat Bold"/>
              </a:rPr>
              <a:t>GOOGLE SHEETS VS. MICROSOFT EXCEL</a:t>
            </a:r>
          </a:p>
        </p:txBody>
      </p:sp>
      <p:sp>
        <p:nvSpPr>
          <p:cNvPr name="TextBox 3" id="3"/>
          <p:cNvSpPr txBox="true"/>
          <p:nvPr/>
        </p:nvSpPr>
        <p:spPr>
          <a:xfrm rot="0">
            <a:off x="2210699" y="4728816"/>
            <a:ext cx="13866603" cy="4070266"/>
          </a:xfrm>
          <a:prstGeom prst="rect">
            <a:avLst/>
          </a:prstGeom>
        </p:spPr>
        <p:txBody>
          <a:bodyPr anchor="t" rtlCol="false" tIns="0" lIns="0" bIns="0" rIns="0">
            <a:spAutoFit/>
          </a:bodyPr>
          <a:lstStyle/>
          <a:p>
            <a:pPr algn="l" marL="0" indent="0" lvl="0">
              <a:lnSpc>
                <a:spcPts val="2979"/>
              </a:lnSpc>
            </a:pPr>
            <a:r>
              <a:rPr lang="en-US" sz="2128">
                <a:solidFill>
                  <a:srgbClr val="24508C"/>
                </a:solidFill>
                <a:latin typeface="Roca One"/>
                <a:ea typeface="Roca One"/>
                <a:cs typeface="Roca One"/>
                <a:sym typeface="Roca One"/>
              </a:rPr>
              <a:t>GOOGLE SHEETS AND MICROSOFT EXCEL ARE LEADING SPREADSHEET TOOLS, EACH WITH STRENGTHS:</a:t>
            </a:r>
          </a:p>
          <a:p>
            <a:pPr algn="l" marL="0" indent="0" lvl="0">
              <a:lnSpc>
                <a:spcPts val="2979"/>
              </a:lnSpc>
            </a:pPr>
            <a:r>
              <a:rPr lang="en-US" sz="2128">
                <a:solidFill>
                  <a:srgbClr val="24508C"/>
                </a:solidFill>
                <a:latin typeface="Roca One"/>
                <a:ea typeface="Roca One"/>
                <a:cs typeface="Roca One"/>
                <a:sym typeface="Roca One"/>
              </a:rPr>
              <a:t>COST: GOOGLE SHEETS IS FREE, WHILE EXCEL IS PART OF A PAID MICROSOFT SUBSCRIPTION.</a:t>
            </a:r>
          </a:p>
          <a:p>
            <a:pPr algn="l" marL="0" indent="0" lvl="0">
              <a:lnSpc>
                <a:spcPts val="2979"/>
              </a:lnSpc>
            </a:pPr>
            <a:r>
              <a:rPr lang="en-US" sz="2128">
                <a:solidFill>
                  <a:srgbClr val="24508C"/>
                </a:solidFill>
                <a:latin typeface="Roca One"/>
                <a:ea typeface="Roca One"/>
                <a:cs typeface="Roca One"/>
                <a:sym typeface="Roca One"/>
              </a:rPr>
              <a:t>COLLABORATION: GOOGLE SHEETS EXCELS IN REAL-TIME COLLABORATION; EXCEL REQUIRES ADDITIONAL TOOLS.</a:t>
            </a:r>
          </a:p>
          <a:p>
            <a:pPr algn="l" marL="0" indent="0" lvl="0">
              <a:lnSpc>
                <a:spcPts val="2979"/>
              </a:lnSpc>
            </a:pPr>
            <a:r>
              <a:rPr lang="en-US" sz="2128">
                <a:solidFill>
                  <a:srgbClr val="24508C"/>
                </a:solidFill>
                <a:latin typeface="Roca One"/>
                <a:ea typeface="Roca One"/>
                <a:cs typeface="Roca One"/>
                <a:sym typeface="Roca One"/>
              </a:rPr>
              <a:t>OFFLINE USE: EXCEL OFFERS FULL OFFLINE FUNCTIONALITY; SHEETS HAS LIMITED OFFLINE CAPABILITIES.</a:t>
            </a:r>
          </a:p>
          <a:p>
            <a:pPr algn="l" marL="0" indent="0" lvl="0">
              <a:lnSpc>
                <a:spcPts val="2979"/>
              </a:lnSpc>
            </a:pPr>
            <a:r>
              <a:rPr lang="en-US" sz="2128">
                <a:solidFill>
                  <a:srgbClr val="24508C"/>
                </a:solidFill>
                <a:latin typeface="Roca One"/>
                <a:ea typeface="Roca One"/>
                <a:cs typeface="Roca One"/>
                <a:sym typeface="Roca One"/>
              </a:rPr>
              <a:t>FEATURES: EXCEL IS BETTER FOR ADVANCED ANALYTICS AND LARGE DATASETS.</a:t>
            </a:r>
          </a:p>
          <a:p>
            <a:pPr algn="l" marL="0" indent="0" lvl="0">
              <a:lnSpc>
                <a:spcPts val="2979"/>
              </a:lnSpc>
            </a:pPr>
            <a:r>
              <a:rPr lang="en-US" sz="2128">
                <a:solidFill>
                  <a:srgbClr val="24508C"/>
                </a:solidFill>
                <a:latin typeface="Roca One"/>
                <a:ea typeface="Roca One"/>
                <a:cs typeface="Roca One"/>
                <a:sym typeface="Roca One"/>
              </a:rPr>
              <a:t>INTEGRATION: SHEETS INTEGRATES SEAMLESSLY WITH GOOGLE APPS, WHILE EXCEL WORKS WELL WITHIN THE MICROSOFT ECOSYSTEM.</a:t>
            </a:r>
          </a:p>
          <a:p>
            <a:pPr algn="l" marL="0" indent="0" lvl="0">
              <a:lnSpc>
                <a:spcPts val="2979"/>
              </a:lnSpc>
            </a:pPr>
            <a:r>
              <a:rPr lang="en-US" sz="2128">
                <a:solidFill>
                  <a:srgbClr val="24508C"/>
                </a:solidFill>
                <a:latin typeface="Roca One"/>
                <a:ea typeface="Roca One"/>
                <a:cs typeface="Roca One"/>
                <a:sym typeface="Roca One"/>
              </a:rPr>
              <a:t>CHOOSING BETWEEN THEM DEPENDS ON SPECIFIC NEEDS LIKE COLLABORATION, DATA SIZE, AND BUDGET.</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6.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4775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3521307" y="4229100"/>
            <a:ext cx="11245386"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APPLICATIONS</a:t>
            </a:r>
          </a:p>
        </p:txBody>
      </p:sp>
    </p:spTree>
  </p:cSld>
  <p:clrMapOvr>
    <a:masterClrMapping/>
  </p:clrMapOvr>
</p:sld>
</file>

<file path=ppt/slides/slide7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a:solidFill>
                  <a:srgbClr val="24508C"/>
                </a:solidFill>
                <a:latin typeface="Montserrat Bold"/>
                <a:ea typeface="Montserrat Bold"/>
                <a:cs typeface="Montserrat Bold"/>
                <a:sym typeface="Montserrat Bold"/>
              </a:rPr>
              <a:t>APPLICATIONS OF GOOGLE SHEETS</a:t>
            </a:r>
          </a:p>
        </p:txBody>
      </p:sp>
      <p:sp>
        <p:nvSpPr>
          <p:cNvPr name="TextBox 3" id="3"/>
          <p:cNvSpPr txBox="true"/>
          <p:nvPr/>
        </p:nvSpPr>
        <p:spPr>
          <a:xfrm rot="0">
            <a:off x="2178452" y="4200525"/>
            <a:ext cx="8271101" cy="5057775"/>
          </a:xfrm>
          <a:prstGeom prst="rect">
            <a:avLst/>
          </a:prstGeom>
        </p:spPr>
        <p:txBody>
          <a:bodyPr anchor="t" rtlCol="false" tIns="0" lIns="0" bIns="0" rIns="0">
            <a:spAutoFit/>
          </a:bodyPr>
          <a:lstStyle/>
          <a:p>
            <a:pPr algn="l" marL="0" indent="0" lvl="0">
              <a:lnSpc>
                <a:spcPts val="2890"/>
              </a:lnSpc>
            </a:pPr>
            <a:r>
              <a:rPr lang="en-US" sz="2408">
                <a:solidFill>
                  <a:srgbClr val="24508C"/>
                </a:solidFill>
                <a:latin typeface="Roca One"/>
                <a:ea typeface="Roca One"/>
                <a:cs typeface="Roca One"/>
                <a:sym typeface="Roca One"/>
              </a:rPr>
              <a:t>GOOGLE SHEETS IS VERSATILE AND WIDELY USED FOR:</a:t>
            </a:r>
          </a:p>
          <a:p>
            <a:pPr algn="l" marL="0" indent="0" lvl="0">
              <a:lnSpc>
                <a:spcPts val="2890"/>
              </a:lnSpc>
            </a:pPr>
            <a:r>
              <a:rPr lang="en-US" sz="2408">
                <a:solidFill>
                  <a:srgbClr val="24508C"/>
                </a:solidFill>
                <a:latin typeface="Roca One"/>
                <a:ea typeface="Roca One"/>
                <a:cs typeface="Roca One"/>
                <a:sym typeface="Roca One"/>
              </a:rPr>
              <a:t>BUDGETING: TRACK INCOME, EXPENSES, AND SAVINGS USING BUILT-IN TEMPLATES.</a:t>
            </a:r>
          </a:p>
          <a:p>
            <a:pPr algn="l" marL="0" indent="0" lvl="0">
              <a:lnSpc>
                <a:spcPts val="2890"/>
              </a:lnSpc>
            </a:pPr>
            <a:r>
              <a:rPr lang="en-US" sz="2408">
                <a:solidFill>
                  <a:srgbClr val="24508C"/>
                </a:solidFill>
                <a:latin typeface="Roca One"/>
                <a:ea typeface="Roca One"/>
                <a:cs typeface="Roca One"/>
                <a:sym typeface="Roca One"/>
              </a:rPr>
              <a:t>PROJECT MANAGEMENT: MANAGE TASKS, DEADLINES, AND PROGRESS IN COLLABORATIVE SPREADSHEETS.</a:t>
            </a:r>
          </a:p>
          <a:p>
            <a:pPr algn="l" marL="0" indent="0" lvl="0">
              <a:lnSpc>
                <a:spcPts val="2890"/>
              </a:lnSpc>
            </a:pPr>
            <a:r>
              <a:rPr lang="en-US" sz="2408">
                <a:solidFill>
                  <a:srgbClr val="24508C"/>
                </a:solidFill>
                <a:latin typeface="Roca One"/>
                <a:ea typeface="Roca One"/>
                <a:cs typeface="Roca One"/>
                <a:sym typeface="Roca One"/>
              </a:rPr>
              <a:t>DATA ANALYSIS: USE FORMULAS, PIVOT TABLES, AND CHARTS TO ANALYZE DATASETS.</a:t>
            </a:r>
          </a:p>
          <a:p>
            <a:pPr algn="l" marL="0" indent="0" lvl="0">
              <a:lnSpc>
                <a:spcPts val="2890"/>
              </a:lnSpc>
            </a:pPr>
            <a:r>
              <a:rPr lang="en-US" sz="2408">
                <a:solidFill>
                  <a:srgbClr val="24508C"/>
                </a:solidFill>
                <a:latin typeface="Roca One"/>
                <a:ea typeface="Roca One"/>
                <a:cs typeface="Roca One"/>
                <a:sym typeface="Roca One"/>
              </a:rPr>
              <a:t>SURVEYS AND FORMS: COLLECT RESPONSES VIA GOOGLE FORMS AND ANALYZE RESULTS IN SHEETS.</a:t>
            </a:r>
          </a:p>
          <a:p>
            <a:pPr algn="l" marL="0" indent="0" lvl="0">
              <a:lnSpc>
                <a:spcPts val="2890"/>
              </a:lnSpc>
            </a:pPr>
            <a:r>
              <a:rPr lang="en-US" sz="2408">
                <a:solidFill>
                  <a:srgbClr val="24508C"/>
                </a:solidFill>
                <a:latin typeface="Roca One"/>
                <a:ea typeface="Roca One"/>
                <a:cs typeface="Roca One"/>
                <a:sym typeface="Roca One"/>
              </a:rPr>
              <a:t>INVENTORY MANAGEMENT: TRACK STOCK LEVELS AND AUTOMATE CALCULATIONS.</a:t>
            </a:r>
          </a:p>
          <a:p>
            <a:pPr algn="l" marL="0" indent="0" lvl="0">
              <a:lnSpc>
                <a:spcPts val="2890"/>
              </a:lnSpc>
            </a:pPr>
            <a:r>
              <a:rPr lang="en-US" sz="2408">
                <a:solidFill>
                  <a:srgbClr val="24508C"/>
                </a:solidFill>
                <a:latin typeface="Roca One"/>
                <a:ea typeface="Roca One"/>
                <a:cs typeface="Roca One"/>
                <a:sym typeface="Roca One"/>
              </a:rPr>
              <a:t>FROM PERSONAL FINANCE TO BUSINESS OPERATIONS, GOOGLE SHEETS IS A RELIABLE TOOL FOR A VARIETY OF TASKS.</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7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Google Sheets Add-Ons and Automation</a:t>
            </a:r>
          </a:p>
        </p:txBody>
      </p:sp>
      <p:sp>
        <p:nvSpPr>
          <p:cNvPr name="TextBox 3" id="3"/>
          <p:cNvSpPr txBox="true"/>
          <p:nvPr/>
        </p:nvSpPr>
        <p:spPr>
          <a:xfrm rot="0">
            <a:off x="2210699" y="4719291"/>
            <a:ext cx="13866603" cy="3340100"/>
          </a:xfrm>
          <a:prstGeom prst="rect">
            <a:avLst/>
          </a:prstGeom>
        </p:spPr>
        <p:txBody>
          <a:bodyPr anchor="t" rtlCol="false" tIns="0" lIns="0" bIns="0" rIns="0">
            <a:spAutoFit/>
          </a:bodyPr>
          <a:lstStyle/>
          <a:p>
            <a:pPr algn="l" marL="0" indent="0" lvl="0">
              <a:lnSpc>
                <a:spcPts val="3324"/>
              </a:lnSpc>
            </a:pPr>
            <a:r>
              <a:rPr lang="en-US" b="true" sz="2374">
                <a:solidFill>
                  <a:srgbClr val="24508C"/>
                </a:solidFill>
                <a:latin typeface="Open Sans Bold"/>
                <a:ea typeface="Open Sans Bold"/>
                <a:cs typeface="Open Sans Bold"/>
                <a:sym typeface="Open Sans Bold"/>
              </a:rPr>
              <a:t>Google Sheets can be enhanced with add-ons and automation:</a:t>
            </a:r>
          </a:p>
          <a:p>
            <a:pPr algn="l" marL="0" indent="0" lvl="0">
              <a:lnSpc>
                <a:spcPts val="3324"/>
              </a:lnSpc>
            </a:pPr>
            <a:r>
              <a:rPr lang="en-US" b="true" sz="2374">
                <a:solidFill>
                  <a:srgbClr val="24508C"/>
                </a:solidFill>
                <a:latin typeface="Open Sans Bold"/>
                <a:ea typeface="Open Sans Bold"/>
                <a:cs typeface="Open Sans Bold"/>
                <a:sym typeface="Open Sans Bold"/>
              </a:rPr>
              <a:t>Add-Ons: Extend functionality with tools for data visualization, report generation, and more. Popular add-ons include Google Analytics, Yet Another Mail Merge, and Supermetrics.</a:t>
            </a:r>
          </a:p>
          <a:p>
            <a:pPr algn="l" marL="0" indent="0" lvl="0">
              <a:lnSpc>
                <a:spcPts val="3324"/>
              </a:lnSpc>
            </a:pPr>
            <a:r>
              <a:rPr lang="en-US" b="true" sz="2374">
                <a:solidFill>
                  <a:srgbClr val="24508C"/>
                </a:solidFill>
                <a:latin typeface="Open Sans Bold"/>
                <a:ea typeface="Open Sans Bold"/>
                <a:cs typeface="Open Sans Bold"/>
                <a:sym typeface="Open Sans Bold"/>
              </a:rPr>
              <a:t>Google Apps Script: Automate repetitive tasks by creating custom scripts.</a:t>
            </a:r>
          </a:p>
          <a:p>
            <a:pPr algn="l" marL="0" indent="0" lvl="0">
              <a:lnSpc>
                <a:spcPts val="3324"/>
              </a:lnSpc>
            </a:pPr>
            <a:r>
              <a:rPr lang="en-US" b="true" sz="2374">
                <a:solidFill>
                  <a:srgbClr val="24508C"/>
                </a:solidFill>
                <a:latin typeface="Open Sans Bold"/>
                <a:ea typeface="Open Sans Bold"/>
                <a:cs typeface="Open Sans Bold"/>
                <a:sym typeface="Open Sans Bold"/>
              </a:rPr>
              <a:t>Integration with APIs: Connect Google Sheets to external platforms for advanced workflows.</a:t>
            </a:r>
          </a:p>
          <a:p>
            <a:pPr algn="l" marL="0" indent="0" lvl="0">
              <a:lnSpc>
                <a:spcPts val="3324"/>
              </a:lnSpc>
            </a:pPr>
            <a:r>
              <a:rPr lang="en-US" b="true" sz="2374">
                <a:solidFill>
                  <a:srgbClr val="24508C"/>
                </a:solidFill>
                <a:latin typeface="Open Sans Bold"/>
                <a:ea typeface="Open Sans Bold"/>
                <a:cs typeface="Open Sans Bold"/>
                <a:sym typeface="Open Sans Bold"/>
              </a:rPr>
              <a:t>Macros: Record and reuse actions to save time.</a:t>
            </a:r>
          </a:p>
          <a:p>
            <a:pPr algn="l" marL="0" indent="0" lvl="0">
              <a:lnSpc>
                <a:spcPts val="3324"/>
              </a:lnSpc>
            </a:pPr>
            <a:r>
              <a:rPr lang="en-US" b="true" sz="2374">
                <a:solidFill>
                  <a:srgbClr val="24508C"/>
                </a:solidFill>
                <a:latin typeface="Open Sans Bold"/>
                <a:ea typeface="Open Sans Bold"/>
                <a:cs typeface="Open Sans Bold"/>
                <a:sym typeface="Open Sans Bold"/>
              </a:rPr>
              <a:t>These features make Google Sheets highly customizable for advanced users and developers.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896228" y="1423735"/>
            <a:ext cx="5122944" cy="2139049"/>
          </a:xfrm>
          <a:prstGeom prst="rect">
            <a:avLst/>
          </a:prstGeom>
        </p:spPr>
        <p:txBody>
          <a:bodyPr anchor="t" rtlCol="false" tIns="0" lIns="0" bIns="0" rIns="0">
            <a:spAutoFit/>
          </a:bodyPr>
          <a:lstStyle/>
          <a:p>
            <a:pPr algn="l" marL="0" indent="0" lvl="0">
              <a:lnSpc>
                <a:spcPts val="5550"/>
              </a:lnSpc>
            </a:pPr>
            <a:r>
              <a:rPr lang="en-US" b="true" sz="5286">
                <a:solidFill>
                  <a:srgbClr val="24508C"/>
                </a:solidFill>
                <a:latin typeface="Open Sans Bold"/>
                <a:ea typeface="Open Sans Bold"/>
                <a:cs typeface="Open Sans Bold"/>
                <a:sym typeface="Open Sans Bold"/>
              </a:rPr>
              <a:t>Tips and Tricks for Using Google Sheets</a:t>
            </a:r>
          </a:p>
        </p:txBody>
      </p:sp>
      <p:sp>
        <p:nvSpPr>
          <p:cNvPr name="AutoShape 3" id="3"/>
          <p:cNvSpPr/>
          <p:nvPr/>
        </p:nvSpPr>
        <p:spPr>
          <a:xfrm>
            <a:off x="1896228" y="4566988"/>
            <a:ext cx="5122944"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10068624" y="1299910"/>
            <a:ext cx="6461944" cy="7901464"/>
          </a:xfrm>
          <a:prstGeom prst="rect">
            <a:avLst/>
          </a:prstGeom>
        </p:spPr>
        <p:txBody>
          <a:bodyPr anchor="t" rtlCol="false" tIns="0" lIns="0" bIns="0" rIns="0">
            <a:spAutoFit/>
          </a:bodyPr>
          <a:lstStyle/>
          <a:p>
            <a:pPr algn="l" marL="0" indent="0" lvl="0">
              <a:lnSpc>
                <a:spcPts val="3911"/>
              </a:lnSpc>
            </a:pPr>
            <a:r>
              <a:rPr lang="en-US" sz="2793">
                <a:solidFill>
                  <a:srgbClr val="24508C"/>
                </a:solidFill>
                <a:latin typeface="Roca One"/>
                <a:ea typeface="Roca One"/>
                <a:cs typeface="Roca One"/>
                <a:sym typeface="Roca One"/>
              </a:rPr>
              <a:t>Maximize your productivity in Google Sheets with these tips:</a:t>
            </a:r>
          </a:p>
          <a:p>
            <a:pPr algn="l" marL="0" indent="0" lvl="0">
              <a:lnSpc>
                <a:spcPts val="3911"/>
              </a:lnSpc>
            </a:pPr>
            <a:r>
              <a:rPr lang="en-US" sz="2793">
                <a:solidFill>
                  <a:srgbClr val="24508C"/>
                </a:solidFill>
                <a:latin typeface="Roca One"/>
                <a:ea typeface="Roca One"/>
                <a:cs typeface="Roca One"/>
                <a:sym typeface="Roca One"/>
              </a:rPr>
              <a:t>Shortcuts: Learn keyboard shortcuts for faster navigation and editing.</a:t>
            </a:r>
          </a:p>
          <a:p>
            <a:pPr algn="l" marL="0" indent="0" lvl="0">
              <a:lnSpc>
                <a:spcPts val="3911"/>
              </a:lnSpc>
            </a:pPr>
            <a:r>
              <a:rPr lang="en-US" sz="2793">
                <a:solidFill>
                  <a:srgbClr val="24508C"/>
                </a:solidFill>
                <a:latin typeface="Roca One"/>
                <a:ea typeface="Roca One"/>
                <a:cs typeface="Roca One"/>
                <a:sym typeface="Roca One"/>
              </a:rPr>
              <a:t>Conditional Formatting: Highlight data automatically based on criteria.</a:t>
            </a:r>
          </a:p>
          <a:p>
            <a:pPr algn="l" marL="0" indent="0" lvl="0">
              <a:lnSpc>
                <a:spcPts val="3911"/>
              </a:lnSpc>
            </a:pPr>
            <a:r>
              <a:rPr lang="en-US" sz="2793">
                <a:solidFill>
                  <a:srgbClr val="24508C"/>
                </a:solidFill>
                <a:latin typeface="Roca One"/>
                <a:ea typeface="Roca One"/>
                <a:cs typeface="Roca One"/>
                <a:sym typeface="Roca One"/>
              </a:rPr>
              <a:t>Explore Feature: Use the “Explore” tool for instant charts and data summaries.</a:t>
            </a:r>
          </a:p>
          <a:p>
            <a:pPr algn="l" marL="0" indent="0" lvl="0">
              <a:lnSpc>
                <a:spcPts val="3911"/>
              </a:lnSpc>
            </a:pPr>
            <a:r>
              <a:rPr lang="en-US" sz="2793">
                <a:solidFill>
                  <a:srgbClr val="24508C"/>
                </a:solidFill>
                <a:latin typeface="Roca One"/>
                <a:ea typeface="Roca One"/>
                <a:cs typeface="Roca One"/>
                <a:sym typeface="Roca One"/>
              </a:rPr>
              <a:t>Data Validation: Restrict input types to maintain data accuracy.</a:t>
            </a:r>
          </a:p>
          <a:p>
            <a:pPr algn="l" marL="0" indent="0" lvl="0">
              <a:lnSpc>
                <a:spcPts val="3911"/>
              </a:lnSpc>
            </a:pPr>
            <a:r>
              <a:rPr lang="en-US" sz="2793">
                <a:solidFill>
                  <a:srgbClr val="24508C"/>
                </a:solidFill>
                <a:latin typeface="Roca One"/>
                <a:ea typeface="Roca One"/>
                <a:cs typeface="Roca One"/>
                <a:sym typeface="Roca One"/>
              </a:rPr>
              <a:t>Import Data: Pull live data from websites or other spreadsheets using IMPORT functions.</a:t>
            </a:r>
          </a:p>
          <a:p>
            <a:pPr algn="l" marL="0" indent="0" lvl="0">
              <a:lnSpc>
                <a:spcPts val="3911"/>
              </a:lnSpc>
            </a:pPr>
            <a:r>
              <a:rPr lang="en-US" sz="2793">
                <a:solidFill>
                  <a:srgbClr val="24508C"/>
                </a:solidFill>
                <a:latin typeface="Roca One"/>
                <a:ea typeface="Roca One"/>
                <a:cs typeface="Roca One"/>
                <a:sym typeface="Roca One"/>
              </a:rPr>
              <a:t>These tricks can save time and make data management more efficient.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2210699" y="2208995"/>
            <a:ext cx="10598268" cy="1148480"/>
          </a:xfrm>
          <a:prstGeom prst="rect">
            <a:avLst/>
          </a:prstGeom>
        </p:spPr>
        <p:txBody>
          <a:bodyPr anchor="t" rtlCol="false" tIns="0" lIns="0" bIns="0" rIns="0">
            <a:spAutoFit/>
          </a:bodyPr>
          <a:lstStyle/>
          <a:p>
            <a:pPr algn="l" marL="0" indent="0" lvl="0">
              <a:lnSpc>
                <a:spcPts val="8702"/>
              </a:lnSpc>
            </a:pPr>
            <a:r>
              <a:rPr lang="en-US" b="true" sz="8287">
                <a:solidFill>
                  <a:srgbClr val="24508C"/>
                </a:solidFill>
                <a:latin typeface="Montserrat Bold"/>
                <a:ea typeface="Montserrat Bold"/>
                <a:cs typeface="Montserrat Bold"/>
                <a:sym typeface="Montserrat Bold"/>
              </a:rPr>
              <a:t>RGB </a:t>
            </a:r>
            <a:r>
              <a:rPr lang="en-US" b="true" sz="8287">
                <a:solidFill>
                  <a:srgbClr val="24508C"/>
                </a:solidFill>
                <a:latin typeface="Montserrat Bold"/>
                <a:ea typeface="Montserrat Bold"/>
                <a:cs typeface="Montserrat Bold"/>
                <a:sym typeface="Montserrat Bold"/>
              </a:rPr>
              <a:t>COLOR CODE</a:t>
            </a:r>
          </a:p>
        </p:txBody>
      </p:sp>
      <p:sp>
        <p:nvSpPr>
          <p:cNvPr name="TextBox 13" id="13"/>
          <p:cNvSpPr txBox="true"/>
          <p:nvPr/>
        </p:nvSpPr>
        <p:spPr>
          <a:xfrm rot="0">
            <a:off x="2210699" y="4709766"/>
            <a:ext cx="13866603" cy="3797578"/>
          </a:xfrm>
          <a:prstGeom prst="rect">
            <a:avLst/>
          </a:prstGeom>
        </p:spPr>
        <p:txBody>
          <a:bodyPr anchor="t" rtlCol="false" tIns="0" lIns="0" bIns="0" rIns="0">
            <a:spAutoFit/>
          </a:bodyPr>
          <a:lstStyle/>
          <a:p>
            <a:pPr algn="l">
              <a:lnSpc>
                <a:spcPts val="4239"/>
              </a:lnSpc>
            </a:pPr>
            <a:r>
              <a:rPr lang="en-US" sz="3028" b="true">
                <a:solidFill>
                  <a:srgbClr val="24508C"/>
                </a:solidFill>
                <a:latin typeface="Roca One Bold"/>
                <a:ea typeface="Roca One Bold"/>
                <a:cs typeface="Roca One Bold"/>
                <a:sym typeface="Roca One Bold"/>
              </a:rPr>
              <a:t>THE RGB COLOR MODEL IS BASED ON LIGHT, WHERE RED, GREEN, AND BLUE ARE COMBINED IN VARYING INTENSITIES TO PRODUCE A BROAD SPECTRUM OF COLORS.</a:t>
            </a:r>
          </a:p>
          <a:p>
            <a:pPr algn="l">
              <a:lnSpc>
                <a:spcPts val="4239"/>
              </a:lnSpc>
            </a:pPr>
          </a:p>
          <a:p>
            <a:pPr algn="l" marL="690881" indent="-345440" lvl="1">
              <a:lnSpc>
                <a:spcPts val="4480"/>
              </a:lnSpc>
              <a:buFont typeface="Arial"/>
              <a:buChar char="•"/>
            </a:pPr>
            <a:r>
              <a:rPr lang="en-US" b="true" sz="3200">
                <a:solidFill>
                  <a:srgbClr val="24508C"/>
                </a:solidFill>
                <a:latin typeface="Roca One Bold"/>
                <a:ea typeface="Roca One Bold"/>
                <a:cs typeface="Roca One Bold"/>
                <a:sym typeface="Roca One Bold"/>
              </a:rPr>
              <a:t>Format: rgb(red, green, blue). Each value ranges from 0 to 255.</a:t>
            </a:r>
          </a:p>
          <a:p>
            <a:pPr algn="l" marL="0" indent="0" lvl="0">
              <a:lnSpc>
                <a:spcPts val="4480"/>
              </a:lnSpc>
            </a:pPr>
          </a:p>
        </p:txBody>
      </p:sp>
      <p:sp>
        <p:nvSpPr>
          <p:cNvPr name="AutoShape 14" id="14"/>
          <p:cNvSpPr/>
          <p:nvPr/>
        </p:nvSpPr>
        <p:spPr>
          <a:xfrm>
            <a:off x="2210699" y="4069111"/>
            <a:ext cx="13844095" cy="0"/>
          </a:xfrm>
          <a:prstGeom prst="line">
            <a:avLst/>
          </a:prstGeom>
          <a:ln cap="flat" w="38100">
            <a:solidFill>
              <a:srgbClr val="4268A7"/>
            </a:solidFill>
            <a:prstDash val="solid"/>
            <a:headEnd type="none" len="sm" w="sm"/>
            <a:tailEnd type="none" len="sm" w="sm"/>
          </a:ln>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309314"/>
            <a:ext cx="9040494" cy="7668372"/>
            <a:chOff x="0" y="0"/>
            <a:chExt cx="12053992" cy="10224496"/>
          </a:xfrm>
        </p:grpSpPr>
        <p:sp>
          <p:nvSpPr>
            <p:cNvPr name="TextBox 3" id="3"/>
            <p:cNvSpPr txBox="true"/>
            <p:nvPr/>
          </p:nvSpPr>
          <p:spPr>
            <a:xfrm rot="0">
              <a:off x="0" y="1708511"/>
              <a:ext cx="10607073" cy="8515985"/>
            </a:xfrm>
            <a:prstGeom prst="rect">
              <a:avLst/>
            </a:prstGeom>
          </p:spPr>
          <p:txBody>
            <a:bodyPr anchor="t" rtlCol="false" tIns="0" lIns="0" bIns="0" rIns="0">
              <a:spAutoFit/>
            </a:bodyPr>
            <a:lstStyle/>
            <a:p>
              <a:pPr algn="l" marL="0" indent="0" lvl="0">
                <a:lnSpc>
                  <a:spcPts val="3607"/>
                </a:lnSpc>
              </a:pPr>
              <a:r>
                <a:rPr lang="en-US" b="true" sz="2775">
                  <a:solidFill>
                    <a:srgbClr val="24508C"/>
                  </a:solidFill>
                  <a:latin typeface="Open Sans Bold"/>
                  <a:ea typeface="Open Sans Bold"/>
                  <a:cs typeface="Open Sans Bold"/>
                  <a:sym typeface="Open Sans Bold"/>
                </a:rPr>
                <a:t>Google Sheets is a powerful, collaborative, and user-friendly tool for managing data. Its accessibility, cloud storage, and integration capabilities make it a go-to choice for teams and individuals alike. While it has some limitations, its ease of use and cost-effectiveness outweigh the drawbacks for most users. Whether you’re a student, business professional, or developer, Google Sheets offers a robust solution for data organization, analysis, and sharing. Embracing its features can help you streamline workflows and achieve better results.</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Why Use Google Sheets?</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Who Uses Google Sheets?</a:t>
            </a:r>
          </a:p>
        </p:txBody>
      </p:sp>
      <p:sp>
        <p:nvSpPr>
          <p:cNvPr name="TextBox 3" id="3"/>
          <p:cNvSpPr txBox="true"/>
          <p:nvPr/>
        </p:nvSpPr>
        <p:spPr>
          <a:xfrm rot="0">
            <a:off x="2210699" y="4719291"/>
            <a:ext cx="13866603" cy="3895948"/>
          </a:xfrm>
          <a:prstGeom prst="rect">
            <a:avLst/>
          </a:prstGeom>
        </p:spPr>
        <p:txBody>
          <a:bodyPr anchor="t" rtlCol="false" tIns="0" lIns="0" bIns="0" rIns="0">
            <a:spAutoFit/>
          </a:bodyPr>
          <a:lstStyle/>
          <a:p>
            <a:pPr algn="l" marL="0" indent="0" lvl="0">
              <a:lnSpc>
                <a:spcPts val="3137"/>
              </a:lnSpc>
            </a:pPr>
            <a:r>
              <a:rPr lang="en-US" b="true" sz="2241">
                <a:solidFill>
                  <a:srgbClr val="24508C"/>
                </a:solidFill>
                <a:latin typeface="Open Sans Bold"/>
                <a:ea typeface="Open Sans Bold"/>
                <a:cs typeface="Open Sans Bold"/>
                <a:sym typeface="Open Sans Bold"/>
              </a:rPr>
              <a:t>Google Sheets is used by a wide range of individuals and organizations due to its versatility and ease of access:</a:t>
            </a:r>
          </a:p>
          <a:p>
            <a:pPr algn="l" marL="0" indent="0" lvl="0">
              <a:lnSpc>
                <a:spcPts val="3137"/>
              </a:lnSpc>
            </a:pPr>
            <a:r>
              <a:rPr lang="en-US" b="true" sz="2241">
                <a:solidFill>
                  <a:srgbClr val="24508C"/>
                </a:solidFill>
                <a:latin typeface="Open Sans Bold"/>
                <a:ea typeface="Open Sans Bold"/>
                <a:cs typeface="Open Sans Bold"/>
                <a:sym typeface="Open Sans Bold"/>
              </a:rPr>
              <a:t>Students: For managing assignments, tracking grades, and collaborating on group projects.</a:t>
            </a:r>
          </a:p>
          <a:p>
            <a:pPr algn="l" marL="0" indent="0" lvl="0">
              <a:lnSpc>
                <a:spcPts val="3137"/>
              </a:lnSpc>
            </a:pPr>
            <a:r>
              <a:rPr lang="en-US" b="true" sz="2241">
                <a:solidFill>
                  <a:srgbClr val="24508C"/>
                </a:solidFill>
                <a:latin typeface="Open Sans Bold"/>
                <a:ea typeface="Open Sans Bold"/>
                <a:cs typeface="Open Sans Bold"/>
                <a:sym typeface="Open Sans Bold"/>
              </a:rPr>
              <a:t>Teachers: For creating lesson plans, tracking student performance, and organizing resources.</a:t>
            </a:r>
          </a:p>
          <a:p>
            <a:pPr algn="l" marL="0" indent="0" lvl="0">
              <a:lnSpc>
                <a:spcPts val="3137"/>
              </a:lnSpc>
            </a:pPr>
            <a:r>
              <a:rPr lang="en-US" b="true" sz="2241">
                <a:solidFill>
                  <a:srgbClr val="24508C"/>
                </a:solidFill>
                <a:latin typeface="Open Sans Bold"/>
                <a:ea typeface="Open Sans Bold"/>
                <a:cs typeface="Open Sans Bold"/>
                <a:sym typeface="Open Sans Bold"/>
              </a:rPr>
              <a:t>Small Businesses: To manage budgets, track inventory, and collaborate on sales data.</a:t>
            </a:r>
          </a:p>
          <a:p>
            <a:pPr algn="l" marL="0" indent="0" lvl="0">
              <a:lnSpc>
                <a:spcPts val="3137"/>
              </a:lnSpc>
            </a:pPr>
            <a:r>
              <a:rPr lang="en-US" b="true" sz="2241">
                <a:solidFill>
                  <a:srgbClr val="24508C"/>
                </a:solidFill>
                <a:latin typeface="Open Sans Bold"/>
                <a:ea typeface="Open Sans Bold"/>
                <a:cs typeface="Open Sans Bold"/>
                <a:sym typeface="Open Sans Bold"/>
              </a:rPr>
              <a:t>Large Enterprises: For team collaboration, reporting, and integrating data from multiple sources.</a:t>
            </a:r>
          </a:p>
          <a:p>
            <a:pPr algn="l" marL="0" indent="0" lvl="0">
              <a:lnSpc>
                <a:spcPts val="3137"/>
              </a:lnSpc>
            </a:pPr>
            <a:r>
              <a:rPr lang="en-US" b="true" sz="2241">
                <a:solidFill>
                  <a:srgbClr val="24508C"/>
                </a:solidFill>
                <a:latin typeface="Open Sans Bold"/>
                <a:ea typeface="Open Sans Bold"/>
                <a:cs typeface="Open Sans Bold"/>
                <a:sym typeface="Open Sans Bold"/>
              </a:rPr>
              <a:t>Freelancers: To manage client work, invoices, and project timelines.</a:t>
            </a:r>
          </a:p>
          <a:p>
            <a:pPr algn="l" marL="0" indent="0" lvl="0">
              <a:lnSpc>
                <a:spcPts val="3137"/>
              </a:lnSpc>
            </a:pPr>
            <a:r>
              <a:rPr lang="en-US" b="true" sz="2241">
                <a:solidFill>
                  <a:srgbClr val="24508C"/>
                </a:solidFill>
                <a:latin typeface="Open Sans Bold"/>
                <a:ea typeface="Open Sans Bold"/>
                <a:cs typeface="Open Sans Bold"/>
                <a:sym typeface="Open Sans Bold"/>
              </a:rPr>
              <a:t>Nonprofits: For organizing events, managing donor lists, and tracking funding.</a:t>
            </a:r>
          </a:p>
          <a:p>
            <a:pPr algn="l" marL="0" indent="0" lvl="0">
              <a:lnSpc>
                <a:spcPts val="3137"/>
              </a:lnSpc>
            </a:pPr>
            <a:r>
              <a:rPr lang="en-US" b="true" sz="2241">
                <a:solidFill>
                  <a:srgbClr val="24508C"/>
                </a:solidFill>
                <a:latin typeface="Open Sans Bold"/>
                <a:ea typeface="Open Sans Bold"/>
                <a:cs typeface="Open Sans Bold"/>
                <a:sym typeface="Open Sans Bold"/>
              </a:rPr>
              <a:t>Google Sheets is popular across industries and roles due to its flexibility, accessibility, and cost-effectiveness.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4229100"/>
            <a:ext cx="9108338" cy="18288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EXCEL</a:t>
            </a: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656424"/>
            <a:ext cx="9040494" cy="8974151"/>
            <a:chOff x="0" y="0"/>
            <a:chExt cx="12053992" cy="11965535"/>
          </a:xfrm>
        </p:grpSpPr>
        <p:sp>
          <p:nvSpPr>
            <p:cNvPr name="TextBox 3" id="3"/>
            <p:cNvSpPr txBox="true"/>
            <p:nvPr/>
          </p:nvSpPr>
          <p:spPr>
            <a:xfrm rot="0">
              <a:off x="0" y="3210286"/>
              <a:ext cx="10607073" cy="8755249"/>
            </a:xfrm>
            <a:prstGeom prst="rect">
              <a:avLst/>
            </a:prstGeom>
          </p:spPr>
          <p:txBody>
            <a:bodyPr anchor="t" rtlCol="false" tIns="0" lIns="0" bIns="0" rIns="0">
              <a:spAutoFit/>
            </a:bodyPr>
            <a:lstStyle/>
            <a:p>
              <a:pPr algn="l" marL="0" indent="0" lvl="0">
                <a:lnSpc>
                  <a:spcPts val="3520"/>
                </a:lnSpc>
              </a:pPr>
              <a:r>
                <a:rPr lang="en-US" b="true" sz="2707">
                  <a:solidFill>
                    <a:srgbClr val="24508C"/>
                  </a:solidFill>
                  <a:latin typeface="Open Sans Bold"/>
                  <a:ea typeface="Open Sans Bold"/>
                  <a:cs typeface="Open Sans Bold"/>
                  <a:sym typeface="Open Sans Bold"/>
                </a:rPr>
                <a:t>Microsoft Excel is a powerful spreadsheet software developed by Microsoft. It allows users to organize, analyze, and visualize data effectively. Excel is widely used across various industries for tasks like budgeting, financial analysis, data entry, and reporting. With its intuitive interface and robust functionality, Excel supports everything from simple calculations to advanced data modeling. Users can work with rows and columns, apply formulas, and create dynamic charts. It is part of the Microsoft Office Suite, making it easy to integrate with other applications. Excel’s versatility has made it an essential tool for professionals and students alike.</a:t>
              </a:r>
            </a:p>
          </p:txBody>
        </p:sp>
        <p:sp>
          <p:nvSpPr>
            <p:cNvPr name="TextBox 4" id="4"/>
            <p:cNvSpPr txBox="true"/>
            <p:nvPr/>
          </p:nvSpPr>
          <p:spPr>
            <a:xfrm rot="0">
              <a:off x="0" y="-47625"/>
              <a:ext cx="12053992" cy="2367492"/>
            </a:xfrm>
            <a:prstGeom prst="rect">
              <a:avLst/>
            </a:prstGeom>
          </p:spPr>
          <p:txBody>
            <a:bodyPr anchor="t" rtlCol="false" tIns="0" lIns="0" bIns="0" rIns="0">
              <a:spAutoFit/>
            </a:bodyPr>
            <a:lstStyle/>
            <a:p>
              <a:pPr algn="l" marL="0" indent="0" lvl="0">
                <a:lnSpc>
                  <a:spcPts val="7149"/>
                </a:lnSpc>
              </a:pPr>
              <a:r>
                <a:rPr lang="en-US" b="true" sz="5499">
                  <a:solidFill>
                    <a:srgbClr val="24508C"/>
                  </a:solidFill>
                  <a:latin typeface="Open Sans Bold"/>
                  <a:ea typeface="Open Sans Bold"/>
                  <a:cs typeface="Open Sans Bold"/>
                  <a:sym typeface="Open Sans Bold"/>
                </a:rPr>
                <a:t>Introduction to Microsoft Excel</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255191"/>
            <a:ext cx="8022194" cy="1037039"/>
          </a:xfrm>
          <a:prstGeom prst="rect">
            <a:avLst/>
          </a:prstGeom>
        </p:spPr>
        <p:txBody>
          <a:bodyPr anchor="t" rtlCol="false" tIns="0" lIns="0" bIns="0" rIns="0">
            <a:spAutoFit/>
          </a:bodyPr>
          <a:lstStyle/>
          <a:p>
            <a:pPr algn="l" marL="0" indent="0" lvl="0">
              <a:lnSpc>
                <a:spcPts val="7809"/>
              </a:lnSpc>
            </a:pPr>
            <a:r>
              <a:rPr lang="en-US" b="true" sz="7437">
                <a:solidFill>
                  <a:srgbClr val="24508C"/>
                </a:solidFill>
                <a:latin typeface="Open Sans Bold"/>
                <a:ea typeface="Open Sans Bold"/>
                <a:cs typeface="Open Sans Bold"/>
                <a:sym typeface="Open Sans Bold"/>
              </a:rPr>
              <a:t>Features of Excel</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Excel offers a range of features that make it a versatile tool:</a:t>
            </a:r>
          </a:p>
          <a:p>
            <a:pPr algn="l" marL="0" indent="0" lvl="0">
              <a:lnSpc>
                <a:spcPts val="3499"/>
              </a:lnSpc>
            </a:pPr>
            <a:r>
              <a:rPr lang="en-US" b="true" sz="2499">
                <a:solidFill>
                  <a:srgbClr val="24508C"/>
                </a:solidFill>
                <a:latin typeface="Open Sans Bold"/>
                <a:ea typeface="Open Sans Bold"/>
                <a:cs typeface="Open Sans Bold"/>
                <a:sym typeface="Open Sans Bold"/>
              </a:rPr>
              <a:t>Spreadsheet Layout: Organize data in rows and columns for easy management.</a:t>
            </a:r>
          </a:p>
          <a:p>
            <a:pPr algn="l" marL="0" indent="0" lvl="0">
              <a:lnSpc>
                <a:spcPts val="3499"/>
              </a:lnSpc>
            </a:pPr>
            <a:r>
              <a:rPr lang="en-US" b="true" sz="2499">
                <a:solidFill>
                  <a:srgbClr val="24508C"/>
                </a:solidFill>
                <a:latin typeface="Open Sans Bold"/>
                <a:ea typeface="Open Sans Bold"/>
                <a:cs typeface="Open Sans Bold"/>
                <a:sym typeface="Open Sans Bold"/>
              </a:rPr>
              <a:t>Formulas and Functions: Perform calculations with built-in functions like SUM, AVERAGE, and IF.</a:t>
            </a:r>
          </a:p>
          <a:p>
            <a:pPr algn="l" marL="0" indent="0" lvl="0">
              <a:lnSpc>
                <a:spcPts val="3499"/>
              </a:lnSpc>
            </a:pPr>
            <a:r>
              <a:rPr lang="en-US" b="true" sz="2499">
                <a:solidFill>
                  <a:srgbClr val="24508C"/>
                </a:solidFill>
                <a:latin typeface="Open Sans Bold"/>
                <a:ea typeface="Open Sans Bold"/>
                <a:cs typeface="Open Sans Bold"/>
                <a:sym typeface="Open Sans Bold"/>
              </a:rPr>
              <a:t>Charts and Graphs: Visualize data through pie charts, bar graphs, and scatter plots.</a:t>
            </a:r>
          </a:p>
          <a:p>
            <a:pPr algn="l" marL="0" indent="0" lvl="0">
              <a:lnSpc>
                <a:spcPts val="3499"/>
              </a:lnSpc>
            </a:pPr>
            <a:r>
              <a:rPr lang="en-US" b="true" sz="2499">
                <a:solidFill>
                  <a:srgbClr val="24508C"/>
                </a:solidFill>
                <a:latin typeface="Open Sans Bold"/>
                <a:ea typeface="Open Sans Bold"/>
                <a:cs typeface="Open Sans Bold"/>
                <a:sym typeface="Open Sans Bold"/>
              </a:rPr>
              <a:t>Pivot Tables: Summarize and analyze large datasets effectively.</a:t>
            </a:r>
          </a:p>
          <a:p>
            <a:pPr algn="l" marL="0" indent="0" lvl="0">
              <a:lnSpc>
                <a:spcPts val="3499"/>
              </a:lnSpc>
            </a:pPr>
            <a:r>
              <a:rPr lang="en-US" b="true" sz="2499">
                <a:solidFill>
                  <a:srgbClr val="24508C"/>
                </a:solidFill>
                <a:latin typeface="Open Sans Bold"/>
                <a:ea typeface="Open Sans Bold"/>
                <a:cs typeface="Open Sans Bold"/>
                <a:sym typeface="Open Sans Bold"/>
              </a:rPr>
              <a:t>Conditional Formatting: Highlight data based on specific conditions.</a:t>
            </a:r>
          </a:p>
          <a:p>
            <a:pPr algn="l" marL="0" indent="0" lvl="0">
              <a:lnSpc>
                <a:spcPts val="3499"/>
              </a:lnSpc>
            </a:pPr>
            <a:r>
              <a:rPr lang="en-US" b="true" sz="2499">
                <a:solidFill>
                  <a:srgbClr val="24508C"/>
                </a:solidFill>
                <a:latin typeface="Open Sans Bold"/>
                <a:ea typeface="Open Sans Bold"/>
                <a:cs typeface="Open Sans Bold"/>
                <a:sym typeface="Open Sans Bold"/>
              </a:rPr>
              <a:t>Data Validation: Restrict input types to maintain data accuracy.</a:t>
            </a:r>
          </a:p>
          <a:p>
            <a:pPr algn="l" marL="0" indent="0" lvl="0">
              <a:lnSpc>
                <a:spcPts val="3499"/>
              </a:lnSpc>
            </a:pPr>
            <a:r>
              <a:rPr lang="en-US" b="true" sz="2499">
                <a:solidFill>
                  <a:srgbClr val="24508C"/>
                </a:solidFill>
                <a:latin typeface="Open Sans Bold"/>
                <a:ea typeface="Open Sans Bold"/>
                <a:cs typeface="Open Sans Bold"/>
                <a:sym typeface="Open Sans Bold"/>
              </a:rPr>
              <a:t>These features help users manage, analyze, and present data effectively.</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Characteristics of Excel</a:t>
            </a:r>
          </a:p>
        </p:txBody>
      </p:sp>
      <p:sp>
        <p:nvSpPr>
          <p:cNvPr name="TextBox 3" id="3"/>
          <p:cNvSpPr txBox="true"/>
          <p:nvPr/>
        </p:nvSpPr>
        <p:spPr>
          <a:xfrm rot="0">
            <a:off x="2210699" y="4728816"/>
            <a:ext cx="13866603" cy="3749278"/>
          </a:xfrm>
          <a:prstGeom prst="rect">
            <a:avLst/>
          </a:prstGeom>
        </p:spPr>
        <p:txBody>
          <a:bodyPr anchor="t" rtlCol="false" tIns="0" lIns="0" bIns="0" rIns="0">
            <a:spAutoFit/>
          </a:bodyPr>
          <a:lstStyle/>
          <a:p>
            <a:pPr algn="l" marL="0" indent="0" lvl="0">
              <a:lnSpc>
                <a:spcPts val="3346"/>
              </a:lnSpc>
            </a:pPr>
            <a:r>
              <a:rPr lang="en-US" b="true" sz="2390">
                <a:solidFill>
                  <a:srgbClr val="24508C"/>
                </a:solidFill>
                <a:latin typeface="Open Sans Bold"/>
                <a:ea typeface="Open Sans Bold"/>
                <a:cs typeface="Open Sans Bold"/>
                <a:sym typeface="Open Sans Bold"/>
              </a:rPr>
              <a:t>Excel has unique characteristics that make it a preferred choice for data handling:</a:t>
            </a:r>
          </a:p>
          <a:p>
            <a:pPr algn="l" marL="0" indent="0" lvl="0">
              <a:lnSpc>
                <a:spcPts val="3346"/>
              </a:lnSpc>
            </a:pPr>
            <a:r>
              <a:rPr lang="en-US" b="true" sz="2390">
                <a:solidFill>
                  <a:srgbClr val="24508C"/>
                </a:solidFill>
                <a:latin typeface="Open Sans Bold"/>
                <a:ea typeface="Open Sans Bold"/>
                <a:cs typeface="Open Sans Bold"/>
                <a:sym typeface="Open Sans Bold"/>
              </a:rPr>
              <a:t>Ease of Use: Its user-friendly interface allows beginners to navigate quickly.</a:t>
            </a:r>
          </a:p>
          <a:p>
            <a:pPr algn="l" marL="0" indent="0" lvl="0">
              <a:lnSpc>
                <a:spcPts val="3346"/>
              </a:lnSpc>
            </a:pPr>
            <a:r>
              <a:rPr lang="en-US" b="true" sz="2390">
                <a:solidFill>
                  <a:srgbClr val="24508C"/>
                </a:solidFill>
                <a:latin typeface="Open Sans Bold"/>
                <a:ea typeface="Open Sans Bold"/>
                <a:cs typeface="Open Sans Bold"/>
                <a:sym typeface="Open Sans Bold"/>
              </a:rPr>
              <a:t>Customizability: Users can create templates, define macros, and design formulas to suit specific needs.</a:t>
            </a:r>
          </a:p>
          <a:p>
            <a:pPr algn="l" marL="0" indent="0" lvl="0">
              <a:lnSpc>
                <a:spcPts val="3346"/>
              </a:lnSpc>
            </a:pPr>
            <a:r>
              <a:rPr lang="en-US" b="true" sz="2390">
                <a:solidFill>
                  <a:srgbClr val="24508C"/>
                </a:solidFill>
                <a:latin typeface="Open Sans Bold"/>
                <a:ea typeface="Open Sans Bold"/>
                <a:cs typeface="Open Sans Bold"/>
                <a:sym typeface="Open Sans Bold"/>
              </a:rPr>
              <a:t>Data Visualization: Offers multiple tools to create visually appealing charts and graphs.</a:t>
            </a:r>
          </a:p>
          <a:p>
            <a:pPr algn="l" marL="0" indent="0" lvl="0">
              <a:lnSpc>
                <a:spcPts val="3346"/>
              </a:lnSpc>
            </a:pPr>
            <a:r>
              <a:rPr lang="en-US" b="true" sz="2390">
                <a:solidFill>
                  <a:srgbClr val="24508C"/>
                </a:solidFill>
                <a:latin typeface="Open Sans Bold"/>
                <a:ea typeface="Open Sans Bold"/>
                <a:cs typeface="Open Sans Bold"/>
                <a:sym typeface="Open Sans Bold"/>
              </a:rPr>
              <a:t>Cross-Platform Access: Available on Windows, Mac, and mobile devices, ensuring flexibility.</a:t>
            </a:r>
          </a:p>
          <a:p>
            <a:pPr algn="l" marL="0" indent="0" lvl="0">
              <a:lnSpc>
                <a:spcPts val="3346"/>
              </a:lnSpc>
            </a:pPr>
            <a:r>
              <a:rPr lang="en-US" b="true" sz="2390">
                <a:solidFill>
                  <a:srgbClr val="24508C"/>
                </a:solidFill>
                <a:latin typeface="Open Sans Bold"/>
                <a:ea typeface="Open Sans Bold"/>
                <a:cs typeface="Open Sans Bold"/>
                <a:sym typeface="Open Sans Bold"/>
              </a:rPr>
              <a:t>Scalability: Handle small datasets or large volumes of data without significant performance issues.</a:t>
            </a:r>
          </a:p>
          <a:p>
            <a:pPr algn="l" marL="0" indent="0" lvl="0">
              <a:lnSpc>
                <a:spcPts val="3346"/>
              </a:lnSpc>
            </a:pPr>
            <a:r>
              <a:rPr lang="en-US" b="true" sz="2390">
                <a:solidFill>
                  <a:srgbClr val="24508C"/>
                </a:solidFill>
                <a:latin typeface="Open Sans Bold"/>
                <a:ea typeface="Open Sans Bold"/>
                <a:cs typeface="Open Sans Bold"/>
                <a:sym typeface="Open Sans Bold"/>
              </a:rPr>
              <a:t>These characteristics enable Excel to cater to a wide range of tasks and users.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214988"/>
            <a:ext cx="9040494" cy="7857024"/>
            <a:chOff x="0" y="0"/>
            <a:chExt cx="12053992" cy="10476032"/>
          </a:xfrm>
        </p:grpSpPr>
        <p:sp>
          <p:nvSpPr>
            <p:cNvPr name="TextBox 3" id="3"/>
            <p:cNvSpPr txBox="true"/>
            <p:nvPr/>
          </p:nvSpPr>
          <p:spPr>
            <a:xfrm rot="0">
              <a:off x="0" y="1964416"/>
              <a:ext cx="10607073" cy="8511615"/>
            </a:xfrm>
            <a:prstGeom prst="rect">
              <a:avLst/>
            </a:prstGeom>
          </p:spPr>
          <p:txBody>
            <a:bodyPr anchor="t" rtlCol="false" tIns="0" lIns="0" bIns="0" rIns="0">
              <a:spAutoFit/>
            </a:bodyPr>
            <a:lstStyle/>
            <a:p>
              <a:pPr algn="l" marL="0" indent="0" lvl="0">
                <a:lnSpc>
                  <a:spcPts val="3211"/>
                </a:lnSpc>
              </a:pPr>
              <a:r>
                <a:rPr lang="en-US" b="true" sz="2470">
                  <a:solidFill>
                    <a:srgbClr val="24508C"/>
                  </a:solidFill>
                  <a:latin typeface="Open Sans Bold"/>
                  <a:ea typeface="Open Sans Bold"/>
                  <a:cs typeface="Open Sans Bold"/>
                  <a:sym typeface="Open Sans Bold"/>
                </a:rPr>
                <a:t>Excel offers several advantages for personal and professional use:</a:t>
              </a:r>
            </a:p>
            <a:p>
              <a:pPr algn="l" marL="0" indent="0" lvl="0">
                <a:lnSpc>
                  <a:spcPts val="3211"/>
                </a:lnSpc>
              </a:pPr>
              <a:r>
                <a:rPr lang="en-US" b="true" sz="2470">
                  <a:solidFill>
                    <a:srgbClr val="24508C"/>
                  </a:solidFill>
                  <a:latin typeface="Open Sans Bold"/>
                  <a:ea typeface="Open Sans Bold"/>
                  <a:cs typeface="Open Sans Bold"/>
                  <a:sym typeface="Open Sans Bold"/>
                </a:rPr>
                <a:t>Versatility: Suitable for tasks like budgeting, data entry, and statistical analysis.</a:t>
              </a:r>
            </a:p>
            <a:p>
              <a:pPr algn="l" marL="0" indent="0" lvl="0">
                <a:lnSpc>
                  <a:spcPts val="3211"/>
                </a:lnSpc>
              </a:pPr>
              <a:r>
                <a:rPr lang="en-US" b="true" sz="2470">
                  <a:solidFill>
                    <a:srgbClr val="24508C"/>
                  </a:solidFill>
                  <a:latin typeface="Open Sans Bold"/>
                  <a:ea typeface="Open Sans Bold"/>
                  <a:cs typeface="Open Sans Bold"/>
                  <a:sym typeface="Open Sans Bold"/>
                </a:rPr>
                <a:t>Automation: Features like macros and functions reduce manual effort.</a:t>
              </a:r>
            </a:p>
            <a:p>
              <a:pPr algn="l" marL="0" indent="0" lvl="0">
                <a:lnSpc>
                  <a:spcPts val="3211"/>
                </a:lnSpc>
              </a:pPr>
              <a:r>
                <a:rPr lang="en-US" b="true" sz="2470">
                  <a:solidFill>
                    <a:srgbClr val="24508C"/>
                  </a:solidFill>
                  <a:latin typeface="Open Sans Bold"/>
                  <a:ea typeface="Open Sans Bold"/>
                  <a:cs typeface="Open Sans Bold"/>
                  <a:sym typeface="Open Sans Bold"/>
                </a:rPr>
                <a:t>Visualization: Tools for creating charts and dashboards simplify complex data representation.</a:t>
              </a:r>
            </a:p>
            <a:p>
              <a:pPr algn="l" marL="0" indent="0" lvl="0">
                <a:lnSpc>
                  <a:spcPts val="3211"/>
                </a:lnSpc>
              </a:pPr>
              <a:r>
                <a:rPr lang="en-US" b="true" sz="2470">
                  <a:solidFill>
                    <a:srgbClr val="24508C"/>
                  </a:solidFill>
                  <a:latin typeface="Open Sans Bold"/>
                  <a:ea typeface="Open Sans Bold"/>
                  <a:cs typeface="Open Sans Bold"/>
                  <a:sym typeface="Open Sans Bold"/>
                </a:rPr>
                <a:t>Integration: Easily integrates with other Microsoft Office tools like Word and PowerPoint.</a:t>
              </a:r>
            </a:p>
            <a:p>
              <a:pPr algn="l" marL="0" indent="0" lvl="0">
                <a:lnSpc>
                  <a:spcPts val="3211"/>
                </a:lnSpc>
              </a:pPr>
              <a:r>
                <a:rPr lang="en-US" b="true" sz="2470">
                  <a:solidFill>
                    <a:srgbClr val="24508C"/>
                  </a:solidFill>
                  <a:latin typeface="Open Sans Bold"/>
                  <a:ea typeface="Open Sans Bold"/>
                  <a:cs typeface="Open Sans Bold"/>
                  <a:sym typeface="Open Sans Bold"/>
                </a:rPr>
                <a:t>Accessibility: Available across multiple platforms, allowing work on the go.</a:t>
              </a:r>
            </a:p>
            <a:p>
              <a:pPr algn="l" marL="0" indent="0" lvl="0">
                <a:lnSpc>
                  <a:spcPts val="3211"/>
                </a:lnSpc>
              </a:pPr>
              <a:r>
                <a:rPr lang="en-US" b="true" sz="2470">
                  <a:solidFill>
                    <a:srgbClr val="24508C"/>
                  </a:solidFill>
                  <a:latin typeface="Open Sans Bold"/>
                  <a:ea typeface="Open Sans Bold"/>
                  <a:cs typeface="Open Sans Bold"/>
                  <a:sym typeface="Open Sans Bold"/>
                </a:rPr>
                <a:t>Collaboration: Cloud-based sharing features enable real-time teamwork.</a:t>
              </a:r>
            </a:p>
            <a:p>
              <a:pPr algn="l" marL="0" indent="0" lvl="0">
                <a:lnSpc>
                  <a:spcPts val="3211"/>
                </a:lnSpc>
              </a:pPr>
              <a:r>
                <a:rPr lang="en-US" b="true" sz="2470">
                  <a:solidFill>
                    <a:srgbClr val="24508C"/>
                  </a:solidFill>
                  <a:latin typeface="Open Sans Bold"/>
                  <a:ea typeface="Open Sans Bold"/>
                  <a:cs typeface="Open Sans Bold"/>
                  <a:sym typeface="Open Sans Bold"/>
                </a:rPr>
                <a:t>These benefits make Excel a powerful and efficient tool for managing data.</a:t>
              </a:r>
            </a:p>
          </p:txBody>
        </p:sp>
        <p:sp>
          <p:nvSpPr>
            <p:cNvPr name="TextBox 4" id="4"/>
            <p:cNvSpPr txBox="true"/>
            <p:nvPr/>
          </p:nvSpPr>
          <p:spPr>
            <a:xfrm rot="0">
              <a:off x="0" y="-47625"/>
              <a:ext cx="12053992" cy="1102572"/>
            </a:xfrm>
            <a:prstGeom prst="rect">
              <a:avLst/>
            </a:prstGeom>
          </p:spPr>
          <p:txBody>
            <a:bodyPr anchor="t" rtlCol="false" tIns="0" lIns="0" bIns="0" rIns="0">
              <a:spAutoFit/>
            </a:bodyPr>
            <a:lstStyle/>
            <a:p>
              <a:pPr algn="l" marL="0" indent="0" lvl="0">
                <a:lnSpc>
                  <a:spcPts val="6759"/>
                </a:lnSpc>
              </a:pPr>
              <a:r>
                <a:rPr lang="en-US" b="true" sz="5199">
                  <a:solidFill>
                    <a:srgbClr val="24508C"/>
                  </a:solidFill>
                  <a:latin typeface="Open Sans Bold"/>
                  <a:ea typeface="Open Sans Bold"/>
                  <a:cs typeface="Open Sans Bold"/>
                  <a:sym typeface="Open Sans Bold"/>
                </a:rPr>
                <a:t>Advantages of Excel</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92378"/>
            <a:ext cx="8022194" cy="753139"/>
          </a:xfrm>
          <a:prstGeom prst="rect">
            <a:avLst/>
          </a:prstGeom>
        </p:spPr>
        <p:txBody>
          <a:bodyPr anchor="t" rtlCol="false" tIns="0" lIns="0" bIns="0" rIns="0">
            <a:spAutoFit/>
          </a:bodyPr>
          <a:lstStyle/>
          <a:p>
            <a:pPr algn="l" marL="0" indent="0" lvl="0">
              <a:lnSpc>
                <a:spcPts val="5811"/>
              </a:lnSpc>
            </a:pPr>
            <a:r>
              <a:rPr lang="en-US" b="true" sz="5534">
                <a:solidFill>
                  <a:srgbClr val="24508C"/>
                </a:solidFill>
                <a:latin typeface="Open Sans Bold"/>
                <a:ea typeface="Open Sans Bold"/>
                <a:cs typeface="Open Sans Bold"/>
                <a:sym typeface="Open Sans Bold"/>
              </a:rPr>
              <a:t>Disadvantages of Excel</a:t>
            </a:r>
          </a:p>
        </p:txBody>
      </p:sp>
      <p:sp>
        <p:nvSpPr>
          <p:cNvPr name="TextBox 3" id="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Despite its strengths, Excel has some limitations:</a:t>
            </a:r>
          </a:p>
          <a:p>
            <a:pPr algn="l" marL="0" indent="0" lvl="0">
              <a:lnSpc>
                <a:spcPts val="3499"/>
              </a:lnSpc>
            </a:pPr>
            <a:r>
              <a:rPr lang="en-US" b="true" sz="2499">
                <a:solidFill>
                  <a:srgbClr val="24508C"/>
                </a:solidFill>
                <a:latin typeface="Open Sans Bold"/>
                <a:ea typeface="Open Sans Bold"/>
                <a:cs typeface="Open Sans Bold"/>
                <a:sym typeface="Open Sans Bold"/>
              </a:rPr>
              <a:t>Learning Curve: Advanced features like VBA and PivotTables require training.</a:t>
            </a:r>
          </a:p>
          <a:p>
            <a:pPr algn="l" marL="0" indent="0" lvl="0">
              <a:lnSpc>
                <a:spcPts val="3499"/>
              </a:lnSpc>
            </a:pPr>
            <a:r>
              <a:rPr lang="en-US" b="true" sz="2499">
                <a:solidFill>
                  <a:srgbClr val="24508C"/>
                </a:solidFill>
                <a:latin typeface="Open Sans Bold"/>
                <a:ea typeface="Open Sans Bold"/>
                <a:cs typeface="Open Sans Bold"/>
                <a:sym typeface="Open Sans Bold"/>
              </a:rPr>
              <a:t>Error-Prone: Manual data entry and formula setup can lead to errors.</a:t>
            </a:r>
          </a:p>
          <a:p>
            <a:pPr algn="l" marL="0" indent="0" lvl="0">
              <a:lnSpc>
                <a:spcPts val="3499"/>
              </a:lnSpc>
            </a:pPr>
            <a:r>
              <a:rPr lang="en-US" b="true" sz="2499">
                <a:solidFill>
                  <a:srgbClr val="24508C"/>
                </a:solidFill>
                <a:latin typeface="Open Sans Bold"/>
                <a:ea typeface="Open Sans Bold"/>
                <a:cs typeface="Open Sans Bold"/>
                <a:sym typeface="Open Sans Bold"/>
              </a:rPr>
              <a:t>Limited Collaboration: Concurrent editing is less effective than in dedicated collaboration tools.</a:t>
            </a:r>
          </a:p>
          <a:p>
            <a:pPr algn="l" marL="0" indent="0" lvl="0">
              <a:lnSpc>
                <a:spcPts val="3499"/>
              </a:lnSpc>
            </a:pPr>
            <a:r>
              <a:rPr lang="en-US" b="true" sz="2499">
                <a:solidFill>
                  <a:srgbClr val="24508C"/>
                </a:solidFill>
                <a:latin typeface="Open Sans Bold"/>
                <a:ea typeface="Open Sans Bold"/>
                <a:cs typeface="Open Sans Bold"/>
                <a:sym typeface="Open Sans Bold"/>
              </a:rPr>
              <a:t>Not Ideal for Databases: Managing large datasets is slower compared to database management systems.</a:t>
            </a:r>
          </a:p>
          <a:p>
            <a:pPr algn="l" marL="0" indent="0" lvl="0">
              <a:lnSpc>
                <a:spcPts val="3499"/>
              </a:lnSpc>
            </a:pPr>
            <a:r>
              <a:rPr lang="en-US" b="true" sz="2499">
                <a:solidFill>
                  <a:srgbClr val="24508C"/>
                </a:solidFill>
                <a:latin typeface="Open Sans Bold"/>
                <a:ea typeface="Open Sans Bold"/>
                <a:cs typeface="Open Sans Bold"/>
                <a:sym typeface="Open Sans Bold"/>
              </a:rPr>
              <a:t>Cost: As part of Microsoft Office, Excel requires a paid license for full functionality.</a:t>
            </a:r>
          </a:p>
          <a:p>
            <a:pPr algn="l" marL="0" indent="0" lvl="0">
              <a:lnSpc>
                <a:spcPts val="3499"/>
              </a:lnSpc>
            </a:pPr>
            <a:r>
              <a:rPr lang="en-US" b="true" sz="2499">
                <a:solidFill>
                  <a:srgbClr val="24508C"/>
                </a:solidFill>
                <a:latin typeface="Open Sans Bold"/>
                <a:ea typeface="Open Sans Bold"/>
                <a:cs typeface="Open Sans Bold"/>
                <a:sym typeface="Open Sans Bold"/>
              </a:rPr>
              <a:t>These drawbacks highlight the need for complementary tools in certain scenarios.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8.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921000" y="1969775"/>
            <a:ext cx="5270895" cy="2116845"/>
          </a:xfrm>
          <a:prstGeom prst="rect">
            <a:avLst/>
          </a:prstGeom>
        </p:spPr>
        <p:txBody>
          <a:bodyPr anchor="t" rtlCol="false" tIns="0" lIns="0" bIns="0" rIns="0">
            <a:spAutoFit/>
          </a:bodyPr>
          <a:lstStyle/>
          <a:p>
            <a:pPr algn="l" marL="0" indent="0" lvl="0">
              <a:lnSpc>
                <a:spcPts val="5454"/>
              </a:lnSpc>
              <a:spcBef>
                <a:spcPct val="0"/>
              </a:spcBef>
            </a:pPr>
            <a:r>
              <a:rPr lang="en-US" b="true" sz="6060" strike="noStrike" u="none">
                <a:solidFill>
                  <a:srgbClr val="24508C"/>
                </a:solidFill>
                <a:latin typeface="Open Sans Bold"/>
                <a:ea typeface="Open Sans Bold"/>
                <a:cs typeface="Open Sans Bold"/>
                <a:sym typeface="Open Sans Bold"/>
              </a:rPr>
              <a:t>Excel’s Formulas and Functions</a:t>
            </a:r>
          </a:p>
        </p:txBody>
      </p:sp>
      <p:sp>
        <p:nvSpPr>
          <p:cNvPr name="TextBox 3" id="3"/>
          <p:cNvSpPr txBox="true"/>
          <p:nvPr/>
        </p:nvSpPr>
        <p:spPr>
          <a:xfrm rot="0">
            <a:off x="2921000" y="4883228"/>
            <a:ext cx="7835900" cy="4070817"/>
          </a:xfrm>
          <a:prstGeom prst="rect">
            <a:avLst/>
          </a:prstGeom>
        </p:spPr>
        <p:txBody>
          <a:bodyPr anchor="t" rtlCol="false" tIns="0" lIns="0" bIns="0" rIns="0">
            <a:spAutoFit/>
          </a:bodyPr>
          <a:lstStyle/>
          <a:p>
            <a:pPr algn="l" marL="0" indent="0" lvl="0">
              <a:lnSpc>
                <a:spcPts val="2949"/>
              </a:lnSpc>
            </a:pPr>
            <a:r>
              <a:rPr lang="en-US" b="true" sz="2106" strike="noStrike" u="none">
                <a:solidFill>
                  <a:srgbClr val="24508C"/>
                </a:solidFill>
                <a:latin typeface="Open Sans Bold"/>
                <a:ea typeface="Open Sans Bold"/>
                <a:cs typeface="Open Sans Bold"/>
                <a:sym typeface="Open Sans Bold"/>
              </a:rPr>
              <a:t>Formulas and functions are the heart of Excel, enabling powerful calculations and data manipulation. Formulas allow users to create custom calculations by combining cell references and operators (e.g., =A1 + B1). Functions are pre-built tools for common tasks, like SUM (add numbers), VLOOKUP (search values), and IF (logical comparisons). Excel has hundreds of functions categorized into mathematical, logical, text, and statistical groups. Mastering formulas and functions can save time and make data analysis more accurate and efficient, catering to both beginners and advanced users.</a:t>
            </a:r>
          </a:p>
        </p:txBody>
      </p:sp>
      <p:sp>
        <p:nvSpPr>
          <p:cNvPr name="AutoShape 4" id="4"/>
          <p:cNvSpPr/>
          <p:nvPr/>
        </p:nvSpPr>
        <p:spPr>
          <a:xfrm>
            <a:off x="2921000" y="4502228"/>
            <a:ext cx="5411407" cy="0"/>
          </a:xfrm>
          <a:prstGeom prst="line">
            <a:avLst/>
          </a:prstGeom>
          <a:ln cap="flat" w="19050">
            <a:solidFill>
              <a:srgbClr val="000000"/>
            </a:solidFill>
            <a:prstDash val="solid"/>
            <a:headEnd type="none" len="sm" w="sm"/>
            <a:tailEnd type="none" len="sm" w="sm"/>
          </a:ln>
        </p:spPr>
      </p:sp>
    </p:spTree>
  </p:cSld>
  <p:clrMapOvr>
    <a:masterClrMapping/>
  </p:clrMapOvr>
</p:sld>
</file>

<file path=ppt/slides/slide8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a:solidFill>
                  <a:srgbClr val="24508C"/>
                </a:solidFill>
                <a:latin typeface="Open Sans Bold"/>
                <a:ea typeface="Open Sans Bold"/>
                <a:cs typeface="Open Sans Bold"/>
                <a:sym typeface="Open Sans Bold"/>
              </a:rPr>
              <a:t>Data Visualization in Excel</a:t>
            </a:r>
          </a:p>
        </p:txBody>
      </p:sp>
      <p:sp>
        <p:nvSpPr>
          <p:cNvPr name="TextBox 3" id="3"/>
          <p:cNvSpPr txBox="true"/>
          <p:nvPr/>
        </p:nvSpPr>
        <p:spPr>
          <a:xfrm rot="0">
            <a:off x="2178452" y="4114800"/>
            <a:ext cx="10655566" cy="5143500"/>
          </a:xfrm>
          <a:prstGeom prst="rect">
            <a:avLst/>
          </a:prstGeom>
        </p:spPr>
        <p:txBody>
          <a:bodyPr anchor="t" rtlCol="false" tIns="0" lIns="0" bIns="0" rIns="0">
            <a:spAutoFit/>
          </a:bodyPr>
          <a:lstStyle/>
          <a:p>
            <a:pPr algn="l" marL="0" indent="0" lvl="0">
              <a:lnSpc>
                <a:spcPts val="3700"/>
              </a:lnSpc>
            </a:pPr>
            <a:r>
              <a:rPr lang="en-US" sz="3084">
                <a:solidFill>
                  <a:srgbClr val="24508C"/>
                </a:solidFill>
                <a:latin typeface="Roca One"/>
                <a:ea typeface="Roca One"/>
                <a:cs typeface="Roca One"/>
                <a:sym typeface="Roca One"/>
              </a:rPr>
              <a:t>Excel provides robust tools for visualizing data. Users can create charts and graphs, including:</a:t>
            </a:r>
          </a:p>
          <a:p>
            <a:pPr algn="l" marL="0" indent="0" lvl="0">
              <a:lnSpc>
                <a:spcPts val="3700"/>
              </a:lnSpc>
            </a:pPr>
            <a:r>
              <a:rPr lang="en-US" sz="3084">
                <a:solidFill>
                  <a:srgbClr val="24508C"/>
                </a:solidFill>
                <a:latin typeface="Roca One"/>
                <a:ea typeface="Roca One"/>
                <a:cs typeface="Roca One"/>
                <a:sym typeface="Roca One"/>
              </a:rPr>
              <a:t>Bar and Column Charts: Ideal for comparing categories.</a:t>
            </a:r>
          </a:p>
          <a:p>
            <a:pPr algn="l" marL="0" indent="0" lvl="0">
              <a:lnSpc>
                <a:spcPts val="3700"/>
              </a:lnSpc>
            </a:pPr>
            <a:r>
              <a:rPr lang="en-US" sz="3084">
                <a:solidFill>
                  <a:srgbClr val="24508C"/>
                </a:solidFill>
                <a:latin typeface="Roca One"/>
                <a:ea typeface="Roca One"/>
                <a:cs typeface="Roca One"/>
                <a:sym typeface="Roca One"/>
              </a:rPr>
              <a:t>Line Graphs: Show trends over time.</a:t>
            </a:r>
          </a:p>
          <a:p>
            <a:pPr algn="l" marL="0" indent="0" lvl="0">
              <a:lnSpc>
                <a:spcPts val="3700"/>
              </a:lnSpc>
            </a:pPr>
            <a:r>
              <a:rPr lang="en-US" sz="3084">
                <a:solidFill>
                  <a:srgbClr val="24508C"/>
                </a:solidFill>
                <a:latin typeface="Roca One"/>
                <a:ea typeface="Roca One"/>
                <a:cs typeface="Roca One"/>
                <a:sym typeface="Roca One"/>
              </a:rPr>
              <a:t>Pie Charts: Highlight proportions within datasets.</a:t>
            </a:r>
          </a:p>
          <a:p>
            <a:pPr algn="l" marL="0" indent="0" lvl="0">
              <a:lnSpc>
                <a:spcPts val="3700"/>
              </a:lnSpc>
            </a:pPr>
            <a:r>
              <a:rPr lang="en-US" sz="3084">
                <a:solidFill>
                  <a:srgbClr val="24508C"/>
                </a:solidFill>
                <a:latin typeface="Roca One"/>
                <a:ea typeface="Roca One"/>
                <a:cs typeface="Roca One"/>
                <a:sym typeface="Roca One"/>
              </a:rPr>
              <a:t>Scatter Plots: Display relationships between variables.</a:t>
            </a:r>
          </a:p>
          <a:p>
            <a:pPr algn="l" marL="0" indent="0" lvl="0">
              <a:lnSpc>
                <a:spcPts val="3700"/>
              </a:lnSpc>
            </a:pPr>
            <a:r>
              <a:rPr lang="en-US" sz="3084">
                <a:solidFill>
                  <a:srgbClr val="24508C"/>
                </a:solidFill>
                <a:latin typeface="Roca One"/>
                <a:ea typeface="Roca One"/>
                <a:cs typeface="Roca One"/>
                <a:sym typeface="Roca One"/>
              </a:rPr>
              <a:t>With features like conditional formatting, data bars, and sparklines, Excel helps users present data in an engaging way. By visualizing data, users can identify patterns, trends, and insights, making decision-making easier and more effective.</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descr="Round Geometric Memphis Design"/>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6464340" y="-2771020"/>
            <a:ext cx="3952120" cy="3952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2210699" y="2208995"/>
            <a:ext cx="10598268" cy="1148480"/>
          </a:xfrm>
          <a:prstGeom prst="rect">
            <a:avLst/>
          </a:prstGeom>
        </p:spPr>
        <p:txBody>
          <a:bodyPr anchor="t" rtlCol="false" tIns="0" lIns="0" bIns="0" rIns="0">
            <a:spAutoFit/>
          </a:bodyPr>
          <a:lstStyle/>
          <a:p>
            <a:pPr algn="l" marL="0" indent="0" lvl="0">
              <a:lnSpc>
                <a:spcPts val="8702"/>
              </a:lnSpc>
            </a:pPr>
            <a:r>
              <a:rPr lang="en-US" b="true" sz="8287">
                <a:solidFill>
                  <a:srgbClr val="24508C"/>
                </a:solidFill>
                <a:latin typeface="Montserrat Bold"/>
                <a:ea typeface="Montserrat Bold"/>
                <a:cs typeface="Montserrat Bold"/>
                <a:sym typeface="Montserrat Bold"/>
              </a:rPr>
              <a:t>HSL </a:t>
            </a:r>
            <a:r>
              <a:rPr lang="en-US" b="true" sz="8287">
                <a:solidFill>
                  <a:srgbClr val="24508C"/>
                </a:solidFill>
                <a:latin typeface="Montserrat Bold"/>
                <a:ea typeface="Montserrat Bold"/>
                <a:cs typeface="Montserrat Bold"/>
                <a:sym typeface="Montserrat Bold"/>
              </a:rPr>
              <a:t>COLOR CODE</a:t>
            </a:r>
          </a:p>
        </p:txBody>
      </p:sp>
      <p:sp>
        <p:nvSpPr>
          <p:cNvPr name="TextBox 13" id="13"/>
          <p:cNvSpPr txBox="true"/>
          <p:nvPr/>
        </p:nvSpPr>
        <p:spPr>
          <a:xfrm rot="0">
            <a:off x="2210699" y="4709766"/>
            <a:ext cx="13866603" cy="4247436"/>
          </a:xfrm>
          <a:prstGeom prst="rect">
            <a:avLst/>
          </a:prstGeom>
        </p:spPr>
        <p:txBody>
          <a:bodyPr anchor="t" rtlCol="false" tIns="0" lIns="0" bIns="0" rIns="0">
            <a:spAutoFit/>
          </a:bodyPr>
          <a:lstStyle/>
          <a:p>
            <a:pPr algn="l">
              <a:lnSpc>
                <a:spcPts val="4239"/>
              </a:lnSpc>
            </a:pPr>
            <a:r>
              <a:rPr lang="en-US" sz="3028" b="true">
                <a:solidFill>
                  <a:srgbClr val="24508C"/>
                </a:solidFill>
                <a:latin typeface="Roca One Bold"/>
                <a:ea typeface="Roca One Bold"/>
                <a:cs typeface="Roca One Bold"/>
                <a:sym typeface="Roca One Bold"/>
              </a:rPr>
              <a:t>THE HSL MODEL IS MORE INTUITIVE FOR HUMANS BECAUSE IT BREAKS COLORS INTO:</a:t>
            </a:r>
          </a:p>
          <a:p>
            <a:pPr algn="l" marL="653767" indent="-326884" lvl="1">
              <a:lnSpc>
                <a:spcPts val="4239"/>
              </a:lnSpc>
              <a:buAutoNum type="arabicPeriod" startAt="1"/>
            </a:pPr>
            <a:r>
              <a:rPr lang="en-US" b="true" sz="3028">
                <a:solidFill>
                  <a:srgbClr val="24508C"/>
                </a:solidFill>
                <a:latin typeface="Roca One Bold"/>
                <a:ea typeface="Roca One Bold"/>
                <a:cs typeface="Roca One Bold"/>
                <a:sym typeface="Roca One Bold"/>
              </a:rPr>
              <a:t>Hue: The type of color (measured in degrees from 0°–360°).</a:t>
            </a:r>
          </a:p>
          <a:p>
            <a:pPr algn="l" marL="653767" indent="-326884" lvl="1">
              <a:lnSpc>
                <a:spcPts val="4239"/>
              </a:lnSpc>
              <a:buAutoNum type="arabicPeriod" startAt="1"/>
            </a:pPr>
            <a:r>
              <a:rPr lang="en-US" b="true" sz="3028">
                <a:solidFill>
                  <a:srgbClr val="24508C"/>
                </a:solidFill>
                <a:latin typeface="Roca One Bold"/>
                <a:ea typeface="Roca One Bold"/>
                <a:cs typeface="Roca One Bold"/>
                <a:sym typeface="Roca One Bold"/>
              </a:rPr>
              <a:t>Saturation: The intensity of the color (0% = gray, 100% = vibrant).</a:t>
            </a:r>
          </a:p>
          <a:p>
            <a:pPr algn="l" marL="653767" indent="-326884" lvl="1">
              <a:lnSpc>
                <a:spcPts val="4239"/>
              </a:lnSpc>
              <a:buAutoNum type="arabicPeriod" startAt="1"/>
            </a:pPr>
            <a:r>
              <a:rPr lang="en-US" b="true" sz="3028">
                <a:solidFill>
                  <a:srgbClr val="24508C"/>
                </a:solidFill>
                <a:latin typeface="Roca One Bold"/>
                <a:ea typeface="Roca One Bold"/>
                <a:cs typeface="Roca One Bold"/>
                <a:sym typeface="Roca One Bold"/>
              </a:rPr>
              <a:t>Lightness: The brightness of the color (0% = black, 100% = white).</a:t>
            </a:r>
          </a:p>
          <a:p>
            <a:pPr algn="l">
              <a:lnSpc>
                <a:spcPts val="4239"/>
              </a:lnSpc>
            </a:pPr>
          </a:p>
        </p:txBody>
      </p:sp>
      <p:sp>
        <p:nvSpPr>
          <p:cNvPr name="AutoShape 14" id="14"/>
          <p:cNvSpPr/>
          <p:nvPr/>
        </p:nvSpPr>
        <p:spPr>
          <a:xfrm>
            <a:off x="2210699" y="4069111"/>
            <a:ext cx="13844095" cy="0"/>
          </a:xfrm>
          <a:prstGeom prst="line">
            <a:avLst/>
          </a:prstGeom>
          <a:ln cap="flat" w="38100">
            <a:solidFill>
              <a:srgbClr val="4268A7"/>
            </a:solidFill>
            <a:prstDash val="solid"/>
            <a:headEnd type="none" len="sm" w="sm"/>
            <a:tailEnd type="none" len="sm" w="sm"/>
          </a:ln>
        </p:spPr>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231554"/>
            <a:ext cx="9040494" cy="7823892"/>
            <a:chOff x="0" y="0"/>
            <a:chExt cx="12053992" cy="10431855"/>
          </a:xfrm>
        </p:grpSpPr>
        <p:sp>
          <p:nvSpPr>
            <p:cNvPr name="TextBox 3" id="3"/>
            <p:cNvSpPr txBox="true"/>
            <p:nvPr/>
          </p:nvSpPr>
          <p:spPr>
            <a:xfrm rot="0">
              <a:off x="0" y="1718036"/>
              <a:ext cx="10607073" cy="8713820"/>
            </a:xfrm>
            <a:prstGeom prst="rect">
              <a:avLst/>
            </a:prstGeom>
          </p:spPr>
          <p:txBody>
            <a:bodyPr anchor="t" rtlCol="false" tIns="0" lIns="0" bIns="0" rIns="0">
              <a:spAutoFit/>
            </a:bodyPr>
            <a:lstStyle/>
            <a:p>
              <a:pPr algn="l" marL="0" indent="0" lvl="0">
                <a:lnSpc>
                  <a:spcPts val="3288"/>
                </a:lnSpc>
              </a:pPr>
              <a:r>
                <a:rPr lang="en-US" b="true" sz="2529">
                  <a:solidFill>
                    <a:srgbClr val="24508C"/>
                  </a:solidFill>
                  <a:latin typeface="Open Sans Bold"/>
                  <a:ea typeface="Open Sans Bold"/>
                  <a:cs typeface="Open Sans Bold"/>
                  <a:sym typeface="Open Sans Bold"/>
                </a:rPr>
                <a:t>Excel is used in various fields for diverse purposes:</a:t>
              </a:r>
            </a:p>
            <a:p>
              <a:pPr algn="l" marL="0" indent="0" lvl="0">
                <a:lnSpc>
                  <a:spcPts val="3288"/>
                </a:lnSpc>
              </a:pPr>
              <a:r>
                <a:rPr lang="en-US" b="true" sz="2529">
                  <a:solidFill>
                    <a:srgbClr val="24508C"/>
                  </a:solidFill>
                  <a:latin typeface="Open Sans Bold"/>
                  <a:ea typeface="Open Sans Bold"/>
                  <a:cs typeface="Open Sans Bold"/>
                  <a:sym typeface="Open Sans Bold"/>
                </a:rPr>
                <a:t>Finance: Budgeting, forecasting, and financial modeling.</a:t>
              </a:r>
            </a:p>
            <a:p>
              <a:pPr algn="l" marL="0" indent="0" lvl="0">
                <a:lnSpc>
                  <a:spcPts val="3288"/>
                </a:lnSpc>
              </a:pPr>
              <a:r>
                <a:rPr lang="en-US" b="true" sz="2529">
                  <a:solidFill>
                    <a:srgbClr val="24508C"/>
                  </a:solidFill>
                  <a:latin typeface="Open Sans Bold"/>
                  <a:ea typeface="Open Sans Bold"/>
                  <a:cs typeface="Open Sans Bold"/>
                  <a:sym typeface="Open Sans Bold"/>
                </a:rPr>
                <a:t>Data Analysis: Organizing, cleaning, and analyzing data.</a:t>
              </a:r>
            </a:p>
            <a:p>
              <a:pPr algn="l" marL="0" indent="0" lvl="0">
                <a:lnSpc>
                  <a:spcPts val="3288"/>
                </a:lnSpc>
              </a:pPr>
              <a:r>
                <a:rPr lang="en-US" b="true" sz="2529">
                  <a:solidFill>
                    <a:srgbClr val="24508C"/>
                  </a:solidFill>
                  <a:latin typeface="Open Sans Bold"/>
                  <a:ea typeface="Open Sans Bold"/>
                  <a:cs typeface="Open Sans Bold"/>
                  <a:sym typeface="Open Sans Bold"/>
                </a:rPr>
                <a:t>Inventory Management: Tracking stock levels and supplier details.</a:t>
              </a:r>
            </a:p>
            <a:p>
              <a:pPr algn="l" marL="0" indent="0" lvl="0">
                <a:lnSpc>
                  <a:spcPts val="3288"/>
                </a:lnSpc>
              </a:pPr>
              <a:r>
                <a:rPr lang="en-US" b="true" sz="2529">
                  <a:solidFill>
                    <a:srgbClr val="24508C"/>
                  </a:solidFill>
                  <a:latin typeface="Open Sans Bold"/>
                  <a:ea typeface="Open Sans Bold"/>
                  <a:cs typeface="Open Sans Bold"/>
                  <a:sym typeface="Open Sans Bold"/>
                </a:rPr>
                <a:t>Education: Creating gradebooks and lesson plans.</a:t>
              </a:r>
            </a:p>
            <a:p>
              <a:pPr algn="l" marL="0" indent="0" lvl="0">
                <a:lnSpc>
                  <a:spcPts val="3288"/>
                </a:lnSpc>
              </a:pPr>
              <a:r>
                <a:rPr lang="en-US" b="true" sz="2529">
                  <a:solidFill>
                    <a:srgbClr val="24508C"/>
                  </a:solidFill>
                  <a:latin typeface="Open Sans Bold"/>
                  <a:ea typeface="Open Sans Bold"/>
                  <a:cs typeface="Open Sans Bold"/>
                  <a:sym typeface="Open Sans Bold"/>
                </a:rPr>
                <a:t>Project Management: Building timelines, task trackers, and resource plans.</a:t>
              </a:r>
            </a:p>
            <a:p>
              <a:pPr algn="l" marL="0" indent="0" lvl="0">
                <a:lnSpc>
                  <a:spcPts val="3288"/>
                </a:lnSpc>
              </a:pPr>
              <a:r>
                <a:rPr lang="en-US" b="true" sz="2529">
                  <a:solidFill>
                    <a:srgbClr val="24508C"/>
                  </a:solidFill>
                  <a:latin typeface="Open Sans Bold"/>
                  <a:ea typeface="Open Sans Bold"/>
                  <a:cs typeface="Open Sans Bold"/>
                  <a:sym typeface="Open Sans Bold"/>
                </a:rPr>
                <a:t>Research: Storing and visualizing experimental data.</a:t>
              </a:r>
            </a:p>
            <a:p>
              <a:pPr algn="l" marL="0" indent="0" lvl="0">
                <a:lnSpc>
                  <a:spcPts val="3288"/>
                </a:lnSpc>
              </a:pPr>
              <a:r>
                <a:rPr lang="en-US" b="true" sz="2529">
                  <a:solidFill>
                    <a:srgbClr val="24508C"/>
                  </a:solidFill>
                  <a:latin typeface="Open Sans Bold"/>
                  <a:ea typeface="Open Sans Bold"/>
                  <a:cs typeface="Open Sans Bold"/>
                  <a:sym typeface="Open Sans Bold"/>
                </a:rPr>
                <a:t>Its flexibility makes it an indispensable tool across industries, helping professionals manage tasks efficiently.</a:t>
              </a:r>
            </a:p>
          </p:txBody>
        </p:sp>
        <p:sp>
          <p:nvSpPr>
            <p:cNvPr name="TextBox 4" id="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4508C"/>
                  </a:solidFill>
                  <a:latin typeface="Open Sans Bold"/>
                  <a:ea typeface="Open Sans Bold"/>
                  <a:cs typeface="Open Sans Bold"/>
                  <a:sym typeface="Open Sans Bold"/>
                </a:rPr>
                <a:t>Common Uses of Excel</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1.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366432"/>
            <a:ext cx="8022194" cy="795506"/>
          </a:xfrm>
          <a:prstGeom prst="rect">
            <a:avLst/>
          </a:prstGeom>
        </p:spPr>
        <p:txBody>
          <a:bodyPr anchor="t" rtlCol="false" tIns="0" lIns="0" bIns="0" rIns="0">
            <a:spAutoFit/>
          </a:bodyPr>
          <a:lstStyle/>
          <a:p>
            <a:pPr algn="l" marL="0" indent="0" lvl="0">
              <a:lnSpc>
                <a:spcPts val="6046"/>
              </a:lnSpc>
            </a:pPr>
            <a:r>
              <a:rPr lang="en-US" b="true" sz="5758">
                <a:solidFill>
                  <a:srgbClr val="24508C"/>
                </a:solidFill>
                <a:latin typeface="Open Sans Bold"/>
                <a:ea typeface="Open Sans Bold"/>
                <a:cs typeface="Open Sans Bold"/>
                <a:sym typeface="Open Sans Bold"/>
              </a:rPr>
              <a:t>Collaboration in Excel</a:t>
            </a:r>
          </a:p>
        </p:txBody>
      </p:sp>
      <p:sp>
        <p:nvSpPr>
          <p:cNvPr name="TextBox 3" id="3"/>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b="true" sz="2499">
                <a:solidFill>
                  <a:srgbClr val="24508C"/>
                </a:solidFill>
                <a:latin typeface="Open Sans Bold"/>
                <a:ea typeface="Open Sans Bold"/>
                <a:cs typeface="Open Sans Bold"/>
                <a:sym typeface="Open Sans Bold"/>
              </a:rPr>
              <a:t>Excel’s collaboration features have improved significantly with cloud integration. Through OneDrive or SharePoint, multiple users can work on the same spreadsheet in real time. The comments feature allows team members to leave notes and suggestions directly in the file. Additionally, Excel’s version history ensures changes can be tracked and undone if needed. While these features enhance teamwork, Excel is best suited for smaller collaborative projects, as real-time editing is limited compared to specialized collaboration tools like Google Sheets.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2.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Why Excel Remains Essential</a:t>
            </a:r>
          </a:p>
        </p:txBody>
      </p:sp>
      <p:sp>
        <p:nvSpPr>
          <p:cNvPr name="TextBox 3" id="3"/>
          <p:cNvSpPr txBox="true"/>
          <p:nvPr/>
        </p:nvSpPr>
        <p:spPr>
          <a:xfrm rot="0">
            <a:off x="2210699" y="4728816"/>
            <a:ext cx="13866603" cy="2911078"/>
          </a:xfrm>
          <a:prstGeom prst="rect">
            <a:avLst/>
          </a:prstGeom>
        </p:spPr>
        <p:txBody>
          <a:bodyPr anchor="t" rtlCol="false" tIns="0" lIns="0" bIns="0" rIns="0">
            <a:spAutoFit/>
          </a:bodyPr>
          <a:lstStyle/>
          <a:p>
            <a:pPr algn="l" marL="0" indent="0" lvl="0">
              <a:lnSpc>
                <a:spcPts val="3346"/>
              </a:lnSpc>
            </a:pPr>
            <a:r>
              <a:rPr lang="en-US" b="true" sz="2390">
                <a:solidFill>
                  <a:srgbClr val="24508C"/>
                </a:solidFill>
                <a:latin typeface="Open Sans Bold"/>
                <a:ea typeface="Open Sans Bold"/>
                <a:cs typeface="Open Sans Bold"/>
                <a:sym typeface="Open Sans Bold"/>
              </a:rPr>
              <a:t>Microsoft Excel remains one of the most versatile and powerful tools for data management and analysis. Its extensive features, ease of use, and adaptability make it indispensable across industries. Despite newer tools, Excel’s ability to handle complex calculations, visualize data, and enable efficient decision-making ensures its continued relevance. Understanding its strengths and limitations allows users to maximize its potential and complement it with other tools when needed. Whether for beginners or experts, Excel remains a cornerstone of productivity in both personal and professional settings.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974416"/>
            <a:ext cx="9040494" cy="8338167"/>
            <a:chOff x="0" y="0"/>
            <a:chExt cx="12053992" cy="11117556"/>
          </a:xfrm>
        </p:grpSpPr>
        <p:sp>
          <p:nvSpPr>
            <p:cNvPr name="TextBox 3" id="3"/>
            <p:cNvSpPr txBox="true"/>
            <p:nvPr/>
          </p:nvSpPr>
          <p:spPr>
            <a:xfrm rot="0">
              <a:off x="0" y="1989605"/>
              <a:ext cx="10607073" cy="9127951"/>
            </a:xfrm>
            <a:prstGeom prst="rect">
              <a:avLst/>
            </a:prstGeom>
          </p:spPr>
          <p:txBody>
            <a:bodyPr anchor="t" rtlCol="false" tIns="0" lIns="0" bIns="0" rIns="0">
              <a:spAutoFit/>
            </a:bodyPr>
            <a:lstStyle/>
            <a:p>
              <a:pPr algn="l" marL="0" indent="0" lvl="0">
                <a:lnSpc>
                  <a:spcPts val="3425"/>
                </a:lnSpc>
              </a:pPr>
              <a:r>
                <a:rPr lang="en-US" b="true" sz="2635">
                  <a:solidFill>
                    <a:srgbClr val="24508C"/>
                  </a:solidFill>
                  <a:latin typeface="Open Sans Bold"/>
                  <a:ea typeface="Open Sans Bold"/>
                  <a:cs typeface="Open Sans Bold"/>
                  <a:sym typeface="Open Sans Bold"/>
                </a:rPr>
                <a:t>Excel is used by a wide range of professionals and individuals across various industries. Some of the common users include:</a:t>
              </a:r>
            </a:p>
            <a:p>
              <a:pPr algn="l" marL="0" indent="0" lvl="0">
                <a:lnSpc>
                  <a:spcPts val="3425"/>
                </a:lnSpc>
              </a:pPr>
              <a:r>
                <a:rPr lang="en-US" b="true" sz="2635">
                  <a:solidFill>
                    <a:srgbClr val="24508C"/>
                  </a:solidFill>
                  <a:latin typeface="Open Sans Bold"/>
                  <a:ea typeface="Open Sans Bold"/>
                  <a:cs typeface="Open Sans Bold"/>
                  <a:sym typeface="Open Sans Bold"/>
                </a:rPr>
                <a:t>Accountants and Financial Analysts: Manage budgets, create financial models, and track expenses.</a:t>
              </a:r>
            </a:p>
            <a:p>
              <a:pPr algn="l" marL="0" indent="0" lvl="0">
                <a:lnSpc>
                  <a:spcPts val="3425"/>
                </a:lnSpc>
              </a:pPr>
              <a:r>
                <a:rPr lang="en-US" b="true" sz="2635">
                  <a:solidFill>
                    <a:srgbClr val="24508C"/>
                  </a:solidFill>
                  <a:latin typeface="Open Sans Bold"/>
                  <a:ea typeface="Open Sans Bold"/>
                  <a:cs typeface="Open Sans Bold"/>
                  <a:sym typeface="Open Sans Bold"/>
                </a:rPr>
                <a:t>Data Analysts and Scientists: Clean, organize, and analyze datasets for insights.</a:t>
              </a:r>
            </a:p>
            <a:p>
              <a:pPr algn="l" marL="0" indent="0" lvl="0">
                <a:lnSpc>
                  <a:spcPts val="3425"/>
                </a:lnSpc>
              </a:pPr>
              <a:r>
                <a:rPr lang="en-US" b="true" sz="2635">
                  <a:solidFill>
                    <a:srgbClr val="24508C"/>
                  </a:solidFill>
                  <a:latin typeface="Open Sans Bold"/>
                  <a:ea typeface="Open Sans Bold"/>
                  <a:cs typeface="Open Sans Bold"/>
                  <a:sym typeface="Open Sans Bold"/>
                </a:rPr>
                <a:t>Teachers and Students: Create lesson plans, manage grades, and perform calculations.</a:t>
              </a:r>
            </a:p>
            <a:p>
              <a:pPr algn="l" marL="0" indent="0" lvl="0">
                <a:lnSpc>
                  <a:spcPts val="3425"/>
                </a:lnSpc>
              </a:pPr>
              <a:r>
                <a:rPr lang="en-US" b="true" sz="2635">
                  <a:solidFill>
                    <a:srgbClr val="24508C"/>
                  </a:solidFill>
                  <a:latin typeface="Open Sans Bold"/>
                  <a:ea typeface="Open Sans Bold"/>
                  <a:cs typeface="Open Sans Bold"/>
                  <a:sym typeface="Open Sans Bold"/>
                </a:rPr>
                <a:t>Business Managers: Track inventory, create reports, and manage resources.</a:t>
              </a:r>
            </a:p>
            <a:p>
              <a:pPr algn="l" marL="0" indent="0" lvl="0">
                <a:lnSpc>
                  <a:spcPts val="3425"/>
                </a:lnSpc>
              </a:pPr>
              <a:r>
                <a:rPr lang="en-US" b="true" sz="2635">
                  <a:solidFill>
                    <a:srgbClr val="24508C"/>
                  </a:solidFill>
                  <a:latin typeface="Open Sans Bold"/>
                  <a:ea typeface="Open Sans Bold"/>
                  <a:cs typeface="Open Sans Bold"/>
                  <a:sym typeface="Open Sans Bold"/>
                </a:rPr>
                <a:t>Marketers: Analyze campaign performance and customer data.</a:t>
              </a:r>
            </a:p>
            <a:p>
              <a:pPr algn="l" marL="0" indent="0" lvl="0">
                <a:lnSpc>
                  <a:spcPts val="3425"/>
                </a:lnSpc>
              </a:pPr>
              <a:r>
                <a:rPr lang="en-US" b="true" sz="2635">
                  <a:solidFill>
                    <a:srgbClr val="24508C"/>
                  </a:solidFill>
                  <a:latin typeface="Open Sans Bold"/>
                  <a:ea typeface="Open Sans Bold"/>
                  <a:cs typeface="Open Sans Bold"/>
                  <a:sym typeface="Open Sans Bold"/>
                </a:rPr>
                <a:t>Individuals: Budgeting, organizing personal data, and planning projects.</a:t>
              </a:r>
            </a:p>
          </p:txBody>
        </p:sp>
        <p:sp>
          <p:nvSpPr>
            <p:cNvPr name="TextBox 4" id="4"/>
            <p:cNvSpPr txBox="true"/>
            <p:nvPr/>
          </p:nvSpPr>
          <p:spPr>
            <a:xfrm rot="0">
              <a:off x="0" y="-57150"/>
              <a:ext cx="12053992" cy="1146811"/>
            </a:xfrm>
            <a:prstGeom prst="rect">
              <a:avLst/>
            </a:prstGeom>
          </p:spPr>
          <p:txBody>
            <a:bodyPr anchor="t" rtlCol="false" tIns="0" lIns="0" bIns="0" rIns="0">
              <a:spAutoFit/>
            </a:bodyPr>
            <a:lstStyle/>
            <a:p>
              <a:pPr algn="l" marL="0" indent="0" lvl="0">
                <a:lnSpc>
                  <a:spcPts val="7019"/>
                </a:lnSpc>
              </a:pPr>
              <a:r>
                <a:rPr lang="en-US" b="true" sz="5399">
                  <a:solidFill>
                    <a:srgbClr val="24508C"/>
                  </a:solidFill>
                  <a:latin typeface="Open Sans Bold"/>
                  <a:ea typeface="Open Sans Bold"/>
                  <a:cs typeface="Open Sans Bold"/>
                  <a:sym typeface="Open Sans Bold"/>
                </a:rPr>
                <a:t>Who Uses Excel?</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4.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178452" y="1104900"/>
            <a:ext cx="10064272" cy="2254250"/>
          </a:xfrm>
          <a:prstGeom prst="rect">
            <a:avLst/>
          </a:prstGeom>
        </p:spPr>
        <p:txBody>
          <a:bodyPr anchor="t" rtlCol="false" tIns="0" lIns="0" bIns="0" rIns="0">
            <a:spAutoFit/>
          </a:bodyPr>
          <a:lstStyle/>
          <a:p>
            <a:pPr algn="l" marL="0" indent="0" lvl="0">
              <a:lnSpc>
                <a:spcPts val="8800"/>
              </a:lnSpc>
            </a:pPr>
            <a:r>
              <a:rPr lang="en-US" b="true" sz="8000" strike="noStrike">
                <a:solidFill>
                  <a:srgbClr val="24508C"/>
                </a:solidFill>
                <a:latin typeface="Open Sans Bold"/>
                <a:ea typeface="Open Sans Bold"/>
                <a:cs typeface="Open Sans Bold"/>
                <a:sym typeface="Open Sans Bold"/>
              </a:rPr>
              <a:t>Introduction to Data Size</a:t>
            </a:r>
          </a:p>
        </p:txBody>
      </p:sp>
      <p:sp>
        <p:nvSpPr>
          <p:cNvPr name="TextBox 3" id="3"/>
          <p:cNvSpPr txBox="true"/>
          <p:nvPr/>
        </p:nvSpPr>
        <p:spPr>
          <a:xfrm rot="0">
            <a:off x="2178452" y="4333875"/>
            <a:ext cx="9591073" cy="4924425"/>
          </a:xfrm>
          <a:prstGeom prst="rect">
            <a:avLst/>
          </a:prstGeom>
        </p:spPr>
        <p:txBody>
          <a:bodyPr anchor="t" rtlCol="false" tIns="0" lIns="0" bIns="0" rIns="0">
            <a:spAutoFit/>
          </a:bodyPr>
          <a:lstStyle/>
          <a:p>
            <a:pPr algn="l" marL="0" indent="0" lvl="0">
              <a:lnSpc>
                <a:spcPts val="3533"/>
              </a:lnSpc>
            </a:pPr>
            <a:r>
              <a:rPr lang="en-US" sz="2944" strike="noStrike">
                <a:solidFill>
                  <a:srgbClr val="24508C"/>
                </a:solidFill>
                <a:latin typeface="Open Sans"/>
                <a:ea typeface="Open Sans"/>
                <a:cs typeface="Open Sans"/>
                <a:sym typeface="Open Sans"/>
              </a:rPr>
              <a:t>Data size refers to the amount of digital information stored or processed in a system. It is measured in units like bytes, kilobytes (KB), megabytes (MB), gigabytes (GB), and beyond. As data plays an essential role in modern technology, understanding its size is crucial for managing storage, analyzing datasets, and optimizing performance. With the rise of big data and advanced computing, the amount of data generated worldwide has grown exponentially, making the knowledge of data size even more important in today’s digital world.</a:t>
            </a:r>
          </a:p>
        </p:txBody>
      </p:sp>
      <p:sp>
        <p:nvSpPr>
          <p:cNvPr name="AutoShape 4" id="4"/>
          <p:cNvSpPr/>
          <p:nvPr/>
        </p:nvSpPr>
        <p:spPr>
          <a:xfrm rot="5400000">
            <a:off x="-3788611" y="5129212"/>
            <a:ext cx="10720499"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95.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marL="0" indent="0" lvl="0">
              <a:lnSpc>
                <a:spcPts val="14400"/>
              </a:lnSpc>
            </a:pPr>
            <a:r>
              <a:rPr lang="en-US" b="true" sz="12000">
                <a:solidFill>
                  <a:srgbClr val="000000"/>
                </a:solidFill>
                <a:latin typeface="Open Sans Bold"/>
                <a:ea typeface="Open Sans Bold"/>
                <a:cs typeface="Open Sans Bold"/>
                <a:sym typeface="Open Sans Bold"/>
              </a:rPr>
              <a:t>SIZE OF DATA</a:t>
            </a:r>
          </a:p>
        </p:txBody>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1408088"/>
            <a:ext cx="9040494" cy="7470824"/>
            <a:chOff x="0" y="0"/>
            <a:chExt cx="12053992" cy="9961098"/>
          </a:xfrm>
        </p:grpSpPr>
        <p:sp>
          <p:nvSpPr>
            <p:cNvPr name="TextBox 3" id="3"/>
            <p:cNvSpPr txBox="true"/>
            <p:nvPr/>
          </p:nvSpPr>
          <p:spPr>
            <a:xfrm rot="0">
              <a:off x="0" y="1907478"/>
              <a:ext cx="10607073" cy="8053620"/>
            </a:xfrm>
            <a:prstGeom prst="rect">
              <a:avLst/>
            </a:prstGeom>
          </p:spPr>
          <p:txBody>
            <a:bodyPr anchor="t" rtlCol="false" tIns="0" lIns="0" bIns="0" rIns="0">
              <a:spAutoFit/>
            </a:bodyPr>
            <a:lstStyle/>
            <a:p>
              <a:pPr algn="l" marL="0" indent="0" lvl="0">
                <a:lnSpc>
                  <a:spcPts val="4004"/>
                </a:lnSpc>
              </a:pPr>
              <a:r>
                <a:rPr lang="en-US" b="true" sz="3080">
                  <a:solidFill>
                    <a:srgbClr val="24508C"/>
                  </a:solidFill>
                  <a:latin typeface="Open Sans Bold"/>
                  <a:ea typeface="Open Sans Bold"/>
                  <a:cs typeface="Open Sans Bold"/>
                  <a:sym typeface="Open Sans Bold"/>
                </a:rPr>
                <a:t>Data size is commonly measured using binary prefixes. Here are the main units:</a:t>
              </a:r>
            </a:p>
            <a:p>
              <a:pPr algn="l" marL="0" indent="0" lvl="0">
                <a:lnSpc>
                  <a:spcPts val="4004"/>
                </a:lnSpc>
              </a:pPr>
              <a:r>
                <a:rPr lang="en-US" b="true" sz="3080">
                  <a:solidFill>
                    <a:srgbClr val="24508C"/>
                  </a:solidFill>
                  <a:latin typeface="Open Sans Bold"/>
                  <a:ea typeface="Open Sans Bold"/>
                  <a:cs typeface="Open Sans Bold"/>
                  <a:sym typeface="Open Sans Bold"/>
                </a:rPr>
                <a:t>Byte (B): The basic unit of digital information.</a:t>
              </a:r>
            </a:p>
            <a:p>
              <a:pPr algn="l" marL="0" indent="0" lvl="0">
                <a:lnSpc>
                  <a:spcPts val="4004"/>
                </a:lnSpc>
              </a:pPr>
              <a:r>
                <a:rPr lang="en-US" b="true" sz="3080">
                  <a:solidFill>
                    <a:srgbClr val="24508C"/>
                  </a:solidFill>
                  <a:latin typeface="Open Sans Bold"/>
                  <a:ea typeface="Open Sans Bold"/>
                  <a:cs typeface="Open Sans Bold"/>
                  <a:sym typeface="Open Sans Bold"/>
                </a:rPr>
                <a:t>Kilobyte (KB): Equal to 1,024 bytes.</a:t>
              </a:r>
            </a:p>
            <a:p>
              <a:pPr algn="l" marL="0" indent="0" lvl="0">
                <a:lnSpc>
                  <a:spcPts val="4004"/>
                </a:lnSpc>
              </a:pPr>
              <a:r>
                <a:rPr lang="en-US" b="true" sz="3080">
                  <a:solidFill>
                    <a:srgbClr val="24508C"/>
                  </a:solidFill>
                  <a:latin typeface="Open Sans Bold"/>
                  <a:ea typeface="Open Sans Bold"/>
                  <a:cs typeface="Open Sans Bold"/>
                  <a:sym typeface="Open Sans Bold"/>
                </a:rPr>
                <a:t>Megabyte (MB): Equal to 1,024 kilobytes.</a:t>
              </a:r>
            </a:p>
            <a:p>
              <a:pPr algn="l" marL="0" indent="0" lvl="0">
                <a:lnSpc>
                  <a:spcPts val="4004"/>
                </a:lnSpc>
              </a:pPr>
              <a:r>
                <a:rPr lang="en-US" b="true" sz="3080">
                  <a:solidFill>
                    <a:srgbClr val="24508C"/>
                  </a:solidFill>
                  <a:latin typeface="Open Sans Bold"/>
                  <a:ea typeface="Open Sans Bold"/>
                  <a:cs typeface="Open Sans Bold"/>
                  <a:sym typeface="Open Sans Bold"/>
                </a:rPr>
                <a:t>Gigabyte (GB): Equal to 1,024 megabytes.</a:t>
              </a:r>
            </a:p>
            <a:p>
              <a:pPr algn="l" marL="0" indent="0" lvl="0">
                <a:lnSpc>
                  <a:spcPts val="4004"/>
                </a:lnSpc>
              </a:pPr>
              <a:r>
                <a:rPr lang="en-US" b="true" sz="3080">
                  <a:solidFill>
                    <a:srgbClr val="24508C"/>
                  </a:solidFill>
                  <a:latin typeface="Open Sans Bold"/>
                  <a:ea typeface="Open Sans Bold"/>
                  <a:cs typeface="Open Sans Bold"/>
                  <a:sym typeface="Open Sans Bold"/>
                </a:rPr>
                <a:t>Terabyte (TB): Equal to 1,024 gigabytes.</a:t>
              </a:r>
            </a:p>
            <a:p>
              <a:pPr algn="l" marL="0" indent="0" lvl="0">
                <a:lnSpc>
                  <a:spcPts val="4004"/>
                </a:lnSpc>
              </a:pPr>
              <a:r>
                <a:rPr lang="en-US" b="true" sz="3080">
                  <a:solidFill>
                    <a:srgbClr val="24508C"/>
                  </a:solidFill>
                  <a:latin typeface="Open Sans Bold"/>
                  <a:ea typeface="Open Sans Bold"/>
                  <a:cs typeface="Open Sans Bold"/>
                  <a:sym typeface="Open Sans Bold"/>
                </a:rPr>
                <a:t>Petabyte (PB): Equal to 1,024 terabytes.</a:t>
              </a:r>
            </a:p>
            <a:p>
              <a:pPr algn="l" marL="0" indent="0" lvl="0">
                <a:lnSpc>
                  <a:spcPts val="4004"/>
                </a:lnSpc>
              </a:pPr>
              <a:r>
                <a:rPr lang="en-US" b="true" sz="3080">
                  <a:solidFill>
                    <a:srgbClr val="24508C"/>
                  </a:solidFill>
                  <a:latin typeface="Open Sans Bold"/>
                  <a:ea typeface="Open Sans Bold"/>
                  <a:cs typeface="Open Sans Bold"/>
                  <a:sym typeface="Open Sans Bold"/>
                </a:rPr>
                <a:t>These units provide a standard way to quantify data, making it easier to understand and manage storage.</a:t>
              </a:r>
            </a:p>
          </p:txBody>
        </p:sp>
        <p:sp>
          <p:nvSpPr>
            <p:cNvPr name="TextBox 4" id="4"/>
            <p:cNvSpPr txBox="true"/>
            <p:nvPr/>
          </p:nvSpPr>
          <p:spPr>
            <a:xfrm rot="0">
              <a:off x="0" y="-47625"/>
              <a:ext cx="12053992" cy="1055159"/>
            </a:xfrm>
            <a:prstGeom prst="rect">
              <a:avLst/>
            </a:prstGeom>
          </p:spPr>
          <p:txBody>
            <a:bodyPr anchor="t" rtlCol="false" tIns="0" lIns="0" bIns="0" rIns="0">
              <a:spAutoFit/>
            </a:bodyPr>
            <a:lstStyle/>
            <a:p>
              <a:pPr algn="l" marL="0" indent="0" lvl="0">
                <a:lnSpc>
                  <a:spcPts val="6499"/>
                </a:lnSpc>
              </a:pPr>
              <a:r>
                <a:rPr lang="en-US" b="true" sz="4999">
                  <a:solidFill>
                    <a:srgbClr val="24508C"/>
                  </a:solidFill>
                  <a:latin typeface="Open Sans Bold"/>
                  <a:ea typeface="Open Sans Bold"/>
                  <a:cs typeface="Open Sans Bold"/>
                  <a:sym typeface="Open Sans Bold"/>
                </a:rPr>
                <a:t>Units of Data Measurement</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7.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24508C"/>
                </a:solidFill>
                <a:latin typeface="Open Sans Bold"/>
                <a:ea typeface="Open Sans Bold"/>
                <a:cs typeface="Open Sans Bold"/>
                <a:sym typeface="Open Sans Bold"/>
              </a:rPr>
              <a:t>Examples of Data Sizes</a:t>
            </a:r>
          </a:p>
        </p:txBody>
      </p:sp>
      <p:sp>
        <p:nvSpPr>
          <p:cNvPr name="TextBox 3" id="3"/>
          <p:cNvSpPr txBox="true"/>
          <p:nvPr/>
        </p:nvSpPr>
        <p:spPr>
          <a:xfrm rot="0">
            <a:off x="2210699" y="4728816"/>
            <a:ext cx="13866603" cy="2845594"/>
          </a:xfrm>
          <a:prstGeom prst="rect">
            <a:avLst/>
          </a:prstGeom>
        </p:spPr>
        <p:txBody>
          <a:bodyPr anchor="t" rtlCol="false" tIns="0" lIns="0" bIns="0" rIns="0">
            <a:spAutoFit/>
          </a:bodyPr>
          <a:lstStyle/>
          <a:p>
            <a:pPr algn="l" marL="0" indent="0" lvl="0">
              <a:lnSpc>
                <a:spcPts val="3281"/>
              </a:lnSpc>
            </a:pPr>
            <a:r>
              <a:rPr lang="en-US" b="true" sz="2343">
                <a:solidFill>
                  <a:srgbClr val="24508C"/>
                </a:solidFill>
                <a:latin typeface="Open Sans Bold"/>
                <a:ea typeface="Open Sans Bold"/>
                <a:cs typeface="Open Sans Bold"/>
                <a:sym typeface="Open Sans Bold"/>
              </a:rPr>
              <a:t>Different types of digital files have varying sizes depending on their content:</a:t>
            </a:r>
          </a:p>
          <a:p>
            <a:pPr algn="l" marL="0" indent="0" lvl="0">
              <a:lnSpc>
                <a:spcPts val="3281"/>
              </a:lnSpc>
            </a:pPr>
            <a:r>
              <a:rPr lang="en-US" b="true" sz="2343">
                <a:solidFill>
                  <a:srgbClr val="24508C"/>
                </a:solidFill>
                <a:latin typeface="Open Sans Bold"/>
                <a:ea typeface="Open Sans Bold"/>
                <a:cs typeface="Open Sans Bold"/>
                <a:sym typeface="Open Sans Bold"/>
              </a:rPr>
              <a:t>Text Document: A Word file might be a few kilobytes (KB).</a:t>
            </a:r>
          </a:p>
          <a:p>
            <a:pPr algn="l" marL="0" indent="0" lvl="0">
              <a:lnSpc>
                <a:spcPts val="3281"/>
              </a:lnSpc>
            </a:pPr>
            <a:r>
              <a:rPr lang="en-US" b="true" sz="2343">
                <a:solidFill>
                  <a:srgbClr val="24508C"/>
                </a:solidFill>
                <a:latin typeface="Open Sans Bold"/>
                <a:ea typeface="Open Sans Bold"/>
                <a:cs typeface="Open Sans Bold"/>
                <a:sym typeface="Open Sans Bold"/>
              </a:rPr>
              <a:t>Image: A high-resolution image is usually in megabytes (MB).</a:t>
            </a:r>
          </a:p>
          <a:p>
            <a:pPr algn="l" marL="0" indent="0" lvl="0">
              <a:lnSpc>
                <a:spcPts val="3281"/>
              </a:lnSpc>
            </a:pPr>
            <a:r>
              <a:rPr lang="en-US" b="true" sz="2343">
                <a:solidFill>
                  <a:srgbClr val="24508C"/>
                </a:solidFill>
                <a:latin typeface="Open Sans Bold"/>
                <a:ea typeface="Open Sans Bold"/>
                <a:cs typeface="Open Sans Bold"/>
                <a:sym typeface="Open Sans Bold"/>
              </a:rPr>
              <a:t>Video: A 4K movie can be several gigabytes (GB).</a:t>
            </a:r>
          </a:p>
          <a:p>
            <a:pPr algn="l" marL="0" indent="0" lvl="0">
              <a:lnSpc>
                <a:spcPts val="3281"/>
              </a:lnSpc>
            </a:pPr>
            <a:r>
              <a:rPr lang="en-US" b="true" sz="2343">
                <a:solidFill>
                  <a:srgbClr val="24508C"/>
                </a:solidFill>
                <a:latin typeface="Open Sans Bold"/>
                <a:ea typeface="Open Sans Bold"/>
                <a:cs typeface="Open Sans Bold"/>
                <a:sym typeface="Open Sans Bold"/>
              </a:rPr>
              <a:t>Database: Large corporate databases may reach terabytes (TB).</a:t>
            </a:r>
          </a:p>
          <a:p>
            <a:pPr algn="l" marL="0" indent="0" lvl="0">
              <a:lnSpc>
                <a:spcPts val="3281"/>
              </a:lnSpc>
            </a:pPr>
            <a:r>
              <a:rPr lang="en-US" b="true" sz="2343">
                <a:solidFill>
                  <a:srgbClr val="24508C"/>
                </a:solidFill>
                <a:latin typeface="Open Sans Bold"/>
                <a:ea typeface="Open Sans Bold"/>
                <a:cs typeface="Open Sans Bold"/>
                <a:sym typeface="Open Sans Bold"/>
              </a:rPr>
              <a:t>Social Media Data: Platforms like Facebook generate petabytes (PB) of data daily.</a:t>
            </a:r>
          </a:p>
          <a:p>
            <a:pPr algn="l" marL="0" indent="0" lvl="0">
              <a:lnSpc>
                <a:spcPts val="3281"/>
              </a:lnSpc>
            </a:pPr>
            <a:r>
              <a:rPr lang="en-US" b="true" sz="2343">
                <a:solidFill>
                  <a:srgbClr val="24508C"/>
                </a:solidFill>
                <a:latin typeface="Open Sans Bold"/>
                <a:ea typeface="Open Sans Bold"/>
                <a:cs typeface="Open Sans Bold"/>
                <a:sym typeface="Open Sans Bold"/>
              </a:rPr>
              <a:t>Understanding these examples helps relate theoretical data sizes to real-world applications.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7970324" y="761110"/>
            <a:ext cx="9040494" cy="8764779"/>
            <a:chOff x="0" y="0"/>
            <a:chExt cx="12053992" cy="11686372"/>
          </a:xfrm>
        </p:grpSpPr>
        <p:sp>
          <p:nvSpPr>
            <p:cNvPr name="TextBox 3" id="3"/>
            <p:cNvSpPr txBox="true"/>
            <p:nvPr/>
          </p:nvSpPr>
          <p:spPr>
            <a:xfrm rot="0">
              <a:off x="0" y="3170705"/>
              <a:ext cx="10607073" cy="8515667"/>
            </a:xfrm>
            <a:prstGeom prst="rect">
              <a:avLst/>
            </a:prstGeom>
          </p:spPr>
          <p:txBody>
            <a:bodyPr anchor="t" rtlCol="false" tIns="0" lIns="0" bIns="0" rIns="0">
              <a:spAutoFit/>
            </a:bodyPr>
            <a:lstStyle/>
            <a:p>
              <a:pPr algn="l" marL="0" indent="0" lvl="0">
                <a:lnSpc>
                  <a:spcPts val="3631"/>
                </a:lnSpc>
              </a:pPr>
              <a:r>
                <a:rPr lang="en-US" b="true" sz="2793">
                  <a:solidFill>
                    <a:srgbClr val="24508C"/>
                  </a:solidFill>
                  <a:latin typeface="Open Sans Bold"/>
                  <a:ea typeface="Open Sans Bold"/>
                  <a:cs typeface="Open Sans Bold"/>
                  <a:sym typeface="Open Sans Bold"/>
                </a:rPr>
                <a:t>The size of data is influenced by several factors, including:</a:t>
              </a:r>
            </a:p>
            <a:p>
              <a:pPr algn="l" marL="0" indent="0" lvl="0">
                <a:lnSpc>
                  <a:spcPts val="3631"/>
                </a:lnSpc>
              </a:pPr>
              <a:r>
                <a:rPr lang="en-US" b="true" sz="2793">
                  <a:solidFill>
                    <a:srgbClr val="24508C"/>
                  </a:solidFill>
                  <a:latin typeface="Open Sans Bold"/>
                  <a:ea typeface="Open Sans Bold"/>
                  <a:cs typeface="Open Sans Bold"/>
                  <a:sym typeface="Open Sans Bold"/>
                </a:rPr>
                <a:t>File Type: Text files are smaller than images or videos.</a:t>
              </a:r>
            </a:p>
            <a:p>
              <a:pPr algn="l" marL="0" indent="0" lvl="0">
                <a:lnSpc>
                  <a:spcPts val="3631"/>
                </a:lnSpc>
              </a:pPr>
              <a:r>
                <a:rPr lang="en-US" b="true" sz="2793">
                  <a:solidFill>
                    <a:srgbClr val="24508C"/>
                  </a:solidFill>
                  <a:latin typeface="Open Sans Bold"/>
                  <a:ea typeface="Open Sans Bold"/>
                  <a:cs typeface="Open Sans Bold"/>
                  <a:sym typeface="Open Sans Bold"/>
                </a:rPr>
                <a:t>Resolution: Higher resolution in images or videos increases size.</a:t>
              </a:r>
            </a:p>
            <a:p>
              <a:pPr algn="l" marL="0" indent="0" lvl="0">
                <a:lnSpc>
                  <a:spcPts val="3631"/>
                </a:lnSpc>
              </a:pPr>
              <a:r>
                <a:rPr lang="en-US" b="true" sz="2793">
                  <a:solidFill>
                    <a:srgbClr val="24508C"/>
                  </a:solidFill>
                  <a:latin typeface="Open Sans Bold"/>
                  <a:ea typeface="Open Sans Bold"/>
                  <a:cs typeface="Open Sans Bold"/>
                  <a:sym typeface="Open Sans Bold"/>
                </a:rPr>
                <a:t>Compression: Compressed files (e.g., ZIP) are smaller than uncompressed files.</a:t>
              </a:r>
            </a:p>
            <a:p>
              <a:pPr algn="l" marL="0" indent="0" lvl="0">
                <a:lnSpc>
                  <a:spcPts val="3631"/>
                </a:lnSpc>
              </a:pPr>
              <a:r>
                <a:rPr lang="en-US" b="true" sz="2793">
                  <a:solidFill>
                    <a:srgbClr val="24508C"/>
                  </a:solidFill>
                  <a:latin typeface="Open Sans Bold"/>
                  <a:ea typeface="Open Sans Bold"/>
                  <a:cs typeface="Open Sans Bold"/>
                  <a:sym typeface="Open Sans Bold"/>
                </a:rPr>
                <a:t>Data Format: Formats like CSV are smaller than Excel files.</a:t>
              </a:r>
            </a:p>
            <a:p>
              <a:pPr algn="l" marL="0" indent="0" lvl="0">
                <a:lnSpc>
                  <a:spcPts val="3631"/>
                </a:lnSpc>
              </a:pPr>
              <a:r>
                <a:rPr lang="en-US" b="true" sz="2793">
                  <a:solidFill>
                    <a:srgbClr val="24508C"/>
                  </a:solidFill>
                  <a:latin typeface="Open Sans Bold"/>
                  <a:ea typeface="Open Sans Bold"/>
                  <a:cs typeface="Open Sans Bold"/>
                  <a:sym typeface="Open Sans Bold"/>
                </a:rPr>
                <a:t>Content Complexity: Files with complex data (e.g., databases) are larger than simple ones.</a:t>
              </a:r>
            </a:p>
            <a:p>
              <a:pPr algn="l" marL="0" indent="0" lvl="0">
                <a:lnSpc>
                  <a:spcPts val="3631"/>
                </a:lnSpc>
              </a:pPr>
              <a:r>
                <a:rPr lang="en-US" b="true" sz="2793">
                  <a:solidFill>
                    <a:srgbClr val="24508C"/>
                  </a:solidFill>
                  <a:latin typeface="Open Sans Bold"/>
                  <a:ea typeface="Open Sans Bold"/>
                  <a:cs typeface="Open Sans Bold"/>
                  <a:sym typeface="Open Sans Bold"/>
                </a:rPr>
                <a:t>These factors help optimize storage and reduce unnecessary data usage.</a:t>
              </a:r>
            </a:p>
          </p:txBody>
        </p:sp>
        <p:sp>
          <p:nvSpPr>
            <p:cNvPr name="TextBox 4" id="4"/>
            <p:cNvSpPr txBox="true"/>
            <p:nvPr/>
          </p:nvSpPr>
          <p:spPr>
            <a:xfrm rot="0">
              <a:off x="0" y="-57150"/>
              <a:ext cx="12053992" cy="2327911"/>
            </a:xfrm>
            <a:prstGeom prst="rect">
              <a:avLst/>
            </a:prstGeom>
          </p:spPr>
          <p:txBody>
            <a:bodyPr anchor="t" rtlCol="false" tIns="0" lIns="0" bIns="0" rIns="0">
              <a:spAutoFit/>
            </a:bodyPr>
            <a:lstStyle/>
            <a:p>
              <a:pPr algn="l" marL="0" indent="0" lvl="0">
                <a:lnSpc>
                  <a:spcPts val="7019"/>
                </a:lnSpc>
              </a:pPr>
              <a:r>
                <a:rPr lang="en-US" b="true" sz="5399">
                  <a:solidFill>
                    <a:srgbClr val="24508C"/>
                  </a:solidFill>
                  <a:latin typeface="Open Sans Bold"/>
                  <a:ea typeface="Open Sans Bold"/>
                  <a:cs typeface="Open Sans Bold"/>
                  <a:sym typeface="Open Sans Bold"/>
                </a:rPr>
                <a:t>Factors Affecting Data Size</a:t>
              </a:r>
            </a:p>
          </p:txBody>
        </p:sp>
      </p:grpSp>
      <p:sp>
        <p:nvSpPr>
          <p:cNvPr name="Freeform 5" id="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9.xml><?xml version="1.0" encoding="utf-8"?>
<p:sld xmlns:p="http://schemas.openxmlformats.org/presentationml/2006/main" xmlns:a="http://schemas.openxmlformats.org/drawingml/2006/main">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959411"/>
            <a:ext cx="12942131" cy="1734485"/>
          </a:xfrm>
          <a:prstGeom prst="rect">
            <a:avLst/>
          </a:prstGeom>
        </p:spPr>
        <p:txBody>
          <a:bodyPr anchor="t" rtlCol="false" tIns="0" lIns="0" bIns="0" rIns="0">
            <a:spAutoFit/>
          </a:bodyPr>
          <a:lstStyle/>
          <a:p>
            <a:pPr algn="l" marL="0" indent="0" lvl="0">
              <a:lnSpc>
                <a:spcPts val="14123"/>
              </a:lnSpc>
              <a:spcBef>
                <a:spcPct val="0"/>
              </a:spcBef>
            </a:pPr>
            <a:r>
              <a:rPr lang="en-US" b="true" sz="10088">
                <a:solidFill>
                  <a:srgbClr val="24508C"/>
                </a:solidFill>
                <a:latin typeface="Open Sans Bold"/>
                <a:ea typeface="Open Sans Bold"/>
                <a:cs typeface="Open Sans Bold"/>
                <a:sym typeface="Open Sans Bold"/>
              </a:rPr>
              <a:t>Big Data and Its Size</a:t>
            </a:r>
          </a:p>
        </p:txBody>
      </p:sp>
      <p:sp>
        <p:nvSpPr>
          <p:cNvPr name="TextBox 3" id="3"/>
          <p:cNvSpPr txBox="true"/>
          <p:nvPr/>
        </p:nvSpPr>
        <p:spPr>
          <a:xfrm rot="0">
            <a:off x="1028700" y="4464333"/>
            <a:ext cx="12856727" cy="4088666"/>
          </a:xfrm>
          <a:prstGeom prst="rect">
            <a:avLst/>
          </a:prstGeom>
        </p:spPr>
        <p:txBody>
          <a:bodyPr anchor="t" rtlCol="false" tIns="0" lIns="0" bIns="0" rIns="0">
            <a:spAutoFit/>
          </a:bodyPr>
          <a:lstStyle/>
          <a:p>
            <a:pPr algn="l" marL="0" indent="0" lvl="0">
              <a:lnSpc>
                <a:spcPts val="4065"/>
              </a:lnSpc>
              <a:spcBef>
                <a:spcPct val="0"/>
              </a:spcBef>
            </a:pPr>
            <a:r>
              <a:rPr lang="en-US" b="true" sz="2903">
                <a:solidFill>
                  <a:srgbClr val="24508C"/>
                </a:solidFill>
                <a:latin typeface="Open Sans Bold"/>
                <a:ea typeface="Open Sans Bold"/>
                <a:cs typeface="Open Sans Bold"/>
                <a:sym typeface="Open Sans Bold"/>
              </a:rPr>
              <a:t>Big Data refers to extremely large datasets that traditional tools cannot process efficiently.</a:t>
            </a:r>
          </a:p>
          <a:p>
            <a:pPr algn="l" marL="0" indent="0" lvl="0">
              <a:lnSpc>
                <a:spcPts val="4065"/>
              </a:lnSpc>
              <a:spcBef>
                <a:spcPct val="0"/>
              </a:spcBef>
            </a:pPr>
            <a:r>
              <a:rPr lang="en-US" b="true" sz="2903">
                <a:solidFill>
                  <a:srgbClr val="24508C"/>
                </a:solidFill>
                <a:latin typeface="Open Sans Bold"/>
                <a:ea typeface="Open Sans Bold"/>
                <a:cs typeface="Open Sans Bold"/>
                <a:sym typeface="Open Sans Bold"/>
              </a:rPr>
              <a:t>Volume: Big Data often ranges from terabytes (TB) to petabytes (PB).</a:t>
            </a:r>
          </a:p>
          <a:p>
            <a:pPr algn="l" marL="0" indent="0" lvl="0">
              <a:lnSpc>
                <a:spcPts val="4065"/>
              </a:lnSpc>
              <a:spcBef>
                <a:spcPct val="0"/>
              </a:spcBef>
            </a:pPr>
            <a:r>
              <a:rPr lang="en-US" b="true" sz="2903">
                <a:solidFill>
                  <a:srgbClr val="24508C"/>
                </a:solidFill>
                <a:latin typeface="Open Sans Bold"/>
                <a:ea typeface="Open Sans Bold"/>
                <a:cs typeface="Open Sans Bold"/>
                <a:sym typeface="Open Sans Bold"/>
              </a:rPr>
              <a:t>Examples: Social media activity, IoT data, and financial transactions.</a:t>
            </a:r>
          </a:p>
          <a:p>
            <a:pPr algn="l" marL="0" indent="0" lvl="0">
              <a:lnSpc>
                <a:spcPts val="4065"/>
              </a:lnSpc>
              <a:spcBef>
                <a:spcPct val="0"/>
              </a:spcBef>
            </a:pPr>
            <a:r>
              <a:rPr lang="en-US" b="true" sz="2903">
                <a:solidFill>
                  <a:srgbClr val="24508C"/>
                </a:solidFill>
                <a:latin typeface="Open Sans Bold"/>
                <a:ea typeface="Open Sans Bold"/>
                <a:cs typeface="Open Sans Bold"/>
                <a:sym typeface="Open Sans Bold"/>
              </a:rPr>
              <a:t>Challenges: Storing, managing, and analyzing such vast amounts of data require advanced technologies like Hadoop and cloud platforms.</a:t>
            </a:r>
          </a:p>
          <a:p>
            <a:pPr algn="l" marL="0" indent="0" lvl="0">
              <a:lnSpc>
                <a:spcPts val="4065"/>
              </a:lnSpc>
              <a:spcBef>
                <a:spcPct val="0"/>
              </a:spcBef>
            </a:pPr>
            <a:r>
              <a:rPr lang="en-US" b="true" sz="2903">
                <a:solidFill>
                  <a:srgbClr val="24508C"/>
                </a:solidFill>
                <a:latin typeface="Open Sans Bold"/>
                <a:ea typeface="Open Sans Bold"/>
                <a:cs typeface="Open Sans Bold"/>
                <a:sym typeface="Open Sans Bold"/>
              </a:rPr>
              <a:t>Big Data has transformed industries by enabling detailed analysis and predictive modeling, making the understanding of its size crucial.</a:t>
            </a:r>
          </a:p>
        </p:txBody>
      </p:sp>
      <p:grpSp>
        <p:nvGrpSpPr>
          <p:cNvPr name="Group 4" id="4"/>
          <p:cNvGrpSpPr/>
          <p:nvPr/>
        </p:nvGrpSpPr>
        <p:grpSpPr>
          <a:xfrm rot="0">
            <a:off x="14533478" y="6532478"/>
            <a:ext cx="3754522" cy="3754522"/>
            <a:chOff x="0" y="0"/>
            <a:chExt cx="5006029" cy="5006029"/>
          </a:xfrm>
        </p:grpSpPr>
        <p:grpSp>
          <p:nvGrpSpPr>
            <p:cNvPr name="Group 5" id="5"/>
            <p:cNvGrpSpPr/>
            <p:nvPr/>
          </p:nvGrpSpPr>
          <p:grpSpPr>
            <a:xfrm rot="0">
              <a:off x="2503014" y="2503014"/>
              <a:ext cx="1251507" cy="1251507"/>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7" id="7"/>
            <p:cNvGrpSpPr/>
            <p:nvPr/>
          </p:nvGrpSpPr>
          <p:grpSpPr>
            <a:xfrm rot="0">
              <a:off x="2503014" y="1251507"/>
              <a:ext cx="1251507" cy="1251507"/>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9" id="9"/>
            <p:cNvGrpSpPr/>
            <p:nvPr/>
          </p:nvGrpSpPr>
          <p:grpSpPr>
            <a:xfrm rot="0">
              <a:off x="1251507" y="2503014"/>
              <a:ext cx="1251507" cy="1251507"/>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1" id="11"/>
            <p:cNvGrpSpPr/>
            <p:nvPr/>
          </p:nvGrpSpPr>
          <p:grpSpPr>
            <a:xfrm rot="0">
              <a:off x="3754522" y="3754522"/>
              <a:ext cx="1251507" cy="1251507"/>
              <a:chOff x="0" y="0"/>
              <a:chExt cx="1913890" cy="1913890"/>
            </a:xfrm>
          </p:grpSpPr>
          <p:sp>
            <p:nvSpPr>
              <p:cNvPr name="Freeform 12" id="1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3" id="13"/>
            <p:cNvGrpSpPr/>
            <p:nvPr/>
          </p:nvGrpSpPr>
          <p:grpSpPr>
            <a:xfrm rot="0">
              <a:off x="3754522" y="2503014"/>
              <a:ext cx="1251507" cy="1251507"/>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5" id="15"/>
            <p:cNvGrpSpPr/>
            <p:nvPr/>
          </p:nvGrpSpPr>
          <p:grpSpPr>
            <a:xfrm rot="0">
              <a:off x="2503014" y="3754522"/>
              <a:ext cx="1251507" cy="1251507"/>
              <a:chOff x="0" y="0"/>
              <a:chExt cx="1913890" cy="1913890"/>
            </a:xfrm>
          </p:grpSpPr>
          <p:sp>
            <p:nvSpPr>
              <p:cNvPr name="Freeform 16" id="1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7" id="17"/>
            <p:cNvGrpSpPr/>
            <p:nvPr/>
          </p:nvGrpSpPr>
          <p:grpSpPr>
            <a:xfrm rot="0">
              <a:off x="3754522" y="1251507"/>
              <a:ext cx="1251507" cy="1251507"/>
              <a:chOff x="0" y="0"/>
              <a:chExt cx="1913890" cy="1913890"/>
            </a:xfrm>
          </p:grpSpPr>
          <p:sp>
            <p:nvSpPr>
              <p:cNvPr name="Freeform 18" id="1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19" id="19"/>
            <p:cNvGrpSpPr/>
            <p:nvPr/>
          </p:nvGrpSpPr>
          <p:grpSpPr>
            <a:xfrm rot="0">
              <a:off x="1251507" y="3754522"/>
              <a:ext cx="1251507" cy="1251507"/>
              <a:chOff x="0" y="0"/>
              <a:chExt cx="1913890" cy="1913890"/>
            </a:xfrm>
          </p:grpSpPr>
          <p:sp>
            <p:nvSpPr>
              <p:cNvPr name="Freeform 20" id="2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21" id="21"/>
            <p:cNvGrpSpPr/>
            <p:nvPr/>
          </p:nvGrpSpPr>
          <p:grpSpPr>
            <a:xfrm rot="0">
              <a:off x="3754522" y="0"/>
              <a:ext cx="1251507" cy="1251507"/>
              <a:chOff x="0" y="0"/>
              <a:chExt cx="1913890" cy="1913890"/>
            </a:xfrm>
          </p:grpSpPr>
          <p:sp>
            <p:nvSpPr>
              <p:cNvPr name="Freeform 22" id="2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23" id="23"/>
            <p:cNvGrpSpPr/>
            <p:nvPr/>
          </p:nvGrpSpPr>
          <p:grpSpPr>
            <a:xfrm rot="0">
              <a:off x="0" y="3754522"/>
              <a:ext cx="1251507" cy="1251507"/>
              <a:chOff x="0" y="0"/>
              <a:chExt cx="1913890" cy="1913890"/>
            </a:xfrm>
          </p:grpSpPr>
          <p:sp>
            <p:nvSpPr>
              <p:cNvPr name="Freeform 24" id="2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25" id="25"/>
            <p:cNvGrpSpPr/>
            <p:nvPr/>
          </p:nvGrpSpPr>
          <p:grpSpPr>
            <a:xfrm rot="0">
              <a:off x="2503014" y="1251507"/>
              <a:ext cx="1251507" cy="1251507"/>
              <a:chOff x="0" y="0"/>
              <a:chExt cx="1913890" cy="1913890"/>
            </a:xfrm>
          </p:grpSpPr>
          <p:sp>
            <p:nvSpPr>
              <p:cNvPr name="Freeform 26" id="2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alpha val="0"/>
                </a:srgbClr>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DAGXvdUcopY</dc:identifier>
  <dcterms:modified xsi:type="dcterms:W3CDTF">2011-08-01T06:04:30Z</dcterms:modified>
  <cp:revision>1</cp:revision>
  <dc:title>ASSIGNMENT 15 </dc:title>
</cp:coreProperties>
</file>