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slide+xml" PartName="/ppt/slides/slide174.xml"/>
  <Override ContentType="application/vnd.openxmlformats-officedocument.presentationml.slide+xml" PartName="/ppt/slides/slide175.xml"/>
  <Override ContentType="application/vnd.openxmlformats-officedocument.presentationml.slide+xml" PartName="/ppt/slides/slide176.xml"/>
  <Override ContentType="application/vnd.openxmlformats-officedocument.presentationml.slide+xml" PartName="/ppt/slides/slide177.xml"/>
  <Override ContentType="application/vnd.openxmlformats-officedocument.presentationml.slide+xml" PartName="/ppt/slides/slide178.xml"/>
  <Override ContentType="application/vnd.openxmlformats-officedocument.presentationml.slide+xml" PartName="/ppt/slides/slide179.xml"/>
  <Override ContentType="application/vnd.openxmlformats-officedocument.presentationml.slide+xml" PartName="/ppt/slides/slide180.xml"/>
  <Override ContentType="application/vnd.openxmlformats-officedocument.presentationml.slide+xml" PartName="/ppt/slides/slide181.xml"/>
  <Override ContentType="application/vnd.openxmlformats-officedocument.presentationml.slide+xml" PartName="/ppt/slides/slide182.xml"/>
  <Override ContentType="application/vnd.openxmlformats-officedocument.presentationml.slide+xml" PartName="/ppt/slides/slide183.xml"/>
  <Override ContentType="application/vnd.openxmlformats-officedocument.presentationml.slide+xml" PartName="/ppt/slides/slide184.xml"/>
  <Override ContentType="application/vnd.openxmlformats-officedocument.presentationml.slide+xml" PartName="/ppt/slides/slide185.xml"/>
  <Override ContentType="application/vnd.openxmlformats-officedocument.presentationml.slide+xml" PartName="/ppt/slides/slide186.xml"/>
  <Override ContentType="application/vnd.openxmlformats-officedocument.presentationml.slide+xml" PartName="/ppt/slides/slide187.xml"/>
  <Override ContentType="application/vnd.openxmlformats-officedocument.presentationml.slide+xml" PartName="/ppt/slides/slide188.xml"/>
  <Override ContentType="application/vnd.openxmlformats-officedocument.presentationml.slide+xml" PartName="/ppt/slides/slide189.xml"/>
  <Override ContentType="application/vnd.openxmlformats-officedocument.presentationml.slide+xml" PartName="/ppt/slides/slide190.xml"/>
  <Override ContentType="application/vnd.openxmlformats-officedocument.presentationml.slide+xml" PartName="/ppt/slides/slide191.xml"/>
  <Override ContentType="application/vnd.openxmlformats-officedocument.presentationml.slide+xml" PartName="/ppt/slides/slide192.xml"/>
  <Override ContentType="application/vnd.openxmlformats-officedocument.presentationml.slide+xml" PartName="/ppt/slides/slide193.xml"/>
  <Override ContentType="application/vnd.openxmlformats-officedocument.presentationml.slide+xml" PartName="/ppt/slides/slide194.xml"/>
  <Override ContentType="application/vnd.openxmlformats-officedocument.presentationml.slide+xml" PartName="/ppt/slides/slide195.xml"/>
  <Override ContentType="application/vnd.openxmlformats-officedocument.presentationml.slide+xml" PartName="/ppt/slides/slide196.xml"/>
  <Override ContentType="application/vnd.openxmlformats-officedocument.presentationml.slide+xml" PartName="/ppt/slides/slide197.xml"/>
  <Override ContentType="application/vnd.openxmlformats-officedocument.presentationml.slide+xml" PartName="/ppt/slides/slide198.xml"/>
  <Override ContentType="application/vnd.openxmlformats-officedocument.presentationml.slide+xml" PartName="/ppt/slides/slide199.xml"/>
  <Override ContentType="application/vnd.openxmlformats-officedocument.presentationml.slide+xml" PartName="/ppt/slides/slide200.xml"/>
  <Override ContentType="application/vnd.openxmlformats-officedocument.presentationml.slide+xml" PartName="/ppt/slides/slide201.xml"/>
  <Override ContentType="application/vnd.openxmlformats-officedocument.presentationml.slide+xml" PartName="/ppt/slides/slide202.xml"/>
  <Override ContentType="application/vnd.openxmlformats-officedocument.presentationml.slide+xml" PartName="/ppt/slides/slide203.xml"/>
  <Override ContentType="application/vnd.openxmlformats-officedocument.presentationml.slide+xml" PartName="/ppt/slides/slide204.xml"/>
  <Override ContentType="application/vnd.openxmlformats-officedocument.presentationml.slide+xml" PartName="/ppt/slides/slide205.xml"/>
  <Override ContentType="application/vnd.openxmlformats-officedocument.presentationml.slide+xml" PartName="/ppt/slides/slide206.xml"/>
  <Override ContentType="application/vnd.openxmlformats-officedocument.presentationml.slide+xml" PartName="/ppt/slides/slide207.xml"/>
  <Override ContentType="application/vnd.openxmlformats-officedocument.presentationml.slide+xml" PartName="/ppt/slides/slide208.xml"/>
  <Override ContentType="application/vnd.openxmlformats-officedocument.presentationml.slide+xml" PartName="/ppt/slides/slide209.xml"/>
  <Override ContentType="application/vnd.openxmlformats-officedocument.presentationml.slide+xml" PartName="/ppt/slides/slide210.xml"/>
  <Override ContentType="application/vnd.openxmlformats-officedocument.presentationml.slide+xml" PartName="/ppt/slides/slide211.xml"/>
  <Override ContentType="application/vnd.openxmlformats-officedocument.presentationml.slide+xml" PartName="/ppt/slides/slide212.xml"/>
  <Override ContentType="application/vnd.openxmlformats-officedocument.presentationml.slide+xml" PartName="/ppt/slides/slide213.xml"/>
  <Override ContentType="application/vnd.openxmlformats-officedocument.presentationml.slide+xml" PartName="/ppt/slides/slide214.xml"/>
  <Override ContentType="application/vnd.openxmlformats-officedocument.presentationml.slide+xml" PartName="/ppt/slides/slide215.xml"/>
  <Override ContentType="application/vnd.openxmlformats-officedocument.presentationml.slide+xml" PartName="/ppt/slides/slide216.xml"/>
  <Override ContentType="application/vnd.openxmlformats-officedocument.presentationml.slide+xml" PartName="/ppt/slides/slide217.xml"/>
  <Override ContentType="application/vnd.openxmlformats-officedocument.presentationml.slide+xml" PartName="/ppt/slides/slide218.xml"/>
  <Override ContentType="application/vnd.openxmlformats-officedocument.presentationml.slide+xml" PartName="/ppt/slides/slide219.xml"/>
  <Override ContentType="application/vnd.openxmlformats-officedocument.presentationml.slide+xml" PartName="/ppt/slides/slide220.xml"/>
  <Override ContentType="application/vnd.openxmlformats-officedocument.presentationml.slide+xml" PartName="/ppt/slides/slide221.xml"/>
  <Override ContentType="application/vnd.openxmlformats-officedocument.presentationml.slide+xml" PartName="/ppt/slides/slide222.xml"/>
  <Override ContentType="application/vnd.openxmlformats-officedocument.presentationml.slide+xml" PartName="/ppt/slides/slide223.xml"/>
  <Override ContentType="application/vnd.openxmlformats-officedocument.presentationml.slide+xml" PartName="/ppt/slides/slide224.xml"/>
  <Override ContentType="application/vnd.openxmlformats-officedocument.presentationml.slide+xml" PartName="/ppt/slides/slide225.xml"/>
  <Override ContentType="application/vnd.openxmlformats-officedocument.presentationml.slide+xml" PartName="/ppt/slides/slide226.xml"/>
  <Override ContentType="application/vnd.openxmlformats-officedocument.presentationml.slide+xml" PartName="/ppt/slides/slide227.xml"/>
  <Override ContentType="application/vnd.openxmlformats-officedocument.presentationml.slide+xml" PartName="/ppt/slides/slide228.xml"/>
  <Override ContentType="application/vnd.openxmlformats-officedocument.presentationml.slide+xml" PartName="/ppt/slides/slide229.xml"/>
  <Override ContentType="application/vnd.openxmlformats-officedocument.presentationml.slide+xml" PartName="/ppt/slides/slide230.xml"/>
  <Override ContentType="application/vnd.openxmlformats-officedocument.presentationml.slide+xml" PartName="/ppt/slides/slide231.xml"/>
  <Override ContentType="application/vnd.openxmlformats-officedocument.presentationml.slide+xml" PartName="/ppt/slides/slide232.xml"/>
  <Override ContentType="application/vnd.openxmlformats-officedocument.presentationml.slide+xml" PartName="/ppt/slides/slide233.xml"/>
  <Override ContentType="application/vnd.openxmlformats-officedocument.presentationml.slide+xml" PartName="/ppt/slides/slide234.xml"/>
  <Override ContentType="application/vnd.openxmlformats-officedocument.presentationml.slide+xml" PartName="/ppt/slides/slide235.xml"/>
  <Override ContentType="application/vnd.openxmlformats-officedocument.presentationml.slide+xml" PartName="/ppt/slides/slide236.xml"/>
  <Override ContentType="application/vnd.openxmlformats-officedocument.presentationml.slide+xml" PartName="/ppt/slides/slide237.xml"/>
  <Override ContentType="application/vnd.openxmlformats-officedocument.presentationml.slide+xml" PartName="/ppt/slides/slide238.xml"/>
  <Override ContentType="application/vnd.openxmlformats-officedocument.presentationml.slide+xml" PartName="/ppt/slides/slide239.xml"/>
  <Override ContentType="application/vnd.openxmlformats-officedocument.presentationml.slide+xml" PartName="/ppt/slides/slide240.xml"/>
  <Override ContentType="application/vnd.openxmlformats-officedocument.presentationml.slide+xml" PartName="/ppt/slides/slide241.xml"/>
  <Override ContentType="application/vnd.openxmlformats-officedocument.presentationml.slide+xml" PartName="/ppt/slides/slide242.xml"/>
  <Override ContentType="application/vnd.openxmlformats-officedocument.presentationml.slide+xml" PartName="/ppt/slides/slide243.xml"/>
  <Override ContentType="application/vnd.openxmlformats-officedocument.presentationml.slide+xml" PartName="/ppt/slides/slide244.xml"/>
  <Override ContentType="application/vnd.openxmlformats-officedocument.presentationml.slide+xml" PartName="/ppt/slides/slide245.xml"/>
  <Override ContentType="application/vnd.openxmlformats-officedocument.presentationml.slide+xml" PartName="/ppt/slides/slide246.xml"/>
  <Override ContentType="application/vnd.openxmlformats-officedocument.presentationml.slide+xml" PartName="/ppt/slides/slide247.xml"/>
  <Override ContentType="application/vnd.openxmlformats-officedocument.presentationml.slide+xml" PartName="/ppt/slides/slide248.xml"/>
  <Override ContentType="application/vnd.openxmlformats-officedocument.presentationml.slide+xml" PartName="/ppt/slides/slide249.xml"/>
  <Override ContentType="application/vnd.openxmlformats-officedocument.presentationml.slide+xml" PartName="/ppt/slides/slide250.xml"/>
  <Override ContentType="application/vnd.openxmlformats-officedocument.presentationml.slide+xml" PartName="/ppt/slides/slide251.xml"/>
  <Override ContentType="application/vnd.openxmlformats-officedocument.presentationml.slide+xml" PartName="/ppt/slides/slide25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Lst>
  <p:sldSz cx="18288000" cy="10287000"/>
  <p:notesSz cx="6858000" cy="9144000"/>
  <p:embeddedFontLst>
    <p:embeddedFont>
      <p:font typeface="Cooper BT Bold" charset="1" panose="0208080404030B020404"/>
      <p:regular r:id="rId258"/>
    </p:embeddedFont>
    <p:embeddedFont>
      <p:font typeface="Calistoga" charset="1" panose="00000500000000000000"/>
      <p:regular r:id="rId259"/>
    </p:embeddedFont>
    <p:embeddedFont>
      <p:font typeface="HK Grotesk Bold" charset="1" panose="00000800000000000000"/>
      <p:regular r:id="rId260"/>
    </p:embeddedFont>
    <p:embeddedFont>
      <p:font typeface="Canva Sans" charset="1" panose="020B0503030501040103"/>
      <p:regular r:id="rId261"/>
    </p:embeddedFont>
    <p:embeddedFont>
      <p:font typeface="HK Grotesk" charset="1" panose="00000500000000000000"/>
      <p:regular r:id="rId262"/>
    </p:embeddedFont>
    <p:embeddedFont>
      <p:font typeface="HK Grotesk Medium" charset="1" panose="00000600000000000000"/>
      <p:regular r:id="rId2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slides/slide148.xml" Type="http://schemas.openxmlformats.org/officeDocument/2006/relationships/slide"/><Relationship Id="rId154" Target="slides/slide149.xml" Type="http://schemas.openxmlformats.org/officeDocument/2006/relationships/slide"/><Relationship Id="rId155" Target="slides/slide150.xml" Type="http://schemas.openxmlformats.org/officeDocument/2006/relationships/slide"/><Relationship Id="rId156" Target="slides/slide151.xml" Type="http://schemas.openxmlformats.org/officeDocument/2006/relationships/slide"/><Relationship Id="rId157" Target="slides/slide152.xml" Type="http://schemas.openxmlformats.org/officeDocument/2006/relationships/slide"/><Relationship Id="rId158" Target="slides/slide153.xml" Type="http://schemas.openxmlformats.org/officeDocument/2006/relationships/slide"/><Relationship Id="rId159" Target="slides/slide154.xml" Type="http://schemas.openxmlformats.org/officeDocument/2006/relationships/slide"/><Relationship Id="rId16" Target="slides/slide11.xml" Type="http://schemas.openxmlformats.org/officeDocument/2006/relationships/slide"/><Relationship Id="rId160" Target="slides/slide155.xml" Type="http://schemas.openxmlformats.org/officeDocument/2006/relationships/slide"/><Relationship Id="rId161" Target="slides/slide156.xml" Type="http://schemas.openxmlformats.org/officeDocument/2006/relationships/slide"/><Relationship Id="rId162" Target="slides/slide157.xml" Type="http://schemas.openxmlformats.org/officeDocument/2006/relationships/slide"/><Relationship Id="rId163" Target="slides/slide158.xml" Type="http://schemas.openxmlformats.org/officeDocument/2006/relationships/slide"/><Relationship Id="rId164" Target="slides/slide159.xml" Type="http://schemas.openxmlformats.org/officeDocument/2006/relationships/slide"/><Relationship Id="rId165" Target="slides/slide160.xml" Type="http://schemas.openxmlformats.org/officeDocument/2006/relationships/slide"/><Relationship Id="rId166" Target="slides/slide161.xml" Type="http://schemas.openxmlformats.org/officeDocument/2006/relationships/slide"/><Relationship Id="rId167" Target="slides/slide162.xml" Type="http://schemas.openxmlformats.org/officeDocument/2006/relationships/slide"/><Relationship Id="rId168" Target="slides/slide163.xml" Type="http://schemas.openxmlformats.org/officeDocument/2006/relationships/slide"/><Relationship Id="rId169" Target="slides/slide164.xml" Type="http://schemas.openxmlformats.org/officeDocument/2006/relationships/slide"/><Relationship Id="rId17" Target="slides/slide12.xml" Type="http://schemas.openxmlformats.org/officeDocument/2006/relationships/slide"/><Relationship Id="rId170" Target="slides/slide165.xml" Type="http://schemas.openxmlformats.org/officeDocument/2006/relationships/slide"/><Relationship Id="rId171" Target="slides/slide166.xml" Type="http://schemas.openxmlformats.org/officeDocument/2006/relationships/slide"/><Relationship Id="rId172" Target="slides/slide167.xml" Type="http://schemas.openxmlformats.org/officeDocument/2006/relationships/slide"/><Relationship Id="rId173" Target="slides/slide168.xml" Type="http://schemas.openxmlformats.org/officeDocument/2006/relationships/slide"/><Relationship Id="rId174" Target="slides/slide169.xml" Type="http://schemas.openxmlformats.org/officeDocument/2006/relationships/slide"/><Relationship Id="rId175" Target="slides/slide170.xml" Type="http://schemas.openxmlformats.org/officeDocument/2006/relationships/slide"/><Relationship Id="rId176" Target="slides/slide171.xml" Type="http://schemas.openxmlformats.org/officeDocument/2006/relationships/slide"/><Relationship Id="rId177" Target="slides/slide172.xml" Type="http://schemas.openxmlformats.org/officeDocument/2006/relationships/slide"/><Relationship Id="rId178" Target="slides/slide173.xml" Type="http://schemas.openxmlformats.org/officeDocument/2006/relationships/slide"/><Relationship Id="rId179" Target="slides/slide174.xml" Type="http://schemas.openxmlformats.org/officeDocument/2006/relationships/slide"/><Relationship Id="rId18" Target="slides/slide13.xml" Type="http://schemas.openxmlformats.org/officeDocument/2006/relationships/slide"/><Relationship Id="rId180" Target="slides/slide175.xml" Type="http://schemas.openxmlformats.org/officeDocument/2006/relationships/slide"/><Relationship Id="rId181" Target="slides/slide176.xml" Type="http://schemas.openxmlformats.org/officeDocument/2006/relationships/slide"/><Relationship Id="rId182" Target="slides/slide177.xml" Type="http://schemas.openxmlformats.org/officeDocument/2006/relationships/slide"/><Relationship Id="rId183" Target="slides/slide178.xml" Type="http://schemas.openxmlformats.org/officeDocument/2006/relationships/slide"/><Relationship Id="rId184" Target="slides/slide179.xml" Type="http://schemas.openxmlformats.org/officeDocument/2006/relationships/slide"/><Relationship Id="rId185" Target="slides/slide180.xml" Type="http://schemas.openxmlformats.org/officeDocument/2006/relationships/slide"/><Relationship Id="rId186" Target="slides/slide181.xml" Type="http://schemas.openxmlformats.org/officeDocument/2006/relationships/slide"/><Relationship Id="rId187" Target="slides/slide182.xml" Type="http://schemas.openxmlformats.org/officeDocument/2006/relationships/slide"/><Relationship Id="rId188" Target="slides/slide183.xml" Type="http://schemas.openxmlformats.org/officeDocument/2006/relationships/slide"/><Relationship Id="rId189" Target="slides/slide184.xml" Type="http://schemas.openxmlformats.org/officeDocument/2006/relationships/slide"/><Relationship Id="rId19" Target="slides/slide14.xml" Type="http://schemas.openxmlformats.org/officeDocument/2006/relationships/slide"/><Relationship Id="rId190" Target="slides/slide185.xml" Type="http://schemas.openxmlformats.org/officeDocument/2006/relationships/slide"/><Relationship Id="rId191" Target="slides/slide186.xml" Type="http://schemas.openxmlformats.org/officeDocument/2006/relationships/slide"/><Relationship Id="rId192" Target="slides/slide187.xml" Type="http://schemas.openxmlformats.org/officeDocument/2006/relationships/slide"/><Relationship Id="rId193" Target="slides/slide188.xml" Type="http://schemas.openxmlformats.org/officeDocument/2006/relationships/slide"/><Relationship Id="rId194" Target="slides/slide189.xml" Type="http://schemas.openxmlformats.org/officeDocument/2006/relationships/slide"/><Relationship Id="rId195" Target="slides/slide190.xml" Type="http://schemas.openxmlformats.org/officeDocument/2006/relationships/slide"/><Relationship Id="rId196" Target="slides/slide191.xml" Type="http://schemas.openxmlformats.org/officeDocument/2006/relationships/slide"/><Relationship Id="rId197" Target="slides/slide192.xml" Type="http://schemas.openxmlformats.org/officeDocument/2006/relationships/slide"/><Relationship Id="rId198" Target="slides/slide193.xml" Type="http://schemas.openxmlformats.org/officeDocument/2006/relationships/slide"/><Relationship Id="rId199" Target="slides/slide19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00" Target="slides/slide195.xml" Type="http://schemas.openxmlformats.org/officeDocument/2006/relationships/slide"/><Relationship Id="rId201" Target="slides/slide196.xml" Type="http://schemas.openxmlformats.org/officeDocument/2006/relationships/slide"/><Relationship Id="rId202" Target="slides/slide197.xml" Type="http://schemas.openxmlformats.org/officeDocument/2006/relationships/slide"/><Relationship Id="rId203" Target="slides/slide198.xml" Type="http://schemas.openxmlformats.org/officeDocument/2006/relationships/slide"/><Relationship Id="rId204" Target="slides/slide199.xml" Type="http://schemas.openxmlformats.org/officeDocument/2006/relationships/slide"/><Relationship Id="rId205" Target="slides/slide200.xml" Type="http://schemas.openxmlformats.org/officeDocument/2006/relationships/slide"/><Relationship Id="rId206" Target="slides/slide201.xml" Type="http://schemas.openxmlformats.org/officeDocument/2006/relationships/slide"/><Relationship Id="rId207" Target="slides/slide202.xml" Type="http://schemas.openxmlformats.org/officeDocument/2006/relationships/slide"/><Relationship Id="rId208" Target="slides/slide203.xml" Type="http://schemas.openxmlformats.org/officeDocument/2006/relationships/slide"/><Relationship Id="rId209" Target="slides/slide204.xml" Type="http://schemas.openxmlformats.org/officeDocument/2006/relationships/slide"/><Relationship Id="rId21" Target="slides/slide16.xml" Type="http://schemas.openxmlformats.org/officeDocument/2006/relationships/slide"/><Relationship Id="rId210" Target="slides/slide205.xml" Type="http://schemas.openxmlformats.org/officeDocument/2006/relationships/slide"/><Relationship Id="rId211" Target="slides/slide206.xml" Type="http://schemas.openxmlformats.org/officeDocument/2006/relationships/slide"/><Relationship Id="rId212" Target="slides/slide207.xml" Type="http://schemas.openxmlformats.org/officeDocument/2006/relationships/slide"/><Relationship Id="rId213" Target="slides/slide208.xml" Type="http://schemas.openxmlformats.org/officeDocument/2006/relationships/slide"/><Relationship Id="rId214" Target="slides/slide209.xml" Type="http://schemas.openxmlformats.org/officeDocument/2006/relationships/slide"/><Relationship Id="rId215" Target="slides/slide210.xml" Type="http://schemas.openxmlformats.org/officeDocument/2006/relationships/slide"/><Relationship Id="rId216" Target="slides/slide211.xml" Type="http://schemas.openxmlformats.org/officeDocument/2006/relationships/slide"/><Relationship Id="rId217" Target="slides/slide212.xml" Type="http://schemas.openxmlformats.org/officeDocument/2006/relationships/slide"/><Relationship Id="rId218" Target="slides/slide213.xml" Type="http://schemas.openxmlformats.org/officeDocument/2006/relationships/slide"/><Relationship Id="rId219" Target="slides/slide214.xml" Type="http://schemas.openxmlformats.org/officeDocument/2006/relationships/slide"/><Relationship Id="rId22" Target="slides/slide17.xml" Type="http://schemas.openxmlformats.org/officeDocument/2006/relationships/slide"/><Relationship Id="rId220" Target="slides/slide215.xml" Type="http://schemas.openxmlformats.org/officeDocument/2006/relationships/slide"/><Relationship Id="rId221" Target="slides/slide216.xml" Type="http://schemas.openxmlformats.org/officeDocument/2006/relationships/slide"/><Relationship Id="rId222" Target="slides/slide217.xml" Type="http://schemas.openxmlformats.org/officeDocument/2006/relationships/slide"/><Relationship Id="rId223" Target="slides/slide218.xml" Type="http://schemas.openxmlformats.org/officeDocument/2006/relationships/slide"/><Relationship Id="rId224" Target="slides/slide219.xml" Type="http://schemas.openxmlformats.org/officeDocument/2006/relationships/slide"/><Relationship Id="rId225" Target="slides/slide220.xml" Type="http://schemas.openxmlformats.org/officeDocument/2006/relationships/slide"/><Relationship Id="rId226" Target="slides/slide221.xml" Type="http://schemas.openxmlformats.org/officeDocument/2006/relationships/slide"/><Relationship Id="rId227" Target="slides/slide222.xml" Type="http://schemas.openxmlformats.org/officeDocument/2006/relationships/slide"/><Relationship Id="rId228" Target="slides/slide223.xml" Type="http://schemas.openxmlformats.org/officeDocument/2006/relationships/slide"/><Relationship Id="rId229" Target="slides/slide224.xml" Type="http://schemas.openxmlformats.org/officeDocument/2006/relationships/slide"/><Relationship Id="rId23" Target="slides/slide18.xml" Type="http://schemas.openxmlformats.org/officeDocument/2006/relationships/slide"/><Relationship Id="rId230" Target="slides/slide225.xml" Type="http://schemas.openxmlformats.org/officeDocument/2006/relationships/slide"/><Relationship Id="rId231" Target="slides/slide226.xml" Type="http://schemas.openxmlformats.org/officeDocument/2006/relationships/slide"/><Relationship Id="rId232" Target="slides/slide227.xml" Type="http://schemas.openxmlformats.org/officeDocument/2006/relationships/slide"/><Relationship Id="rId233" Target="slides/slide228.xml" Type="http://schemas.openxmlformats.org/officeDocument/2006/relationships/slide"/><Relationship Id="rId234" Target="slides/slide229.xml" Type="http://schemas.openxmlformats.org/officeDocument/2006/relationships/slide"/><Relationship Id="rId235" Target="slides/slide230.xml" Type="http://schemas.openxmlformats.org/officeDocument/2006/relationships/slide"/><Relationship Id="rId236" Target="slides/slide231.xml" Type="http://schemas.openxmlformats.org/officeDocument/2006/relationships/slide"/><Relationship Id="rId237" Target="slides/slide232.xml" Type="http://schemas.openxmlformats.org/officeDocument/2006/relationships/slide"/><Relationship Id="rId238" Target="slides/slide233.xml" Type="http://schemas.openxmlformats.org/officeDocument/2006/relationships/slide"/><Relationship Id="rId239" Target="slides/slide234.xml" Type="http://schemas.openxmlformats.org/officeDocument/2006/relationships/slide"/><Relationship Id="rId24" Target="slides/slide19.xml" Type="http://schemas.openxmlformats.org/officeDocument/2006/relationships/slide"/><Relationship Id="rId240" Target="slides/slide235.xml" Type="http://schemas.openxmlformats.org/officeDocument/2006/relationships/slide"/><Relationship Id="rId241" Target="slides/slide236.xml" Type="http://schemas.openxmlformats.org/officeDocument/2006/relationships/slide"/><Relationship Id="rId242" Target="slides/slide237.xml" Type="http://schemas.openxmlformats.org/officeDocument/2006/relationships/slide"/><Relationship Id="rId243" Target="slides/slide238.xml" Type="http://schemas.openxmlformats.org/officeDocument/2006/relationships/slide"/><Relationship Id="rId244" Target="slides/slide239.xml" Type="http://schemas.openxmlformats.org/officeDocument/2006/relationships/slide"/><Relationship Id="rId245" Target="slides/slide240.xml" Type="http://schemas.openxmlformats.org/officeDocument/2006/relationships/slide"/><Relationship Id="rId246" Target="slides/slide241.xml" Type="http://schemas.openxmlformats.org/officeDocument/2006/relationships/slide"/><Relationship Id="rId247" Target="slides/slide242.xml" Type="http://schemas.openxmlformats.org/officeDocument/2006/relationships/slide"/><Relationship Id="rId248" Target="slides/slide243.xml" Type="http://schemas.openxmlformats.org/officeDocument/2006/relationships/slide"/><Relationship Id="rId249" Target="slides/slide244.xml" Type="http://schemas.openxmlformats.org/officeDocument/2006/relationships/slide"/><Relationship Id="rId25" Target="slides/slide20.xml" Type="http://schemas.openxmlformats.org/officeDocument/2006/relationships/slide"/><Relationship Id="rId250" Target="slides/slide245.xml" Type="http://schemas.openxmlformats.org/officeDocument/2006/relationships/slide"/><Relationship Id="rId251" Target="slides/slide246.xml" Type="http://schemas.openxmlformats.org/officeDocument/2006/relationships/slide"/><Relationship Id="rId252" Target="slides/slide247.xml" Type="http://schemas.openxmlformats.org/officeDocument/2006/relationships/slide"/><Relationship Id="rId253" Target="slides/slide248.xml" Type="http://schemas.openxmlformats.org/officeDocument/2006/relationships/slide"/><Relationship Id="rId254" Target="slides/slide249.xml" Type="http://schemas.openxmlformats.org/officeDocument/2006/relationships/slide"/><Relationship Id="rId255" Target="slides/slide250.xml" Type="http://schemas.openxmlformats.org/officeDocument/2006/relationships/slide"/><Relationship Id="rId256" Target="slides/slide251.xml" Type="http://schemas.openxmlformats.org/officeDocument/2006/relationships/slide"/><Relationship Id="rId257" Target="slides/slide252.xml" Type="http://schemas.openxmlformats.org/officeDocument/2006/relationships/slide"/><Relationship Id="rId258" Target="fonts/font258.fntdata" Type="http://schemas.openxmlformats.org/officeDocument/2006/relationships/font"/><Relationship Id="rId259" Target="fonts/font259.fntdata" Type="http://schemas.openxmlformats.org/officeDocument/2006/relationships/font"/><Relationship Id="rId26" Target="slides/slide21.xml" Type="http://schemas.openxmlformats.org/officeDocument/2006/relationships/slide"/><Relationship Id="rId260" Target="fonts/font260.fntdata" Type="http://schemas.openxmlformats.org/officeDocument/2006/relationships/font"/><Relationship Id="rId261" Target="fonts/font261.fntdata" Type="http://schemas.openxmlformats.org/officeDocument/2006/relationships/font"/><Relationship Id="rId262" Target="fonts/font262.fntdata" Type="http://schemas.openxmlformats.org/officeDocument/2006/relationships/font"/><Relationship Id="rId263" Target="fonts/font263.fntdata" Type="http://schemas.openxmlformats.org/officeDocument/2006/relationships/font"/><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1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2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4423666" y="9534525"/>
            <a:ext cx="7568718" cy="762000"/>
            <a:chOff x="0" y="0"/>
            <a:chExt cx="1993407" cy="200691"/>
          </a:xfrm>
        </p:grpSpPr>
        <p:sp>
          <p:nvSpPr>
            <p:cNvPr name="Freeform 4" id="4"/>
            <p:cNvSpPr/>
            <p:nvPr/>
          </p:nvSpPr>
          <p:spPr>
            <a:xfrm flipH="false" flipV="false" rot="0">
              <a:off x="0" y="0"/>
              <a:ext cx="1993407" cy="200691"/>
            </a:xfrm>
            <a:custGeom>
              <a:avLst/>
              <a:gdLst/>
              <a:ahLst/>
              <a:cxnLst/>
              <a:rect r="r" b="b" t="t" l="l"/>
              <a:pathLst>
                <a:path h="200691" w="1993407">
                  <a:moveTo>
                    <a:pt x="203200" y="0"/>
                  </a:moveTo>
                  <a:lnTo>
                    <a:pt x="1993407" y="0"/>
                  </a:lnTo>
                  <a:lnTo>
                    <a:pt x="1790207" y="200691"/>
                  </a:lnTo>
                  <a:lnTo>
                    <a:pt x="0" y="200691"/>
                  </a:lnTo>
                  <a:lnTo>
                    <a:pt x="203200" y="0"/>
                  </a:lnTo>
                  <a:close/>
                </a:path>
              </a:pathLst>
            </a:custGeom>
            <a:solidFill>
              <a:srgbClr val="255C8C"/>
            </a:solidFill>
          </p:spPr>
        </p:sp>
        <p:sp>
          <p:nvSpPr>
            <p:cNvPr name="TextBox 5" id="5"/>
            <p:cNvSpPr txBox="true"/>
            <p:nvPr/>
          </p:nvSpPr>
          <p:spPr>
            <a:xfrm>
              <a:off x="101600" y="-47625"/>
              <a:ext cx="1790207"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1583156" y="-3773"/>
            <a:ext cx="7568718" cy="762000"/>
            <a:chOff x="0" y="0"/>
            <a:chExt cx="1993407" cy="200691"/>
          </a:xfrm>
        </p:grpSpPr>
        <p:sp>
          <p:nvSpPr>
            <p:cNvPr name="Freeform 7" id="7"/>
            <p:cNvSpPr/>
            <p:nvPr/>
          </p:nvSpPr>
          <p:spPr>
            <a:xfrm flipH="false" flipV="false" rot="0">
              <a:off x="0" y="0"/>
              <a:ext cx="1993407" cy="200691"/>
            </a:xfrm>
            <a:custGeom>
              <a:avLst/>
              <a:gdLst/>
              <a:ahLst/>
              <a:cxnLst/>
              <a:rect r="r" b="b" t="t" l="l"/>
              <a:pathLst>
                <a:path h="200691" w="1993407">
                  <a:moveTo>
                    <a:pt x="203200" y="0"/>
                  </a:moveTo>
                  <a:lnTo>
                    <a:pt x="1993407" y="0"/>
                  </a:lnTo>
                  <a:lnTo>
                    <a:pt x="1790207" y="200691"/>
                  </a:lnTo>
                  <a:lnTo>
                    <a:pt x="0" y="200691"/>
                  </a:lnTo>
                  <a:lnTo>
                    <a:pt x="203200" y="0"/>
                  </a:lnTo>
                  <a:close/>
                </a:path>
              </a:pathLst>
            </a:custGeom>
            <a:solidFill>
              <a:srgbClr val="255C8C"/>
            </a:solidFill>
          </p:spPr>
        </p:sp>
        <p:sp>
          <p:nvSpPr>
            <p:cNvPr name="TextBox 8" id="8"/>
            <p:cNvSpPr txBox="true"/>
            <p:nvPr/>
          </p:nvSpPr>
          <p:spPr>
            <a:xfrm>
              <a:off x="101600" y="-47625"/>
              <a:ext cx="1790207"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9839559" y="758227"/>
            <a:ext cx="392848" cy="97855"/>
          </a:xfrm>
          <a:custGeom>
            <a:avLst/>
            <a:gdLst/>
            <a:ahLst/>
            <a:cxnLst/>
            <a:rect r="r" b="b" t="t" l="l"/>
            <a:pathLst>
              <a:path h="97855" w="392848">
                <a:moveTo>
                  <a:pt x="0" y="0"/>
                </a:moveTo>
                <a:lnTo>
                  <a:pt x="392849" y="0"/>
                </a:lnTo>
                <a:lnTo>
                  <a:pt x="392849"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1159063" y="3474897"/>
            <a:ext cx="633491" cy="484909"/>
          </a:xfrm>
          <a:custGeom>
            <a:avLst/>
            <a:gdLst/>
            <a:ahLst/>
            <a:cxnLst/>
            <a:rect r="r" b="b" t="t" l="l"/>
            <a:pathLst>
              <a:path h="484909" w="633491">
                <a:moveTo>
                  <a:pt x="633492" y="0"/>
                </a:moveTo>
                <a:lnTo>
                  <a:pt x="0" y="0"/>
                </a:lnTo>
                <a:lnTo>
                  <a:pt x="0" y="484909"/>
                </a:lnTo>
                <a:lnTo>
                  <a:pt x="633492" y="484909"/>
                </a:lnTo>
                <a:lnTo>
                  <a:pt x="63349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715592" y="1865868"/>
            <a:ext cx="21116736" cy="5154794"/>
          </a:xfrm>
          <a:prstGeom prst="rect">
            <a:avLst/>
          </a:prstGeom>
        </p:spPr>
        <p:txBody>
          <a:bodyPr anchor="t" rtlCol="false" tIns="0" lIns="0" bIns="0" rIns="0">
            <a:spAutoFit/>
          </a:bodyPr>
          <a:lstStyle/>
          <a:p>
            <a:pPr algn="l">
              <a:lnSpc>
                <a:spcPts val="13767"/>
              </a:lnSpc>
            </a:pPr>
            <a:r>
              <a:rPr lang="en-US" sz="8768" b="true">
                <a:solidFill>
                  <a:srgbClr val="255C8C"/>
                </a:solidFill>
                <a:latin typeface="Cooper BT Bold"/>
                <a:ea typeface="Cooper BT Bold"/>
                <a:cs typeface="Cooper BT Bold"/>
                <a:sym typeface="Cooper BT Bold"/>
              </a:rPr>
              <a:t>Name : Aavani Perumbessi</a:t>
            </a:r>
          </a:p>
          <a:p>
            <a:pPr algn="l">
              <a:lnSpc>
                <a:spcPts val="13767"/>
              </a:lnSpc>
            </a:pPr>
            <a:r>
              <a:rPr lang="en-US" sz="8768" b="true">
                <a:solidFill>
                  <a:srgbClr val="255C8C"/>
                </a:solidFill>
                <a:latin typeface="Cooper BT Bold"/>
                <a:ea typeface="Cooper BT Bold"/>
                <a:cs typeface="Cooper BT Bold"/>
                <a:sym typeface="Cooper BT Bold"/>
              </a:rPr>
              <a:t>Cohort : Mark zuckerburg</a:t>
            </a:r>
          </a:p>
          <a:p>
            <a:pPr algn="l">
              <a:lnSpc>
                <a:spcPts val="13767"/>
              </a:lnSpc>
            </a:pPr>
            <a:r>
              <a:rPr lang="en-US" sz="8768" b="true">
                <a:solidFill>
                  <a:srgbClr val="255C8C"/>
                </a:solidFill>
                <a:latin typeface="Cooper BT Bold"/>
                <a:ea typeface="Cooper BT Bold"/>
                <a:cs typeface="Cooper BT Bold"/>
                <a:sym typeface="Cooper BT Bold"/>
              </a:rPr>
              <a:t>Roll no : 150096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921000" y="1282745"/>
            <a:ext cx="5709424" cy="2401522"/>
          </a:xfrm>
          <a:prstGeom prst="rect">
            <a:avLst/>
          </a:prstGeom>
        </p:spPr>
        <p:txBody>
          <a:bodyPr anchor="t" rtlCol="false" tIns="0" lIns="0" bIns="0" rIns="0">
            <a:spAutoFit/>
          </a:bodyPr>
          <a:lstStyle/>
          <a:p>
            <a:pPr algn="l" marL="0" indent="0" lvl="0">
              <a:lnSpc>
                <a:spcPts val="9417"/>
              </a:lnSpc>
            </a:pPr>
            <a:r>
              <a:rPr lang="en-US" b="true" sz="7981" strike="noStrike" u="none">
                <a:solidFill>
                  <a:srgbClr val="255C8C"/>
                </a:solidFill>
                <a:latin typeface="HK Grotesk Bold"/>
                <a:ea typeface="HK Grotesk Bold"/>
                <a:cs typeface="HK Grotesk Bold"/>
                <a:sym typeface="HK Grotesk Bold"/>
              </a:rPr>
              <a:t>Applications of Big Data</a:t>
            </a:r>
          </a:p>
        </p:txBody>
      </p:sp>
      <p:sp>
        <p:nvSpPr>
          <p:cNvPr name="TextBox 11" id="11"/>
          <p:cNvSpPr txBox="true"/>
          <p:nvPr/>
        </p:nvSpPr>
        <p:spPr>
          <a:xfrm rot="0">
            <a:off x="2921000" y="4864178"/>
            <a:ext cx="10329351" cy="4021344"/>
          </a:xfrm>
          <a:prstGeom prst="rect">
            <a:avLst/>
          </a:prstGeom>
        </p:spPr>
        <p:txBody>
          <a:bodyPr anchor="t" rtlCol="false" tIns="0" lIns="0" bIns="0" rIns="0">
            <a:spAutoFit/>
          </a:bodyPr>
          <a:lstStyle/>
          <a:p>
            <a:pPr algn="l" marL="0" indent="0" lvl="0">
              <a:lnSpc>
                <a:spcPts val="3576"/>
              </a:lnSpc>
            </a:pPr>
            <a:r>
              <a:rPr lang="en-US" sz="2554" spc="127" strike="noStrike" u="none">
                <a:solidFill>
                  <a:srgbClr val="255C8C"/>
                </a:solidFill>
                <a:latin typeface="HK Grotesk"/>
                <a:ea typeface="HK Grotesk"/>
                <a:cs typeface="HK Grotesk"/>
                <a:sym typeface="HK Grotesk"/>
              </a:rPr>
              <a:t>Big Data has numerous applications across industries. In business, it supports personalized marketing, customer segmentation, and fraud detection. In healthcare, predictive analytics and real-time patient monitoring improve outcomes. Environmental applications include climate modeling and disaster prediction. In entertainment, platforms like Netflix and Spotify use Big Data to recommend content. These examples highlight how Big Data drives innovation and efficiency, making it a transformative force across domains.</a:t>
            </a:r>
          </a:p>
        </p:txBody>
      </p:sp>
      <p:sp>
        <p:nvSpPr>
          <p:cNvPr name="AutoShape 12" id="12"/>
          <p:cNvSpPr/>
          <p:nvPr/>
        </p:nvSpPr>
        <p:spPr>
          <a:xfrm>
            <a:off x="2921000" y="4302797"/>
            <a:ext cx="5411407" cy="0"/>
          </a:xfrm>
          <a:prstGeom prst="line">
            <a:avLst/>
          </a:prstGeom>
          <a:ln cap="flat" w="19050">
            <a:solidFill>
              <a:srgbClr val="255C8C"/>
            </a:solidFill>
            <a:prstDash val="solid"/>
            <a:headEnd type="none" len="sm" w="sm"/>
            <a:tailEnd type="none" len="sm" w="sm"/>
          </a:ln>
        </p:spPr>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Play Store</a:t>
            </a:r>
          </a:p>
        </p:txBody>
      </p:sp>
      <p:sp>
        <p:nvSpPr>
          <p:cNvPr name="TextBox 11" id="11"/>
          <p:cNvSpPr txBox="true"/>
          <p:nvPr/>
        </p:nvSpPr>
        <p:spPr>
          <a:xfrm rot="0">
            <a:off x="1708789" y="4123213"/>
            <a:ext cx="14870423" cy="4759321"/>
          </a:xfrm>
          <a:prstGeom prst="rect">
            <a:avLst/>
          </a:prstGeom>
        </p:spPr>
        <p:txBody>
          <a:bodyPr anchor="t" rtlCol="false" tIns="0" lIns="0" bIns="0" rIns="0">
            <a:spAutoFit/>
          </a:bodyPr>
          <a:lstStyle/>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What is Google Play Store?: The official digital distribution platform for Android applications, games, music, movies, books, and more.</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Launch: Launched in 2008 as "Android Market" and rebranded as the Google Play Store in 2012.</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Role in Android Ecosystem: The central hub for downloading, purchasing, and managing apps and content on Android devices.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Global Reach: The Play Store is available in over 190 countries and supports millions of users worldwide.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9337779"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Types of Content Available on Google Play Store</a:t>
            </a:r>
          </a:p>
        </p:txBody>
      </p:sp>
      <p:sp>
        <p:nvSpPr>
          <p:cNvPr name="TextBox 11" id="11"/>
          <p:cNvSpPr txBox="true"/>
          <p:nvPr/>
        </p:nvSpPr>
        <p:spPr>
          <a:xfrm rot="0">
            <a:off x="1708789" y="413273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Mobile Apps: Millions of free and paid applications for various purposes (games, productivity, social networking, utilities).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Games: A wide range of games, from casual to high-end graphics, including in-app purchases and subscriptions.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Movies &amp; TV Shows: Movies, TV shows, and documentaries available for rent or purchase.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Books &amp; Audiobooks: A variety of e-books and audiobooks, spanning genres from fiction to educational.</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Music &amp; Podcasts: Streaming services and downloadable music tracks, albums, and podcasts.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Features of Google Play Store</a:t>
            </a:r>
          </a:p>
        </p:txBody>
      </p:sp>
      <p:sp>
        <p:nvSpPr>
          <p:cNvPr name="TextBox 11" id="11"/>
          <p:cNvSpPr txBox="true"/>
          <p:nvPr/>
        </p:nvSpPr>
        <p:spPr>
          <a:xfrm rot="0">
            <a:off x="1708789" y="4132738"/>
            <a:ext cx="14870423"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Personalized Recommendations: Uses AI to recommend apps and content based on user preferences and activity.</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User Reviews &amp; Ratings: Provides a community-driven review system to help users evaluate apps and content before downloading.</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App Updates: Automatic updates for apps, ensuring users always have the latest features and security patches.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Family Library: A feature allowing family members to share apps, games, movies, and books with up to 5 family members.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Play Protect: Built-in security feature that scans apps for malware and other potential threats to protect users' devices.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Play Store Works</a:t>
            </a:r>
          </a:p>
        </p:txBody>
      </p:sp>
      <p:sp>
        <p:nvSpPr>
          <p:cNvPr name="TextBox 11" id="11"/>
          <p:cNvSpPr txBox="true"/>
          <p:nvPr/>
        </p:nvSpPr>
        <p:spPr>
          <a:xfrm rot="0">
            <a:off x="1708789" y="4132738"/>
            <a:ext cx="14870423" cy="493902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Account Setup: Users must have a Google account to access the Play Store and download or purchase content.</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Browse &amp; Search: Users can search for apps, games, and content or browse categories such as "Top Free," "New &amp; Updated," or "Editor’s Choice."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Downloading &amp; Installation: Apps can be installed with a single tap or click, and updates are automatically installed when available.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Payment &amp; Subscription Options: Google Play supports various payment methods, including credit cards, Google Play balance, and carrier billing for purchases and subscriptions.</a:t>
            </a:r>
          </a:p>
          <a:p>
            <a:pPr algn="l" marL="0" indent="0" lvl="0">
              <a:lnSpc>
                <a:spcPts val="392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Play Store for Developers</a:t>
            </a:r>
          </a:p>
        </p:txBody>
      </p:sp>
      <p:sp>
        <p:nvSpPr>
          <p:cNvPr name="TextBox 11" id="11"/>
          <p:cNvSpPr txBox="true"/>
          <p:nvPr/>
        </p:nvSpPr>
        <p:spPr>
          <a:xfrm rot="0">
            <a:off x="1708789" y="4123213"/>
            <a:ext cx="14870423" cy="532447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App Submission: Developers can publish their apps on the Play Store by following Google’s submission guidelines and paying a one-time registration fee.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Revenue Generation: Developers can monetize their apps through in-app purchases, ads, subscriptions, or paid downloads.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Analytics &amp; Insights: Google Play Console offers developers detailed analytics, including user demographics, app performance, and revenue data.</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Policy Compliance: Apps must comply with Google Play’s policies regarding content, user privacy, and security before being approved for listing.</a:t>
            </a:r>
          </a:p>
          <a:p>
            <a:pPr algn="l" marL="0" indent="0" lvl="0">
              <a:lnSpc>
                <a:spcPts val="420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Security &amp; Privacy on Google Play Store</a:t>
            </a:r>
          </a:p>
        </p:txBody>
      </p:sp>
      <p:sp>
        <p:nvSpPr>
          <p:cNvPr name="TextBox 11" id="11"/>
          <p:cNvSpPr txBox="true"/>
          <p:nvPr/>
        </p:nvSpPr>
        <p:spPr>
          <a:xfrm rot="0">
            <a:off x="1964597" y="4409745"/>
            <a:ext cx="13317302" cy="45237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Play Protect: Scans apps for malware and harmful behavior to ensure safe downloads.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Permissions: Apps request permissions for accessing personal data and device features, which users can review and manage.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Data Encryption: Ensures that transactions (like in-app purchases) are secure and encrypted.</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Parental Controls: Allows parents to set content restrictions and control what apps and content their children can access.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Future of Google Play Store</a:t>
            </a:r>
          </a:p>
        </p:txBody>
      </p:sp>
      <p:sp>
        <p:nvSpPr>
          <p:cNvPr name="TextBox 11" id="11"/>
          <p:cNvSpPr txBox="true"/>
          <p:nvPr/>
        </p:nvSpPr>
        <p:spPr>
          <a:xfrm rot="0">
            <a:off x="1708789" y="4132738"/>
            <a:ext cx="14870423"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AI-Driven Recommendations: More personalized experiences through artificial intelligence to suggest apps, games, and content tailored to users' interests.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Expansion of Services: Integration of more digital services like AR, VR, and cloud-based gaming platforms (e.g., Google Stadia).</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Increased Developer Opportunities: Google Play will continue evolving to support new types of content and innovations, like instant apps and progressive web apps (PWAs).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Focus on Security: As mobile security concerns grow, Google will enhance its security measures to protect users and developers from fraud and malicious apps.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SHOPPING</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Shopping</a:t>
            </a:r>
          </a:p>
        </p:txBody>
      </p:sp>
      <p:sp>
        <p:nvSpPr>
          <p:cNvPr name="TextBox 11" id="11"/>
          <p:cNvSpPr txBox="true"/>
          <p:nvPr/>
        </p:nvSpPr>
        <p:spPr>
          <a:xfrm rot="0">
            <a:off x="1708789" y="4142263"/>
            <a:ext cx="14870423" cy="5640701"/>
          </a:xfrm>
          <a:prstGeom prst="rect">
            <a:avLst/>
          </a:prstGeom>
        </p:spPr>
        <p:txBody>
          <a:bodyPr anchor="t" rtlCol="false" tIns="0" lIns="0" bIns="0" rIns="0">
            <a:spAutoFit/>
          </a:bodyPr>
          <a:lstStyle/>
          <a:p>
            <a:pPr algn="l">
              <a:lnSpc>
                <a:spcPts val="3780"/>
              </a:lnSpc>
            </a:pPr>
            <a:r>
              <a:rPr lang="en-US" sz="2700" spc="135">
                <a:solidFill>
                  <a:srgbClr val="255C8C"/>
                </a:solidFill>
                <a:latin typeface="HK Grotesk"/>
                <a:ea typeface="HK Grotesk"/>
                <a:cs typeface="HK Grotesk"/>
                <a:sym typeface="HK Grotesk"/>
              </a:rPr>
              <a:t>What is Google Shopping?</a:t>
            </a:r>
          </a:p>
          <a:p>
            <a:pPr algn="l">
              <a:lnSpc>
                <a:spcPts val="3780"/>
              </a:lnSpc>
            </a:pPr>
            <a:r>
              <a:rPr lang="en-US" sz="2700" spc="135">
                <a:solidFill>
                  <a:srgbClr val="255C8C"/>
                </a:solidFill>
                <a:latin typeface="HK Grotesk"/>
                <a:ea typeface="HK Grotesk"/>
                <a:cs typeface="HK Grotesk"/>
                <a:sym typeface="HK Grotesk"/>
              </a:rPr>
              <a:t>A service by Google that allows users to search, compare, and shop for products listed by online retailers.</a:t>
            </a:r>
          </a:p>
          <a:p>
            <a:pPr algn="l">
              <a:lnSpc>
                <a:spcPts val="3780"/>
              </a:lnSpc>
            </a:pPr>
            <a:r>
              <a:rPr lang="en-US" sz="2700" spc="135">
                <a:solidFill>
                  <a:srgbClr val="255C8C"/>
                </a:solidFill>
                <a:latin typeface="HK Grotesk"/>
                <a:ea typeface="HK Grotesk"/>
                <a:cs typeface="HK Grotesk"/>
                <a:sym typeface="HK Grotesk"/>
              </a:rPr>
              <a:t>It integrates product information (prices, images, and descriptions) into Google search results.</a:t>
            </a:r>
          </a:p>
          <a:p>
            <a:pPr algn="l">
              <a:lnSpc>
                <a:spcPts val="3780"/>
              </a:lnSpc>
            </a:pPr>
            <a:r>
              <a:rPr lang="en-US" sz="2700" spc="135">
                <a:solidFill>
                  <a:srgbClr val="255C8C"/>
                </a:solidFill>
                <a:latin typeface="HK Grotesk"/>
                <a:ea typeface="HK Grotesk"/>
                <a:cs typeface="HK Grotesk"/>
                <a:sym typeface="HK Grotesk"/>
              </a:rPr>
              <a:t>Launch Year: Originally launched in 2002 as "Froogle," it was later rebranded as Google Shopping in 2012.</a:t>
            </a:r>
          </a:p>
          <a:p>
            <a:pPr algn="l">
              <a:lnSpc>
                <a:spcPts val="3780"/>
              </a:lnSpc>
            </a:pPr>
            <a:r>
              <a:rPr lang="en-US" sz="2700" spc="135">
                <a:solidFill>
                  <a:srgbClr val="255C8C"/>
                </a:solidFill>
                <a:latin typeface="HK Grotesk"/>
                <a:ea typeface="HK Grotesk"/>
                <a:cs typeface="HK Grotesk"/>
                <a:sym typeface="HK Grotesk"/>
              </a:rPr>
              <a:t>Key Features:</a:t>
            </a:r>
          </a:p>
          <a:p>
            <a:pPr algn="l">
              <a:lnSpc>
                <a:spcPts val="3780"/>
              </a:lnSpc>
            </a:pPr>
            <a:r>
              <a:rPr lang="en-US" sz="2700" spc="135">
                <a:solidFill>
                  <a:srgbClr val="255C8C"/>
                </a:solidFill>
                <a:latin typeface="HK Grotesk"/>
                <a:ea typeface="HK Grotesk"/>
                <a:cs typeface="HK Grotesk"/>
                <a:sym typeface="HK Grotesk"/>
              </a:rPr>
              <a:t>Allows users to compare prices from different retailers.</a:t>
            </a:r>
          </a:p>
          <a:p>
            <a:pPr algn="l">
              <a:lnSpc>
                <a:spcPts val="3780"/>
              </a:lnSpc>
            </a:pPr>
            <a:r>
              <a:rPr lang="en-US" sz="2700" spc="135">
                <a:solidFill>
                  <a:srgbClr val="255C8C"/>
                </a:solidFill>
                <a:latin typeface="HK Grotesk"/>
                <a:ea typeface="HK Grotesk"/>
                <a:cs typeface="HK Grotesk"/>
                <a:sym typeface="HK Grotesk"/>
              </a:rPr>
              <a:t>Offers both organic listings and paid ads.</a:t>
            </a:r>
          </a:p>
          <a:p>
            <a:pPr algn="l">
              <a:lnSpc>
                <a:spcPts val="3780"/>
              </a:lnSpc>
            </a:pPr>
            <a:r>
              <a:rPr lang="en-US" sz="2700" spc="135">
                <a:solidFill>
                  <a:srgbClr val="255C8C"/>
                </a:solidFill>
                <a:latin typeface="HK Grotesk"/>
                <a:ea typeface="HK Grotesk"/>
                <a:cs typeface="HK Grotesk"/>
                <a:sym typeface="HK Grotesk"/>
              </a:rPr>
              <a:t>Integrated into Google Search and Google Images.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Shopping Works</a:t>
            </a:r>
          </a:p>
        </p:txBody>
      </p:sp>
      <p:sp>
        <p:nvSpPr>
          <p:cNvPr name="TextBox 11" id="11"/>
          <p:cNvSpPr txBox="true"/>
          <p:nvPr/>
        </p:nvSpPr>
        <p:spPr>
          <a:xfrm rot="0">
            <a:off x="2110773" y="4485310"/>
            <a:ext cx="14066454" cy="43726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Search Integration: When users search for a product, Google displays relevant shopping results in a dedicated section called "Shopping."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Product Listings: Retailers upload their product catalogs through Google Merchant Center, which are then shown in Google Shopping.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Paid Ads: Google Shopping results can be a combination of organic listings and paid ads (Product Listing Ads - PLAs) based on retailers' bids.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User Experience: Users can compare prices, reviews, and retailers before making a purchase.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77627"/>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2684388" y="1804987"/>
            <a:ext cx="12919225" cy="6686550"/>
          </a:xfrm>
          <a:prstGeom prst="rect">
            <a:avLst/>
          </a:prstGeom>
        </p:spPr>
        <p:txBody>
          <a:bodyPr anchor="t" rtlCol="false" tIns="0" lIns="0" bIns="0" rIns="0">
            <a:spAutoFit/>
          </a:bodyPr>
          <a:lstStyle/>
          <a:p>
            <a:pPr algn="ctr">
              <a:lnSpc>
                <a:spcPts val="20400"/>
              </a:lnSpc>
            </a:pPr>
            <a:r>
              <a:rPr lang="en-US" sz="17000" spc="850">
                <a:solidFill>
                  <a:srgbClr val="255C8C"/>
                </a:solidFill>
                <a:latin typeface="Calistoga"/>
                <a:ea typeface="Calistoga"/>
                <a:cs typeface="Calistoga"/>
                <a:sym typeface="Calistoga"/>
              </a:rPr>
              <a:t>Automation Techniques</a:t>
            </a:r>
          </a:p>
          <a:p>
            <a:pPr algn="ctr" marL="0" indent="0" lvl="0">
              <a:lnSpc>
                <a:spcPts val="11999"/>
              </a:lnSpc>
            </a:pPr>
          </a:p>
        </p:txBody>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Setting Up Google Shopping for Sellers</a:t>
            </a:r>
          </a:p>
        </p:txBody>
      </p:sp>
      <p:sp>
        <p:nvSpPr>
          <p:cNvPr name="TextBox 11" id="11"/>
          <p:cNvSpPr txBox="true"/>
          <p:nvPr/>
        </p:nvSpPr>
        <p:spPr>
          <a:xfrm rot="0">
            <a:off x="1928053" y="4155968"/>
            <a:ext cx="13573110" cy="4688201"/>
          </a:xfrm>
          <a:prstGeom prst="rect">
            <a:avLst/>
          </a:prstGeom>
        </p:spPr>
        <p:txBody>
          <a:bodyPr anchor="t" rtlCol="false" tIns="0" lIns="0" bIns="0" rIns="0">
            <a:spAutoFit/>
          </a:bodyPr>
          <a:lstStyle/>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Google Merchant Center: Retailers must create an account on Google Merchant Center and upload their product feed (including images, prices, and details).</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Product Feed Requirements:</a:t>
            </a:r>
          </a:p>
          <a:p>
            <a:pPr algn="l" marL="1165931" indent="-388644" lvl="2">
              <a:lnSpc>
                <a:spcPts val="3780"/>
              </a:lnSpc>
              <a:buFont typeface="Arial"/>
              <a:buChar char="⚬"/>
            </a:pPr>
            <a:r>
              <a:rPr lang="en-US" sz="2700" spc="135">
                <a:solidFill>
                  <a:srgbClr val="255C8C"/>
                </a:solidFill>
                <a:latin typeface="HK Grotesk"/>
                <a:ea typeface="HK Grotesk"/>
                <a:cs typeface="HK Grotesk"/>
                <a:sym typeface="HK Grotesk"/>
              </a:rPr>
              <a:t>Accurate product information (title, description, price, availability, etc.)</a:t>
            </a:r>
          </a:p>
          <a:p>
            <a:pPr algn="l" marL="1165931" indent="-388644" lvl="2">
              <a:lnSpc>
                <a:spcPts val="3780"/>
              </a:lnSpc>
              <a:buFont typeface="Arial"/>
              <a:buChar char="⚬"/>
            </a:pPr>
            <a:r>
              <a:rPr lang="en-US" sz="2700" spc="135">
                <a:solidFill>
                  <a:srgbClr val="255C8C"/>
                </a:solidFill>
                <a:latin typeface="HK Grotesk"/>
                <a:ea typeface="HK Grotesk"/>
                <a:cs typeface="HK Grotesk"/>
                <a:sym typeface="HK Grotesk"/>
              </a:rPr>
              <a:t>High-quality images.</a:t>
            </a:r>
          </a:p>
          <a:p>
            <a:pPr algn="l" marL="1165931" indent="-388644" lvl="2">
              <a:lnSpc>
                <a:spcPts val="3780"/>
              </a:lnSpc>
              <a:buFont typeface="Arial"/>
              <a:buChar char="⚬"/>
            </a:pPr>
            <a:r>
              <a:rPr lang="en-US" sz="2700" spc="135">
                <a:solidFill>
                  <a:srgbClr val="255C8C"/>
                </a:solidFill>
                <a:latin typeface="HK Grotesk"/>
                <a:ea typeface="HK Grotesk"/>
                <a:cs typeface="HK Grotesk"/>
                <a:sym typeface="HK Grotesk"/>
              </a:rPr>
              <a:t>Clear shipping and return policies.</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Linking to Google Ads: To run paid campaigns on Google Shopping, retailers need to link their Merchant Center account to Google Ads.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Shopping Ads vs. Organic Listings</a:t>
            </a:r>
          </a:p>
        </p:txBody>
      </p:sp>
      <p:sp>
        <p:nvSpPr>
          <p:cNvPr name="TextBox 11" id="11"/>
          <p:cNvSpPr txBox="true"/>
          <p:nvPr/>
        </p:nvSpPr>
        <p:spPr>
          <a:xfrm rot="0">
            <a:off x="1839302" y="4123025"/>
            <a:ext cx="14066454" cy="5417181"/>
          </a:xfrm>
          <a:prstGeom prst="rect">
            <a:avLst/>
          </a:prstGeom>
        </p:spPr>
        <p:txBody>
          <a:bodyPr anchor="t" rtlCol="false" tIns="0" lIns="0" bIns="0" rIns="0">
            <a:spAutoFit/>
          </a:bodyPr>
          <a:lstStyle/>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Google Shopping Ads: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Paid advertisements shown in the shopping section.</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Appear at the top of the page in the Shopping tab or in search results.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Retailers bid on keywords and pay per click (PPC).</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Organic Listings: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Appear without payment based on the relevance of the product feed and optimization.</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Shown alongside paid ads based on Google’s algorithm and product data.</a:t>
            </a:r>
          </a:p>
          <a:p>
            <a:pPr algn="l" marL="0" indent="0" lvl="0">
              <a:lnSpc>
                <a:spcPts val="434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Advantages of Google Shopping</a:t>
            </a:r>
          </a:p>
        </p:txBody>
      </p:sp>
      <p:sp>
        <p:nvSpPr>
          <p:cNvPr name="TextBox 11" id="11"/>
          <p:cNvSpPr txBox="true"/>
          <p:nvPr/>
        </p:nvSpPr>
        <p:spPr>
          <a:xfrm rot="0">
            <a:off x="1708789" y="4123213"/>
            <a:ext cx="14870423" cy="528891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Wide Reach: Google Shopping connects retailers with a vast global audience, as it integrates with Google Search, YouTube, and other Google properties.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Comparison Shopping: It allows users to compare multiple products from different retailers, giving them more choice and driving competition among sellers.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Increased Visibility: Paid ads boost product visibility in search results, leading to more traffic and potential sales.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Real-Time Inventory: Google Shopping updates product availability and pricing in real time, ensuring users see accurate data.</a:t>
            </a:r>
          </a:p>
          <a:p>
            <a:pPr algn="l" marL="0" indent="0" lvl="0">
              <a:lnSpc>
                <a:spcPts val="392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Best Practices for Google Shopping Campaigns</a:t>
            </a:r>
          </a:p>
        </p:txBody>
      </p:sp>
      <p:sp>
        <p:nvSpPr>
          <p:cNvPr name="TextBox 11" id="11"/>
          <p:cNvSpPr txBox="true"/>
          <p:nvPr/>
        </p:nvSpPr>
        <p:spPr>
          <a:xfrm rot="0">
            <a:off x="2152788" y="4132550"/>
            <a:ext cx="13902006"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Optimize Product Feeds: Ensure product titles, descriptions, and images are accurate, keyword-optimized, and aligned with user intent.</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Set Competitive Prices: Price competitiveness is key in the shopping experience, as users often compare costs across multiple sellers.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Improve Quality Score: Google rates product listings based on relevancy and quality. A higher quality score leads to better ad placement and lower costs.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Use Smart Bidding Strategies: Take advantage of automated bidding options like Target ROAS (Return on Ad Spend) to optimize your budget and maximize conversions.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Future of Google Shopping</a:t>
            </a:r>
          </a:p>
        </p:txBody>
      </p:sp>
      <p:sp>
        <p:nvSpPr>
          <p:cNvPr name="TextBox 11" id="11"/>
          <p:cNvSpPr txBox="true"/>
          <p:nvPr/>
        </p:nvSpPr>
        <p:spPr>
          <a:xfrm rot="0">
            <a:off x="1708789" y="3940493"/>
            <a:ext cx="14870423" cy="57511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Integration with Google Lens: Users can shop by image using Google Lens, allowing for visual searches that directly lead to product listings.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Augmented Reality (AR): Google is integrating AR into shopping, allowing users to virtually "try" products (such as furniture or makeup) before purchasing.</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Expanded Merchant Options: Google is continuously adding new retail and e-commerce platforms to Google Shopping, including supporting smaller retailers.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Sustainability Features: Google is exploring features that highlight eco-friendly products, aligning with growing consumer interest in sustainability.</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ANALYTICS</a:t>
            </a:r>
          </a:p>
        </p:txBody>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Analytics</a:t>
            </a:r>
          </a:p>
        </p:txBody>
      </p:sp>
      <p:sp>
        <p:nvSpPr>
          <p:cNvPr name="TextBox 11" id="11"/>
          <p:cNvSpPr txBox="true"/>
          <p:nvPr/>
        </p:nvSpPr>
        <p:spPr>
          <a:xfrm rot="0">
            <a:off x="1708789" y="3940493"/>
            <a:ext cx="14870423" cy="5380986"/>
          </a:xfrm>
          <a:prstGeom prst="rect">
            <a:avLst/>
          </a:prstGeom>
        </p:spPr>
        <p:txBody>
          <a:bodyPr anchor="t" rtlCol="false" tIns="0" lIns="0" bIns="0" rIns="0">
            <a:spAutoFit/>
          </a:bodyPr>
          <a:lstStyle/>
          <a:p>
            <a:pPr algn="l" marL="734092" indent="-367046" lvl="1">
              <a:lnSpc>
                <a:spcPts val="4760"/>
              </a:lnSpc>
              <a:buFont typeface="Arial"/>
              <a:buChar char="•"/>
            </a:pPr>
            <a:r>
              <a:rPr lang="en-US" sz="3400" spc="170">
                <a:solidFill>
                  <a:srgbClr val="255C8C"/>
                </a:solidFill>
                <a:latin typeface="HK Grotesk"/>
                <a:ea typeface="HK Grotesk"/>
                <a:cs typeface="HK Grotesk"/>
                <a:sym typeface="HK Grotesk"/>
              </a:rPr>
              <a:t>Definition: Google Analytics is a free web analytics service provided by Google that tracks and reports website traffic and user behavior.</a:t>
            </a:r>
          </a:p>
          <a:p>
            <a:pPr algn="l" marL="734092" indent="-367046" lvl="1">
              <a:lnSpc>
                <a:spcPts val="4760"/>
              </a:lnSpc>
              <a:buFont typeface="Arial"/>
              <a:buChar char="•"/>
            </a:pPr>
            <a:r>
              <a:rPr lang="en-US" sz="3400" spc="170">
                <a:solidFill>
                  <a:srgbClr val="255C8C"/>
                </a:solidFill>
                <a:latin typeface="HK Grotesk"/>
                <a:ea typeface="HK Grotesk"/>
                <a:cs typeface="HK Grotesk"/>
                <a:sym typeface="HK Grotesk"/>
              </a:rPr>
              <a:t>Purpose: Helps businesses and website owners understand how visitors interact with their site, enabling data-driven decisions to improve performance.</a:t>
            </a:r>
          </a:p>
          <a:p>
            <a:pPr algn="l" marL="734092" indent="-367046" lvl="1">
              <a:lnSpc>
                <a:spcPts val="4760"/>
              </a:lnSpc>
              <a:buFont typeface="Arial"/>
              <a:buChar char="•"/>
            </a:pPr>
            <a:r>
              <a:rPr lang="en-US" sz="3400" spc="170">
                <a:solidFill>
                  <a:srgbClr val="255C8C"/>
                </a:solidFill>
                <a:latin typeface="HK Grotesk"/>
                <a:ea typeface="HK Grotesk"/>
                <a:cs typeface="HK Grotesk"/>
                <a:sym typeface="HK Grotesk"/>
              </a:rPr>
              <a:t>Usage: Commonly used by marketers, website owners, and businesses to analyze and optimize digital presence and user experience.</a:t>
            </a:r>
          </a:p>
          <a:p>
            <a:pPr algn="l" marL="0" indent="0" lvl="0">
              <a:lnSpc>
                <a:spcPts val="47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Analytics</a:t>
            </a:r>
          </a:p>
        </p:txBody>
      </p:sp>
      <p:sp>
        <p:nvSpPr>
          <p:cNvPr name="TextBox 11" id="11"/>
          <p:cNvSpPr txBox="true"/>
          <p:nvPr/>
        </p:nvSpPr>
        <p:spPr>
          <a:xfrm rot="0">
            <a:off x="2210699" y="3972564"/>
            <a:ext cx="13682742"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Traffic Analysis: Tracks the number of visitors, page views, bounce rate, and user sessions.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Audience Insights: Provides demographic information, interests, and behavior patterns of visitors.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Acquisition Reports: Shows where users are coming from (e.g., search engines, social media, direct traffic).</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Behavior Tracking: Monitors how users navigate through a site, including popular pages and exit points.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Conversion Tracking: Measures goals like form submissions, purchases, or other defined actions on the site.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Analytics Interface and Setup</a:t>
            </a:r>
          </a:p>
        </p:txBody>
      </p:sp>
      <p:sp>
        <p:nvSpPr>
          <p:cNvPr name="TextBox 11" id="11"/>
          <p:cNvSpPr txBox="true"/>
          <p:nvPr/>
        </p:nvSpPr>
        <p:spPr>
          <a:xfrm rot="0">
            <a:off x="1708789" y="3940493"/>
            <a:ext cx="14870423" cy="5845171"/>
          </a:xfrm>
          <a:prstGeom prst="rect">
            <a:avLst/>
          </a:prstGeom>
        </p:spPr>
        <p:txBody>
          <a:bodyPr anchor="t" rtlCol="false" tIns="0" lIns="0" bIns="0" rIns="0">
            <a:spAutoFit/>
          </a:bodyPr>
          <a:lstStyle/>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Setting Up Google Analytics:</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Create a Google Analytics account.</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Add a tracking code to your website’s pages.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Key Sections of the Interface:</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Dashboard: Overview of key metrics (users, sessions, bounce rate, etc.).</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Real-Time Reports: See active visitors and their current activities.</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Acquisition Reports: Understand traffic sources.</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Behavior Reports: Insights into how visitors interact with content.</a:t>
            </a:r>
          </a:p>
          <a:p>
            <a:pPr algn="l" marL="1338647" indent="-446216" lvl="2">
              <a:lnSpc>
                <a:spcPts val="4340"/>
              </a:lnSpc>
              <a:buFont typeface="Arial"/>
              <a:buChar char="⚬"/>
            </a:pPr>
            <a:r>
              <a:rPr lang="en-US" sz="3100" spc="155">
                <a:solidFill>
                  <a:srgbClr val="255C8C"/>
                </a:solidFill>
                <a:latin typeface="HK Grotesk"/>
                <a:ea typeface="HK Grotesk"/>
                <a:cs typeface="HK Grotesk"/>
                <a:sym typeface="HK Grotesk"/>
              </a:rPr>
              <a:t>Conversion Reports: Track specific goals and conversions.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Audience Reports in Google Analytics</a:t>
            </a:r>
          </a:p>
        </p:txBody>
      </p:sp>
      <p:sp>
        <p:nvSpPr>
          <p:cNvPr name="TextBox 11" id="11"/>
          <p:cNvSpPr txBox="true"/>
          <p:nvPr/>
        </p:nvSpPr>
        <p:spPr>
          <a:xfrm rot="0">
            <a:off x="2131654" y="4132550"/>
            <a:ext cx="13774102"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Overview: Audience reports provide insights into who your visitors are, their demographics, and how they interact with your website.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Key Metrics: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Demographics: Age, gender, interests, etc.</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Geo-location: Information on the countries, regions, and cities your users are from.</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Device Usage: How visitors access the site (desktop, mobile, tablet).</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New vs Returning Visitors: Tracks whether users are new or returning to your site.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User Flow: Visual representation of how users navigate through your site.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921000" y="1551353"/>
            <a:ext cx="12011226" cy="3592147"/>
          </a:xfrm>
          <a:prstGeom prst="rect">
            <a:avLst/>
          </a:prstGeom>
        </p:spPr>
        <p:txBody>
          <a:bodyPr anchor="t" rtlCol="false" tIns="0" lIns="0" bIns="0" rIns="0">
            <a:spAutoFit/>
          </a:bodyPr>
          <a:lstStyle/>
          <a:p>
            <a:pPr algn="l">
              <a:lnSpc>
                <a:spcPts val="9417"/>
              </a:lnSpc>
            </a:pPr>
            <a:r>
              <a:rPr lang="en-US" sz="7981" b="true">
                <a:solidFill>
                  <a:srgbClr val="255C8C"/>
                </a:solidFill>
                <a:latin typeface="HK Grotesk Bold"/>
                <a:ea typeface="HK Grotesk Bold"/>
                <a:cs typeface="HK Grotesk Bold"/>
                <a:sym typeface="HK Grotesk Bold"/>
              </a:rPr>
              <a:t>Automation Techniques in Excel</a:t>
            </a:r>
          </a:p>
          <a:p>
            <a:pPr algn="l" marL="0" indent="0" lvl="0">
              <a:lnSpc>
                <a:spcPts val="9417"/>
              </a:lnSpc>
            </a:pPr>
          </a:p>
        </p:txBody>
      </p:sp>
      <p:sp>
        <p:nvSpPr>
          <p:cNvPr name="TextBox 11" id="11"/>
          <p:cNvSpPr txBox="true"/>
          <p:nvPr/>
        </p:nvSpPr>
        <p:spPr>
          <a:xfrm rot="0">
            <a:off x="2921000" y="4864178"/>
            <a:ext cx="12628657" cy="4827159"/>
          </a:xfrm>
          <a:prstGeom prst="rect">
            <a:avLst/>
          </a:prstGeom>
        </p:spPr>
        <p:txBody>
          <a:bodyPr anchor="t" rtlCol="false" tIns="0" lIns="0" bIns="0" rIns="0">
            <a:spAutoFit/>
          </a:bodyPr>
          <a:lstStyle/>
          <a:p>
            <a:pPr algn="l" marL="594666" indent="-297333" lvl="1">
              <a:lnSpc>
                <a:spcPts val="3856"/>
              </a:lnSpc>
              <a:buFont typeface="Arial"/>
              <a:buChar char="•"/>
            </a:pPr>
            <a:r>
              <a:rPr lang="en-US" sz="2754" spc="137">
                <a:solidFill>
                  <a:srgbClr val="255C8C"/>
                </a:solidFill>
                <a:latin typeface="HK Grotesk"/>
                <a:ea typeface="HK Grotesk"/>
                <a:cs typeface="HK Grotesk"/>
                <a:sym typeface="HK Grotesk"/>
              </a:rPr>
              <a:t>Macros: Record and run repetitive tasks using Visual Basic for Applications (VBA).</a:t>
            </a:r>
          </a:p>
          <a:p>
            <a:pPr algn="l" marL="1189333" indent="-396444" lvl="2">
              <a:lnSpc>
                <a:spcPts val="3856"/>
              </a:lnSpc>
              <a:buFont typeface="Arial"/>
              <a:buChar char="⚬"/>
            </a:pPr>
            <a:r>
              <a:rPr lang="en-US" sz="2754" spc="137">
                <a:solidFill>
                  <a:srgbClr val="255C8C"/>
                </a:solidFill>
                <a:latin typeface="HK Grotesk"/>
                <a:ea typeface="HK Grotesk"/>
                <a:cs typeface="HK Grotesk"/>
                <a:sym typeface="HK Grotesk"/>
              </a:rPr>
              <a:t>Example: Formatting cells, copying data, or creating charts.</a:t>
            </a:r>
          </a:p>
          <a:p>
            <a:pPr algn="l" marL="594666" indent="-297333" lvl="1">
              <a:lnSpc>
                <a:spcPts val="3856"/>
              </a:lnSpc>
              <a:buFont typeface="Arial"/>
              <a:buChar char="•"/>
            </a:pPr>
            <a:r>
              <a:rPr lang="en-US" sz="2754" spc="137">
                <a:solidFill>
                  <a:srgbClr val="255C8C"/>
                </a:solidFill>
                <a:latin typeface="HK Grotesk"/>
                <a:ea typeface="HK Grotesk"/>
                <a:cs typeface="HK Grotesk"/>
                <a:sym typeface="HK Grotesk"/>
              </a:rPr>
              <a:t>Conditional Formatting: Automate cell highlighting based on rules (e.g., values greater than 100).</a:t>
            </a:r>
          </a:p>
          <a:p>
            <a:pPr algn="l" marL="594666" indent="-297333" lvl="1">
              <a:lnSpc>
                <a:spcPts val="3856"/>
              </a:lnSpc>
              <a:buFont typeface="Arial"/>
              <a:buChar char="•"/>
            </a:pPr>
            <a:r>
              <a:rPr lang="en-US" sz="2754" spc="137">
                <a:solidFill>
                  <a:srgbClr val="255C8C"/>
                </a:solidFill>
                <a:latin typeface="HK Grotesk"/>
                <a:ea typeface="HK Grotesk"/>
                <a:cs typeface="HK Grotesk"/>
                <a:sym typeface="HK Grotesk"/>
              </a:rPr>
              <a:t>Formulas and Functions: Use SUM, VLOOKUP, IF, and other functions to automate calculations.</a:t>
            </a:r>
          </a:p>
          <a:p>
            <a:pPr algn="l" marL="594666" indent="-297333" lvl="1">
              <a:lnSpc>
                <a:spcPts val="3856"/>
              </a:lnSpc>
              <a:buFont typeface="Arial"/>
              <a:buChar char="•"/>
            </a:pPr>
            <a:r>
              <a:rPr lang="en-US" sz="2754" spc="137">
                <a:solidFill>
                  <a:srgbClr val="255C8C"/>
                </a:solidFill>
                <a:latin typeface="HK Grotesk"/>
                <a:ea typeface="HK Grotesk"/>
                <a:cs typeface="HK Grotesk"/>
                <a:sym typeface="HK Grotesk"/>
              </a:rPr>
              <a:t>Power Query: Automate data cleaning and transformation processes.</a:t>
            </a:r>
          </a:p>
          <a:p>
            <a:pPr algn="l" marL="594666" indent="-297333" lvl="1">
              <a:lnSpc>
                <a:spcPts val="3856"/>
              </a:lnSpc>
              <a:buFont typeface="Arial"/>
              <a:buChar char="•"/>
            </a:pPr>
            <a:r>
              <a:rPr lang="en-US" sz="2754" spc="137">
                <a:solidFill>
                  <a:srgbClr val="255C8C"/>
                </a:solidFill>
                <a:latin typeface="HK Grotesk"/>
                <a:ea typeface="HK Grotesk"/>
                <a:cs typeface="HK Grotesk"/>
                <a:sym typeface="HK Grotesk"/>
              </a:rPr>
              <a:t>Templates: Create reusable spreadsheets for standard tasks.</a:t>
            </a:r>
          </a:p>
          <a:p>
            <a:pPr algn="l" marL="0" indent="0" lvl="0">
              <a:lnSpc>
                <a:spcPts val="3716"/>
              </a:lnSpc>
            </a:pPr>
          </a:p>
        </p:txBody>
      </p:sp>
      <p:sp>
        <p:nvSpPr>
          <p:cNvPr name="AutoShape 12" id="12"/>
          <p:cNvSpPr/>
          <p:nvPr/>
        </p:nvSpPr>
        <p:spPr>
          <a:xfrm>
            <a:off x="2921000" y="4302797"/>
            <a:ext cx="5411407" cy="0"/>
          </a:xfrm>
          <a:prstGeom prst="line">
            <a:avLst/>
          </a:prstGeom>
          <a:ln cap="flat" w="19050">
            <a:solidFill>
              <a:srgbClr val="255C8C"/>
            </a:solidFill>
            <a:prstDash val="solid"/>
            <a:headEnd type="none" len="sm" w="sm"/>
            <a:tailEnd type="none" len="sm" w="sm"/>
          </a:ln>
        </p:spPr>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Acquisition Reports in Google Analytics</a:t>
            </a:r>
          </a:p>
        </p:txBody>
      </p:sp>
      <p:sp>
        <p:nvSpPr>
          <p:cNvPr name="TextBox 11" id="11"/>
          <p:cNvSpPr txBox="true"/>
          <p:nvPr/>
        </p:nvSpPr>
        <p:spPr>
          <a:xfrm rot="0">
            <a:off x="1708789" y="3940493"/>
            <a:ext cx="14870423" cy="52177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Purpose: Acquisition reports show how visitors find your website and which channels drive the most traffic.</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Channels: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Organic Search: Traffic from search engines like Google.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Paid Search: Traffic from paid ads (Google Ads, etc.).</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Social: Visitors from social media platforms.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Referral: Traffic from other websites that link to your site.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Direct: Users who type the website URL directly into their browser.</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Key Metrics: Sessions, bounce rate, conversions, and page views by channel.</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Behavior Reports in Google Analytics</a:t>
            </a:r>
          </a:p>
        </p:txBody>
      </p:sp>
      <p:sp>
        <p:nvSpPr>
          <p:cNvPr name="TextBox 11" id="11"/>
          <p:cNvSpPr txBox="true"/>
          <p:nvPr/>
        </p:nvSpPr>
        <p:spPr>
          <a:xfrm rot="0">
            <a:off x="1708789" y="3940493"/>
            <a:ext cx="14870423" cy="585787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Purpose: Behavior reports show how users engage with your website, including which pages they visit, how long they stay, and where they exit.</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Key Reports: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Site Content: Displays the most visited pages and their performance.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Behavior Flow: Shows the path users take as they navigate through your website.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Landing Pages: Identifies the first page users land on when they visit your site.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Exit Pages: Highlights pages where users tend to leave the website.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Site Speed: Monitors page load times and how they affect user experience.</a:t>
            </a:r>
          </a:p>
          <a:p>
            <a:pPr algn="l" marL="0" indent="0" lvl="0">
              <a:lnSpc>
                <a:spcPts val="420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569636"/>
            <a:ext cx="9611859"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Goals and Conversion Tracking in Google Analytics</a:t>
            </a:r>
          </a:p>
        </p:txBody>
      </p:sp>
      <p:sp>
        <p:nvSpPr>
          <p:cNvPr name="TextBox 11" id="11"/>
          <p:cNvSpPr txBox="true"/>
          <p:nvPr/>
        </p:nvSpPr>
        <p:spPr>
          <a:xfrm rot="0">
            <a:off x="1708789" y="3552194"/>
            <a:ext cx="14870423" cy="63538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Goal Setup: Goals in Google Analytics track specific actions that are valuable to your business (e.g., form submissions, purchases, sign-ups).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To set up a goal, define a specific action on your website (e.g., a thank-you page after a form submission).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Types of Goals: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Destination Goals: When a user reaches a specific page (e.g., confirmation page).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Duration Goals: When a user spends a certain amount of time on the site.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Pages per Session Goals: When a user views a specific number of pages.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Event Goals: When a specific interaction occurs, such as a button click or video view.</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Conversion Tracking: Measures how well your website or app achieves the defined goals and helps in improving ROI.</a:t>
            </a:r>
          </a:p>
          <a:p>
            <a:pPr algn="l" marL="0" indent="0" lvl="0">
              <a:lnSpc>
                <a:spcPts val="3360"/>
              </a:lnSpc>
            </a:pPr>
          </a:p>
        </p:txBody>
      </p:sp>
      <p:sp>
        <p:nvSpPr>
          <p:cNvPr name="AutoShape 12" id="12"/>
          <p:cNvSpPr/>
          <p:nvPr/>
        </p:nvSpPr>
        <p:spPr>
          <a:xfrm>
            <a:off x="2210699" y="3436069"/>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EARTH</a:t>
            </a:r>
          </a:p>
        </p:txBody>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Eart</a:t>
            </a:r>
          </a:p>
        </p:txBody>
      </p:sp>
      <p:sp>
        <p:nvSpPr>
          <p:cNvPr name="TextBox 11" id="11"/>
          <p:cNvSpPr txBox="true"/>
          <p:nvPr/>
        </p:nvSpPr>
        <p:spPr>
          <a:xfrm rot="0">
            <a:off x="1708789" y="3940493"/>
            <a:ext cx="14870423" cy="57511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What is Google Earth?: A virtual globe and map service developed by Google that allows users to explore satellite imagery, maps, terrain, and 3D buildings.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Launch: Originally launched in 2005 as EarthViewer, it was later renamed Google Earth.</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Purpose: Designed to provide users with detailed geographical and satellite information for various locations around the world, allowing interactive exploration of the Earth’s surface.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Platforms: Available as a web application, desktop application, and mobile app for both Android and iOS.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Earth</a:t>
            </a:r>
          </a:p>
        </p:txBody>
      </p:sp>
      <p:sp>
        <p:nvSpPr>
          <p:cNvPr name="TextBox 11" id="11"/>
          <p:cNvSpPr txBox="true"/>
          <p:nvPr/>
        </p:nvSpPr>
        <p:spPr>
          <a:xfrm rot="0">
            <a:off x="1708789" y="3950018"/>
            <a:ext cx="14870423" cy="60667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Satellite Imagery and Aerial Views: Provides high-resolution images and aerial views from various locations on Earth.</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Street View: Google Earth integrates with Google Street View to offer 360-degree panoramic images of streets, cities, and landmarks.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3D Terrain and Buildings: Offers a 3D view of the Earth's terrain, including mountains, valleys, and oceans, as well as 3D models of buildings and structures.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Time Travel (Historical Imagery): Users can view historical satellite imagery to track changes in geography and landscapes over time.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Voyager: A feature that offers curated, interactive tours of interesting locations, such as landmarks, national parks, and environmental projects.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Earth Works</a:t>
            </a:r>
          </a:p>
        </p:txBody>
      </p:sp>
      <p:sp>
        <p:nvSpPr>
          <p:cNvPr name="AutoShape 11" id="11"/>
          <p:cNvSpPr/>
          <p:nvPr/>
        </p:nvSpPr>
        <p:spPr>
          <a:xfrm>
            <a:off x="2210699" y="3856325"/>
            <a:ext cx="13844095" cy="0"/>
          </a:xfrm>
          <a:prstGeom prst="line">
            <a:avLst/>
          </a:prstGeom>
          <a:ln cap="flat" w="38100">
            <a:solidFill>
              <a:srgbClr val="255C8C"/>
            </a:solidFill>
            <a:prstDash val="solid"/>
            <a:headEnd type="none" len="sm" w="sm"/>
            <a:tailEnd type="none" len="sm" w="sm"/>
          </a:ln>
        </p:spPr>
      </p:sp>
      <p:sp>
        <p:nvSpPr>
          <p:cNvPr name="TextBox 12" id="12"/>
          <p:cNvSpPr txBox="true"/>
          <p:nvPr/>
        </p:nvSpPr>
        <p:spPr>
          <a:xfrm rot="0">
            <a:off x="1818421" y="4289882"/>
            <a:ext cx="14870423" cy="5126991"/>
          </a:xfrm>
          <a:prstGeom prst="rect">
            <a:avLst/>
          </a:prstGeom>
        </p:spPr>
        <p:txBody>
          <a:bodyPr anchor="t" rtlCol="false" tIns="0" lIns="0" bIns="0" rIns="0">
            <a:spAutoFit/>
          </a:bodyPr>
          <a:lstStyle/>
          <a:p>
            <a:pPr algn="l">
              <a:lnSpc>
                <a:spcPts val="4059"/>
              </a:lnSpc>
              <a:spcBef>
                <a:spcPct val="0"/>
              </a:spcBef>
            </a:pPr>
            <a:r>
              <a:rPr lang="en-US" b="true" sz="2899" spc="144">
                <a:solidFill>
                  <a:srgbClr val="255C8C"/>
                </a:solidFill>
                <a:latin typeface="HK Grotesk Medium"/>
                <a:ea typeface="HK Grotesk Medium"/>
                <a:cs typeface="HK Grotesk Medium"/>
                <a:sym typeface="HK Grotesk Medium"/>
              </a:rPr>
              <a:t>Satellite and Aerial Imaging: Google Earth combines satellite and aerial imagery collected from various sources, including government agencies and commercial satellite companies, to create an interactive global map.</a:t>
            </a:r>
          </a:p>
          <a:p>
            <a:pPr algn="l">
              <a:lnSpc>
                <a:spcPts val="4059"/>
              </a:lnSpc>
              <a:spcBef>
                <a:spcPct val="0"/>
              </a:spcBef>
            </a:pPr>
            <a:r>
              <a:rPr lang="en-US" b="true" sz="2899" spc="144">
                <a:solidFill>
                  <a:srgbClr val="255C8C"/>
                </a:solidFill>
                <a:latin typeface="HK Grotesk Medium"/>
                <a:ea typeface="HK Grotesk Medium"/>
                <a:cs typeface="HK Grotesk Medium"/>
                <a:sym typeface="HK Grotesk Medium"/>
              </a:rPr>
              <a:t>Geospatial Data Integration: It uses Geographic Information Systems (GIS) technology to display maps and terrain data accurately.</a:t>
            </a:r>
          </a:p>
          <a:p>
            <a:pPr algn="l">
              <a:lnSpc>
                <a:spcPts val="4059"/>
              </a:lnSpc>
              <a:spcBef>
                <a:spcPct val="0"/>
              </a:spcBef>
            </a:pPr>
            <a:r>
              <a:rPr lang="en-US" b="true" sz="2899" spc="144">
                <a:solidFill>
                  <a:srgbClr val="255C8C"/>
                </a:solidFill>
                <a:latin typeface="HK Grotesk Medium"/>
                <a:ea typeface="HK Grotesk Medium"/>
                <a:cs typeface="HK Grotesk Medium"/>
                <a:sym typeface="HK Grotesk Medium"/>
              </a:rPr>
              <a:t>Zoom and Navigation: Google Earth allows users to zoom in and out, search for specific locations, and navigate through 3D environments with ease.</a:t>
            </a:r>
          </a:p>
          <a:p>
            <a:pPr algn="l">
              <a:lnSpc>
                <a:spcPts val="4059"/>
              </a:lnSpc>
              <a:spcBef>
                <a:spcPct val="0"/>
              </a:spcBef>
            </a:pPr>
            <a:r>
              <a:rPr lang="en-US" b="true" sz="2899" spc="144">
                <a:solidFill>
                  <a:srgbClr val="255C8C"/>
                </a:solidFill>
                <a:latin typeface="HK Grotesk Medium"/>
                <a:ea typeface="HK Grotesk Medium"/>
                <a:cs typeface="HK Grotesk Medium"/>
                <a:sym typeface="HK Grotesk Medium"/>
              </a:rPr>
              <a:t>Google Earth Engine: A powerful tool used by scientists, researchers, and developers to analyze and visualize geospatial data for environmental and conservation studies.</a:t>
            </a:r>
          </a:p>
        </p:txBody>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Earth for Education</a:t>
            </a:r>
          </a:p>
        </p:txBody>
      </p:sp>
      <p:sp>
        <p:nvSpPr>
          <p:cNvPr name="TextBox 11" id="11"/>
          <p:cNvSpPr txBox="true"/>
          <p:nvPr/>
        </p:nvSpPr>
        <p:spPr>
          <a:xfrm rot="0">
            <a:off x="1708789" y="3940493"/>
            <a:ext cx="14870423" cy="62845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Interactive Learning Tool: Google Earth is widely used in classrooms for geography, history, and science lessons, allowing students to explore the Earth in an immersive way.</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Virtual Field Trips: Educators can take students on virtual tours to explore geographical features, historical landmarks, and cultural sites across the world.</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Global Awareness: Google Earth helps students understand global issues such as climate change, deforestation, urbanization, and conservation efforts by visualizing real-time data and imagery.</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Learning Modules: Google Earth provides learning modules and activities, allowing students to engage in hands-on exploration.</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Applications of Google Earth</a:t>
            </a:r>
          </a:p>
        </p:txBody>
      </p:sp>
      <p:sp>
        <p:nvSpPr>
          <p:cNvPr name="TextBox 11" id="11"/>
          <p:cNvSpPr txBox="true"/>
          <p:nvPr/>
        </p:nvSpPr>
        <p:spPr>
          <a:xfrm rot="0">
            <a:off x="1708789" y="3950018"/>
            <a:ext cx="14870423" cy="60667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Environmental Monitoring: Google Earth is used to track deforestation, urban sprawl, and other environmental changes over time.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Disaster Management: Emergency response teams use Google Earth to assess damage, plan relief efforts, and coordinate disaster management activities in affected areas.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Urban Planning and Development: City planners and architects use Google Earth for planning infrastructure, mapping new developments, and analyzing environmental impacts.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Travel and Tourism: Google Earth allows users to virtually visit locations and landmarks, making it a popular tool for planning travel and discovering new places.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Earth’s Impact on Science and Research</a:t>
            </a:r>
          </a:p>
        </p:txBody>
      </p:sp>
      <p:sp>
        <p:nvSpPr>
          <p:cNvPr name="TextBox 11" id="11"/>
          <p:cNvSpPr txBox="true"/>
          <p:nvPr/>
        </p:nvSpPr>
        <p:spPr>
          <a:xfrm rot="0">
            <a:off x="1708789" y="3950018"/>
            <a:ext cx="14870423" cy="58585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Environmental Research: Google Earth helps scientists monitor climate change, forest cover, and biodiversity by providing easy access to geographical data and historical imagery.</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Mapping Ecosystems: Researchers use Google Earth to study ecosystems and track the health of natural habitats and wildlife populations.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Geospatial Analysis: Google Earth Engine provides a platform for geospatial analysis, enabling researchers to analyze large datasets, detect trends, and map changes over time.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Collaboration and Open Data: Google Earth has been instrumental in collaborative research, allowing data from multiple sources to be integrated and shared globally for environmental monitoring.</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686811" y="1551353"/>
            <a:ext cx="13629256" cy="3592147"/>
          </a:xfrm>
          <a:prstGeom prst="rect">
            <a:avLst/>
          </a:prstGeom>
        </p:spPr>
        <p:txBody>
          <a:bodyPr anchor="t" rtlCol="false" tIns="0" lIns="0" bIns="0" rIns="0">
            <a:spAutoFit/>
          </a:bodyPr>
          <a:lstStyle/>
          <a:p>
            <a:pPr algn="l">
              <a:lnSpc>
                <a:spcPts val="9417"/>
              </a:lnSpc>
            </a:pPr>
            <a:r>
              <a:rPr lang="en-US" sz="7981" b="true">
                <a:solidFill>
                  <a:srgbClr val="255C8C"/>
                </a:solidFill>
                <a:latin typeface="HK Grotesk Bold"/>
                <a:ea typeface="HK Grotesk Bold"/>
                <a:cs typeface="HK Grotesk Bold"/>
                <a:sym typeface="HK Grotesk Bold"/>
              </a:rPr>
              <a:t>Automation Techniques in Google Sheets</a:t>
            </a:r>
          </a:p>
          <a:p>
            <a:pPr algn="l" marL="0" indent="0" lvl="0">
              <a:lnSpc>
                <a:spcPts val="9417"/>
              </a:lnSpc>
            </a:pPr>
          </a:p>
        </p:txBody>
      </p:sp>
      <p:sp>
        <p:nvSpPr>
          <p:cNvPr name="TextBox 11" id="11"/>
          <p:cNvSpPr txBox="true"/>
          <p:nvPr/>
        </p:nvSpPr>
        <p:spPr>
          <a:xfrm rot="0">
            <a:off x="2921000" y="4864178"/>
            <a:ext cx="12686698" cy="4469019"/>
          </a:xfrm>
          <a:prstGeom prst="rect">
            <a:avLst/>
          </a:prstGeom>
        </p:spPr>
        <p:txBody>
          <a:bodyPr anchor="t" rtlCol="false" tIns="0" lIns="0" bIns="0" rIns="0">
            <a:spAutoFit/>
          </a:bodyPr>
          <a:lstStyle/>
          <a:p>
            <a:pPr algn="l" marL="551487" indent="-275744" lvl="1">
              <a:lnSpc>
                <a:spcPts val="3576"/>
              </a:lnSpc>
              <a:buFont typeface="Arial"/>
              <a:buChar char="•"/>
            </a:pPr>
            <a:r>
              <a:rPr lang="en-US" sz="2554" spc="127">
                <a:solidFill>
                  <a:srgbClr val="255C8C"/>
                </a:solidFill>
                <a:latin typeface="HK Grotesk"/>
                <a:ea typeface="HK Grotesk"/>
                <a:cs typeface="HK Grotesk"/>
                <a:sym typeface="HK Grotesk"/>
              </a:rPr>
              <a:t>Google Apps Script: Write scripts to automate tasks such as sending emails or fetching data from APIs.</a:t>
            </a:r>
          </a:p>
          <a:p>
            <a:pPr algn="l" marL="551487" indent="-275744" lvl="1">
              <a:lnSpc>
                <a:spcPts val="3576"/>
              </a:lnSpc>
              <a:buFont typeface="Arial"/>
              <a:buChar char="•"/>
            </a:pPr>
            <a:r>
              <a:rPr lang="en-US" sz="2554" spc="127">
                <a:solidFill>
                  <a:srgbClr val="255C8C"/>
                </a:solidFill>
                <a:latin typeface="HK Grotesk"/>
                <a:ea typeface="HK Grotesk"/>
                <a:cs typeface="HK Grotesk"/>
                <a:sym typeface="HK Grotesk"/>
              </a:rPr>
              <a:t>Macros: Record actions like formatting or adding formulas and replay them.</a:t>
            </a:r>
          </a:p>
          <a:p>
            <a:pPr algn="l" marL="551487" indent="-275744" lvl="1">
              <a:lnSpc>
                <a:spcPts val="3576"/>
              </a:lnSpc>
              <a:buFont typeface="Arial"/>
              <a:buChar char="•"/>
            </a:pPr>
            <a:r>
              <a:rPr lang="en-US" sz="2554" spc="127">
                <a:solidFill>
                  <a:srgbClr val="255C8C"/>
                </a:solidFill>
                <a:latin typeface="HK Grotesk"/>
                <a:ea typeface="HK Grotesk"/>
                <a:cs typeface="HK Grotesk"/>
                <a:sym typeface="HK Grotesk"/>
              </a:rPr>
              <a:t>Built-in Functions: Leverage ARRAYFORMULA, QUERY, and IMPORTRANGE for dynamic data handling.</a:t>
            </a:r>
          </a:p>
          <a:p>
            <a:pPr algn="l" marL="551487" indent="-275744" lvl="1">
              <a:lnSpc>
                <a:spcPts val="3576"/>
              </a:lnSpc>
              <a:buFont typeface="Arial"/>
              <a:buChar char="•"/>
            </a:pPr>
            <a:r>
              <a:rPr lang="en-US" sz="2554" spc="127">
                <a:solidFill>
                  <a:srgbClr val="255C8C"/>
                </a:solidFill>
                <a:latin typeface="HK Grotesk"/>
                <a:ea typeface="HK Grotesk"/>
                <a:cs typeface="HK Grotesk"/>
                <a:sym typeface="HK Grotesk"/>
              </a:rPr>
              <a:t>Add-ons: Use third-party tools (e.g., Supermetrics, Sheetgo) to automate workflows.</a:t>
            </a:r>
          </a:p>
          <a:p>
            <a:pPr algn="l" marL="551487" indent="-275744" lvl="1">
              <a:lnSpc>
                <a:spcPts val="3576"/>
              </a:lnSpc>
              <a:buFont typeface="Arial"/>
              <a:buChar char="•"/>
            </a:pPr>
            <a:r>
              <a:rPr lang="en-US" sz="2554" spc="127">
                <a:solidFill>
                  <a:srgbClr val="255C8C"/>
                </a:solidFill>
                <a:latin typeface="HK Grotesk"/>
                <a:ea typeface="HK Grotesk"/>
                <a:cs typeface="HK Grotesk"/>
                <a:sym typeface="HK Grotesk"/>
              </a:rPr>
              <a:t>Triggers: Automate tasks based on events like editing a cell or opening a sheet.</a:t>
            </a:r>
          </a:p>
          <a:p>
            <a:pPr algn="l" marL="0" indent="0" lvl="0">
              <a:lnSpc>
                <a:spcPts val="3576"/>
              </a:lnSpc>
            </a:pPr>
          </a:p>
        </p:txBody>
      </p:sp>
      <p:sp>
        <p:nvSpPr>
          <p:cNvPr name="AutoShape 12" id="12"/>
          <p:cNvSpPr/>
          <p:nvPr/>
        </p:nvSpPr>
        <p:spPr>
          <a:xfrm>
            <a:off x="2921000" y="4302797"/>
            <a:ext cx="5411407" cy="0"/>
          </a:xfrm>
          <a:prstGeom prst="line">
            <a:avLst/>
          </a:prstGeom>
          <a:ln cap="flat" w="19050">
            <a:solidFill>
              <a:srgbClr val="255C8C"/>
            </a:solidFill>
            <a:prstDash val="solid"/>
            <a:headEnd type="none" len="sm" w="sm"/>
            <a:tailEnd type="none" len="sm" w="sm"/>
          </a:ln>
        </p:spPr>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Future of Google Earth</a:t>
            </a:r>
          </a:p>
        </p:txBody>
      </p:sp>
      <p:sp>
        <p:nvSpPr>
          <p:cNvPr name="TextBox 11" id="11"/>
          <p:cNvSpPr txBox="true"/>
          <p:nvPr/>
        </p:nvSpPr>
        <p:spPr>
          <a:xfrm rot="0">
            <a:off x="1708789" y="3950018"/>
            <a:ext cx="14870423" cy="63538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Increased 3D and Augmented Reality (AR) Features: Google Earth is continually improving its 3D capabilities, including more realistic models of buildings and terrain, as well as introducing AR features for more immersive experiences.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Better Real-Time Data Integration: Integration of real-time data, such as weather conditions, air pollution, and traffic, will make Google Earth even more interactive and dynamic.</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AI and Machine Learning: Google Earth will increasingly use AI and machine learning to enhance imagery and provide more accurate predictive models, especially for environmental and urban studies.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Enhanced User Experience: Google Earth aims to become even more user-friendly, with improved navigation, personalized features, and more diverse educational and creative tools.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FINANCE</a:t>
            </a:r>
          </a:p>
        </p:txBody>
      </p:sp>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Finance</a:t>
            </a:r>
          </a:p>
        </p:txBody>
      </p:sp>
      <p:sp>
        <p:nvSpPr>
          <p:cNvPr name="TextBox 11" id="11"/>
          <p:cNvSpPr txBox="true"/>
          <p:nvPr/>
        </p:nvSpPr>
        <p:spPr>
          <a:xfrm rot="0">
            <a:off x="1708789" y="3940493"/>
            <a:ext cx="14870423" cy="4874256"/>
          </a:xfrm>
          <a:prstGeom prst="rect">
            <a:avLst/>
          </a:prstGeom>
        </p:spPr>
        <p:txBody>
          <a:bodyPr anchor="t" rtlCol="false" tIns="0" lIns="0" bIns="0" rIns="0">
            <a:spAutoFit/>
          </a:bodyPr>
          <a:lstStyle/>
          <a:p>
            <a:pPr algn="l">
              <a:lnSpc>
                <a:spcPts val="4340"/>
              </a:lnSpc>
            </a:pPr>
            <a:r>
              <a:rPr lang="en-US" sz="3100" spc="155">
                <a:solidFill>
                  <a:srgbClr val="255C8C"/>
                </a:solidFill>
                <a:latin typeface="HK Grotesk"/>
                <a:ea typeface="HK Grotesk"/>
                <a:cs typeface="HK Grotesk"/>
                <a:sym typeface="HK Grotesk"/>
              </a:rPr>
              <a:t>What is Google Finance?</a:t>
            </a:r>
          </a:p>
          <a:p>
            <a:pPr algn="l">
              <a:lnSpc>
                <a:spcPts val="4340"/>
              </a:lnSpc>
            </a:pPr>
            <a:r>
              <a:rPr lang="en-US" sz="3100" spc="155">
                <a:solidFill>
                  <a:srgbClr val="255C8C"/>
                </a:solidFill>
                <a:latin typeface="HK Grotesk"/>
                <a:ea typeface="HK Grotesk"/>
                <a:cs typeface="HK Grotesk"/>
                <a:sym typeface="HK Grotesk"/>
              </a:rPr>
              <a:t>Google Finance is a platform provided by Google to track, analyze, and manage stock market information, financial news, and portfolios.</a:t>
            </a:r>
          </a:p>
          <a:p>
            <a:pPr algn="l">
              <a:lnSpc>
                <a:spcPts val="4340"/>
              </a:lnSpc>
            </a:pPr>
            <a:r>
              <a:rPr lang="en-US" sz="3100" spc="155">
                <a:solidFill>
                  <a:srgbClr val="255C8C"/>
                </a:solidFill>
                <a:latin typeface="HK Grotesk"/>
                <a:ea typeface="HK Grotesk"/>
                <a:cs typeface="HK Grotesk"/>
                <a:sym typeface="HK Grotesk"/>
              </a:rPr>
              <a:t>Launched: It was launched in 2006 to help users track stock prices, get financial news, and access basic stock research tools.</a:t>
            </a:r>
          </a:p>
          <a:p>
            <a:pPr algn="l">
              <a:lnSpc>
                <a:spcPts val="4340"/>
              </a:lnSpc>
            </a:pPr>
          </a:p>
          <a:p>
            <a:pPr algn="l">
              <a:lnSpc>
                <a:spcPts val="4340"/>
              </a:lnSpc>
            </a:pPr>
            <a:r>
              <a:rPr lang="en-US" sz="3100" spc="155">
                <a:solidFill>
                  <a:srgbClr val="255C8C"/>
                </a:solidFill>
                <a:latin typeface="HK Grotesk"/>
                <a:ea typeface="HK Grotesk"/>
                <a:cs typeface="HK Grotesk"/>
                <a:sym typeface="HK Grotesk"/>
              </a:rPr>
              <a:t>Key Features: Real-time stock quotes, company profiles, financial news, interactive charts, and currency exchange rates.</a:t>
            </a:r>
          </a:p>
          <a:p>
            <a:pPr algn="l">
              <a:lnSpc>
                <a:spcPts val="434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Finance</a:t>
            </a:r>
          </a:p>
        </p:txBody>
      </p:sp>
      <p:sp>
        <p:nvSpPr>
          <p:cNvPr name="TextBox 11" id="11"/>
          <p:cNvSpPr txBox="true"/>
          <p:nvPr/>
        </p:nvSpPr>
        <p:spPr>
          <a:xfrm rot="0">
            <a:off x="1708789" y="3950018"/>
            <a:ext cx="14870423" cy="56413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Stock Market Tracking: Provides real-time data on stock prices, market trends, and stock performance.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Company Profiles: Detailed information about companies, including their financials, latest news, and stock analysis.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Interactive Charts: Tools to visualize stock trends, historical data, and technical analysis.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News Integration: Curated financial news from various trusted sources, giving users updates about the global markets and specific stocks.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Portfolio Management: Allows users to create and track their investment portfolio with real-time updates on holdings.</a:t>
            </a:r>
          </a:p>
          <a:p>
            <a:pPr algn="l" marL="0" indent="0" lvl="0">
              <a:lnSpc>
                <a:spcPts val="40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9557043"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to Use Google Finance for Stock Tracking</a:t>
            </a:r>
          </a:p>
        </p:txBody>
      </p:sp>
      <p:sp>
        <p:nvSpPr>
          <p:cNvPr name="TextBox 11" id="11"/>
          <p:cNvSpPr txBox="true"/>
          <p:nvPr/>
        </p:nvSpPr>
        <p:spPr>
          <a:xfrm rot="0">
            <a:off x="1708789" y="3940493"/>
            <a:ext cx="14870423" cy="4759321"/>
          </a:xfrm>
          <a:prstGeom prst="rect">
            <a:avLst/>
          </a:prstGeom>
        </p:spPr>
        <p:txBody>
          <a:bodyPr anchor="t" rtlCol="false" tIns="0" lIns="0" bIns="0" rIns="0">
            <a:spAutoFit/>
          </a:bodyPr>
          <a:lstStyle/>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Search Function: Users can search for stocks, indices, or financial terms to get detailed information.</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Watchlist: Users can create a personalized watchlist to track specific stocks or markets of interest.</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Stock Details Page: Each stock has a dedicated page showing its latest market performance, price changes, and company data.</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Real-Time Updates: Google Finance offers live stock prices, providing timely and relevant information for traders and investors.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Finance for Financial News</a:t>
            </a:r>
          </a:p>
        </p:txBody>
      </p:sp>
      <p:sp>
        <p:nvSpPr>
          <p:cNvPr name="TextBox 11" id="11"/>
          <p:cNvSpPr txBox="true"/>
          <p:nvPr/>
        </p:nvSpPr>
        <p:spPr>
          <a:xfrm rot="0">
            <a:off x="1708789" y="3930968"/>
            <a:ext cx="14870423" cy="5071106"/>
          </a:xfrm>
          <a:prstGeom prst="rect">
            <a:avLst/>
          </a:prstGeom>
        </p:spPr>
        <p:txBody>
          <a:bodyPr anchor="t" rtlCol="false" tIns="0" lIns="0" bIns="0" rIns="0">
            <a:spAutoFit/>
          </a:bodyPr>
          <a:lstStyle/>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Global Financial News: Google Finance aggregates news from multiple sources, such as Bloomberg, Reuters, and CNBC, keeping users informed about market changes and economic events.</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Trending Stories: Highlights market-moving news, including government policies, corporate earnings, and geopolitical developments.</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Sector-Specific Updates: Allows users to filter news based on specific sectors or industries, such as technology, finance, or healthcare.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Finance vs Other Financial Platforms</a:t>
            </a:r>
          </a:p>
        </p:txBody>
      </p:sp>
      <p:sp>
        <p:nvSpPr>
          <p:cNvPr name="TextBox 11" id="11"/>
          <p:cNvSpPr txBox="true"/>
          <p:nvPr/>
        </p:nvSpPr>
        <p:spPr>
          <a:xfrm rot="0">
            <a:off x="1708789" y="3950018"/>
            <a:ext cx="14870423" cy="60667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Comparison with Yahoo Finance: While Yahoo Finance offers comprehensive financial tools and data, Google Finance offers a more streamlined, user-friendly interface.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Comparison with Bloomberg: Bloomberg provides in-depth professional financial analysis, whereas Google Finance is more accessible for casual investors and beginners.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Comparison with Investing.com: Investing.com offers similar features, but Google Finance stands out due to its seamless integration with Google services and its user-friendly interface.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Finance Strengths: Simplicity, real-time data, and its integration with Google Search for easy access.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Finance for Portfolio Management</a:t>
            </a:r>
          </a:p>
        </p:txBody>
      </p:sp>
      <p:sp>
        <p:nvSpPr>
          <p:cNvPr name="TextBox 11" id="11"/>
          <p:cNvSpPr txBox="true"/>
          <p:nvPr/>
        </p:nvSpPr>
        <p:spPr>
          <a:xfrm rot="0">
            <a:off x="1708789" y="3930968"/>
            <a:ext cx="14870423" cy="5071106"/>
          </a:xfrm>
          <a:prstGeom prst="rect">
            <a:avLst/>
          </a:prstGeom>
        </p:spPr>
        <p:txBody>
          <a:bodyPr anchor="t" rtlCol="false" tIns="0" lIns="0" bIns="0" rIns="0">
            <a:spAutoFit/>
          </a:bodyPr>
          <a:lstStyle/>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Creating a Portfolio: Users can input their stock purchases, view total portfolio value, and track performance over time.</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Performance Tracking: Google Finance allows users to see real-time changes in their portfolio's value, track gains/losses, and adjust their holdings.</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Portfolio Customization: Users can track multiple portfolios, categorize investments, and analyze historical performance to make informed decisions.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Advanced Features of Google Finance</a:t>
            </a:r>
          </a:p>
        </p:txBody>
      </p:sp>
      <p:sp>
        <p:nvSpPr>
          <p:cNvPr name="TextBox 11" id="11"/>
          <p:cNvSpPr txBox="true"/>
          <p:nvPr/>
        </p:nvSpPr>
        <p:spPr>
          <a:xfrm rot="0">
            <a:off x="1708789" y="3940493"/>
            <a:ext cx="14870423" cy="5605141"/>
          </a:xfrm>
          <a:prstGeom prst="rect">
            <a:avLst/>
          </a:prstGeom>
        </p:spPr>
        <p:txBody>
          <a:bodyPr anchor="t" rtlCol="false" tIns="0" lIns="0" bIns="0" rIns="0">
            <a:spAutoFit/>
          </a:bodyPr>
          <a:lstStyle/>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Currency Converter: Google Finance offers a built-in currency converter, useful for investors dealing with foreign markets.</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Stock Alerts: Users can set up price alerts to receive notifications when stocks hit target prices.</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Sector &amp; Market Indices: Provides detailed information about major indices like the S&amp;P 500, Nasdaq, Dow Jones, and sector performance.</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Integration with Google Search: Allows users to directly search for financial terms and stock quotes through Google Search, providing a seamless experience.</a:t>
            </a:r>
          </a:p>
          <a:p>
            <a:pPr algn="l" marL="0" indent="0" lvl="0">
              <a:lnSpc>
                <a:spcPts val="448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G-MAIL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77627"/>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2684388" y="2955533"/>
            <a:ext cx="12919225" cy="4981575"/>
          </a:xfrm>
          <a:prstGeom prst="rect">
            <a:avLst/>
          </a:prstGeom>
        </p:spPr>
        <p:txBody>
          <a:bodyPr anchor="t" rtlCol="false" tIns="0" lIns="0" bIns="0" rIns="0">
            <a:spAutoFit/>
          </a:bodyPr>
          <a:lstStyle/>
          <a:p>
            <a:pPr algn="ctr">
              <a:lnSpc>
                <a:spcPts val="28680"/>
              </a:lnSpc>
            </a:pPr>
            <a:r>
              <a:rPr lang="en-US" sz="23900" spc="1195">
                <a:solidFill>
                  <a:srgbClr val="255C8C"/>
                </a:solidFill>
                <a:latin typeface="Calistoga"/>
                <a:ea typeface="Calistoga"/>
                <a:cs typeface="Calistoga"/>
                <a:sym typeface="Calistoga"/>
              </a:rPr>
              <a:t>OTP</a:t>
            </a:r>
          </a:p>
          <a:p>
            <a:pPr algn="ctr" marL="0" indent="0" lvl="0">
              <a:lnSpc>
                <a:spcPts val="10680"/>
              </a:lnSpc>
            </a:pPr>
          </a:p>
        </p:txBody>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Gmail</a:t>
            </a:r>
          </a:p>
        </p:txBody>
      </p:sp>
      <p:sp>
        <p:nvSpPr>
          <p:cNvPr name="TextBox 11" id="11"/>
          <p:cNvSpPr txBox="true"/>
          <p:nvPr/>
        </p:nvSpPr>
        <p:spPr>
          <a:xfrm rot="0">
            <a:off x="1708789" y="3950018"/>
            <a:ext cx="14870423" cy="543432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Launch Date: Gmail was launched by Google on April 1, 2004, offering users a free email service.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Free Service: Initially, Gmail provided 1GB of storage (a large amount at the time), making it an attractive option for users.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Significance: Gmail has since become one of the most popular email services worldwide, offering seamless integration with Google’s suite of tools.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Key Features: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Easy-to-use interface.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Powerful search capabilities.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Integration with Google services like Drive, Calendar, and Docs.</a:t>
            </a:r>
          </a:p>
          <a:p>
            <a:pPr algn="l" marL="0" indent="0" lvl="0">
              <a:lnSpc>
                <a:spcPts val="392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Interface and Navigation</a:t>
            </a:r>
          </a:p>
        </p:txBody>
      </p:sp>
      <p:sp>
        <p:nvSpPr>
          <p:cNvPr name="TextBox 11" id="11"/>
          <p:cNvSpPr txBox="true"/>
          <p:nvPr/>
        </p:nvSpPr>
        <p:spPr>
          <a:xfrm rot="0">
            <a:off x="1708789" y="3950018"/>
            <a:ext cx="14870423" cy="56413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Inbox: The primary view where incoming emails are displayed. It includes tabs for different categories like Primary, Social, Promotions, etc.</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Labels and Folders: Users can organize emails using labels, which act like folders but allow multiple labels per message.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Search Bar: The powerful search feature allows users to find emails quickly by keyword, sender, date, or attachment.</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Sidebar: The left sidebar contains quick links to labels, contacts, Google apps, and other Gmail features.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Settings: Accessible via the gear icon, settings allow users to customize themes, labels, notifications, and account preferences.</a:t>
            </a:r>
          </a:p>
          <a:p>
            <a:pPr algn="l" marL="0" indent="0" lvl="0">
              <a:lnSpc>
                <a:spcPts val="40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Key Features</a:t>
            </a:r>
          </a:p>
        </p:txBody>
      </p:sp>
      <p:sp>
        <p:nvSpPr>
          <p:cNvPr name="TextBox 11" id="11"/>
          <p:cNvSpPr txBox="true"/>
          <p:nvPr/>
        </p:nvSpPr>
        <p:spPr>
          <a:xfrm rot="0">
            <a:off x="1708789" y="3950018"/>
            <a:ext cx="14870423"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Chat &amp; Meet Integration: Gmail integrates Google Chat for direct messaging and Google Meet for video calls.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Smart Compose: This AI-driven feature suggests words and phrases as you type, speeding up email composition.</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Spam and Security Filters: Gmail automatically filters out spam and suspicious emails, reducing phishing and malware threats.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Categories and Tabs: Gmail automatically sorts incoming mail into tabs like Primary, Social, and Promotions, helping to prioritize important messages.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Drive Integration: Users can send and receive large files directly through Google Drive within Gmail.</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Security Features</a:t>
            </a:r>
          </a:p>
        </p:txBody>
      </p:sp>
      <p:sp>
        <p:nvSpPr>
          <p:cNvPr name="TextBox 11" id="11"/>
          <p:cNvSpPr txBox="true"/>
          <p:nvPr/>
        </p:nvSpPr>
        <p:spPr>
          <a:xfrm rot="0">
            <a:off x="1708789" y="3940493"/>
            <a:ext cx="14870423" cy="62845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Two-Step Verification: Gmail offers two-factor authentication (2FA) for an extra layer of security to prevent unauthorized access.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Spam Protection: Gmail uses sophisticated algorithms to filter out spam, phishing emails, and other malicious content from your inbox.</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Encryption: Gmail uses HTTPS encryption to secure your data during transmission, ensuring privacy and security.</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Suspicious Activity Alerts: Gmail notifies users if there is any suspicious activity detected in their account, such as login attempts from new locations.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Account Recovery Options: Gmail offers account recovery features like phone number and security questions to help recover lost or hacked accounts.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Mobile App</a:t>
            </a:r>
          </a:p>
        </p:txBody>
      </p:sp>
      <p:sp>
        <p:nvSpPr>
          <p:cNvPr name="TextBox 11" id="11"/>
          <p:cNvSpPr txBox="true"/>
          <p:nvPr/>
        </p:nvSpPr>
        <p:spPr>
          <a:xfrm rot="0">
            <a:off x="1708789" y="3950018"/>
            <a:ext cx="14870423"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Mobile Experience: Gmail’s mobile app provides users with the same core functionalities as the desktop version, optimized for smartphones and tablets.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Push Notifications: Users can receive real-time notifications for new emails, making it easier to stay updated.</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Offline Access: The Gmail mobile app allows users to read and compose emails offline, syncing with the server when a connection is available.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Integration with Other Google Apps: The Gmail app allows easy access to Google Calendar, Contacts, Drive, and other Google services within the app.</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Customizable Interface: The app allows users to switch themes, organize emails with labels, and set up custom notifications.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for Business: Google Workspace</a:t>
            </a:r>
          </a:p>
        </p:txBody>
      </p:sp>
      <p:sp>
        <p:nvSpPr>
          <p:cNvPr name="TextBox 11" id="11"/>
          <p:cNvSpPr txBox="true"/>
          <p:nvPr/>
        </p:nvSpPr>
        <p:spPr>
          <a:xfrm rot="0">
            <a:off x="1708789" y="3950018"/>
            <a:ext cx="14870423" cy="58585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Business Email with Custom Domains: Gmail can be used with a custom domain through Google Workspace (formerly G Suite), providing professional email addresses for organizations.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Collaboration Tools: Gmail integrates with other Google Workspace tools like Google Docs, Sheets, Slides, and Drive, promoting seamless team collaboration.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Admin Control: Google Workspace provides administrators with control over user accounts, security settings, and data management.</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Shared Calendars and Contacts: Teams can easily schedule meetings, share calendars, and access contact information.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Storage Options: Google Workspace provides additional cloud storage for organizations, offering scalable solutions for businesses of all sizes.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Gmail Tips and Tricks</a:t>
            </a:r>
          </a:p>
        </p:txBody>
      </p:sp>
      <p:sp>
        <p:nvSpPr>
          <p:cNvPr name="TextBox 11" id="11"/>
          <p:cNvSpPr txBox="true"/>
          <p:nvPr/>
        </p:nvSpPr>
        <p:spPr>
          <a:xfrm rot="0">
            <a:off x="1708789" y="3940493"/>
            <a:ext cx="14870423" cy="62845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Keyboard Shortcuts: Gmail supports various keyboard shortcuts (e.g., “C” to compose, “E” to archive) to help users navigate and manage their inbox quickly.</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Snooze Emails: Users can snooze emails to reappear at a later time, allowing for better organization and focus.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Priority Inbox: Gmail can automatically highlight important emails using machine learning, helping users stay on top of essential messages.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Undo Send: After sending an email, you can undo it within a few seconds, which is useful if you notice a mistake or forgot to include an attachment.</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Multiple Account Management: Gmail allows users to manage multiple Gmail accounts simultaneously without having to log in and out.</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NO CODE APPLICATIONS </a:t>
            </a:r>
          </a:p>
        </p:txBody>
      </p:sp>
    </p:spTree>
  </p:cSld>
  <p:clrMapOvr>
    <a:masterClrMapping/>
  </p:clrMapOvr>
</p:sld>
</file>

<file path=ppt/slides/slide1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569636"/>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No-Code Applications</a:t>
            </a:r>
          </a:p>
        </p:txBody>
      </p:sp>
      <p:sp>
        <p:nvSpPr>
          <p:cNvPr name="TextBox 11" id="11"/>
          <p:cNvSpPr txBox="true"/>
          <p:nvPr/>
        </p:nvSpPr>
        <p:spPr>
          <a:xfrm rot="0">
            <a:off x="1708789" y="3679829"/>
            <a:ext cx="14870423" cy="5845171"/>
          </a:xfrm>
          <a:prstGeom prst="rect">
            <a:avLst/>
          </a:prstGeom>
        </p:spPr>
        <p:txBody>
          <a:bodyPr anchor="t" rtlCol="false" tIns="0" lIns="0" bIns="0" rIns="0">
            <a:spAutoFit/>
          </a:bodyPr>
          <a:lstStyle/>
          <a:p>
            <a:pPr algn="l">
              <a:lnSpc>
                <a:spcPts val="4340"/>
              </a:lnSpc>
            </a:pPr>
            <a:r>
              <a:rPr lang="en-US" sz="3100" spc="155">
                <a:solidFill>
                  <a:srgbClr val="255C8C"/>
                </a:solidFill>
                <a:latin typeface="HK Grotesk"/>
                <a:ea typeface="HK Grotesk"/>
                <a:cs typeface="HK Grotesk"/>
                <a:sym typeface="HK Grotesk"/>
              </a:rPr>
              <a:t>Definition: No-code applications allow users to create software or automate processes without needing to write any code.</a:t>
            </a:r>
          </a:p>
          <a:p>
            <a:pPr algn="l">
              <a:lnSpc>
                <a:spcPts val="4340"/>
              </a:lnSpc>
            </a:pPr>
          </a:p>
          <a:p>
            <a:pPr algn="l">
              <a:lnSpc>
                <a:spcPts val="4340"/>
              </a:lnSpc>
            </a:pPr>
            <a:r>
              <a:rPr lang="en-US" sz="3100" spc="155">
                <a:solidFill>
                  <a:srgbClr val="255C8C"/>
                </a:solidFill>
                <a:latin typeface="HK Grotesk"/>
                <a:ea typeface="HK Grotesk"/>
                <a:cs typeface="HK Grotesk"/>
                <a:sym typeface="HK Grotesk"/>
              </a:rPr>
              <a:t>Target Audience: Aimed at non-technical users like entrepreneurs, business owners, marketers, and creatives who need to build solutions quickly.</a:t>
            </a:r>
          </a:p>
          <a:p>
            <a:pPr algn="l">
              <a:lnSpc>
                <a:spcPts val="4340"/>
              </a:lnSpc>
            </a:pPr>
          </a:p>
          <a:p>
            <a:pPr algn="l">
              <a:lnSpc>
                <a:spcPts val="4340"/>
              </a:lnSpc>
            </a:pPr>
            <a:r>
              <a:rPr lang="en-US" sz="3100" spc="155">
                <a:solidFill>
                  <a:srgbClr val="255C8C"/>
                </a:solidFill>
                <a:latin typeface="HK Grotesk"/>
                <a:ea typeface="HK Grotesk"/>
                <a:cs typeface="HK Grotesk"/>
                <a:sym typeface="HK Grotesk"/>
              </a:rPr>
              <a:t>Key Benefits:</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Empowering individuals without programming knowledge.</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Reducing development costs and time.</a:t>
            </a:r>
          </a:p>
          <a:p>
            <a:pPr algn="l" marL="669323" indent="-334662" lvl="1">
              <a:lnSpc>
                <a:spcPts val="4340"/>
              </a:lnSpc>
              <a:buFont typeface="Arial"/>
              <a:buChar char="•"/>
            </a:pPr>
            <a:r>
              <a:rPr lang="en-US" sz="3100" spc="155">
                <a:solidFill>
                  <a:srgbClr val="255C8C"/>
                </a:solidFill>
                <a:latin typeface="HK Grotesk"/>
                <a:ea typeface="HK Grotesk"/>
                <a:cs typeface="HK Grotesk"/>
                <a:sym typeface="HK Grotesk"/>
              </a:rPr>
              <a:t>Enabling rapid prototyping and iterations.</a:t>
            </a:r>
          </a:p>
          <a:p>
            <a:pPr algn="l" marL="0" indent="0" lvl="0">
              <a:lnSpc>
                <a:spcPts val="3360"/>
              </a:lnSpc>
            </a:pPr>
          </a:p>
        </p:txBody>
      </p:sp>
      <p:sp>
        <p:nvSpPr>
          <p:cNvPr name="AutoShape 12" id="12"/>
          <p:cNvSpPr/>
          <p:nvPr/>
        </p:nvSpPr>
        <p:spPr>
          <a:xfrm>
            <a:off x="1708789" y="338125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82795" y="1721847"/>
            <a:ext cx="9940755"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Types of No-Code Applications</a:t>
            </a:r>
          </a:p>
        </p:txBody>
      </p:sp>
      <p:sp>
        <p:nvSpPr>
          <p:cNvPr name="TextBox 11" id="11"/>
          <p:cNvSpPr txBox="true"/>
          <p:nvPr/>
        </p:nvSpPr>
        <p:spPr>
          <a:xfrm rot="0">
            <a:off x="1708789" y="3314200"/>
            <a:ext cx="14870423" cy="62845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Web Apps: No-code tools like Webflow or Bubble allow users to build fully-functional websites without coding.</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Mobile Apps: Platforms like Adalo or Glide help users create mobile applications without writing code.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Automation Tools: Services like Zapier or Integromat automate workflows between apps and services.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Databases and CRMs: Tools like Airtable and Notion allow users to create databases and manage customer relationships through customizable templates.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E-commerce: No-code platforms like Shopify or Wix enable users to build online stores with ease.</a:t>
            </a:r>
          </a:p>
          <a:p>
            <a:pPr algn="l" marL="0" indent="0" lvl="0">
              <a:lnSpc>
                <a:spcPts val="3360"/>
              </a:lnSpc>
            </a:pPr>
          </a:p>
        </p:txBody>
      </p:sp>
      <p:sp>
        <p:nvSpPr>
          <p:cNvPr name="AutoShape 12" id="12"/>
          <p:cNvSpPr/>
          <p:nvPr/>
        </p:nvSpPr>
        <p:spPr>
          <a:xfrm>
            <a:off x="2061661" y="29427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192684"/>
            <a:ext cx="8022194" cy="1181102"/>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What is OTP?</a:t>
            </a:r>
          </a:p>
        </p:txBody>
      </p:sp>
      <p:sp>
        <p:nvSpPr>
          <p:cNvPr name="TextBox 11" id="11"/>
          <p:cNvSpPr txBox="true"/>
          <p:nvPr/>
        </p:nvSpPr>
        <p:spPr>
          <a:xfrm rot="0">
            <a:off x="2210699" y="4719291"/>
            <a:ext cx="13866603" cy="21748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OTP stands for One-Time Password, a unique code used for authentication.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It is valid for a single session or transaction, adding an extra layer of security.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Typically sent via SMS, email, or through an authenticator app.</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OTPs are widely used in online banking, e-commerce, and secure access systems.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Example: A 6-digit code sent to your phone to confirm a login or payment.</a:t>
            </a: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41111"/>
            <a:ext cx="9209875"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Popular No-Code Platforms</a:t>
            </a:r>
          </a:p>
        </p:txBody>
      </p:sp>
      <p:sp>
        <p:nvSpPr>
          <p:cNvPr name="TextBox 11" id="11"/>
          <p:cNvSpPr txBox="true"/>
          <p:nvPr/>
        </p:nvSpPr>
        <p:spPr>
          <a:xfrm rot="0">
            <a:off x="1708789" y="395001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Webflow: A powerful tool for building responsive websites and landing pages with no coding.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Bubble: A visual programming tool that allows users to create fully interactive web apps without code.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Adalo: A platform focused on building mobile apps without needing to write any code.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Airtable: A flexible and visual database tool that lets users build apps and manage data through customizable views.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Zapier: A tool to automate workflows by connecting apps and services, such as automating email sending or syncing data across platforms.</a:t>
            </a:r>
          </a:p>
          <a:p>
            <a:pPr algn="l" marL="0" indent="0" lvl="0">
              <a:lnSpc>
                <a:spcPts val="3360"/>
              </a:lnSpc>
            </a:pPr>
          </a:p>
        </p:txBody>
      </p:sp>
      <p:sp>
        <p:nvSpPr>
          <p:cNvPr name="AutoShape 12" id="12"/>
          <p:cNvSpPr/>
          <p:nvPr/>
        </p:nvSpPr>
        <p:spPr>
          <a:xfrm>
            <a:off x="2061661" y="3161989"/>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Advantages of No-Code Applications</a:t>
            </a:r>
          </a:p>
        </p:txBody>
      </p:sp>
      <p:sp>
        <p:nvSpPr>
          <p:cNvPr name="TextBox 11" id="11"/>
          <p:cNvSpPr txBox="true"/>
          <p:nvPr/>
        </p:nvSpPr>
        <p:spPr>
          <a:xfrm rot="0">
            <a:off x="1708789" y="3950018"/>
            <a:ext cx="14870423" cy="55524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Faster Development: No-code platforms significantly reduce the time required to build applications compared to traditional development.</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Cost Efficiency: No need to hire developers or invest in expensive coding resources.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Empowers Non-Developers: Allows anyone to create and deploy their own apps or solutions, removing the dependency on technical expertise.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Flexibility and Customization: No-code platforms offer a variety of customizable templates and features, enabling users to tailor their apps to specific needs.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Rapid Prototyping: Easy to test and iterate on ideas with immediate feedback, allowing for fast market validation.</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No-Code Platforms</a:t>
            </a:r>
          </a:p>
        </p:txBody>
      </p:sp>
      <p:sp>
        <p:nvSpPr>
          <p:cNvPr name="TextBox 11" id="11"/>
          <p:cNvSpPr txBox="true"/>
          <p:nvPr/>
        </p:nvSpPr>
        <p:spPr>
          <a:xfrm rot="0">
            <a:off x="1708789" y="3940493"/>
            <a:ext cx="14870423" cy="57511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Drag-and-Drop Builder: Allows users to design interfaces, pages, and workflows without writing code.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Pre-built Components: Most platforms offer reusable components such as forms, charts, tables, and buttons.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Database Management: Users can create, manage, and display data in dynamic ways without backend coding.</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Custom Logic: Platforms support simple conditional logic and automation, such as “If this, then that” scenarios.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Integrations: No-code apps can connect with various APIs and third-party tools to enhance functionality (e.g., CRM, payment systems).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10363588"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Challenges and Limitations of No-Code Applications</a:t>
            </a:r>
          </a:p>
        </p:txBody>
      </p:sp>
      <p:sp>
        <p:nvSpPr>
          <p:cNvPr name="TextBox 11" id="11"/>
          <p:cNvSpPr txBox="true"/>
          <p:nvPr/>
        </p:nvSpPr>
        <p:spPr>
          <a:xfrm rot="0">
            <a:off x="2019413" y="3923669"/>
            <a:ext cx="14870423" cy="57511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Scalability: While suitable for small to medium-sized projects, no-code apps may face limitations in scalability for large enterprises.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Customization Limits: No-code tools have constraints in highly specific or advanced customizations, especially for complex features.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Security Concerns: Since no-code platforms are third-party services, security and data privacy depend on their infrastructure and protocols.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Vendor Lock-In: Users may become dependent on the platform, making it difficult to migrate to another service or customize beyond available options.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Learning Curve: While no coding is required, understanding the platform's interface and features may still require time to master.</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412379"/>
            <a:ext cx="1156696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The Future of No-Code Development</a:t>
            </a:r>
          </a:p>
        </p:txBody>
      </p:sp>
      <p:sp>
        <p:nvSpPr>
          <p:cNvPr name="TextBox 11" id="11"/>
          <p:cNvSpPr txBox="true"/>
          <p:nvPr/>
        </p:nvSpPr>
        <p:spPr>
          <a:xfrm rot="0">
            <a:off x="1562612" y="3456087"/>
            <a:ext cx="14870423" cy="62845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Increased Adoption: More businesses and individuals are likely to adopt no-code tools as they become more powerful and accessible.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AI and Automation Integration: Future no-code platforms may integrate more advanced AI to simplify app creation further and automate decision-making.</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Enterprise Solutions: No-code platforms are evolving to meet the needs of large organizations, offering enterprise-grade tools for building internal systems.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Cross-Platform Development: The ability to create apps that work seamlessly across web, mobile, and desktop platforms will continue to improve.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Collaborative Tools: We may see more collaboration-focused features, enabling teams to work together on no-code projects in real time.</a:t>
            </a:r>
          </a:p>
          <a:p>
            <a:pPr algn="l" marL="0" indent="0" lvl="0">
              <a:lnSpc>
                <a:spcPts val="3360"/>
              </a:lnSpc>
            </a:pPr>
          </a:p>
        </p:txBody>
      </p:sp>
      <p:sp>
        <p:nvSpPr>
          <p:cNvPr name="AutoShape 12" id="12"/>
          <p:cNvSpPr/>
          <p:nvPr/>
        </p:nvSpPr>
        <p:spPr>
          <a:xfrm>
            <a:off x="2061661" y="312544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CHARTS IN EXCEL</a:t>
            </a:r>
          </a:p>
        </p:txBody>
      </p:sp>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732419"/>
            <a:ext cx="11566964" cy="905649"/>
          </a:xfrm>
          <a:prstGeom prst="rect">
            <a:avLst/>
          </a:prstGeom>
        </p:spPr>
        <p:txBody>
          <a:bodyPr anchor="t" rtlCol="false" tIns="0" lIns="0" bIns="0" rIns="0">
            <a:spAutoFit/>
          </a:bodyPr>
          <a:lstStyle/>
          <a:p>
            <a:pPr algn="l" marL="0" indent="0" lvl="0">
              <a:lnSpc>
                <a:spcPts val="6867"/>
              </a:lnSpc>
            </a:pPr>
            <a:r>
              <a:rPr lang="en-US" b="true" sz="6540">
                <a:solidFill>
                  <a:srgbClr val="255C8C"/>
                </a:solidFill>
                <a:latin typeface="HK Grotesk Bold"/>
                <a:ea typeface="HK Grotesk Bold"/>
                <a:cs typeface="HK Grotesk Bold"/>
                <a:sym typeface="HK Grotesk Bold"/>
              </a:rPr>
              <a:t>Introduction to Charts in Excel</a:t>
            </a:r>
          </a:p>
        </p:txBody>
      </p:sp>
      <p:sp>
        <p:nvSpPr>
          <p:cNvPr name="TextBox 11" id="11"/>
          <p:cNvSpPr txBox="true"/>
          <p:nvPr/>
        </p:nvSpPr>
        <p:spPr>
          <a:xfrm rot="0">
            <a:off x="1562612" y="3446562"/>
            <a:ext cx="14870423" cy="6233156"/>
          </a:xfrm>
          <a:prstGeom prst="rect">
            <a:avLst/>
          </a:prstGeom>
        </p:spPr>
        <p:txBody>
          <a:bodyPr anchor="t" rtlCol="false" tIns="0" lIns="0" bIns="0" rIns="0">
            <a:spAutoFit/>
          </a:bodyPr>
          <a:lstStyle/>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Charts in Excel are powerful tools for visually representing data.</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They transform raw numbers into clear, intuitive visuals for better understanding and decision-making.</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Excel offers various chart types, such as column, bar, line, pie, and scatter charts, to suit different data visualization needs.</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Charts allow customization, including colors, labels, legends, and styles, to tailor visuals for specific audiences.</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Widely used in business, education, and research for data analysis and reporting.</a:t>
            </a:r>
          </a:p>
          <a:p>
            <a:pPr algn="l" marL="712502" indent="-356251" lvl="1">
              <a:lnSpc>
                <a:spcPts val="4620"/>
              </a:lnSpc>
              <a:buFont typeface="Arial"/>
              <a:buChar char="•"/>
            </a:pPr>
            <a:r>
              <a:rPr lang="en-US" sz="3300" spc="165">
                <a:solidFill>
                  <a:srgbClr val="255C8C"/>
                </a:solidFill>
                <a:latin typeface="HK Grotesk"/>
                <a:ea typeface="HK Grotesk"/>
                <a:cs typeface="HK Grotesk"/>
                <a:sym typeface="HK Grotesk"/>
              </a:rPr>
              <a:t>Key Benefit: Simplifies complex datasets into actionable insights.</a:t>
            </a:r>
          </a:p>
          <a:p>
            <a:pPr algn="l" marL="0" indent="0" lvl="0">
              <a:lnSpc>
                <a:spcPts val="3360"/>
              </a:lnSpc>
            </a:pPr>
          </a:p>
        </p:txBody>
      </p:sp>
      <p:sp>
        <p:nvSpPr>
          <p:cNvPr name="AutoShape 12" id="12"/>
          <p:cNvSpPr/>
          <p:nvPr/>
        </p:nvSpPr>
        <p:spPr>
          <a:xfrm>
            <a:off x="2061661" y="312544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099361" y="1807377"/>
            <a:ext cx="14089277" cy="6672247"/>
            <a:chOff x="0" y="0"/>
            <a:chExt cx="18785703" cy="8896329"/>
          </a:xfrm>
        </p:grpSpPr>
        <p:sp>
          <p:nvSpPr>
            <p:cNvPr name="TextBox 11" id="11"/>
            <p:cNvSpPr txBox="true"/>
            <p:nvPr/>
          </p:nvSpPr>
          <p:spPr>
            <a:xfrm rot="0">
              <a:off x="0" y="-9525"/>
              <a:ext cx="18779848" cy="16351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55C8C"/>
                  </a:solidFill>
                  <a:latin typeface="HK Grotesk Bold"/>
                  <a:ea typeface="HK Grotesk Bold"/>
                  <a:cs typeface="HK Grotesk Bold"/>
                  <a:sym typeface="HK Grotesk Bold"/>
                </a:rPr>
                <a:t>Column Chart</a:t>
              </a:r>
            </a:p>
          </p:txBody>
        </p:sp>
        <p:sp>
          <p:nvSpPr>
            <p:cNvPr name="TextBox 12" id="12"/>
            <p:cNvSpPr txBox="true"/>
            <p:nvPr/>
          </p:nvSpPr>
          <p:spPr>
            <a:xfrm rot="0">
              <a:off x="0" y="3333600"/>
              <a:ext cx="18785703" cy="5562728"/>
            </a:xfrm>
            <a:prstGeom prst="rect">
              <a:avLst/>
            </a:prstGeom>
          </p:spPr>
          <p:txBody>
            <a:bodyPr anchor="t" rtlCol="false" tIns="0" lIns="0" bIns="0" rIns="0">
              <a:spAutoFit/>
            </a:bodyPr>
            <a:lstStyle/>
            <a:p>
              <a:pPr algn="l" marL="0" indent="0" lvl="0">
                <a:lnSpc>
                  <a:spcPts val="5621"/>
                </a:lnSpc>
                <a:spcBef>
                  <a:spcPct val="0"/>
                </a:spcBef>
              </a:pPr>
              <a:r>
                <a:rPr lang="en-US" sz="3747" spc="187" u="none">
                  <a:solidFill>
                    <a:srgbClr val="255C8C"/>
                  </a:solidFill>
                  <a:latin typeface="HK Grotesk"/>
                  <a:ea typeface="HK Grotesk"/>
                  <a:cs typeface="HK Grotesk"/>
                  <a:sym typeface="HK Grotesk"/>
                </a:rPr>
                <a:t>Column charts are used to compare data across categories, with values represented as vertical bars. Variants include clustered, stacked, and 3-D column charts. Ideal for visualizing performance metrics like sales by region or product. You can add data labels, adjust axis options, and format styles for clear communication.</a:t>
              </a:r>
            </a:p>
          </p:txBody>
        </p:sp>
      </p:grpSp>
    </p:spTree>
  </p:cSld>
  <p:clrMapOvr>
    <a:masterClrMapping/>
  </p:clrMapOvr>
</p:sld>
</file>

<file path=ppt/slides/slide1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099361" y="1807377"/>
            <a:ext cx="14089277" cy="6672247"/>
            <a:chOff x="0" y="0"/>
            <a:chExt cx="18785703" cy="8896329"/>
          </a:xfrm>
        </p:grpSpPr>
        <p:sp>
          <p:nvSpPr>
            <p:cNvPr name="TextBox 11" id="11"/>
            <p:cNvSpPr txBox="true"/>
            <p:nvPr/>
          </p:nvSpPr>
          <p:spPr>
            <a:xfrm rot="0">
              <a:off x="0" y="-9525"/>
              <a:ext cx="18779848" cy="16351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55C8C"/>
                  </a:solidFill>
                  <a:latin typeface="HK Grotesk Bold"/>
                  <a:ea typeface="HK Grotesk Bold"/>
                  <a:cs typeface="HK Grotesk Bold"/>
                  <a:sym typeface="HK Grotesk Bold"/>
                </a:rPr>
                <a:t>Bar Chart</a:t>
              </a:r>
            </a:p>
          </p:txBody>
        </p:sp>
        <p:sp>
          <p:nvSpPr>
            <p:cNvPr name="TextBox 12" id="12"/>
            <p:cNvSpPr txBox="true"/>
            <p:nvPr/>
          </p:nvSpPr>
          <p:spPr>
            <a:xfrm rot="0">
              <a:off x="0" y="3333600"/>
              <a:ext cx="18785703" cy="5562728"/>
            </a:xfrm>
            <a:prstGeom prst="rect">
              <a:avLst/>
            </a:prstGeom>
          </p:spPr>
          <p:txBody>
            <a:bodyPr anchor="t" rtlCol="false" tIns="0" lIns="0" bIns="0" rIns="0">
              <a:spAutoFit/>
            </a:bodyPr>
            <a:lstStyle/>
            <a:p>
              <a:pPr algn="l" marL="0" indent="0" lvl="0">
                <a:lnSpc>
                  <a:spcPts val="5621"/>
                </a:lnSpc>
                <a:spcBef>
                  <a:spcPct val="0"/>
                </a:spcBef>
              </a:pPr>
              <a:r>
                <a:rPr lang="en-US" sz="3747" spc="187">
                  <a:solidFill>
                    <a:srgbClr val="255C8C"/>
                  </a:solidFill>
                  <a:latin typeface="HK Grotesk"/>
                  <a:ea typeface="HK Grotesk"/>
                  <a:cs typeface="HK Grotesk"/>
                  <a:sym typeface="HK Grotesk"/>
                </a:rPr>
                <a:t>Bar charts display horizontal bars, ideal for ranking or comparing values across categories. Variants include clustered, stacked, and 3-D bars. Perfect for survey results or performance evaluations. Bar charts are great for data with long category names or where space constraints make column charts less effective.</a:t>
              </a:r>
            </a:p>
          </p:txBody>
        </p:sp>
      </p:grpSp>
    </p:spTree>
  </p:cSld>
  <p:clrMapOvr>
    <a:masterClrMapping/>
  </p:clrMapOvr>
</p:sld>
</file>

<file path=ppt/slides/slide1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099361" y="2159802"/>
            <a:ext cx="14089277" cy="5967397"/>
            <a:chOff x="0" y="0"/>
            <a:chExt cx="18785703" cy="7956529"/>
          </a:xfrm>
        </p:grpSpPr>
        <p:sp>
          <p:nvSpPr>
            <p:cNvPr name="TextBox 11" id="11"/>
            <p:cNvSpPr txBox="true"/>
            <p:nvPr/>
          </p:nvSpPr>
          <p:spPr>
            <a:xfrm rot="0">
              <a:off x="0" y="-9525"/>
              <a:ext cx="18779848" cy="16351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55C8C"/>
                  </a:solidFill>
                  <a:latin typeface="HK Grotesk Bold"/>
                  <a:ea typeface="HK Grotesk Bold"/>
                  <a:cs typeface="HK Grotesk Bold"/>
                  <a:sym typeface="HK Grotesk Bold"/>
                </a:rPr>
                <a:t>Line Chart</a:t>
              </a:r>
            </a:p>
          </p:txBody>
        </p:sp>
        <p:sp>
          <p:nvSpPr>
            <p:cNvPr name="TextBox 12" id="12"/>
            <p:cNvSpPr txBox="true"/>
            <p:nvPr/>
          </p:nvSpPr>
          <p:spPr>
            <a:xfrm rot="0">
              <a:off x="0" y="3333600"/>
              <a:ext cx="18785703" cy="4622928"/>
            </a:xfrm>
            <a:prstGeom prst="rect">
              <a:avLst/>
            </a:prstGeom>
          </p:spPr>
          <p:txBody>
            <a:bodyPr anchor="t" rtlCol="false" tIns="0" lIns="0" bIns="0" rIns="0">
              <a:spAutoFit/>
            </a:bodyPr>
            <a:lstStyle/>
            <a:p>
              <a:pPr algn="l" marL="0" indent="0" lvl="0">
                <a:lnSpc>
                  <a:spcPts val="5621"/>
                </a:lnSpc>
                <a:spcBef>
                  <a:spcPct val="0"/>
                </a:spcBef>
              </a:pPr>
              <a:r>
                <a:rPr lang="en-US" sz="3747" spc="187">
                  <a:solidFill>
                    <a:srgbClr val="255C8C"/>
                  </a:solidFill>
                  <a:latin typeface="HK Grotesk"/>
                  <a:ea typeface="HK Grotesk"/>
                  <a:cs typeface="HK Grotesk"/>
                  <a:sym typeface="HK Grotesk"/>
                </a:rPr>
                <a:t>Line charts show trends over time or categories, connecting data points with a line. Best for data with continuous intervals, like monthly revenue or website traffic trends. They can accommodate multiple data series and include markers for highlighting specific points.</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1028700" y="2892272"/>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28700" y="803106"/>
            <a:ext cx="16230600" cy="1057275"/>
          </a:xfrm>
          <a:prstGeom prst="rect">
            <a:avLst/>
          </a:prstGeom>
        </p:spPr>
        <p:txBody>
          <a:bodyPr anchor="t" rtlCol="false" tIns="0" lIns="0" bIns="0" rIns="0">
            <a:spAutoFit/>
          </a:bodyPr>
          <a:lstStyle/>
          <a:p>
            <a:pPr algn="ctr" marL="0" indent="0" lvl="0">
              <a:lnSpc>
                <a:spcPts val="8399"/>
              </a:lnSpc>
            </a:pPr>
            <a:r>
              <a:rPr lang="en-US" b="true" sz="6999">
                <a:solidFill>
                  <a:srgbClr val="255C8C"/>
                </a:solidFill>
                <a:latin typeface="HK Grotesk Bold"/>
                <a:ea typeface="HK Grotesk Bold"/>
                <a:cs typeface="HK Grotesk Bold"/>
                <a:sym typeface="HK Grotesk Bold"/>
              </a:rPr>
              <a:t>Why is OTP Used?</a:t>
            </a:r>
          </a:p>
        </p:txBody>
      </p:sp>
      <p:sp>
        <p:nvSpPr>
          <p:cNvPr name="TextBox 12" id="12"/>
          <p:cNvSpPr txBox="true"/>
          <p:nvPr/>
        </p:nvSpPr>
        <p:spPr>
          <a:xfrm rot="0">
            <a:off x="3319510" y="2876350"/>
            <a:ext cx="11492801" cy="975853"/>
          </a:xfrm>
          <a:prstGeom prst="rect">
            <a:avLst/>
          </a:prstGeom>
        </p:spPr>
        <p:txBody>
          <a:bodyPr anchor="t" rtlCol="false" tIns="0" lIns="0" bIns="0" rIns="0">
            <a:spAutoFit/>
          </a:bodyPr>
          <a:lstStyle/>
          <a:p>
            <a:pPr algn="l" marL="0" indent="0" lvl="0">
              <a:lnSpc>
                <a:spcPts val="3962"/>
              </a:lnSpc>
              <a:spcBef>
                <a:spcPct val="0"/>
              </a:spcBef>
            </a:pPr>
            <a:r>
              <a:rPr lang="en-US" sz="2830" spc="141" u="none">
                <a:solidFill>
                  <a:srgbClr val="255C8C"/>
                </a:solidFill>
                <a:latin typeface="HK Grotesk"/>
                <a:ea typeface="HK Grotesk"/>
                <a:cs typeface="HK Grotesk"/>
                <a:sym typeface="HK Grotesk"/>
              </a:rPr>
              <a:t>Enhanced Security: OTPs protect against unauthorized access by requiring a second layer of authentication.</a:t>
            </a:r>
          </a:p>
        </p:txBody>
      </p:sp>
      <p:sp>
        <p:nvSpPr>
          <p:cNvPr name="TextBox 13" id="13"/>
          <p:cNvSpPr txBox="true"/>
          <p:nvPr/>
        </p:nvSpPr>
        <p:spPr>
          <a:xfrm rot="0">
            <a:off x="1290982" y="3135676"/>
            <a:ext cx="476593" cy="514350"/>
          </a:xfrm>
          <a:prstGeom prst="rect">
            <a:avLst/>
          </a:prstGeom>
        </p:spPr>
        <p:txBody>
          <a:bodyPr anchor="t" rtlCol="false" tIns="0" lIns="0" bIns="0" rIns="0">
            <a:spAutoFit/>
          </a:bodyPr>
          <a:lstStyle/>
          <a:p>
            <a:pPr algn="ctr">
              <a:lnSpc>
                <a:spcPts val="4079"/>
              </a:lnSpc>
            </a:pPr>
            <a:r>
              <a:rPr lang="en-US" b="true" sz="3399">
                <a:solidFill>
                  <a:srgbClr val="F9F9F9"/>
                </a:solidFill>
                <a:latin typeface="HK Grotesk Bold"/>
                <a:ea typeface="HK Grotesk Bold"/>
                <a:cs typeface="HK Grotesk Bold"/>
                <a:sym typeface="HK Grotesk Bold"/>
              </a:rPr>
              <a:t>1</a:t>
            </a:r>
          </a:p>
        </p:txBody>
      </p:sp>
      <p:sp>
        <p:nvSpPr>
          <p:cNvPr name="TextBox 14" id="14"/>
          <p:cNvSpPr txBox="true"/>
          <p:nvPr/>
        </p:nvSpPr>
        <p:spPr>
          <a:xfrm rot="0">
            <a:off x="3319510" y="4407969"/>
            <a:ext cx="11492801" cy="976680"/>
          </a:xfrm>
          <a:prstGeom prst="rect">
            <a:avLst/>
          </a:prstGeom>
        </p:spPr>
        <p:txBody>
          <a:bodyPr anchor="t" rtlCol="false" tIns="0" lIns="0" bIns="0" rIns="0">
            <a:spAutoFit/>
          </a:bodyPr>
          <a:lstStyle/>
          <a:p>
            <a:pPr algn="l" marL="0" indent="0" lvl="0">
              <a:lnSpc>
                <a:spcPts val="3917"/>
              </a:lnSpc>
              <a:spcBef>
                <a:spcPct val="0"/>
              </a:spcBef>
            </a:pPr>
            <a:r>
              <a:rPr lang="en-US" sz="2798" spc="139" u="none">
                <a:solidFill>
                  <a:srgbClr val="255C8C"/>
                </a:solidFill>
                <a:latin typeface="HK Grotesk"/>
                <a:ea typeface="HK Grotesk"/>
                <a:cs typeface="HK Grotesk"/>
                <a:sym typeface="HK Grotesk"/>
              </a:rPr>
              <a:t>Dynamic Nature: Unlike static passwords, OTPs change with every use, making them more secure.</a:t>
            </a:r>
          </a:p>
        </p:txBody>
      </p:sp>
      <p:sp>
        <p:nvSpPr>
          <p:cNvPr name="Freeform 15" id="15"/>
          <p:cNvSpPr/>
          <p:nvPr/>
        </p:nvSpPr>
        <p:spPr>
          <a:xfrm flipH="false" flipV="false" rot="0">
            <a:off x="1028700" y="4424305"/>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277739" y="4667709"/>
            <a:ext cx="476593" cy="514350"/>
          </a:xfrm>
          <a:prstGeom prst="rect">
            <a:avLst/>
          </a:prstGeom>
        </p:spPr>
        <p:txBody>
          <a:bodyPr anchor="t" rtlCol="false" tIns="0" lIns="0" bIns="0" rIns="0">
            <a:spAutoFit/>
          </a:bodyPr>
          <a:lstStyle/>
          <a:p>
            <a:pPr algn="ctr">
              <a:lnSpc>
                <a:spcPts val="4079"/>
              </a:lnSpc>
            </a:pPr>
            <a:r>
              <a:rPr lang="en-US" b="true" sz="3399">
                <a:solidFill>
                  <a:srgbClr val="F9F9F9"/>
                </a:solidFill>
                <a:latin typeface="HK Grotesk Bold"/>
                <a:ea typeface="HK Grotesk Bold"/>
                <a:cs typeface="HK Grotesk Bold"/>
                <a:sym typeface="HK Grotesk Bold"/>
              </a:rPr>
              <a:t>2</a:t>
            </a:r>
          </a:p>
        </p:txBody>
      </p:sp>
      <p:sp>
        <p:nvSpPr>
          <p:cNvPr name="TextBox 17" id="17"/>
          <p:cNvSpPr txBox="true"/>
          <p:nvPr/>
        </p:nvSpPr>
        <p:spPr>
          <a:xfrm rot="0">
            <a:off x="3319510" y="5940002"/>
            <a:ext cx="11492801" cy="976680"/>
          </a:xfrm>
          <a:prstGeom prst="rect">
            <a:avLst/>
          </a:prstGeom>
        </p:spPr>
        <p:txBody>
          <a:bodyPr anchor="t" rtlCol="false" tIns="0" lIns="0" bIns="0" rIns="0">
            <a:spAutoFit/>
          </a:bodyPr>
          <a:lstStyle/>
          <a:p>
            <a:pPr algn="l" marL="0" indent="0" lvl="0">
              <a:lnSpc>
                <a:spcPts val="3917"/>
              </a:lnSpc>
              <a:spcBef>
                <a:spcPct val="0"/>
              </a:spcBef>
            </a:pPr>
            <a:r>
              <a:rPr lang="en-US" sz="2798" spc="139" u="none">
                <a:solidFill>
                  <a:srgbClr val="255C8C"/>
                </a:solidFill>
                <a:latin typeface="HK Grotesk"/>
                <a:ea typeface="HK Grotesk"/>
                <a:cs typeface="HK Grotesk"/>
                <a:sym typeface="HK Grotesk"/>
              </a:rPr>
              <a:t>Ease of Use: Simple to understand and implement, requiring minimal user training.</a:t>
            </a:r>
          </a:p>
        </p:txBody>
      </p:sp>
      <p:sp>
        <p:nvSpPr>
          <p:cNvPr name="Freeform 18" id="18"/>
          <p:cNvSpPr/>
          <p:nvPr/>
        </p:nvSpPr>
        <p:spPr>
          <a:xfrm flipH="false" flipV="false" rot="0">
            <a:off x="1015456" y="5956338"/>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277739" y="6199742"/>
            <a:ext cx="476593" cy="514350"/>
          </a:xfrm>
          <a:prstGeom prst="rect">
            <a:avLst/>
          </a:prstGeom>
        </p:spPr>
        <p:txBody>
          <a:bodyPr anchor="t" rtlCol="false" tIns="0" lIns="0" bIns="0" rIns="0">
            <a:spAutoFit/>
          </a:bodyPr>
          <a:lstStyle/>
          <a:p>
            <a:pPr algn="ctr">
              <a:lnSpc>
                <a:spcPts val="4079"/>
              </a:lnSpc>
            </a:pPr>
            <a:r>
              <a:rPr lang="en-US" b="true" sz="3399">
                <a:solidFill>
                  <a:srgbClr val="F9F9F9"/>
                </a:solidFill>
                <a:latin typeface="HK Grotesk Bold"/>
                <a:ea typeface="HK Grotesk Bold"/>
                <a:cs typeface="HK Grotesk Bold"/>
                <a:sym typeface="HK Grotesk Bold"/>
              </a:rPr>
              <a:t>3</a:t>
            </a:r>
          </a:p>
        </p:txBody>
      </p:sp>
      <p:sp>
        <p:nvSpPr>
          <p:cNvPr name="TextBox 20" id="20"/>
          <p:cNvSpPr txBox="true"/>
          <p:nvPr/>
        </p:nvSpPr>
        <p:spPr>
          <a:xfrm rot="0">
            <a:off x="3319510" y="7472035"/>
            <a:ext cx="11492801" cy="976680"/>
          </a:xfrm>
          <a:prstGeom prst="rect">
            <a:avLst/>
          </a:prstGeom>
        </p:spPr>
        <p:txBody>
          <a:bodyPr anchor="t" rtlCol="false" tIns="0" lIns="0" bIns="0" rIns="0">
            <a:spAutoFit/>
          </a:bodyPr>
          <a:lstStyle/>
          <a:p>
            <a:pPr algn="l" marL="0" indent="0" lvl="0">
              <a:lnSpc>
                <a:spcPts val="3917"/>
              </a:lnSpc>
              <a:spcBef>
                <a:spcPct val="0"/>
              </a:spcBef>
            </a:pPr>
            <a:r>
              <a:rPr lang="en-US" sz="2798" spc="139" u="none">
                <a:solidFill>
                  <a:srgbClr val="255C8C"/>
                </a:solidFill>
                <a:latin typeface="HK Grotesk"/>
                <a:ea typeface="HK Grotesk"/>
                <a:cs typeface="HK Grotesk"/>
                <a:sym typeface="HK Grotesk"/>
              </a:rPr>
              <a:t>Compliance: Many industries, such as finance, mandate OTPs to comply with regulatory requirements.</a:t>
            </a:r>
          </a:p>
        </p:txBody>
      </p:sp>
      <p:sp>
        <p:nvSpPr>
          <p:cNvPr name="Freeform 21" id="21"/>
          <p:cNvSpPr/>
          <p:nvPr/>
        </p:nvSpPr>
        <p:spPr>
          <a:xfrm flipH="false" flipV="false" rot="0">
            <a:off x="1028700" y="7488371"/>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1277739" y="7731775"/>
            <a:ext cx="476593" cy="514350"/>
          </a:xfrm>
          <a:prstGeom prst="rect">
            <a:avLst/>
          </a:prstGeom>
        </p:spPr>
        <p:txBody>
          <a:bodyPr anchor="t" rtlCol="false" tIns="0" lIns="0" bIns="0" rIns="0">
            <a:spAutoFit/>
          </a:bodyPr>
          <a:lstStyle/>
          <a:p>
            <a:pPr algn="ctr">
              <a:lnSpc>
                <a:spcPts val="4079"/>
              </a:lnSpc>
            </a:pPr>
            <a:r>
              <a:rPr lang="en-US" b="true" sz="3399">
                <a:solidFill>
                  <a:srgbClr val="F9F9F9"/>
                </a:solidFill>
                <a:latin typeface="HK Grotesk Bold"/>
                <a:ea typeface="HK Grotesk Bold"/>
                <a:cs typeface="HK Grotesk Bold"/>
                <a:sym typeface="HK Grotesk Bold"/>
              </a:rPr>
              <a:t>4</a:t>
            </a:r>
          </a:p>
        </p:txBody>
      </p:sp>
      <p:sp>
        <p:nvSpPr>
          <p:cNvPr name="TextBox 23" id="23"/>
          <p:cNvSpPr txBox="true"/>
          <p:nvPr/>
        </p:nvSpPr>
        <p:spPr>
          <a:xfrm rot="0">
            <a:off x="3319510" y="8986288"/>
            <a:ext cx="11492801" cy="1012240"/>
          </a:xfrm>
          <a:prstGeom prst="rect">
            <a:avLst/>
          </a:prstGeom>
        </p:spPr>
        <p:txBody>
          <a:bodyPr anchor="t" rtlCol="false" tIns="0" lIns="0" bIns="0" rIns="0">
            <a:spAutoFit/>
          </a:bodyPr>
          <a:lstStyle/>
          <a:p>
            <a:pPr algn="l" marL="0" indent="0" lvl="0">
              <a:lnSpc>
                <a:spcPts val="4057"/>
              </a:lnSpc>
              <a:spcBef>
                <a:spcPct val="0"/>
              </a:spcBef>
            </a:pPr>
            <a:r>
              <a:rPr lang="en-US" sz="2898" spc="144" u="none">
                <a:solidFill>
                  <a:srgbClr val="255C8C"/>
                </a:solidFill>
                <a:latin typeface="HK Grotesk"/>
                <a:ea typeface="HK Grotesk"/>
                <a:cs typeface="HK Grotesk"/>
                <a:sym typeface="HK Grotesk"/>
              </a:rPr>
              <a:t>Examples: Securing online transactions, two-factor authentication (2FA), and password recovery.</a:t>
            </a:r>
          </a:p>
        </p:txBody>
      </p:sp>
      <p:sp>
        <p:nvSpPr>
          <p:cNvPr name="Freeform 24" id="24"/>
          <p:cNvSpPr/>
          <p:nvPr/>
        </p:nvSpPr>
        <p:spPr>
          <a:xfrm flipH="false" flipV="false" rot="0">
            <a:off x="1028700" y="9020405"/>
            <a:ext cx="1001158" cy="1001158"/>
          </a:xfrm>
          <a:custGeom>
            <a:avLst/>
            <a:gdLst/>
            <a:ahLst/>
            <a:cxnLst/>
            <a:rect r="r" b="b" t="t" l="l"/>
            <a:pathLst>
              <a:path h="1001158" w="1001158">
                <a:moveTo>
                  <a:pt x="0" y="0"/>
                </a:moveTo>
                <a:lnTo>
                  <a:pt x="1001158" y="0"/>
                </a:lnTo>
                <a:lnTo>
                  <a:pt x="1001158" y="1001157"/>
                </a:lnTo>
                <a:lnTo>
                  <a:pt x="0" y="10011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1277739" y="9263808"/>
            <a:ext cx="476593" cy="514350"/>
          </a:xfrm>
          <a:prstGeom prst="rect">
            <a:avLst/>
          </a:prstGeom>
        </p:spPr>
        <p:txBody>
          <a:bodyPr anchor="t" rtlCol="false" tIns="0" lIns="0" bIns="0" rIns="0">
            <a:spAutoFit/>
          </a:bodyPr>
          <a:lstStyle/>
          <a:p>
            <a:pPr algn="ctr">
              <a:lnSpc>
                <a:spcPts val="4079"/>
              </a:lnSpc>
            </a:pPr>
            <a:r>
              <a:rPr lang="en-US" b="true" sz="3399">
                <a:solidFill>
                  <a:srgbClr val="F9F9F9"/>
                </a:solidFill>
                <a:latin typeface="HK Grotesk Bold"/>
                <a:ea typeface="HK Grotesk Bold"/>
                <a:cs typeface="HK Grotesk Bold"/>
                <a:sym typeface="HK Grotesk Bold"/>
              </a:rPr>
              <a:t>5</a:t>
            </a:r>
          </a:p>
        </p:txBody>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099361" y="2159802"/>
            <a:ext cx="14089277" cy="5967397"/>
            <a:chOff x="0" y="0"/>
            <a:chExt cx="18785703" cy="7956529"/>
          </a:xfrm>
        </p:grpSpPr>
        <p:sp>
          <p:nvSpPr>
            <p:cNvPr name="TextBox 11" id="11"/>
            <p:cNvSpPr txBox="true"/>
            <p:nvPr/>
          </p:nvSpPr>
          <p:spPr>
            <a:xfrm rot="0">
              <a:off x="0" y="-9525"/>
              <a:ext cx="18779848" cy="16351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255C8C"/>
                  </a:solidFill>
                  <a:latin typeface="HK Grotesk Bold"/>
                  <a:ea typeface="HK Grotesk Bold"/>
                  <a:cs typeface="HK Grotesk Bold"/>
                  <a:sym typeface="HK Grotesk Bold"/>
                </a:rPr>
                <a:t>Pie Chart</a:t>
              </a:r>
            </a:p>
          </p:txBody>
        </p:sp>
        <p:sp>
          <p:nvSpPr>
            <p:cNvPr name="TextBox 12" id="12"/>
            <p:cNvSpPr txBox="true"/>
            <p:nvPr/>
          </p:nvSpPr>
          <p:spPr>
            <a:xfrm rot="0">
              <a:off x="0" y="3333600"/>
              <a:ext cx="18785703" cy="4622928"/>
            </a:xfrm>
            <a:prstGeom prst="rect">
              <a:avLst/>
            </a:prstGeom>
          </p:spPr>
          <p:txBody>
            <a:bodyPr anchor="t" rtlCol="false" tIns="0" lIns="0" bIns="0" rIns="0">
              <a:spAutoFit/>
            </a:bodyPr>
            <a:lstStyle/>
            <a:p>
              <a:pPr algn="l" marL="0" indent="0" lvl="0">
                <a:lnSpc>
                  <a:spcPts val="5621"/>
                </a:lnSpc>
                <a:spcBef>
                  <a:spcPct val="0"/>
                </a:spcBef>
              </a:pPr>
              <a:r>
                <a:rPr lang="en-US" sz="3747" spc="187">
                  <a:solidFill>
                    <a:srgbClr val="255C8C"/>
                  </a:solidFill>
                  <a:latin typeface="HK Grotesk"/>
                  <a:ea typeface="HK Grotesk"/>
                  <a:cs typeface="HK Grotesk"/>
                  <a:sym typeface="HK Grotesk"/>
                </a:rPr>
                <a:t>ie charts represent parts of a whole as slices. They’re ideal for displaying proportions or percentages, such as market share or expense distribution. Variants include 3-D pie and doughnut charts. Use sparingly, as they’re less effective for comparing many categories.</a:t>
              </a:r>
            </a:p>
          </p:txBody>
        </p:sp>
      </p:grpSp>
    </p:spTree>
  </p:cSld>
  <p:clrMapOvr>
    <a:masterClrMapping/>
  </p:clrMapOvr>
</p:sld>
</file>

<file path=ppt/slides/slide1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162175"/>
            <a:ext cx="15807687" cy="54959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GOOGLE  MERCHANT CENTER  </a:t>
            </a:r>
          </a:p>
        </p:txBody>
      </p:sp>
    </p:spTree>
  </p:cSld>
  <p:clrMapOvr>
    <a:masterClrMapping/>
  </p:clrMapOvr>
</p:sld>
</file>

<file path=ppt/slides/slide1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25947"/>
            <a:ext cx="12280168" cy="2314577"/>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What is Google Merchant Center?</a:t>
            </a:r>
          </a:p>
        </p:txBody>
      </p:sp>
      <p:sp>
        <p:nvSpPr>
          <p:cNvPr name="TextBox 11" id="11"/>
          <p:cNvSpPr txBox="true"/>
          <p:nvPr/>
        </p:nvSpPr>
        <p:spPr>
          <a:xfrm rot="0">
            <a:off x="2039153" y="4487342"/>
            <a:ext cx="13866603" cy="3804285"/>
          </a:xfrm>
          <a:prstGeom prst="rect">
            <a:avLst/>
          </a:prstGeom>
        </p:spPr>
        <p:txBody>
          <a:bodyPr anchor="t" rtlCol="false" tIns="0" lIns="0" bIns="0" rIns="0">
            <a:spAutoFit/>
          </a:bodyPr>
          <a:lstStyle/>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A free platform by Google for businesses to manage and showcase their product inventory.</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Enables products to appear in Google Shopping, Search, and other Google services.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Integrates seamlessly with Google Ads for Shopping campaigns.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Supports both online and in-store product promotions.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25947"/>
            <a:ext cx="12280168" cy="2314577"/>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Key Features of Google Merchant Center</a:t>
            </a:r>
          </a:p>
        </p:txBody>
      </p:sp>
      <p:sp>
        <p:nvSpPr>
          <p:cNvPr name="TextBox 11" id="11"/>
          <p:cNvSpPr txBox="true"/>
          <p:nvPr/>
        </p:nvSpPr>
        <p:spPr>
          <a:xfrm rot="0">
            <a:off x="2039153" y="4487342"/>
            <a:ext cx="13866603" cy="4928235"/>
          </a:xfrm>
          <a:prstGeom prst="rect">
            <a:avLst/>
          </a:prstGeom>
        </p:spPr>
        <p:txBody>
          <a:bodyPr anchor="t" rtlCol="false" tIns="0" lIns="0" bIns="0" rIns="0">
            <a:spAutoFit/>
          </a:bodyPr>
          <a:lstStyle/>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Product Management: Upload titles, prices, images, and availability.</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Free Listings: Display products in the Google Shopping tab at no cost.</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Integration with Ads: Boost visibility via Shopping Ads campaigns.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Performance Tracking: Analyze how listings perform across Google services.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Local Inventory Ads: Promote products available in nearby stores.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25947"/>
            <a:ext cx="12280168" cy="2314577"/>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Benefits of Using Google Merchant Center</a:t>
            </a:r>
          </a:p>
        </p:txBody>
      </p:sp>
      <p:sp>
        <p:nvSpPr>
          <p:cNvPr name="TextBox 11" id="11"/>
          <p:cNvSpPr txBox="true"/>
          <p:nvPr/>
        </p:nvSpPr>
        <p:spPr>
          <a:xfrm rot="0">
            <a:off x="2039153" y="4487342"/>
            <a:ext cx="13866603" cy="4762500"/>
          </a:xfrm>
          <a:prstGeom prst="rect">
            <a:avLst/>
          </a:prstGeom>
        </p:spPr>
        <p:txBody>
          <a:bodyPr anchor="t" rtlCol="false" tIns="0" lIns="0" bIns="0" rIns="0">
            <a:spAutoFit/>
          </a:bodyPr>
          <a:lstStyle/>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Increases product visibility across multiple Google platforms.</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Attracts more traffic to e-commerce websites and physical stores.</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Simplifies promotion through centralized product feed management.</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Drives better ROI by targeting specific audiences with Shopping Ads.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25947"/>
            <a:ext cx="12280168" cy="2314577"/>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What is Google Merchant Center?</a:t>
            </a:r>
          </a:p>
        </p:txBody>
      </p:sp>
      <p:sp>
        <p:nvSpPr>
          <p:cNvPr name="TextBox 11" id="11"/>
          <p:cNvSpPr txBox="true"/>
          <p:nvPr/>
        </p:nvSpPr>
        <p:spPr>
          <a:xfrm rot="0">
            <a:off x="2039153" y="4487342"/>
            <a:ext cx="13866603" cy="3804285"/>
          </a:xfrm>
          <a:prstGeom prst="rect">
            <a:avLst/>
          </a:prstGeom>
        </p:spPr>
        <p:txBody>
          <a:bodyPr anchor="t" rtlCol="false" tIns="0" lIns="0" bIns="0" rIns="0">
            <a:spAutoFit/>
          </a:bodyPr>
          <a:lstStyle/>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A free platform by Google for businesses to manage and showcase their product inventory.</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Enables products to appear in Google Shopping, Search, and other Google services.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Integrates seamlessly with Google Ads for Shopping campaigns.</a:t>
            </a:r>
          </a:p>
          <a:p>
            <a:pPr algn="l" marL="690876" indent="-345438" lvl="1">
              <a:lnSpc>
                <a:spcPts val="4479"/>
              </a:lnSpc>
              <a:buFont typeface="Arial"/>
              <a:buChar char="•"/>
            </a:pPr>
            <a:r>
              <a:rPr lang="en-US" sz="3199" spc="159">
                <a:solidFill>
                  <a:srgbClr val="255C8C"/>
                </a:solidFill>
                <a:latin typeface="HK Grotesk"/>
                <a:ea typeface="HK Grotesk"/>
                <a:cs typeface="HK Grotesk"/>
                <a:sym typeface="HK Grotesk"/>
              </a:rPr>
              <a:t>Supports both online and in-store product promotions.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90975"/>
            <a:ext cx="15807687" cy="18383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NO CODE FORM.IO</a:t>
            </a:r>
          </a:p>
        </p:txBody>
      </p:sp>
    </p:spTree>
  </p:cSld>
  <p:clrMapOvr>
    <a:masterClrMapping/>
  </p:clrMapOvr>
</p:sld>
</file>

<file path=ppt/slides/slide1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317350"/>
            <a:ext cx="12011226" cy="2401522"/>
          </a:xfrm>
          <a:prstGeom prst="rect">
            <a:avLst/>
          </a:prstGeom>
        </p:spPr>
        <p:txBody>
          <a:bodyPr anchor="t" rtlCol="false" tIns="0" lIns="0" bIns="0" rIns="0">
            <a:spAutoFit/>
          </a:bodyPr>
          <a:lstStyle/>
          <a:p>
            <a:pPr algn="l" marL="0" indent="0" lvl="0">
              <a:lnSpc>
                <a:spcPts val="9417"/>
              </a:lnSpc>
            </a:pPr>
            <a:r>
              <a:rPr lang="en-US" b="true" sz="7981">
                <a:solidFill>
                  <a:srgbClr val="255C8C"/>
                </a:solidFill>
                <a:latin typeface="HK Grotesk Bold"/>
                <a:ea typeface="HK Grotesk Bold"/>
                <a:cs typeface="HK Grotesk Bold"/>
                <a:sym typeface="HK Grotesk Bold"/>
              </a:rPr>
              <a:t>Introduction to No Code Form.io</a:t>
            </a:r>
          </a:p>
        </p:txBody>
      </p:sp>
      <p:sp>
        <p:nvSpPr>
          <p:cNvPr name="TextBox 11" id="11"/>
          <p:cNvSpPr txBox="true"/>
          <p:nvPr/>
        </p:nvSpPr>
        <p:spPr>
          <a:xfrm rot="0">
            <a:off x="1656373" y="3919854"/>
            <a:ext cx="14540480" cy="5605146"/>
          </a:xfrm>
          <a:prstGeom prst="rect">
            <a:avLst/>
          </a:prstGeom>
        </p:spPr>
        <p:txBody>
          <a:bodyPr anchor="t" rtlCol="false" tIns="0" lIns="0" bIns="0" rIns="0">
            <a:spAutoFit/>
          </a:bodyPr>
          <a:lstStyle/>
          <a:p>
            <a:pPr algn="l">
              <a:lnSpc>
                <a:spcPts val="4479"/>
              </a:lnSpc>
              <a:spcBef>
                <a:spcPct val="0"/>
              </a:spcBef>
            </a:pPr>
            <a:r>
              <a:rPr lang="en-US" sz="3199" spc="159">
                <a:solidFill>
                  <a:srgbClr val="255C8C"/>
                </a:solidFill>
                <a:latin typeface="HK Grotesk"/>
                <a:ea typeface="HK Grotesk"/>
                <a:cs typeface="HK Grotesk"/>
                <a:sym typeface="HK Grotesk"/>
              </a:rPr>
              <a:t>What is Form.io?</a:t>
            </a:r>
          </a:p>
          <a:p>
            <a:pPr algn="l">
              <a:lnSpc>
                <a:spcPts val="4479"/>
              </a:lnSpc>
              <a:spcBef>
                <a:spcPct val="0"/>
              </a:spcBef>
            </a:pPr>
            <a:r>
              <a:rPr lang="en-US" sz="3199" spc="159">
                <a:solidFill>
                  <a:srgbClr val="255C8C"/>
                </a:solidFill>
                <a:latin typeface="HK Grotesk"/>
                <a:ea typeface="HK Grotesk"/>
                <a:cs typeface="HK Grotesk"/>
                <a:sym typeface="HK Grotesk"/>
              </a:rPr>
              <a:t>A powerful no-code form builder platform for creating web forms, surveys, and APIs without requiring coding skills.</a:t>
            </a:r>
          </a:p>
          <a:p>
            <a:pPr algn="l">
              <a:lnSpc>
                <a:spcPts val="4479"/>
              </a:lnSpc>
              <a:spcBef>
                <a:spcPct val="0"/>
              </a:spcBef>
            </a:pPr>
            <a:r>
              <a:rPr lang="en-US" sz="3199" spc="159">
                <a:solidFill>
                  <a:srgbClr val="255C8C"/>
                </a:solidFill>
                <a:latin typeface="HK Grotesk"/>
                <a:ea typeface="HK Grotesk"/>
                <a:cs typeface="HK Grotesk"/>
                <a:sym typeface="HK Grotesk"/>
              </a:rPr>
              <a:t>Key Features:</a:t>
            </a:r>
          </a:p>
          <a:p>
            <a:pPr algn="l">
              <a:lnSpc>
                <a:spcPts val="4479"/>
              </a:lnSpc>
              <a:spcBef>
                <a:spcPct val="0"/>
              </a:spcBef>
            </a:pPr>
            <a:r>
              <a:rPr lang="en-US" sz="3199" spc="159">
                <a:solidFill>
                  <a:srgbClr val="255C8C"/>
                </a:solidFill>
                <a:latin typeface="HK Grotesk"/>
                <a:ea typeface="HK Grotesk"/>
                <a:cs typeface="HK Grotesk"/>
                <a:sym typeface="HK Grotesk"/>
              </a:rPr>
              <a:t>Drag-and-drop interface for easy form creation.</a:t>
            </a:r>
          </a:p>
          <a:p>
            <a:pPr algn="l">
              <a:lnSpc>
                <a:spcPts val="4479"/>
              </a:lnSpc>
              <a:spcBef>
                <a:spcPct val="0"/>
              </a:spcBef>
            </a:pPr>
            <a:r>
              <a:rPr lang="en-US" sz="3199" spc="159">
                <a:solidFill>
                  <a:srgbClr val="255C8C"/>
                </a:solidFill>
                <a:latin typeface="HK Grotesk"/>
                <a:ea typeface="HK Grotesk"/>
                <a:cs typeface="HK Grotesk"/>
                <a:sym typeface="HK Grotesk"/>
              </a:rPr>
              <a:t>Integration with databases and third-party tools.</a:t>
            </a:r>
          </a:p>
          <a:p>
            <a:pPr algn="l">
              <a:lnSpc>
                <a:spcPts val="4479"/>
              </a:lnSpc>
              <a:spcBef>
                <a:spcPct val="0"/>
              </a:spcBef>
            </a:pPr>
            <a:r>
              <a:rPr lang="en-US" sz="3199" spc="159">
                <a:solidFill>
                  <a:srgbClr val="255C8C"/>
                </a:solidFill>
                <a:latin typeface="HK Grotesk"/>
                <a:ea typeface="HK Grotesk"/>
                <a:cs typeface="HK Grotesk"/>
                <a:sym typeface="HK Grotesk"/>
              </a:rPr>
              <a:t>Built-in RESTful API generation for data management.</a:t>
            </a:r>
          </a:p>
          <a:p>
            <a:pPr algn="l">
              <a:lnSpc>
                <a:spcPts val="4479"/>
              </a:lnSpc>
              <a:spcBef>
                <a:spcPct val="0"/>
              </a:spcBef>
            </a:pPr>
            <a:r>
              <a:rPr lang="en-US" sz="3199" spc="159">
                <a:solidFill>
                  <a:srgbClr val="255C8C"/>
                </a:solidFill>
                <a:latin typeface="HK Grotesk"/>
                <a:ea typeface="HK Grotesk"/>
                <a:cs typeface="HK Grotesk"/>
                <a:sym typeface="HK Grotesk"/>
              </a:rPr>
              <a:t>Use Cases:</a:t>
            </a:r>
          </a:p>
          <a:p>
            <a:pPr algn="l">
              <a:lnSpc>
                <a:spcPts val="4479"/>
              </a:lnSpc>
              <a:spcBef>
                <a:spcPct val="0"/>
              </a:spcBef>
            </a:pPr>
            <a:r>
              <a:rPr lang="en-US" sz="3199" spc="159">
                <a:solidFill>
                  <a:srgbClr val="255C8C"/>
                </a:solidFill>
                <a:latin typeface="HK Grotesk"/>
                <a:ea typeface="HK Grotesk"/>
                <a:cs typeface="HK Grotesk"/>
                <a:sym typeface="HK Grotesk"/>
              </a:rPr>
              <a:t>Dynamic forms for websites or apps.</a:t>
            </a:r>
          </a:p>
          <a:p>
            <a:pPr algn="l">
              <a:lnSpc>
                <a:spcPts val="4479"/>
              </a:lnSpc>
              <a:spcBef>
                <a:spcPct val="0"/>
              </a:spcBef>
            </a:pPr>
            <a:r>
              <a:rPr lang="en-US" sz="3199" spc="159">
                <a:solidFill>
                  <a:srgbClr val="255C8C"/>
                </a:solidFill>
                <a:latin typeface="HK Grotesk"/>
                <a:ea typeface="HK Grotesk"/>
                <a:cs typeface="HK Grotesk"/>
                <a:sym typeface="HK Grotesk"/>
              </a:rPr>
              <a:t>Data collection for surveys, registrations, or feedback.</a:t>
            </a:r>
          </a:p>
        </p:txBody>
      </p:sp>
      <p:sp>
        <p:nvSpPr>
          <p:cNvPr name="AutoShape 12" id="12"/>
          <p:cNvSpPr/>
          <p:nvPr/>
        </p:nvSpPr>
        <p:spPr>
          <a:xfrm>
            <a:off x="1656373" y="3718872"/>
            <a:ext cx="12011226" cy="0"/>
          </a:xfrm>
          <a:prstGeom prst="line">
            <a:avLst/>
          </a:prstGeom>
          <a:ln cap="flat" w="19050">
            <a:solidFill>
              <a:srgbClr val="255C8C"/>
            </a:solidFill>
            <a:prstDash val="solid"/>
            <a:headEnd type="none" len="sm" w="sm"/>
            <a:tailEnd type="none" len="sm" w="sm"/>
          </a:ln>
        </p:spPr>
      </p:sp>
    </p:spTree>
  </p:cSld>
  <p:clrMapOvr>
    <a:masterClrMapping/>
  </p:clrMapOvr>
</p:sld>
</file>

<file path=ppt/slides/slide1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26825" y="1317350"/>
            <a:ext cx="12011226" cy="2401522"/>
          </a:xfrm>
          <a:prstGeom prst="rect">
            <a:avLst/>
          </a:prstGeom>
        </p:spPr>
        <p:txBody>
          <a:bodyPr anchor="t" rtlCol="false" tIns="0" lIns="0" bIns="0" rIns="0">
            <a:spAutoFit/>
          </a:bodyPr>
          <a:lstStyle/>
          <a:p>
            <a:pPr algn="l" marL="0" indent="0" lvl="0">
              <a:lnSpc>
                <a:spcPts val="9417"/>
              </a:lnSpc>
            </a:pPr>
            <a:r>
              <a:rPr lang="en-US" b="true" sz="7981">
                <a:solidFill>
                  <a:srgbClr val="255C8C"/>
                </a:solidFill>
                <a:latin typeface="HK Grotesk Bold"/>
                <a:ea typeface="HK Grotesk Bold"/>
                <a:cs typeface="HK Grotesk Bold"/>
                <a:sym typeface="HK Grotesk Bold"/>
              </a:rPr>
              <a:t>Features of No Code Form.io</a:t>
            </a:r>
          </a:p>
        </p:txBody>
      </p:sp>
      <p:sp>
        <p:nvSpPr>
          <p:cNvPr name="TextBox 11" id="11"/>
          <p:cNvSpPr txBox="true"/>
          <p:nvPr/>
        </p:nvSpPr>
        <p:spPr>
          <a:xfrm rot="0">
            <a:off x="1656373" y="3919854"/>
            <a:ext cx="14540480" cy="5043171"/>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Drag-and-Drop Builder: Simplifies form creation with pre-built components.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Customizable Forms: Add fields, conditional logic, and themes.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Real-Time Data Collection: Seamlessly store and process responses.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API Integration: Automatically generates RESTful APIs for backend connections.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Secure and Scalable: Provides user authentication and works well for both small and large-scale applications.</a:t>
            </a:r>
          </a:p>
          <a:p>
            <a:pPr algn="l">
              <a:lnSpc>
                <a:spcPts val="4479"/>
              </a:lnSpc>
              <a:spcBef>
                <a:spcPct val="0"/>
              </a:spcBef>
            </a:pPr>
          </a:p>
        </p:txBody>
      </p:sp>
      <p:sp>
        <p:nvSpPr>
          <p:cNvPr name="AutoShape 12" id="12"/>
          <p:cNvSpPr/>
          <p:nvPr/>
        </p:nvSpPr>
        <p:spPr>
          <a:xfrm>
            <a:off x="1656373" y="3709347"/>
            <a:ext cx="13076343" cy="9525"/>
          </a:xfrm>
          <a:prstGeom prst="line">
            <a:avLst/>
          </a:prstGeom>
          <a:ln cap="flat" w="19050">
            <a:solidFill>
              <a:srgbClr val="255C8C"/>
            </a:solidFill>
            <a:prstDash val="solid"/>
            <a:headEnd type="none" len="sm" w="sm"/>
            <a:tailEnd type="none" len="sm" w="sm"/>
          </a:ln>
        </p:spPr>
      </p:sp>
    </p:spTree>
  </p:cSld>
  <p:clrMapOvr>
    <a:masterClrMapping/>
  </p:clrMapOvr>
</p:sld>
</file>

<file path=ppt/slides/slide1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028700"/>
            <a:ext cx="12011226" cy="2401522"/>
          </a:xfrm>
          <a:prstGeom prst="rect">
            <a:avLst/>
          </a:prstGeom>
        </p:spPr>
        <p:txBody>
          <a:bodyPr anchor="t" rtlCol="false" tIns="0" lIns="0" bIns="0" rIns="0">
            <a:spAutoFit/>
          </a:bodyPr>
          <a:lstStyle/>
          <a:p>
            <a:pPr algn="l" marL="0" indent="0" lvl="0">
              <a:lnSpc>
                <a:spcPts val="9417"/>
              </a:lnSpc>
            </a:pPr>
            <a:r>
              <a:rPr lang="en-US" b="true" sz="7981">
                <a:solidFill>
                  <a:srgbClr val="255C8C"/>
                </a:solidFill>
                <a:latin typeface="HK Grotesk Bold"/>
                <a:ea typeface="HK Grotesk Bold"/>
                <a:cs typeface="HK Grotesk Bold"/>
                <a:sym typeface="HK Grotesk Bold"/>
              </a:rPr>
              <a:t>Benefits of Using No Code Form.io</a:t>
            </a:r>
          </a:p>
        </p:txBody>
      </p:sp>
      <p:sp>
        <p:nvSpPr>
          <p:cNvPr name="AutoShape 11" id="11"/>
          <p:cNvSpPr/>
          <p:nvPr/>
        </p:nvSpPr>
        <p:spPr>
          <a:xfrm>
            <a:off x="1656373" y="3706447"/>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5043171"/>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Saves Development Time: Build forms in minutes without coding.</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Flexibility: Adaptable to various use cases like surveys, onboarding, and workflows.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Cost-Effective: Reduces the need for extensive technical resources.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Cross-Platform: Forms work on web, mobile, and embedded environments.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Enhances Collaboration: Allows teams to design and deploy forms together with ease.</a:t>
            </a:r>
          </a:p>
          <a:p>
            <a:pPr algn="l">
              <a:lnSpc>
                <a:spcPts val="44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192684"/>
            <a:ext cx="8022194" cy="1181102"/>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Types of OTP</a:t>
            </a:r>
          </a:p>
        </p:txBody>
      </p:sp>
      <p:sp>
        <p:nvSpPr>
          <p:cNvPr name="AutoShape 11" id="11"/>
          <p:cNvSpPr/>
          <p:nvPr/>
        </p:nvSpPr>
        <p:spPr>
          <a:xfrm>
            <a:off x="2210699" y="4069111"/>
            <a:ext cx="13844095" cy="0"/>
          </a:xfrm>
          <a:prstGeom prst="line">
            <a:avLst/>
          </a:prstGeom>
          <a:ln cap="flat" w="38100">
            <a:solidFill>
              <a:srgbClr val="255C8C"/>
            </a:solidFill>
            <a:prstDash val="solid"/>
            <a:headEnd type="none" len="sm" w="sm"/>
            <a:tailEnd type="none" len="sm" w="sm"/>
          </a:ln>
        </p:spPr>
      </p:sp>
      <p:sp>
        <p:nvSpPr>
          <p:cNvPr name="TextBox 12" id="12"/>
          <p:cNvSpPr txBox="true"/>
          <p:nvPr/>
        </p:nvSpPr>
        <p:spPr>
          <a:xfrm rot="0">
            <a:off x="1028700" y="4251658"/>
            <a:ext cx="15905756" cy="5043171"/>
          </a:xfrm>
          <a:prstGeom prst="rect">
            <a:avLst/>
          </a:prstGeom>
        </p:spPr>
        <p:txBody>
          <a:bodyPr anchor="t" rtlCol="false" tIns="0" lIns="0" bIns="0" rIns="0">
            <a:spAutoFit/>
          </a:bodyPr>
          <a:lstStyle/>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Time-based OTP (TOTP): Codes are generated based on time intervals, ensuring they expire quickly.</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HMAC-based OTP (HOTP): Codes are generated using a counter value and a shared secret key.</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SMS-based OTP: Delivered via text message, commonly used but vulnerable to interception.</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Email-based OTP: Sent via email, offering an alternative delivery method.</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App-based OTP: Generated through authenticator apps like Google Authenticator or Microsoft Authenticator.</a:t>
            </a:r>
          </a:p>
        </p:txBody>
      </p:sp>
    </p:spTree>
  </p:cSld>
  <p:clrMapOvr>
    <a:masterClrMapping/>
  </p:clrMapOvr>
</p:sld>
</file>

<file path=ppt/slides/slide1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305175"/>
            <a:ext cx="15807687" cy="36671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GOOGLE PASSWORD MANAGER </a:t>
            </a:r>
          </a:p>
        </p:txBody>
      </p:sp>
    </p:spTree>
  </p:cSld>
  <p:clrMapOvr>
    <a:masterClrMapping/>
  </p:clrMapOvr>
</p:sld>
</file>

<file path=ppt/slides/slide1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59949" y="1991741"/>
            <a:ext cx="15799351" cy="1143206"/>
          </a:xfrm>
          <a:prstGeom prst="rect">
            <a:avLst/>
          </a:prstGeom>
        </p:spPr>
        <p:txBody>
          <a:bodyPr anchor="t" rtlCol="false" tIns="0" lIns="0" bIns="0" rIns="0">
            <a:spAutoFit/>
          </a:bodyPr>
          <a:lstStyle/>
          <a:p>
            <a:pPr algn="l" marL="0" indent="0" lvl="0">
              <a:lnSpc>
                <a:spcPts val="8945"/>
              </a:lnSpc>
            </a:pPr>
            <a:r>
              <a:rPr lang="en-US" b="true" sz="7581">
                <a:solidFill>
                  <a:srgbClr val="255C8C"/>
                </a:solidFill>
                <a:latin typeface="HK Grotesk Bold"/>
                <a:ea typeface="HK Grotesk Bold"/>
                <a:cs typeface="HK Grotesk Bold"/>
                <a:sym typeface="HK Grotesk Bold"/>
              </a:rPr>
              <a:t>What is Google Password Manager?</a:t>
            </a:r>
          </a:p>
        </p:txBody>
      </p:sp>
      <p:sp>
        <p:nvSpPr>
          <p:cNvPr name="AutoShape 11" id="11"/>
          <p:cNvSpPr/>
          <p:nvPr/>
        </p:nvSpPr>
        <p:spPr>
          <a:xfrm flipV="true">
            <a:off x="1459949" y="3415029"/>
            <a:ext cx="13501668"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5605146"/>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Definition: Google Password Manager is a built-in tool in Chrome and Android that securely saves, autofills, and manages your passwords.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Features: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Stores and syncs passwords across devices linked to your Google account.</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Generates strong, unique passwords for enhanced security.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Integrates seamlessly with Google services and apps.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Accessibility: Available on Chrome browser, Android devices, and iOS via the Google app.</a:t>
            </a:r>
          </a:p>
          <a:p>
            <a:pPr algn="l">
              <a:lnSpc>
                <a:spcPts val="4479"/>
              </a:lnSpc>
              <a:spcBef>
                <a:spcPct val="0"/>
              </a:spcBef>
            </a:pPr>
          </a:p>
        </p:txBody>
      </p:sp>
    </p:spTree>
  </p:cSld>
  <p:clrMapOvr>
    <a:masterClrMapping/>
  </p:clrMapOvr>
</p:sld>
</file>

<file path=ppt/slides/slide1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336040"/>
            <a:ext cx="15602927" cy="2094182"/>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Key Features of Google Password Manager</a:t>
            </a:r>
          </a:p>
        </p:txBody>
      </p:sp>
      <p:sp>
        <p:nvSpPr>
          <p:cNvPr name="AutoShape 11" id="11"/>
          <p:cNvSpPr/>
          <p:nvPr/>
        </p:nvSpPr>
        <p:spPr>
          <a:xfrm>
            <a:off x="1656373" y="3706447"/>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6167121"/>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Autofill Credentials: Automatically fills in saved usernames and passwords on websites and apps.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Password Checker: Detects weak, reused, or compromised passwords and suggests changes.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Two-Factor Integration: Works alongside 2FA for an added layer of security.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Cross-Device Sync: Access saved passwords anywhere with your Google account.</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Encrypted Security: Uses industry-standard encryption to keep your credentials safe.</a:t>
            </a:r>
          </a:p>
          <a:p>
            <a:pPr algn="l">
              <a:lnSpc>
                <a:spcPts val="4479"/>
              </a:lnSpc>
              <a:spcBef>
                <a:spcPct val="0"/>
              </a:spcBef>
            </a:pPr>
          </a:p>
        </p:txBody>
      </p:sp>
    </p:spTree>
  </p:cSld>
  <p:clrMapOvr>
    <a:masterClrMapping/>
  </p:clrMapOvr>
</p:sld>
</file>

<file path=ppt/slides/slide1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336040"/>
            <a:ext cx="15602927" cy="2094182"/>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Benefits of Using Google Password Manager</a:t>
            </a:r>
          </a:p>
        </p:txBody>
      </p:sp>
      <p:sp>
        <p:nvSpPr>
          <p:cNvPr name="AutoShape 11" id="11"/>
          <p:cNvSpPr/>
          <p:nvPr/>
        </p:nvSpPr>
        <p:spPr>
          <a:xfrm>
            <a:off x="1656373" y="3706447"/>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5605146"/>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Convenience: No need to remember multiple passwords; access them anywhere.</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Enhanced Security: Encourages strong, unique passwords for each account.</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Seamless Integration: Works effortlessly with Google’s ecosystem and third-party apps.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Time-Saving: Quick login without typing credentials manually.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Free and User-Friendly: No additional cost for Google account holders.</a:t>
            </a:r>
          </a:p>
          <a:p>
            <a:pPr algn="l">
              <a:lnSpc>
                <a:spcPts val="4479"/>
              </a:lnSpc>
              <a:spcBef>
                <a:spcPct val="0"/>
              </a:spcBef>
            </a:pPr>
          </a:p>
        </p:txBody>
      </p:sp>
    </p:spTree>
  </p:cSld>
  <p:clrMapOvr>
    <a:masterClrMapping/>
  </p:clrMapOvr>
</p:sld>
</file>

<file path=ppt/slides/slide1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219575"/>
            <a:ext cx="15807687" cy="18383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SMART ART</a:t>
            </a:r>
          </a:p>
        </p:txBody>
      </p:sp>
    </p:spTree>
  </p:cSld>
  <p:clrMapOvr>
    <a:masterClrMapping/>
  </p:clrMapOvr>
</p:sld>
</file>

<file path=ppt/slides/slide1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2374265"/>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What is SmartArt in Excel?</a:t>
            </a:r>
          </a:p>
        </p:txBody>
      </p:sp>
      <p:sp>
        <p:nvSpPr>
          <p:cNvPr name="AutoShape 11" id="11"/>
          <p:cNvSpPr/>
          <p:nvPr/>
        </p:nvSpPr>
        <p:spPr>
          <a:xfrm>
            <a:off x="1656373" y="3706447"/>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5605146"/>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Definition: SmartArt is a feature in Excel used to create visually engaging diagrams and illustrations.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Purpose: Represents information, processes, hierarchies, and relationships in a clear and structured way.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Access: Available in the Insert tab under the Illustrations group.</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Customization: Users can add, format, and edit text, change layouts, and apply styles and colors.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Common Uses: Organizational charts, process diagrams, and decision trees.</a:t>
            </a:r>
          </a:p>
          <a:p>
            <a:pPr algn="l">
              <a:lnSpc>
                <a:spcPts val="4479"/>
              </a:lnSpc>
              <a:spcBef>
                <a:spcPct val="0"/>
              </a:spcBef>
            </a:pPr>
          </a:p>
        </p:txBody>
      </p:sp>
    </p:spTree>
  </p:cSld>
  <p:clrMapOvr>
    <a:masterClrMapping/>
  </p:clrMapOvr>
</p:sld>
</file>

<file path=ppt/slides/slide1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2374265"/>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Key Features of SmartArt</a:t>
            </a:r>
          </a:p>
        </p:txBody>
      </p:sp>
      <p:sp>
        <p:nvSpPr>
          <p:cNvPr name="AutoShape 11" id="11"/>
          <p:cNvSpPr/>
          <p:nvPr/>
        </p:nvSpPr>
        <p:spPr>
          <a:xfrm>
            <a:off x="1656373" y="3706447"/>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919854"/>
            <a:ext cx="14540480" cy="6167121"/>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Variety of Layouts: Includes categories like Process, Cycle, Hierarchy, Matrix, Pyramid, and Relationship.</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Easy Customization: Add text, shapes, and adjust formatting with drag-and-drop functionality.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Dynamic Updates: Automatically adjusts structure when elements are added or removed.</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Design Options: Apply pre-designed styles, themes, and colors to enhance visuals.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Integration: Combines easily with Excel data for creating professional diagrams.</a:t>
            </a:r>
          </a:p>
          <a:p>
            <a:pPr algn="l">
              <a:lnSpc>
                <a:spcPts val="4479"/>
              </a:lnSpc>
              <a:spcBef>
                <a:spcPct val="0"/>
              </a:spcBef>
            </a:pPr>
          </a:p>
        </p:txBody>
      </p:sp>
    </p:spTree>
  </p:cSld>
  <p:clrMapOvr>
    <a:masterClrMapping/>
  </p:clrMapOvr>
</p:sld>
</file>

<file path=ppt/slides/slide1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750410"/>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Benefits of SmartArt in Excel</a:t>
            </a:r>
          </a:p>
        </p:txBody>
      </p:sp>
      <p:sp>
        <p:nvSpPr>
          <p:cNvPr name="AutoShape 11" id="11"/>
          <p:cNvSpPr/>
          <p:nvPr/>
        </p:nvSpPr>
        <p:spPr>
          <a:xfrm>
            <a:off x="1656373" y="3131621"/>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653154"/>
            <a:ext cx="14540480" cy="5605146"/>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Improved Clarity: Simplifies complex data or ideas into easy-to-understand visuals.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Time-Saving: Predefined templates minimize the effort to create diagrams from scratch.</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Professional Appeal: Enhances presentations and reports with polished graphics.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Interactive Features: Allows users to modify layouts and designs quickly.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Versatility: Suitable for both business and educational purposes.</a:t>
            </a:r>
          </a:p>
          <a:p>
            <a:pPr algn="l">
              <a:lnSpc>
                <a:spcPts val="4479"/>
              </a:lnSpc>
              <a:spcBef>
                <a:spcPct val="0"/>
              </a:spcBef>
            </a:pPr>
          </a:p>
        </p:txBody>
      </p:sp>
    </p:spTree>
  </p:cSld>
  <p:clrMapOvr>
    <a:masterClrMapping/>
  </p:clrMapOvr>
</p:sld>
</file>

<file path=ppt/slides/slide1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219575"/>
            <a:ext cx="15807687" cy="18383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VENN DIAGRAM</a:t>
            </a:r>
          </a:p>
        </p:txBody>
      </p:sp>
    </p:spTree>
  </p:cSld>
  <p:clrMapOvr>
    <a:masterClrMapping/>
  </p:clrMapOvr>
</p:sld>
</file>

<file path=ppt/slides/slide1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3262313"/>
            <a:ext cx="5188231" cy="3752850"/>
          </a:xfrm>
          <a:prstGeom prst="rect">
            <a:avLst/>
          </a:prstGeom>
        </p:spPr>
        <p:txBody>
          <a:bodyPr anchor="t" rtlCol="false" tIns="0" lIns="0" bIns="0" rIns="0">
            <a:spAutoFit/>
          </a:bodyPr>
          <a:lstStyle/>
          <a:p>
            <a:pPr algn="l" marL="0" indent="0" lvl="0">
              <a:lnSpc>
                <a:spcPts val="9839"/>
              </a:lnSpc>
            </a:pPr>
            <a:r>
              <a:rPr lang="en-US" b="true" sz="8199" u="none">
                <a:solidFill>
                  <a:srgbClr val="255C8C"/>
                </a:solidFill>
                <a:latin typeface="HK Grotesk Bold"/>
                <a:ea typeface="HK Grotesk Bold"/>
                <a:cs typeface="HK Grotesk Bold"/>
                <a:sym typeface="HK Grotesk Bold"/>
              </a:rPr>
              <a:t>What is a Venn Diagram ?</a:t>
            </a:r>
          </a:p>
        </p:txBody>
      </p:sp>
      <p:sp>
        <p:nvSpPr>
          <p:cNvPr name="AutoShape 11" id="11"/>
          <p:cNvSpPr/>
          <p:nvPr/>
        </p:nvSpPr>
        <p:spPr>
          <a:xfrm>
            <a:off x="7187520" y="1558209"/>
            <a:ext cx="921955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6697853" y="2220753"/>
            <a:ext cx="11160957" cy="7037547"/>
          </a:xfrm>
          <a:prstGeom prst="rect">
            <a:avLst/>
          </a:prstGeom>
        </p:spPr>
        <p:txBody>
          <a:bodyPr anchor="t" rtlCol="false" tIns="0" lIns="0" bIns="0" rIns="0">
            <a:spAutoFit/>
          </a:bodyPr>
          <a:lstStyle/>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Definition: A Venn diagram visually represents the relationships between different sets, showing where they overlap and where they differ.</a:t>
            </a:r>
          </a:p>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Structure: Consists of overlapping circles or other shapes, where each circle represents a set, and the overlap represents shared elements.</a:t>
            </a:r>
          </a:p>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Common Uses:</a:t>
            </a:r>
          </a:p>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Comparing similarities and differences between groups.</a:t>
            </a:r>
          </a:p>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Visualizing logical relationships and set theory in mathematics.</a:t>
            </a:r>
          </a:p>
          <a:p>
            <a:pPr algn="l" marL="659838" indent="-329919" lvl="1">
              <a:lnSpc>
                <a:spcPts val="4278"/>
              </a:lnSpc>
              <a:buFont typeface="Arial"/>
              <a:buChar char="•"/>
            </a:pPr>
            <a:r>
              <a:rPr lang="en-US" sz="3056" spc="152">
                <a:solidFill>
                  <a:srgbClr val="255C8C"/>
                </a:solidFill>
                <a:latin typeface="HK Grotesk"/>
                <a:ea typeface="HK Grotesk"/>
                <a:cs typeface="HK Grotesk"/>
                <a:sym typeface="HK Grotesk"/>
              </a:rPr>
              <a:t>Illustrating intersections in data, such as shared attributes between two or more datasets.</a:t>
            </a:r>
          </a:p>
          <a:p>
            <a:pPr algn="l">
              <a:lnSpc>
                <a:spcPts val="4278"/>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192684"/>
            <a:ext cx="8022194" cy="1181102"/>
          </a:xfrm>
          <a:prstGeom prst="rect">
            <a:avLst/>
          </a:prstGeom>
        </p:spPr>
        <p:txBody>
          <a:bodyPr anchor="t" rtlCol="false" tIns="0" lIns="0" bIns="0" rIns="0">
            <a:spAutoFit/>
          </a:bodyPr>
          <a:lstStyle/>
          <a:p>
            <a:pPr algn="l" marL="0" indent="0" lvl="0">
              <a:lnSpc>
                <a:spcPts val="8925"/>
              </a:lnSpc>
            </a:pPr>
            <a:r>
              <a:rPr lang="en-US" b="true" sz="8500">
                <a:solidFill>
                  <a:srgbClr val="255C8C"/>
                </a:solidFill>
                <a:latin typeface="HK Grotesk Bold"/>
                <a:ea typeface="HK Grotesk Bold"/>
                <a:cs typeface="HK Grotesk Bold"/>
                <a:sym typeface="HK Grotesk Bold"/>
              </a:rPr>
              <a:t>How OTP Works</a:t>
            </a:r>
          </a:p>
        </p:txBody>
      </p:sp>
      <p:sp>
        <p:nvSpPr>
          <p:cNvPr name="TextBox 11" id="11"/>
          <p:cNvSpPr txBox="true"/>
          <p:nvPr/>
        </p:nvSpPr>
        <p:spPr>
          <a:xfrm rot="0">
            <a:off x="2188191" y="4335780"/>
            <a:ext cx="14718198" cy="5055870"/>
          </a:xfrm>
          <a:prstGeom prst="rect">
            <a:avLst/>
          </a:prstGeom>
        </p:spPr>
        <p:txBody>
          <a:bodyPr anchor="t" rtlCol="false" tIns="0" lIns="0" bIns="0" rIns="0">
            <a:spAutoFit/>
          </a:bodyPr>
          <a:lstStyle/>
          <a:p>
            <a:pPr algn="l" marL="626107" indent="-313054" lvl="1">
              <a:lnSpc>
                <a:spcPts val="4059"/>
              </a:lnSpc>
              <a:buAutoNum type="arabicPeriod" startAt="1"/>
            </a:pPr>
            <a:r>
              <a:rPr lang="en-US" sz="2899" spc="144">
                <a:solidFill>
                  <a:srgbClr val="255C8C"/>
                </a:solidFill>
                <a:latin typeface="HK Grotesk"/>
                <a:ea typeface="HK Grotesk"/>
                <a:cs typeface="HK Grotesk"/>
                <a:sym typeface="HK Grotesk"/>
              </a:rPr>
              <a:t>Request: User initiates an action requiring OTP verification (e.g., login, payment).</a:t>
            </a:r>
          </a:p>
          <a:p>
            <a:pPr algn="l" marL="626107" indent="-313054" lvl="1">
              <a:lnSpc>
                <a:spcPts val="4059"/>
              </a:lnSpc>
              <a:buAutoNum type="arabicPeriod" startAt="1"/>
            </a:pPr>
            <a:r>
              <a:rPr lang="en-US" sz="2899" spc="144">
                <a:solidFill>
                  <a:srgbClr val="255C8C"/>
                </a:solidFill>
                <a:latin typeface="HK Grotesk"/>
                <a:ea typeface="HK Grotesk"/>
                <a:cs typeface="HK Grotesk"/>
                <a:sym typeface="HK Grotesk"/>
              </a:rPr>
              <a:t>Generation: The server generates a unique, random OTP based on predefined algorithms.</a:t>
            </a:r>
          </a:p>
          <a:p>
            <a:pPr algn="l" marL="626107" indent="-313054" lvl="1">
              <a:lnSpc>
                <a:spcPts val="4059"/>
              </a:lnSpc>
              <a:buAutoNum type="arabicPeriod" startAt="1"/>
            </a:pPr>
            <a:r>
              <a:rPr lang="en-US" sz="2899" spc="144">
                <a:solidFill>
                  <a:srgbClr val="255C8C"/>
                </a:solidFill>
                <a:latin typeface="HK Grotesk"/>
                <a:ea typeface="HK Grotesk"/>
                <a:cs typeface="HK Grotesk"/>
                <a:sym typeface="HK Grotesk"/>
              </a:rPr>
              <a:t>Delivery: The OTP is sent to the user via a chosen channel (SMS, email, or app).</a:t>
            </a:r>
          </a:p>
          <a:p>
            <a:pPr algn="l" marL="626107" indent="-313054" lvl="1">
              <a:lnSpc>
                <a:spcPts val="4059"/>
              </a:lnSpc>
              <a:buAutoNum type="arabicPeriod" startAt="1"/>
            </a:pPr>
            <a:r>
              <a:rPr lang="en-US" sz="2899" spc="144">
                <a:solidFill>
                  <a:srgbClr val="255C8C"/>
                </a:solidFill>
                <a:latin typeface="HK Grotesk"/>
                <a:ea typeface="HK Grotesk"/>
                <a:cs typeface="HK Grotesk"/>
                <a:sym typeface="HK Grotesk"/>
              </a:rPr>
              <a:t>Validation: The user enters the OTP, and the server verifies its correctness.</a:t>
            </a:r>
          </a:p>
          <a:p>
            <a:pPr algn="l" marL="626107" indent="-313054" lvl="1">
              <a:lnSpc>
                <a:spcPts val="4059"/>
              </a:lnSpc>
              <a:buAutoNum type="arabicPeriod" startAt="1"/>
            </a:pPr>
            <a:r>
              <a:rPr lang="en-US" sz="2899" spc="144">
                <a:solidFill>
                  <a:srgbClr val="255C8C"/>
                </a:solidFill>
                <a:latin typeface="HK Grotesk"/>
                <a:ea typeface="HK Grotesk"/>
                <a:cs typeface="HK Grotesk"/>
                <a:sym typeface="HK Grotesk"/>
              </a:rPr>
              <a:t>Authentication: If the OTP matches, the user is granted access or the transaction proceeds.</a:t>
            </a:r>
          </a:p>
          <a:p>
            <a:pPr algn="l">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750410"/>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Key Features of Venn Diagrams</a:t>
            </a:r>
          </a:p>
        </p:txBody>
      </p:sp>
      <p:sp>
        <p:nvSpPr>
          <p:cNvPr name="AutoShape 11" id="11"/>
          <p:cNvSpPr/>
          <p:nvPr/>
        </p:nvSpPr>
        <p:spPr>
          <a:xfrm>
            <a:off x="1656373" y="3131621"/>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656373" y="3653154"/>
            <a:ext cx="14540480" cy="6167121"/>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Simple and Intuitive: Easily understood and widely used for quick comparisons.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Flexible: Can be used with two, three, or more sets, with overlapping regions indicating commonality.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Color Coding: Different colors can highlight distinct areas of the diagram, making it easier to interpret the data.</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Applications: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Used in decision-making, marketing, and problem-solving scenarios to show shared or unique characteristics of groups.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Ideal for showing data relations in business, education, and statistics.</a:t>
            </a:r>
          </a:p>
          <a:p>
            <a:pPr algn="l">
              <a:lnSpc>
                <a:spcPts val="4479"/>
              </a:lnSpc>
              <a:spcBef>
                <a:spcPct val="0"/>
              </a:spcBef>
            </a:pPr>
          </a:p>
        </p:txBody>
      </p:sp>
    </p:spTree>
  </p:cSld>
  <p:clrMapOvr>
    <a:masterClrMapping/>
  </p:clrMapOvr>
</p:sld>
</file>

<file path=ppt/slides/slide1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750410"/>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Benefits of Using Venn Diagrams</a:t>
            </a:r>
          </a:p>
        </p:txBody>
      </p:sp>
      <p:sp>
        <p:nvSpPr>
          <p:cNvPr name="AutoShape 11" id="11"/>
          <p:cNvSpPr/>
          <p:nvPr/>
        </p:nvSpPr>
        <p:spPr>
          <a:xfrm>
            <a:off x="1656373" y="3131621"/>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365276" y="3497162"/>
            <a:ext cx="14540480" cy="5605146"/>
          </a:xfrm>
          <a:prstGeom prst="rect">
            <a:avLst/>
          </a:prstGeom>
        </p:spPr>
        <p:txBody>
          <a:bodyPr anchor="t" rtlCol="false" tIns="0" lIns="0" bIns="0" rIns="0">
            <a:spAutoFit/>
          </a:bodyPr>
          <a:lstStyle/>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Clarity: Simplifies complex relationships between sets into visual form.</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Comparative Analysis: Easily compare attributes or items between multiple sets.</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Data Visualization: Helps illustrate the intersection of datasets for clear decision-making.</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Engagement: Makes presentations and reports more engaging and easier to understand.</a:t>
            </a:r>
          </a:p>
          <a:p>
            <a:pPr algn="l" marL="690874" indent="-345437" lvl="1">
              <a:lnSpc>
                <a:spcPts val="4479"/>
              </a:lnSpc>
              <a:buFont typeface="Arial"/>
              <a:buChar char="•"/>
            </a:pPr>
            <a:r>
              <a:rPr lang="en-US" b="true" sz="3199" spc="159">
                <a:solidFill>
                  <a:srgbClr val="255C8C"/>
                </a:solidFill>
                <a:latin typeface="HK Grotesk Medium"/>
                <a:ea typeface="HK Grotesk Medium"/>
                <a:cs typeface="HK Grotesk Medium"/>
                <a:sym typeface="HK Grotesk Medium"/>
              </a:rPr>
              <a:t>Effective for Problem Solving: Visualizes overlaps and differences that aid in strategic planning and analysis.</a:t>
            </a:r>
          </a:p>
        </p:txBody>
      </p:sp>
    </p:spTree>
  </p:cSld>
  <p:clrMapOvr>
    <a:masterClrMapping/>
  </p:clrMapOvr>
</p:sld>
</file>

<file path=ppt/slides/slide1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56373" y="1750410"/>
            <a:ext cx="15602927" cy="1055957"/>
          </a:xfrm>
          <a:prstGeom prst="rect">
            <a:avLst/>
          </a:prstGeom>
        </p:spPr>
        <p:txBody>
          <a:bodyPr anchor="t" rtlCol="false" tIns="0" lIns="0" bIns="0" rIns="0">
            <a:spAutoFit/>
          </a:bodyPr>
          <a:lstStyle/>
          <a:p>
            <a:pPr algn="l" marL="0" indent="0" lvl="0">
              <a:lnSpc>
                <a:spcPts val="8237"/>
              </a:lnSpc>
            </a:pPr>
            <a:r>
              <a:rPr lang="en-US" b="true" sz="6981">
                <a:solidFill>
                  <a:srgbClr val="255C8C"/>
                </a:solidFill>
                <a:latin typeface="HK Grotesk Bold"/>
                <a:ea typeface="HK Grotesk Bold"/>
                <a:cs typeface="HK Grotesk Bold"/>
                <a:sym typeface="HK Grotesk Bold"/>
              </a:rPr>
              <a:t>Stacked Venn Diagram</a:t>
            </a:r>
          </a:p>
        </p:txBody>
      </p:sp>
      <p:sp>
        <p:nvSpPr>
          <p:cNvPr name="AutoShape 11" id="11"/>
          <p:cNvSpPr/>
          <p:nvPr/>
        </p:nvSpPr>
        <p:spPr>
          <a:xfrm>
            <a:off x="1656373" y="3131621"/>
            <a:ext cx="12011226" cy="0"/>
          </a:xfrm>
          <a:prstGeom prst="line">
            <a:avLst/>
          </a:prstGeom>
          <a:ln cap="flat" w="19050">
            <a:solidFill>
              <a:srgbClr val="255C8C"/>
            </a:solidFill>
            <a:prstDash val="solid"/>
            <a:headEnd type="none" len="sm" w="sm"/>
            <a:tailEnd type="none" len="sm" w="sm"/>
          </a:ln>
        </p:spPr>
      </p:sp>
      <p:sp>
        <p:nvSpPr>
          <p:cNvPr name="TextBox 12" id="12"/>
          <p:cNvSpPr txBox="true"/>
          <p:nvPr/>
        </p:nvSpPr>
        <p:spPr>
          <a:xfrm rot="0">
            <a:off x="1084315" y="3388796"/>
            <a:ext cx="16371409" cy="6729096"/>
          </a:xfrm>
          <a:prstGeom prst="rect">
            <a:avLst/>
          </a:prstGeom>
        </p:spPr>
        <p:txBody>
          <a:bodyPr anchor="t" rtlCol="false" tIns="0" lIns="0" bIns="0" rIns="0">
            <a:spAutoFit/>
          </a:bodyPr>
          <a:lstStyle/>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Definition: A Stacked Venn Diagram is an enhanced version where multiple sets are displayed as overlapping circles, stacked vertically or horizontally.</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Structure: Each circle represents a different set, and the stacking of circles allows for easy visualization of both individual and shared elements.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Key Use: Ideal for visualizing data with multiple layers of relationships, especially when dealing with multiple overlapping sets.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Benefits: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Highlights the relationship of data across more than two sets.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Easily shows how each set interacts or overlaps with others.</a:t>
            </a:r>
          </a:p>
          <a:p>
            <a:pPr algn="l" marL="690874" indent="-345437" lvl="1">
              <a:lnSpc>
                <a:spcPts val="4479"/>
              </a:lnSpc>
              <a:buFont typeface="Arial"/>
              <a:buChar char="•"/>
            </a:pPr>
            <a:r>
              <a:rPr lang="en-US" sz="3199" spc="159">
                <a:solidFill>
                  <a:srgbClr val="255C8C"/>
                </a:solidFill>
                <a:latin typeface="HK Grotesk"/>
                <a:ea typeface="HK Grotesk"/>
                <a:cs typeface="HK Grotesk"/>
                <a:sym typeface="HK Grotesk"/>
              </a:rPr>
              <a:t>Provides a more complex and detailed view of intersections compared to traditional Venn diagrams.</a:t>
            </a:r>
          </a:p>
          <a:p>
            <a:pPr algn="l">
              <a:lnSpc>
                <a:spcPts val="4479"/>
              </a:lnSpc>
              <a:spcBef>
                <a:spcPct val="0"/>
              </a:spcBef>
            </a:pPr>
          </a:p>
        </p:txBody>
      </p:sp>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305175"/>
            <a:ext cx="15807687" cy="3667125"/>
          </a:xfrm>
          <a:prstGeom prst="rect">
            <a:avLst/>
          </a:prstGeom>
        </p:spPr>
        <p:txBody>
          <a:bodyPr anchor="t" rtlCol="false" tIns="0" lIns="0" bIns="0" rIns="0">
            <a:spAutoFit/>
          </a:bodyPr>
          <a:lstStyle/>
          <a:p>
            <a:pPr algn="ctr">
              <a:lnSpc>
                <a:spcPts val="14400"/>
              </a:lnSpc>
            </a:pPr>
            <a:r>
              <a:rPr lang="en-US" sz="12000" spc="600">
                <a:solidFill>
                  <a:srgbClr val="255C8C"/>
                </a:solidFill>
                <a:latin typeface="Calistoga"/>
                <a:ea typeface="Calistoga"/>
                <a:cs typeface="Calistoga"/>
                <a:sym typeface="Calistoga"/>
              </a:rPr>
              <a:t>G A M M A</a:t>
            </a:r>
          </a:p>
          <a:p>
            <a:pPr algn="ctr" marL="0" indent="0" lvl="0">
              <a:lnSpc>
                <a:spcPts val="14400"/>
              </a:lnSpc>
            </a:pPr>
            <a:r>
              <a:rPr lang="en-US" sz="12000" spc="600">
                <a:solidFill>
                  <a:srgbClr val="255C8C"/>
                </a:solidFill>
                <a:latin typeface="Calistoga"/>
                <a:ea typeface="Calistoga"/>
                <a:cs typeface="Calistoga"/>
                <a:sym typeface="Calistoga"/>
              </a:rPr>
              <a:t>COMPANIES </a:t>
            </a:r>
          </a:p>
        </p:txBody>
      </p:sp>
    </p:spTree>
  </p:cSld>
  <p:clrMapOvr>
    <a:masterClrMapping/>
  </p:clrMapOvr>
</p:sld>
</file>

<file path=ppt/slides/slide1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138854"/>
            <a:ext cx="16230600" cy="4009292"/>
            <a:chOff x="0" y="0"/>
            <a:chExt cx="3774616" cy="932408"/>
          </a:xfrm>
        </p:grpSpPr>
        <p:sp>
          <p:nvSpPr>
            <p:cNvPr name="Freeform 11" id="11"/>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F9F9F9"/>
            </a:solidFill>
          </p:spPr>
        </p:sp>
      </p:grpSp>
      <p:sp>
        <p:nvSpPr>
          <p:cNvPr name="Freeform 12" id="12"/>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3255129" y="2266187"/>
            <a:ext cx="10876556" cy="5754626"/>
            <a:chOff x="0" y="0"/>
            <a:chExt cx="14502075" cy="7672834"/>
          </a:xfrm>
        </p:grpSpPr>
        <p:sp>
          <p:nvSpPr>
            <p:cNvPr name="TextBox 14" id="14"/>
            <p:cNvSpPr txBox="true"/>
            <p:nvPr/>
          </p:nvSpPr>
          <p:spPr>
            <a:xfrm rot="0">
              <a:off x="0" y="-200025"/>
              <a:ext cx="14502075" cy="2021220"/>
            </a:xfrm>
            <a:prstGeom prst="rect">
              <a:avLst/>
            </a:prstGeom>
          </p:spPr>
          <p:txBody>
            <a:bodyPr anchor="t" rtlCol="false" tIns="0" lIns="0" bIns="0" rIns="0">
              <a:spAutoFit/>
            </a:bodyPr>
            <a:lstStyle/>
            <a:p>
              <a:pPr algn="ctr" marL="0" indent="0" lvl="0">
                <a:lnSpc>
                  <a:spcPts val="12869"/>
                </a:lnSpc>
              </a:pPr>
              <a:r>
                <a:rPr lang="en-US" b="true" sz="8999" u="none">
                  <a:solidFill>
                    <a:srgbClr val="255C8C"/>
                  </a:solidFill>
                  <a:latin typeface="HK Grotesk Bold"/>
                  <a:ea typeface="HK Grotesk Bold"/>
                  <a:cs typeface="HK Grotesk Bold"/>
                  <a:sym typeface="HK Grotesk Bold"/>
                </a:rPr>
                <a:t>Google</a:t>
              </a:r>
            </a:p>
          </p:txBody>
        </p:sp>
        <p:sp>
          <p:nvSpPr>
            <p:cNvPr name="TextBox 15" id="15"/>
            <p:cNvSpPr txBox="true"/>
            <p:nvPr/>
          </p:nvSpPr>
          <p:spPr>
            <a:xfrm rot="0">
              <a:off x="0" y="1844941"/>
              <a:ext cx="14502075" cy="5827893"/>
            </a:xfrm>
            <a:prstGeom prst="rect">
              <a:avLst/>
            </a:prstGeom>
          </p:spPr>
          <p:txBody>
            <a:bodyPr anchor="t" rtlCol="false" tIns="0" lIns="0" bIns="0" rIns="0">
              <a:spAutoFit/>
            </a:bodyPr>
            <a:lstStyle/>
            <a:p>
              <a:pPr algn="ctr" marL="0" indent="0" lvl="0">
                <a:lnSpc>
                  <a:spcPts val="7046"/>
                </a:lnSpc>
              </a:pPr>
              <a:r>
                <a:rPr lang="en-US" sz="4927" spc="246">
                  <a:solidFill>
                    <a:srgbClr val="255C8C"/>
                  </a:solidFill>
                  <a:latin typeface="HK Grotesk"/>
                  <a:ea typeface="HK Grotesk"/>
                  <a:cs typeface="HK Grotesk"/>
                  <a:sym typeface="HK Grotesk"/>
                </a:rPr>
                <a:t>A global leader in internet services, specializing in search engines, cloud computing, and AI. Headquarters: Mountain View, California, USA.</a:t>
              </a:r>
            </a:p>
          </p:txBody>
        </p:sp>
      </p:grpSp>
    </p:spTree>
  </p:cSld>
  <p:clrMapOvr>
    <a:masterClrMapping/>
  </p:clrMapOvr>
</p:sld>
</file>

<file path=ppt/slides/slide1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138854"/>
            <a:ext cx="16230600" cy="4009292"/>
            <a:chOff x="0" y="0"/>
            <a:chExt cx="3774616" cy="932408"/>
          </a:xfrm>
        </p:grpSpPr>
        <p:sp>
          <p:nvSpPr>
            <p:cNvPr name="Freeform 11" id="11"/>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F9F9F9"/>
            </a:solidFill>
          </p:spPr>
        </p:sp>
      </p:grpSp>
      <p:sp>
        <p:nvSpPr>
          <p:cNvPr name="Freeform 12" id="12"/>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3255129" y="2266187"/>
            <a:ext cx="10876556" cy="5754626"/>
            <a:chOff x="0" y="0"/>
            <a:chExt cx="14502075" cy="7672834"/>
          </a:xfrm>
        </p:grpSpPr>
        <p:sp>
          <p:nvSpPr>
            <p:cNvPr name="TextBox 14" id="14"/>
            <p:cNvSpPr txBox="true"/>
            <p:nvPr/>
          </p:nvSpPr>
          <p:spPr>
            <a:xfrm rot="0">
              <a:off x="0" y="-200025"/>
              <a:ext cx="14502075" cy="2021220"/>
            </a:xfrm>
            <a:prstGeom prst="rect">
              <a:avLst/>
            </a:prstGeom>
          </p:spPr>
          <p:txBody>
            <a:bodyPr anchor="t" rtlCol="false" tIns="0" lIns="0" bIns="0" rIns="0">
              <a:spAutoFit/>
            </a:bodyPr>
            <a:lstStyle/>
            <a:p>
              <a:pPr algn="ctr" marL="0" indent="0" lvl="0">
                <a:lnSpc>
                  <a:spcPts val="12869"/>
                </a:lnSpc>
              </a:pPr>
              <a:r>
                <a:rPr lang="en-US" b="true" sz="8999">
                  <a:solidFill>
                    <a:srgbClr val="255C8C"/>
                  </a:solidFill>
                  <a:latin typeface="HK Grotesk Bold"/>
                  <a:ea typeface="HK Grotesk Bold"/>
                  <a:cs typeface="HK Grotesk Bold"/>
                  <a:sym typeface="HK Grotesk Bold"/>
                </a:rPr>
                <a:t>Amazon</a:t>
              </a:r>
            </a:p>
          </p:txBody>
        </p:sp>
        <p:sp>
          <p:nvSpPr>
            <p:cNvPr name="TextBox 15" id="15"/>
            <p:cNvSpPr txBox="true"/>
            <p:nvPr/>
          </p:nvSpPr>
          <p:spPr>
            <a:xfrm rot="0">
              <a:off x="0" y="1844941"/>
              <a:ext cx="14502075" cy="5827893"/>
            </a:xfrm>
            <a:prstGeom prst="rect">
              <a:avLst/>
            </a:prstGeom>
          </p:spPr>
          <p:txBody>
            <a:bodyPr anchor="t" rtlCol="false" tIns="0" lIns="0" bIns="0" rIns="0">
              <a:spAutoFit/>
            </a:bodyPr>
            <a:lstStyle/>
            <a:p>
              <a:pPr algn="ctr" marL="0" indent="0" lvl="0">
                <a:lnSpc>
                  <a:spcPts val="7046"/>
                </a:lnSpc>
              </a:pPr>
              <a:r>
                <a:rPr lang="en-US" sz="4927" spc="246">
                  <a:solidFill>
                    <a:srgbClr val="255C8C"/>
                  </a:solidFill>
                  <a:latin typeface="HK Grotesk"/>
                  <a:ea typeface="HK Grotesk"/>
                  <a:cs typeface="HK Grotesk"/>
                  <a:sym typeface="HK Grotesk"/>
                </a:rPr>
                <a:t>A multinational e-commerce giant and cloud computing leader offering vast digital services. Headquarters: </a:t>
              </a:r>
              <a:r>
                <a:rPr lang="en-US" sz="4927" spc="246">
                  <a:solidFill>
                    <a:srgbClr val="255C8C"/>
                  </a:solidFill>
                  <a:latin typeface="HK Grotesk"/>
                  <a:ea typeface="HK Grotesk"/>
                  <a:cs typeface="HK Grotesk"/>
                  <a:sym typeface="HK Grotesk"/>
                </a:rPr>
                <a:t>Seattle, Washington, USA.</a:t>
              </a:r>
            </a:p>
          </p:txBody>
        </p:sp>
      </p:grpSp>
    </p:spTree>
  </p:cSld>
  <p:clrMapOvr>
    <a:masterClrMapping/>
  </p:clrMapOvr>
</p:sld>
</file>

<file path=ppt/slides/slide1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138854"/>
            <a:ext cx="16230600" cy="4009292"/>
            <a:chOff x="0" y="0"/>
            <a:chExt cx="3774616" cy="932408"/>
          </a:xfrm>
        </p:grpSpPr>
        <p:sp>
          <p:nvSpPr>
            <p:cNvPr name="Freeform 11" id="11"/>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F9F9F9"/>
            </a:solidFill>
          </p:spPr>
        </p:sp>
      </p:grpSp>
      <p:sp>
        <p:nvSpPr>
          <p:cNvPr name="Freeform 12" id="12"/>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3255129" y="2266187"/>
            <a:ext cx="10876556" cy="5754626"/>
            <a:chOff x="0" y="0"/>
            <a:chExt cx="14502075" cy="7672834"/>
          </a:xfrm>
        </p:grpSpPr>
        <p:sp>
          <p:nvSpPr>
            <p:cNvPr name="TextBox 14" id="14"/>
            <p:cNvSpPr txBox="true"/>
            <p:nvPr/>
          </p:nvSpPr>
          <p:spPr>
            <a:xfrm rot="0">
              <a:off x="0" y="-200025"/>
              <a:ext cx="14502075" cy="2021220"/>
            </a:xfrm>
            <a:prstGeom prst="rect">
              <a:avLst/>
            </a:prstGeom>
          </p:spPr>
          <p:txBody>
            <a:bodyPr anchor="t" rtlCol="false" tIns="0" lIns="0" bIns="0" rIns="0">
              <a:spAutoFit/>
            </a:bodyPr>
            <a:lstStyle/>
            <a:p>
              <a:pPr algn="ctr" marL="0" indent="0" lvl="0">
                <a:lnSpc>
                  <a:spcPts val="12869"/>
                </a:lnSpc>
              </a:pPr>
              <a:r>
                <a:rPr lang="en-US" b="true" sz="8999">
                  <a:solidFill>
                    <a:srgbClr val="255C8C"/>
                  </a:solidFill>
                  <a:latin typeface="HK Grotesk Bold"/>
                  <a:ea typeface="HK Grotesk Bold"/>
                  <a:cs typeface="HK Grotesk Bold"/>
                  <a:sym typeface="HK Grotesk Bold"/>
                </a:rPr>
                <a:t>Meta</a:t>
              </a:r>
            </a:p>
          </p:txBody>
        </p:sp>
        <p:sp>
          <p:nvSpPr>
            <p:cNvPr name="TextBox 15" id="15"/>
            <p:cNvSpPr txBox="true"/>
            <p:nvPr/>
          </p:nvSpPr>
          <p:spPr>
            <a:xfrm rot="0">
              <a:off x="0" y="1844941"/>
              <a:ext cx="14502075" cy="5827893"/>
            </a:xfrm>
            <a:prstGeom prst="rect">
              <a:avLst/>
            </a:prstGeom>
          </p:spPr>
          <p:txBody>
            <a:bodyPr anchor="t" rtlCol="false" tIns="0" lIns="0" bIns="0" rIns="0">
              <a:spAutoFit/>
            </a:bodyPr>
            <a:lstStyle/>
            <a:p>
              <a:pPr algn="ctr" marL="0" indent="0" lvl="0">
                <a:lnSpc>
                  <a:spcPts val="7046"/>
                </a:lnSpc>
              </a:pPr>
              <a:r>
                <a:rPr lang="en-US" sz="4927" spc="246">
                  <a:solidFill>
                    <a:srgbClr val="255C8C"/>
                  </a:solidFill>
                  <a:latin typeface="HK Grotesk"/>
                  <a:ea typeface="HK Grotesk"/>
                  <a:cs typeface="HK Grotesk"/>
                  <a:sym typeface="HK Grotesk"/>
                </a:rPr>
                <a:t>Parent company of Facebook, Instagram, and WhatsApp, focusing on social media and virtual reality. Headquarters: </a:t>
              </a:r>
              <a:r>
                <a:rPr lang="en-US" sz="4927" spc="246">
                  <a:solidFill>
                    <a:srgbClr val="255C8C"/>
                  </a:solidFill>
                  <a:latin typeface="HK Grotesk"/>
                  <a:ea typeface="HK Grotesk"/>
                  <a:cs typeface="HK Grotesk"/>
                  <a:sym typeface="HK Grotesk"/>
                </a:rPr>
                <a:t>Menlo Park, California, USA.</a:t>
              </a:r>
            </a:p>
          </p:txBody>
        </p:sp>
      </p:grpSp>
    </p:spTree>
  </p:cSld>
  <p:clrMapOvr>
    <a:masterClrMapping/>
  </p:clrMapOvr>
</p:sld>
</file>

<file path=ppt/slides/slide1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138854"/>
            <a:ext cx="16230600" cy="4009292"/>
            <a:chOff x="0" y="0"/>
            <a:chExt cx="3774616" cy="932408"/>
          </a:xfrm>
        </p:grpSpPr>
        <p:sp>
          <p:nvSpPr>
            <p:cNvPr name="Freeform 11" id="11"/>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F9F9F9"/>
            </a:solidFill>
          </p:spPr>
        </p:sp>
      </p:grpSp>
      <p:sp>
        <p:nvSpPr>
          <p:cNvPr name="Freeform 12" id="12"/>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3255129" y="2709100"/>
            <a:ext cx="10876556" cy="4868801"/>
            <a:chOff x="0" y="0"/>
            <a:chExt cx="14502075" cy="6491734"/>
          </a:xfrm>
        </p:grpSpPr>
        <p:sp>
          <p:nvSpPr>
            <p:cNvPr name="TextBox 14" id="14"/>
            <p:cNvSpPr txBox="true"/>
            <p:nvPr/>
          </p:nvSpPr>
          <p:spPr>
            <a:xfrm rot="0">
              <a:off x="0" y="-200025"/>
              <a:ext cx="14502075" cy="2021220"/>
            </a:xfrm>
            <a:prstGeom prst="rect">
              <a:avLst/>
            </a:prstGeom>
          </p:spPr>
          <p:txBody>
            <a:bodyPr anchor="t" rtlCol="false" tIns="0" lIns="0" bIns="0" rIns="0">
              <a:spAutoFit/>
            </a:bodyPr>
            <a:lstStyle/>
            <a:p>
              <a:pPr algn="ctr" marL="0" indent="0" lvl="0">
                <a:lnSpc>
                  <a:spcPts val="12869"/>
                </a:lnSpc>
              </a:pPr>
              <a:r>
                <a:rPr lang="en-US" b="true" sz="8999">
                  <a:solidFill>
                    <a:srgbClr val="255C8C"/>
                  </a:solidFill>
                  <a:latin typeface="HK Grotesk Bold"/>
                  <a:ea typeface="HK Grotesk Bold"/>
                  <a:cs typeface="HK Grotesk Bold"/>
                  <a:sym typeface="HK Grotesk Bold"/>
                </a:rPr>
                <a:t>Microsoft</a:t>
              </a:r>
            </a:p>
          </p:txBody>
        </p:sp>
        <p:sp>
          <p:nvSpPr>
            <p:cNvPr name="TextBox 15" id="15"/>
            <p:cNvSpPr txBox="true"/>
            <p:nvPr/>
          </p:nvSpPr>
          <p:spPr>
            <a:xfrm rot="0">
              <a:off x="0" y="1844941"/>
              <a:ext cx="14502075" cy="4646793"/>
            </a:xfrm>
            <a:prstGeom prst="rect">
              <a:avLst/>
            </a:prstGeom>
          </p:spPr>
          <p:txBody>
            <a:bodyPr anchor="t" rtlCol="false" tIns="0" lIns="0" bIns="0" rIns="0">
              <a:spAutoFit/>
            </a:bodyPr>
            <a:lstStyle/>
            <a:p>
              <a:pPr algn="ctr" marL="0" indent="0" lvl="0">
                <a:lnSpc>
                  <a:spcPts val="7046"/>
                </a:lnSpc>
              </a:pPr>
              <a:r>
                <a:rPr lang="en-US" sz="4927" spc="246">
                  <a:solidFill>
                    <a:srgbClr val="255C8C"/>
                  </a:solidFill>
                  <a:latin typeface="HK Grotesk"/>
                  <a:ea typeface="HK Grotesk"/>
                  <a:cs typeface="HK Grotesk"/>
                  <a:sym typeface="HK Grotesk"/>
                </a:rPr>
                <a:t>A technology powerhouse known for software, cloud services, and gaming. Headquarters: </a:t>
              </a:r>
              <a:r>
                <a:rPr lang="en-US" sz="4927" spc="246">
                  <a:solidFill>
                    <a:srgbClr val="255C8C"/>
                  </a:solidFill>
                  <a:latin typeface="HK Grotesk"/>
                  <a:ea typeface="HK Grotesk"/>
                  <a:cs typeface="HK Grotesk"/>
                  <a:sym typeface="HK Grotesk"/>
                </a:rPr>
                <a:t>Redmond, Washington, USA.</a:t>
              </a:r>
            </a:p>
          </p:txBody>
        </p:sp>
      </p:grpSp>
    </p:spTree>
  </p:cSld>
  <p:clrMapOvr>
    <a:masterClrMapping/>
  </p:clrMapOvr>
</p:sld>
</file>

<file path=ppt/slides/slide1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3138854"/>
            <a:ext cx="16230600" cy="4009292"/>
            <a:chOff x="0" y="0"/>
            <a:chExt cx="3774616" cy="932408"/>
          </a:xfrm>
        </p:grpSpPr>
        <p:sp>
          <p:nvSpPr>
            <p:cNvPr name="Freeform 11" id="11"/>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F9F9F9"/>
            </a:solidFill>
          </p:spPr>
        </p:sp>
      </p:grpSp>
      <p:sp>
        <p:nvSpPr>
          <p:cNvPr name="Freeform 12" id="12"/>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3255129" y="2709100"/>
            <a:ext cx="10876556" cy="4868801"/>
            <a:chOff x="0" y="0"/>
            <a:chExt cx="14502075" cy="6491734"/>
          </a:xfrm>
        </p:grpSpPr>
        <p:sp>
          <p:nvSpPr>
            <p:cNvPr name="TextBox 14" id="14"/>
            <p:cNvSpPr txBox="true"/>
            <p:nvPr/>
          </p:nvSpPr>
          <p:spPr>
            <a:xfrm rot="0">
              <a:off x="0" y="-200025"/>
              <a:ext cx="14502075" cy="2021220"/>
            </a:xfrm>
            <a:prstGeom prst="rect">
              <a:avLst/>
            </a:prstGeom>
          </p:spPr>
          <p:txBody>
            <a:bodyPr anchor="t" rtlCol="false" tIns="0" lIns="0" bIns="0" rIns="0">
              <a:spAutoFit/>
            </a:bodyPr>
            <a:lstStyle/>
            <a:p>
              <a:pPr algn="ctr" marL="0" indent="0" lvl="0">
                <a:lnSpc>
                  <a:spcPts val="12869"/>
                </a:lnSpc>
              </a:pPr>
              <a:r>
                <a:rPr lang="en-US" b="true" sz="8999">
                  <a:solidFill>
                    <a:srgbClr val="255C8C"/>
                  </a:solidFill>
                  <a:latin typeface="HK Grotesk Bold"/>
                  <a:ea typeface="HK Grotesk Bold"/>
                  <a:cs typeface="HK Grotesk Bold"/>
                  <a:sym typeface="HK Grotesk Bold"/>
                </a:rPr>
                <a:t>Apple</a:t>
              </a:r>
            </a:p>
          </p:txBody>
        </p:sp>
        <p:sp>
          <p:nvSpPr>
            <p:cNvPr name="TextBox 15" id="15"/>
            <p:cNvSpPr txBox="true"/>
            <p:nvPr/>
          </p:nvSpPr>
          <p:spPr>
            <a:xfrm rot="0">
              <a:off x="0" y="1844941"/>
              <a:ext cx="14502075" cy="4646793"/>
            </a:xfrm>
            <a:prstGeom prst="rect">
              <a:avLst/>
            </a:prstGeom>
          </p:spPr>
          <p:txBody>
            <a:bodyPr anchor="t" rtlCol="false" tIns="0" lIns="0" bIns="0" rIns="0">
              <a:spAutoFit/>
            </a:bodyPr>
            <a:lstStyle/>
            <a:p>
              <a:pPr algn="ctr" marL="0" indent="0" lvl="0">
                <a:lnSpc>
                  <a:spcPts val="7046"/>
                </a:lnSpc>
              </a:pPr>
              <a:r>
                <a:rPr lang="en-US" sz="4927" spc="246">
                  <a:solidFill>
                    <a:srgbClr val="255C8C"/>
                  </a:solidFill>
                  <a:latin typeface="HK Grotesk"/>
                  <a:ea typeface="HK Grotesk"/>
                  <a:cs typeface="HK Grotesk"/>
                  <a:sym typeface="HK Grotesk"/>
                </a:rPr>
                <a:t>Renowned for its innovative consumer electronics, software, and services. Headquarters: </a:t>
              </a:r>
              <a:r>
                <a:rPr lang="en-US" sz="4927" spc="246">
                  <a:solidFill>
                    <a:srgbClr val="255C8C"/>
                  </a:solidFill>
                  <a:latin typeface="HK Grotesk"/>
                  <a:ea typeface="HK Grotesk"/>
                  <a:cs typeface="HK Grotesk"/>
                  <a:sym typeface="HK Grotesk"/>
                </a:rPr>
                <a:t>Cupertino, California, USA.</a:t>
              </a:r>
            </a:p>
          </p:txBody>
        </p:sp>
      </p:grpSp>
    </p:spTree>
  </p:cSld>
  <p:clrMapOvr>
    <a:masterClrMapping/>
  </p:clrMapOvr>
</p:sld>
</file>

<file path=ppt/slides/slide1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305175"/>
            <a:ext cx="15807687" cy="36671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NO CODE WEB APPLICATIONS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AFAFA"/>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10800000">
            <a:off x="12574287" y="9525000"/>
            <a:ext cx="6662939" cy="762000"/>
            <a:chOff x="0" y="0"/>
            <a:chExt cx="1754848" cy="200691"/>
          </a:xfrm>
        </p:grpSpPr>
        <p:sp>
          <p:nvSpPr>
            <p:cNvPr name="Freeform 9" id="9"/>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0" id="10"/>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11" id="11"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7970324" y="1786993"/>
            <a:ext cx="9040494" cy="6713014"/>
            <a:chOff x="0" y="0"/>
            <a:chExt cx="12053992" cy="8950686"/>
          </a:xfrm>
        </p:grpSpPr>
        <p:sp>
          <p:nvSpPr>
            <p:cNvPr name="TextBox 13" id="13"/>
            <p:cNvSpPr txBox="true"/>
            <p:nvPr/>
          </p:nvSpPr>
          <p:spPr>
            <a:xfrm rot="0">
              <a:off x="0" y="1698986"/>
              <a:ext cx="10607073" cy="7251700"/>
            </a:xfrm>
            <a:prstGeom prst="rect">
              <a:avLst/>
            </a:prstGeom>
          </p:spPr>
          <p:txBody>
            <a:bodyPr anchor="t" rtlCol="false" tIns="0" lIns="0" bIns="0" rIns="0">
              <a:spAutoFit/>
            </a:bodyPr>
            <a:lstStyle/>
            <a:p>
              <a:pPr algn="l" marL="0" indent="0" lvl="0">
                <a:lnSpc>
                  <a:spcPts val="3900"/>
                </a:lnSpc>
              </a:pPr>
              <a:r>
                <a:rPr lang="en-US" sz="3000" spc="150">
                  <a:solidFill>
                    <a:srgbClr val="255C8C"/>
                  </a:solidFill>
                  <a:latin typeface="HK Grotesk"/>
                  <a:ea typeface="HK Grotesk"/>
                  <a:cs typeface="HK Grotesk"/>
                  <a:sym typeface="HK Grotesk"/>
                </a:rPr>
                <a:t>Increased Security: OTPs mitigate risks of password theft or reuse.</a:t>
              </a:r>
            </a:p>
            <a:p>
              <a:pPr algn="l" marL="0" indent="0" lvl="0">
                <a:lnSpc>
                  <a:spcPts val="3900"/>
                </a:lnSpc>
              </a:pPr>
              <a:r>
                <a:rPr lang="en-US" sz="3000" spc="150">
                  <a:solidFill>
                    <a:srgbClr val="255C8C"/>
                  </a:solidFill>
                  <a:latin typeface="HK Grotesk"/>
                  <a:ea typeface="HK Grotesk"/>
                  <a:cs typeface="HK Grotesk"/>
                  <a:sym typeface="HK Grotesk"/>
                </a:rPr>
                <a:t>Flexibility: Can be delivered via multiple channels, including apps, SMS, and email.</a:t>
              </a:r>
            </a:p>
            <a:p>
              <a:pPr algn="l" marL="0" indent="0" lvl="0">
                <a:lnSpc>
                  <a:spcPts val="3900"/>
                </a:lnSpc>
              </a:pPr>
              <a:r>
                <a:rPr lang="en-US" sz="3000" spc="150">
                  <a:solidFill>
                    <a:srgbClr val="255C8C"/>
                  </a:solidFill>
                  <a:latin typeface="HK Grotesk"/>
                  <a:ea typeface="HK Grotesk"/>
                  <a:cs typeface="HK Grotesk"/>
                  <a:sym typeface="HK Grotesk"/>
                </a:rPr>
                <a:t>Convenience: Easy to use for end users without additional hardware.</a:t>
              </a:r>
            </a:p>
            <a:p>
              <a:pPr algn="l" marL="0" indent="0" lvl="0">
                <a:lnSpc>
                  <a:spcPts val="3900"/>
                </a:lnSpc>
              </a:pPr>
              <a:r>
                <a:rPr lang="en-US" sz="3000" spc="150">
                  <a:solidFill>
                    <a:srgbClr val="255C8C"/>
                  </a:solidFill>
                  <a:latin typeface="HK Grotesk"/>
                  <a:ea typeface="HK Grotesk"/>
                  <a:cs typeface="HK Grotesk"/>
                  <a:sym typeface="HK Grotesk"/>
                </a:rPr>
                <a:t>Compliance: Helps organizations meet security standards like GDPR and PCI-DSS.</a:t>
              </a:r>
            </a:p>
            <a:p>
              <a:pPr algn="l" marL="0" indent="0" lvl="0">
                <a:lnSpc>
                  <a:spcPts val="3900"/>
                </a:lnSpc>
              </a:pPr>
              <a:r>
                <a:rPr lang="en-US" sz="3000" spc="150">
                  <a:solidFill>
                    <a:srgbClr val="255C8C"/>
                  </a:solidFill>
                  <a:latin typeface="HK Grotesk"/>
                  <a:ea typeface="HK Grotesk"/>
                  <a:cs typeface="HK Grotesk"/>
                  <a:sym typeface="HK Grotesk"/>
                </a:rPr>
                <a:t>Broad Application: Suitable for diverse use cases, from online banking to social media logins.</a:t>
              </a:r>
            </a:p>
          </p:txBody>
        </p:sp>
        <p:sp>
          <p:nvSpPr>
            <p:cNvPr name="TextBox 14" id="14"/>
            <p:cNvSpPr txBox="true"/>
            <p:nvPr/>
          </p:nvSpPr>
          <p:spPr>
            <a:xfrm rot="0">
              <a:off x="0" y="-38100"/>
              <a:ext cx="12053992" cy="846667"/>
            </a:xfrm>
            <a:prstGeom prst="rect">
              <a:avLst/>
            </a:prstGeom>
          </p:spPr>
          <p:txBody>
            <a:bodyPr anchor="t" rtlCol="false" tIns="0" lIns="0" bIns="0" rIns="0">
              <a:spAutoFit/>
            </a:bodyPr>
            <a:lstStyle/>
            <a:p>
              <a:pPr algn="l" marL="0" indent="0" lvl="0">
                <a:lnSpc>
                  <a:spcPts val="5199"/>
                </a:lnSpc>
              </a:pPr>
              <a:r>
                <a:rPr lang="en-US" b="true" sz="3999">
                  <a:solidFill>
                    <a:srgbClr val="255C8C"/>
                  </a:solidFill>
                  <a:latin typeface="HK Grotesk Bold"/>
                  <a:ea typeface="HK Grotesk Bold"/>
                  <a:cs typeface="HK Grotesk Bold"/>
                  <a:sym typeface="HK Grotesk Bold"/>
                </a:rPr>
                <a:t>Advantages of OTP</a:t>
              </a:r>
            </a:p>
          </p:txBody>
        </p:sp>
      </p:grpSp>
      <p:sp>
        <p:nvSpPr>
          <p:cNvPr name="Freeform 15" id="15"/>
          <p:cNvSpPr/>
          <p:nvPr/>
        </p:nvSpPr>
        <p:spPr>
          <a:xfrm flipH="false" flipV="false" rot="0">
            <a:off x="1567077" y="1608026"/>
            <a:ext cx="5039658" cy="7070949"/>
          </a:xfrm>
          <a:custGeom>
            <a:avLst/>
            <a:gdLst/>
            <a:ahLst/>
            <a:cxnLst/>
            <a:rect r="r" b="b" t="t" l="l"/>
            <a:pathLst>
              <a:path h="7070949" w="5039658">
                <a:moveTo>
                  <a:pt x="0" y="0"/>
                </a:moveTo>
                <a:lnTo>
                  <a:pt x="5039658" y="0"/>
                </a:lnTo>
                <a:lnTo>
                  <a:pt x="5039658" y="7070948"/>
                </a:lnTo>
                <a:lnTo>
                  <a:pt x="0" y="70709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8022194"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are No-Code Web Applications?</a:t>
            </a:r>
          </a:p>
        </p:txBody>
      </p:sp>
      <p:sp>
        <p:nvSpPr>
          <p:cNvPr name="TextBox 13" id="13"/>
          <p:cNvSpPr txBox="true"/>
          <p:nvPr/>
        </p:nvSpPr>
        <p:spPr>
          <a:xfrm rot="0">
            <a:off x="2210699" y="4700241"/>
            <a:ext cx="13866603" cy="4331335"/>
          </a:xfrm>
          <a:prstGeom prst="rect">
            <a:avLst/>
          </a:prstGeom>
        </p:spPr>
        <p:txBody>
          <a:bodyPr anchor="t" rtlCol="false" tIns="0" lIns="0" bIns="0" rIns="0">
            <a:spAutoFit/>
          </a:bodyPr>
          <a:lstStyle/>
          <a:p>
            <a:pPr algn="l" marL="0" indent="0" lvl="0">
              <a:lnSpc>
                <a:spcPts val="4339"/>
              </a:lnSpc>
            </a:pPr>
            <a:r>
              <a:rPr lang="en-US" sz="3099" spc="154">
                <a:solidFill>
                  <a:srgbClr val="255C8C"/>
                </a:solidFill>
                <a:latin typeface="HK Grotesk"/>
                <a:ea typeface="HK Grotesk"/>
                <a:cs typeface="HK Grotesk"/>
                <a:sym typeface="HK Grotesk"/>
              </a:rPr>
              <a:t>Definition: No-code web applications allow users to create websites or applications without programming skills by using visual tools and drag-and-drop interfaces.</a:t>
            </a:r>
          </a:p>
          <a:p>
            <a:pPr algn="l" marL="0" indent="0" lvl="0">
              <a:lnSpc>
                <a:spcPts val="4339"/>
              </a:lnSpc>
            </a:pPr>
            <a:r>
              <a:rPr lang="en-US" sz="3099" spc="154">
                <a:solidFill>
                  <a:srgbClr val="255C8C"/>
                </a:solidFill>
                <a:latin typeface="HK Grotesk"/>
                <a:ea typeface="HK Grotesk"/>
                <a:cs typeface="HK Grotesk"/>
                <a:sym typeface="HK Grotesk"/>
              </a:rPr>
              <a:t>Core Idea: Simplify development by removing the need for manual coding.</a:t>
            </a:r>
          </a:p>
          <a:p>
            <a:pPr algn="l" marL="0" indent="0" lvl="0">
              <a:lnSpc>
                <a:spcPts val="4339"/>
              </a:lnSpc>
            </a:pPr>
            <a:r>
              <a:rPr lang="en-US" sz="3099" spc="154">
                <a:solidFill>
                  <a:srgbClr val="255C8C"/>
                </a:solidFill>
                <a:latin typeface="HK Grotesk"/>
                <a:ea typeface="HK Grotesk"/>
                <a:cs typeface="HK Grotesk"/>
                <a:sym typeface="HK Grotesk"/>
              </a:rPr>
              <a:t>Examples: Wix, Webflow, Bubble, and Glide.</a:t>
            </a:r>
          </a:p>
          <a:p>
            <a:pPr algn="l" marL="0" indent="0" lvl="0">
              <a:lnSpc>
                <a:spcPts val="4339"/>
              </a:lnSpc>
            </a:pPr>
            <a:r>
              <a:rPr lang="en-US" sz="3099" spc="154">
                <a:solidFill>
                  <a:srgbClr val="255C8C"/>
                </a:solidFill>
                <a:latin typeface="HK Grotesk"/>
                <a:ea typeface="HK Grotesk"/>
                <a:cs typeface="HK Grotesk"/>
                <a:sym typeface="HK Grotesk"/>
              </a:rPr>
              <a:t>Target Users: Non-developers, small businesses, and startups looking for quick solutions.</a:t>
            </a: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7319628"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Features of No-Code Platforms</a:t>
            </a:r>
          </a:p>
        </p:txBody>
      </p:sp>
      <p:sp>
        <p:nvSpPr>
          <p:cNvPr name="TextBox 13" id="13"/>
          <p:cNvSpPr txBox="true"/>
          <p:nvPr/>
        </p:nvSpPr>
        <p:spPr>
          <a:xfrm rot="0">
            <a:off x="2210699" y="4700241"/>
            <a:ext cx="13866603" cy="48742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Drag-and-Drop Interface: Build applications by visually arranging components.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Templates: Pre-designed layouts for faster development.</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Integrations: Connect with third-party services like payment gateways or CRMs.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Responsive Design: Create applications optimized for mobile and desktop.</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User-Friendly Workflows: Automate processes with minimal setup.</a:t>
            </a:r>
          </a:p>
          <a:p>
            <a:pPr algn="l" marL="0" indent="0" lvl="0">
              <a:lnSpc>
                <a:spcPts val="4339"/>
              </a:lnSpc>
            </a:pP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7319628"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No-Code Web Applications</a:t>
            </a:r>
          </a:p>
        </p:txBody>
      </p:sp>
      <p:sp>
        <p:nvSpPr>
          <p:cNvPr name="TextBox 13" id="13"/>
          <p:cNvSpPr txBox="true"/>
          <p:nvPr/>
        </p:nvSpPr>
        <p:spPr>
          <a:xfrm rot="0">
            <a:off x="2210699" y="4700241"/>
            <a:ext cx="13866603" cy="433133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Cost-Effective: Eliminates the need for hiring developers.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Fast Deployment: Build and launch projects quickly.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Accessibility: Empowers non-technical users to create applications.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Scalability: Many platforms support growing businesses with advanced tools.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Customizability: Adjust designs and functionality easily without coding.</a:t>
            </a:r>
          </a:p>
          <a:p>
            <a:pPr algn="l" marL="0" indent="0" lvl="0">
              <a:lnSpc>
                <a:spcPts val="4339"/>
              </a:lnSpc>
            </a:pP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7958324"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Popular Use Cases for No-Code Applications</a:t>
            </a:r>
          </a:p>
        </p:txBody>
      </p:sp>
      <p:sp>
        <p:nvSpPr>
          <p:cNvPr name="TextBox 13" id="13"/>
          <p:cNvSpPr txBox="true"/>
          <p:nvPr/>
        </p:nvSpPr>
        <p:spPr>
          <a:xfrm rot="0">
            <a:off x="2039153" y="433831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E-Commerce: Build online stores with platforms like Shopify or Wix.</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Portfolio Websites: Create professional portfolios using Webflow or Squarespace.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Internal Tools: Design custom dashboards or trackers with Airtable or Glide.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Event Management: Use platforms like Eventbrite for registrations and RSVPs.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Community Platforms: Launch forums and communities using platforms like Mighty Networks.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305175"/>
            <a:ext cx="15807687" cy="36671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E-COMMERSE PRODUCT CATALOG</a:t>
            </a:r>
          </a:p>
        </p:txBody>
      </p:sp>
    </p:spTree>
  </p:cSld>
  <p:clrMapOvr>
    <a:masterClrMapping/>
  </p:clrMapOvr>
</p:sld>
</file>

<file path=ppt/slides/slide1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an E-Commerce Product Catalog?</a:t>
            </a:r>
          </a:p>
        </p:txBody>
      </p:sp>
      <p:sp>
        <p:nvSpPr>
          <p:cNvPr name="TextBox 13" id="13"/>
          <p:cNvSpPr txBox="true"/>
          <p:nvPr/>
        </p:nvSpPr>
        <p:spPr>
          <a:xfrm rot="0">
            <a:off x="2039153" y="433831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A digital repository or database showcasing products available for sale in an online store.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Components: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Product names, descriptions, and images.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Pricing, specifications, and stock availability.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To provide customers with detailed information for informed purchasing decisions.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Examples: Amazon product listings, Shopify catalogs, or WooCommerce stores.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Features of a Product Catalog</a:t>
            </a:r>
          </a:p>
        </p:txBody>
      </p:sp>
      <p:sp>
        <p:nvSpPr>
          <p:cNvPr name="TextBox 13" id="13"/>
          <p:cNvSpPr txBox="true"/>
          <p:nvPr/>
        </p:nvSpPr>
        <p:spPr>
          <a:xfrm rot="0">
            <a:off x="2039153" y="433831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Search and Filters: Helps customers find products quickly based on categories, price, or features.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High-Quality Visuals: Includes multiple product images or videos to enhance user experience.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Comprehensive Descriptions: Clear and detailed information about product features and benefits.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Dynamic Updates: Reflects real-time stock and price changes for accuracy.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Customizable Categories: Organizes products into logical groups (e.g., electronics, apparel).</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an E-Commerce Product Catalog</a:t>
            </a:r>
          </a:p>
        </p:txBody>
      </p:sp>
      <p:sp>
        <p:nvSpPr>
          <p:cNvPr name="TextBox 13" id="13"/>
          <p:cNvSpPr txBox="true"/>
          <p:nvPr/>
        </p:nvSpPr>
        <p:spPr>
          <a:xfrm rot="0">
            <a:off x="2039153" y="404223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Improved Shopping Experience: Simplifies browsing and decision-making for customers.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Increased Conversions: Provides sufficient product details, boosting buyer confidence.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Streamlined Management: Centralized platform for merchants to manage and update inventory.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SEO-Friendly: Optimized product descriptions and categories improve search engine visibility.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Scalability: Easily accommodates new products as the business grows.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1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390775"/>
            <a:ext cx="15807687" cy="5495925"/>
          </a:xfrm>
          <a:prstGeom prst="rect">
            <a:avLst/>
          </a:prstGeom>
        </p:spPr>
        <p:txBody>
          <a:bodyPr anchor="t" rtlCol="false" tIns="0" lIns="0" bIns="0" rIns="0">
            <a:spAutoFit/>
          </a:bodyPr>
          <a:lstStyle/>
          <a:p>
            <a:pPr algn="ctr" marL="0" indent="0" lvl="0">
              <a:lnSpc>
                <a:spcPts val="14400"/>
              </a:lnSpc>
            </a:pPr>
            <a:r>
              <a:rPr lang="en-US" sz="12000" spc="600">
                <a:solidFill>
                  <a:srgbClr val="255C8C"/>
                </a:solidFill>
                <a:latin typeface="Calistoga"/>
                <a:ea typeface="Calistoga"/>
                <a:cs typeface="Calistoga"/>
                <a:sym typeface="Calistoga"/>
              </a:rPr>
              <a:t>EVENT MANAGEMENT IN EXCEL </a:t>
            </a:r>
          </a:p>
        </p:txBody>
      </p:sp>
    </p:spTree>
  </p:cSld>
  <p:clrMapOvr>
    <a:masterClrMapping/>
  </p:clrMapOvr>
</p:sld>
</file>

<file path=ppt/slides/slide1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Using Excel for Event Management</a:t>
            </a:r>
          </a:p>
        </p:txBody>
      </p:sp>
      <p:sp>
        <p:nvSpPr>
          <p:cNvPr name="TextBox 13" id="13"/>
          <p:cNvSpPr txBox="true"/>
          <p:nvPr/>
        </p:nvSpPr>
        <p:spPr>
          <a:xfrm rot="0">
            <a:off x="2039153" y="4042233"/>
            <a:ext cx="13866603" cy="48742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Excel serves as a versatile tool for planning, organizing, and tracking event details.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Applications: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Budget tracking and expense management.</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Creating schedules and timelines.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Managing guest lists and RSVPs.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Why Excel?: Easy to use, customizable, and equipped with built-in functions and templates.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4461927" y="3108473"/>
            <a:ext cx="9108338" cy="2581275"/>
          </a:xfrm>
          <a:prstGeom prst="rect">
            <a:avLst/>
          </a:prstGeom>
        </p:spPr>
        <p:txBody>
          <a:bodyPr anchor="t" rtlCol="false" tIns="0" lIns="0" bIns="0" rIns="0">
            <a:spAutoFit/>
          </a:bodyPr>
          <a:lstStyle/>
          <a:p>
            <a:pPr algn="ctr" marL="0" indent="0" lvl="0">
              <a:lnSpc>
                <a:spcPts val="20400"/>
              </a:lnSpc>
            </a:pPr>
            <a:r>
              <a:rPr lang="en-US" sz="17000" spc="850">
                <a:solidFill>
                  <a:srgbClr val="255C8C"/>
                </a:solidFill>
                <a:latin typeface="Calistoga"/>
                <a:ea typeface="Calistoga"/>
                <a:cs typeface="Calistoga"/>
                <a:sym typeface="Calistoga"/>
              </a:rPr>
              <a:t>Big Data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397344" y="4391875"/>
            <a:ext cx="15493313" cy="5753271"/>
          </a:xfrm>
          <a:prstGeom prst="rect">
            <a:avLst/>
          </a:prstGeom>
        </p:spPr>
        <p:txBody>
          <a:bodyPr anchor="t" rtlCol="false" tIns="0" lIns="0" bIns="0" rIns="0">
            <a:spAutoFit/>
          </a:bodyPr>
          <a:lstStyle/>
          <a:p>
            <a:pPr algn="l" marL="646248" indent="-323124" lvl="1">
              <a:lnSpc>
                <a:spcPts val="4190"/>
              </a:lnSpc>
              <a:buFont typeface="Arial"/>
              <a:buChar char="•"/>
            </a:pPr>
            <a:r>
              <a:rPr lang="en-US" sz="2993" spc="149">
                <a:solidFill>
                  <a:srgbClr val="255C8C"/>
                </a:solidFill>
                <a:latin typeface="HK Grotesk"/>
                <a:ea typeface="HK Grotesk"/>
                <a:cs typeface="HK Grotesk"/>
                <a:sym typeface="HK Grotesk"/>
              </a:rPr>
              <a:t>Biometric Authentication: Uses fingerprints, facial recognition, or voice to verify identity.</a:t>
            </a:r>
          </a:p>
          <a:p>
            <a:pPr algn="l" marL="646248" indent="-323124" lvl="1">
              <a:lnSpc>
                <a:spcPts val="4190"/>
              </a:lnSpc>
              <a:buFont typeface="Arial"/>
              <a:buChar char="•"/>
            </a:pPr>
            <a:r>
              <a:rPr lang="en-US" sz="2993" spc="149">
                <a:solidFill>
                  <a:srgbClr val="255C8C"/>
                </a:solidFill>
                <a:latin typeface="HK Grotesk"/>
                <a:ea typeface="HK Grotesk"/>
                <a:cs typeface="HK Grotesk"/>
                <a:sym typeface="HK Grotesk"/>
              </a:rPr>
              <a:t>Push Notifications: Secure in-app notifications for authentication, reducing reliance on OTPs.</a:t>
            </a:r>
          </a:p>
          <a:p>
            <a:pPr algn="l" marL="646248" indent="-323124" lvl="1">
              <a:lnSpc>
                <a:spcPts val="4190"/>
              </a:lnSpc>
              <a:buFont typeface="Arial"/>
              <a:buChar char="•"/>
            </a:pPr>
            <a:r>
              <a:rPr lang="en-US" sz="2993" spc="149">
                <a:solidFill>
                  <a:srgbClr val="255C8C"/>
                </a:solidFill>
                <a:latin typeface="HK Grotesk"/>
                <a:ea typeface="HK Grotesk"/>
                <a:cs typeface="HK Grotesk"/>
                <a:sym typeface="HK Grotesk"/>
              </a:rPr>
              <a:t>Hardware Tokens: Physical devices generating unique codes, offering enhanced security.</a:t>
            </a:r>
          </a:p>
          <a:p>
            <a:pPr algn="l" marL="646248" indent="-323124" lvl="1">
              <a:lnSpc>
                <a:spcPts val="4190"/>
              </a:lnSpc>
              <a:buFont typeface="Arial"/>
              <a:buChar char="•"/>
            </a:pPr>
            <a:r>
              <a:rPr lang="en-US" sz="2993" spc="149">
                <a:solidFill>
                  <a:srgbClr val="255C8C"/>
                </a:solidFill>
                <a:latin typeface="HK Grotesk"/>
                <a:ea typeface="HK Grotesk"/>
                <a:cs typeface="HK Grotesk"/>
                <a:sym typeface="HK Grotesk"/>
              </a:rPr>
              <a:t>Passwordless Authentication: Leverages cryptographic keys for secure and seamless logins.</a:t>
            </a:r>
          </a:p>
          <a:p>
            <a:pPr algn="l" marL="646248" indent="-323124" lvl="1">
              <a:lnSpc>
                <a:spcPts val="4190"/>
              </a:lnSpc>
              <a:buFont typeface="Arial"/>
              <a:buChar char="•"/>
            </a:pPr>
            <a:r>
              <a:rPr lang="en-US" sz="2993" spc="149">
                <a:solidFill>
                  <a:srgbClr val="255C8C"/>
                </a:solidFill>
                <a:latin typeface="HK Grotesk"/>
                <a:ea typeface="HK Grotesk"/>
                <a:cs typeface="HK Grotesk"/>
                <a:sym typeface="HK Grotesk"/>
              </a:rPr>
              <a:t>Multi-Factor Authentication (MFA): Combines OTP with other verification methods for robust security.</a:t>
            </a:r>
          </a:p>
          <a:p>
            <a:pPr algn="l">
              <a:lnSpc>
                <a:spcPts val="4190"/>
              </a:lnSpc>
            </a:pPr>
          </a:p>
        </p:txBody>
      </p:sp>
      <p:sp>
        <p:nvSpPr>
          <p:cNvPr name="AutoShape 11" id="11"/>
          <p:cNvSpPr/>
          <p:nvPr/>
        </p:nvSpPr>
        <p:spPr>
          <a:xfrm>
            <a:off x="1397344" y="3678885"/>
            <a:ext cx="15468165" cy="0"/>
          </a:xfrm>
          <a:prstGeom prst="line">
            <a:avLst/>
          </a:prstGeom>
          <a:ln cap="flat" w="38100">
            <a:solidFill>
              <a:srgbClr val="255C8C"/>
            </a:solidFill>
            <a:prstDash val="solid"/>
            <a:headEnd type="none" len="sm" w="sm"/>
            <a:tailEnd type="none" len="sm" w="sm"/>
          </a:ln>
        </p:spPr>
      </p:sp>
      <p:sp>
        <p:nvSpPr>
          <p:cNvPr name="TextBox 12" id="12"/>
          <p:cNvSpPr txBox="true"/>
          <p:nvPr/>
        </p:nvSpPr>
        <p:spPr>
          <a:xfrm rot="0">
            <a:off x="4012328" y="1268285"/>
            <a:ext cx="10263345" cy="1183545"/>
          </a:xfrm>
          <a:prstGeom prst="rect">
            <a:avLst/>
          </a:prstGeom>
        </p:spPr>
        <p:txBody>
          <a:bodyPr anchor="t" rtlCol="false" tIns="0" lIns="0" bIns="0" rIns="0">
            <a:spAutoFit/>
          </a:bodyPr>
          <a:lstStyle/>
          <a:p>
            <a:pPr algn="ctr" marL="0" indent="0" lvl="0">
              <a:lnSpc>
                <a:spcPts val="9499"/>
              </a:lnSpc>
            </a:pPr>
            <a:r>
              <a:rPr lang="en-US" b="true" sz="7307">
                <a:solidFill>
                  <a:srgbClr val="255C8C"/>
                </a:solidFill>
                <a:latin typeface="HK Grotesk Bold"/>
                <a:ea typeface="HK Grotesk Bold"/>
                <a:cs typeface="HK Grotesk Bold"/>
                <a:sym typeface="HK Grotesk Bold"/>
              </a:rPr>
              <a:t>Alternatives to OTP</a:t>
            </a:r>
          </a:p>
        </p:txBody>
      </p:sp>
    </p:spTree>
  </p:cSld>
  <p:clrMapOvr>
    <a:masterClrMapping/>
  </p:clrMapOvr>
</p:sld>
</file>

<file path=ppt/slides/slide2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Features for Event Management in Excel</a:t>
            </a:r>
          </a:p>
        </p:txBody>
      </p:sp>
      <p:sp>
        <p:nvSpPr>
          <p:cNvPr name="TextBox 13" id="13"/>
          <p:cNvSpPr txBox="true"/>
          <p:nvPr/>
        </p:nvSpPr>
        <p:spPr>
          <a:xfrm rot="0">
            <a:off x="2039153" y="404223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Templates: Pre-built event planning templates for quick setup.</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Data Analysis Tools: Sort, filter, and analyze guest information or expenses.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Conditional Formatting: Highlight deadlines, priorities, or status updates.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Pivot Tables: Summarize data like budgets and attendance at a glance.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Shared Access: Collaborate with teams using cloud-based Excel options like OneDrive.</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9767963"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Excel in Event Management</a:t>
            </a:r>
          </a:p>
        </p:txBody>
      </p:sp>
      <p:sp>
        <p:nvSpPr>
          <p:cNvPr name="TextBox 13" id="13"/>
          <p:cNvSpPr txBox="true"/>
          <p:nvPr/>
        </p:nvSpPr>
        <p:spPr>
          <a:xfrm rot="0">
            <a:off x="2039153" y="404223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Cost-Effective: No additional software needed for basic event planning.</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Customizability: Adapt spreadsheets to fit specific event needs.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Efficiency: Automate calculations and reduce manual errors with formulas.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Comprehensive Tracking: Consolidate all event details in one place for easy access.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Scalability: Manage events of any size, from small gatherings to large conferences.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009900"/>
            <a:ext cx="15807687" cy="4276725"/>
          </a:xfrm>
          <a:prstGeom prst="rect">
            <a:avLst/>
          </a:prstGeom>
        </p:spPr>
        <p:txBody>
          <a:bodyPr anchor="t" rtlCol="false" tIns="0" lIns="0" bIns="0" rIns="0">
            <a:spAutoFit/>
          </a:bodyPr>
          <a:lstStyle/>
          <a:p>
            <a:pPr algn="ctr" marL="0" indent="0" lvl="0">
              <a:lnSpc>
                <a:spcPts val="11280"/>
              </a:lnSpc>
            </a:pPr>
            <a:r>
              <a:rPr lang="en-US" sz="9400" spc="470">
                <a:solidFill>
                  <a:srgbClr val="255C8C"/>
                </a:solidFill>
                <a:latin typeface="Calistoga"/>
                <a:ea typeface="Calistoga"/>
                <a:cs typeface="Calistoga"/>
                <a:sym typeface="Calistoga"/>
              </a:rPr>
              <a:t>DATABASE INTEGRATION FOR CUSTOMER MANAGEMENT </a:t>
            </a:r>
          </a:p>
        </p:txBody>
      </p:sp>
    </p:spTree>
  </p:cSld>
  <p:clrMapOvr>
    <a:masterClrMapping/>
  </p:clrMapOvr>
</p:sld>
</file>

<file path=ppt/slides/slide2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10832457"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Database Integration for Customer Management?</a:t>
            </a:r>
          </a:p>
        </p:txBody>
      </p:sp>
      <p:sp>
        <p:nvSpPr>
          <p:cNvPr name="TextBox 13" id="13"/>
          <p:cNvSpPr txBox="true"/>
          <p:nvPr/>
        </p:nvSpPr>
        <p:spPr>
          <a:xfrm rot="0">
            <a:off x="2039153" y="404223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Integrating a database for customer management involves connecting data storage systems to an application for efficient retrieval, updates, and management of customer information.</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Centralizes customer data to improve searchability and operational efficiency.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Components: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Customer profiles with names, contact details, and purchase history.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Tools for searching, filtering, and analyzing customer data.</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Examples: CRM systems, SQL-based customer databases, and Excel with database connectivity.</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1634133"/>
            <a:ext cx="10832457" cy="22601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Features of Database Search and Filter Functionality</a:t>
            </a:r>
          </a:p>
        </p:txBody>
      </p:sp>
      <p:sp>
        <p:nvSpPr>
          <p:cNvPr name="TextBox 13" id="13"/>
          <p:cNvSpPr txBox="true"/>
          <p:nvPr/>
        </p:nvSpPr>
        <p:spPr>
          <a:xfrm rot="0">
            <a:off x="2039153" y="404223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Search Tools: Quickly find specific customer records using names, IDs, or keywords.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Filters: Narrow down records based on criteria like location, purchase date, or customer type.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Dynamic Queries: Supports advanced search parameters for granular results.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Real-Time Updates: Displays the latest customer data automatically.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Custom Views: Save filtered data as reports or lists for repetitive tasks.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12578226"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Database Integration for Customer Management</a:t>
            </a:r>
          </a:p>
        </p:txBody>
      </p:sp>
      <p:sp>
        <p:nvSpPr>
          <p:cNvPr name="TextBox 13" id="13"/>
          <p:cNvSpPr txBox="true"/>
          <p:nvPr/>
        </p:nvSpPr>
        <p:spPr>
          <a:xfrm rot="0">
            <a:off x="2039153" y="404223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Improved Efficiency: Reduces the time needed to retrieve customer details.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Enhanced Customer Insights: Filters enable targeted data analysis for better decision-making.</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Personalization: Access to detailed profiles helps in tailoring services and marketing.</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Scalability: Handles growing customer datasets seamlessly.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Streamlined Operations: Centralized and searchable data minimizes redundancy and errors.</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438650"/>
            <a:ext cx="15807687" cy="1419225"/>
          </a:xfrm>
          <a:prstGeom prst="rect">
            <a:avLst/>
          </a:prstGeom>
        </p:spPr>
        <p:txBody>
          <a:bodyPr anchor="t" rtlCol="false" tIns="0" lIns="0" bIns="0" rIns="0">
            <a:spAutoFit/>
          </a:bodyPr>
          <a:lstStyle/>
          <a:p>
            <a:pPr algn="ctr" marL="0" indent="0" lvl="0">
              <a:lnSpc>
                <a:spcPts val="11280"/>
              </a:lnSpc>
            </a:pPr>
            <a:r>
              <a:rPr lang="en-US" sz="9400" spc="470">
                <a:solidFill>
                  <a:srgbClr val="255C8C"/>
                </a:solidFill>
                <a:latin typeface="Calistoga"/>
                <a:ea typeface="Calistoga"/>
                <a:cs typeface="Calistoga"/>
                <a:sym typeface="Calistoga"/>
              </a:rPr>
              <a:t>STOCK BUDGETTING</a:t>
            </a:r>
          </a:p>
        </p:txBody>
      </p:sp>
    </p:spTree>
  </p:cSld>
  <p:clrMapOvr>
    <a:masterClrMapping/>
  </p:clrMapOvr>
</p:sld>
</file>

<file path=ppt/slides/slide2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377083"/>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Stock Budgeting?</a:t>
            </a:r>
          </a:p>
        </p:txBody>
      </p:sp>
      <p:sp>
        <p:nvSpPr>
          <p:cNvPr name="TextBox 13" id="13"/>
          <p:cNvSpPr txBox="true"/>
          <p:nvPr/>
        </p:nvSpPr>
        <p:spPr>
          <a:xfrm rot="0">
            <a:off x="2039153" y="404223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Stock budgeting involves planning and allocating financial resources for purchasing, maintaining, and optimizing inventory levels.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Ensures sufficient stock availability to meet demand while minimizing excess inventory costs.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Key Aspects: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Estimating demand and forecasting trends.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Allocating funds for stock purchases.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Balancing inventory carrying costs and cash flow.</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05608"/>
            <a:ext cx="12578226" cy="151715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Components of Stock Budgeting</a:t>
            </a:r>
          </a:p>
        </p:txBody>
      </p:sp>
      <p:sp>
        <p:nvSpPr>
          <p:cNvPr name="TextBox 13" id="13"/>
          <p:cNvSpPr txBox="true"/>
          <p:nvPr/>
        </p:nvSpPr>
        <p:spPr>
          <a:xfrm rot="0">
            <a:off x="2039153" y="4042233"/>
            <a:ext cx="13866603" cy="48742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Demand Forecasting: Analyze historical data and market trends to predict inventory needs.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Budget Allocation: Set financial limits for stock purchases based on available capital.</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Stock Replenishment: Plan reorder levels and quantities to avoid overstocking or stockouts.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Monitoring &amp; Adjustments: Track performance metrics like inventory turnover and adjust budgets as needed.</a:t>
            </a:r>
          </a:p>
          <a:p>
            <a:pPr algn="l" marL="0" indent="0" lvl="0">
              <a:lnSpc>
                <a:spcPts val="4339"/>
              </a:lnSpc>
            </a:pPr>
          </a:p>
        </p:txBody>
      </p:sp>
      <p:sp>
        <p:nvSpPr>
          <p:cNvPr name="AutoShape 14" id="14"/>
          <p:cNvSpPr/>
          <p:nvPr/>
        </p:nvSpPr>
        <p:spPr>
          <a:xfrm>
            <a:off x="2210699" y="381363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Stock Budgeting</a:t>
            </a:r>
          </a:p>
        </p:txBody>
      </p:sp>
      <p:sp>
        <p:nvSpPr>
          <p:cNvPr name="TextBox 13" id="13"/>
          <p:cNvSpPr txBox="true"/>
          <p:nvPr/>
        </p:nvSpPr>
        <p:spPr>
          <a:xfrm rot="0">
            <a:off x="2039153" y="357444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Cost Control: Minimizes storage and holding costs by preventing overstocking.</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Improved Cash Flow: Allocates resources efficiently, ensuring funds are available for other operations.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Demand Fulfillment: Maintains optimal stock levels to meet customer demand without delays.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Informed Decision-Making: Helps businesses make data-driven decisions on inventory investments.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Operational Efficiency: Streamlines supply chain processes and avoids disruptions.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3914775"/>
            <a:ext cx="4549535" cy="2447925"/>
          </a:xfrm>
          <a:prstGeom prst="rect">
            <a:avLst/>
          </a:prstGeom>
        </p:spPr>
        <p:txBody>
          <a:bodyPr anchor="t" rtlCol="false" tIns="0" lIns="0" bIns="0" rIns="0">
            <a:spAutoFit/>
          </a:bodyPr>
          <a:lstStyle/>
          <a:p>
            <a:pPr algn="l" marL="0" indent="0" lvl="0">
              <a:lnSpc>
                <a:spcPts val="9600"/>
              </a:lnSpc>
            </a:pPr>
            <a:r>
              <a:rPr lang="en-US" sz="8000" spc="400" u="none">
                <a:solidFill>
                  <a:srgbClr val="255C8C"/>
                </a:solidFill>
                <a:latin typeface="HK Grotesk"/>
                <a:ea typeface="HK Grotesk"/>
                <a:cs typeface="HK Grotesk"/>
                <a:sym typeface="HK Grotesk"/>
              </a:rPr>
              <a:t>Future of OTP</a:t>
            </a:r>
          </a:p>
        </p:txBody>
      </p:sp>
      <p:sp>
        <p:nvSpPr>
          <p:cNvPr name="TextBox 11" id="11"/>
          <p:cNvSpPr txBox="true"/>
          <p:nvPr/>
        </p:nvSpPr>
        <p:spPr>
          <a:xfrm rot="0">
            <a:off x="6612693" y="3460775"/>
            <a:ext cx="11160957" cy="5848041"/>
          </a:xfrm>
          <a:prstGeom prst="rect">
            <a:avLst/>
          </a:prstGeom>
        </p:spPr>
        <p:txBody>
          <a:bodyPr anchor="t" rtlCol="false" tIns="0" lIns="0" bIns="0" rIns="0">
            <a:spAutoFit/>
          </a:bodyPr>
          <a:lstStyle/>
          <a:p>
            <a:pPr algn="l" marL="650330" indent="-325165" lvl="1">
              <a:lnSpc>
                <a:spcPts val="4217"/>
              </a:lnSpc>
              <a:buFont typeface="Arial"/>
              <a:buChar char="•"/>
            </a:pPr>
            <a:r>
              <a:rPr lang="en-US" sz="3012" spc="150">
                <a:solidFill>
                  <a:srgbClr val="255C8C"/>
                </a:solidFill>
                <a:latin typeface="HK Grotesk"/>
                <a:ea typeface="HK Grotesk"/>
                <a:cs typeface="HK Grotesk"/>
                <a:sym typeface="HK Grotesk"/>
              </a:rPr>
              <a:t>Improved Security Protocols: Adoption of encryption and secure delivery methods to counter threats.</a:t>
            </a:r>
          </a:p>
          <a:p>
            <a:pPr algn="l" marL="650330" indent="-325165" lvl="1">
              <a:lnSpc>
                <a:spcPts val="4217"/>
              </a:lnSpc>
              <a:buFont typeface="Arial"/>
              <a:buChar char="•"/>
            </a:pPr>
            <a:r>
              <a:rPr lang="en-US" sz="3012" spc="150">
                <a:solidFill>
                  <a:srgbClr val="255C8C"/>
                </a:solidFill>
                <a:latin typeface="HK Grotesk"/>
                <a:ea typeface="HK Grotesk"/>
                <a:cs typeface="HK Grotesk"/>
                <a:sym typeface="HK Grotesk"/>
              </a:rPr>
              <a:t>Integration with Biometrics: Combining OTP with biometric data for enhanced authentication.</a:t>
            </a:r>
          </a:p>
          <a:p>
            <a:pPr algn="l" marL="650330" indent="-325165" lvl="1">
              <a:lnSpc>
                <a:spcPts val="4217"/>
              </a:lnSpc>
              <a:buFont typeface="Arial"/>
              <a:buChar char="•"/>
            </a:pPr>
            <a:r>
              <a:rPr lang="en-US" sz="3012" spc="150">
                <a:solidFill>
                  <a:srgbClr val="255C8C"/>
                </a:solidFill>
                <a:latin typeface="HK Grotesk"/>
                <a:ea typeface="HK Grotesk"/>
                <a:cs typeface="HK Grotesk"/>
                <a:sym typeface="HK Grotesk"/>
              </a:rPr>
              <a:t>AI-driven Systems: AI can monitor and adapt OTP systems to prevent fraud in real-time.</a:t>
            </a:r>
          </a:p>
          <a:p>
            <a:pPr algn="l" marL="650330" indent="-325165" lvl="1">
              <a:lnSpc>
                <a:spcPts val="4217"/>
              </a:lnSpc>
              <a:buFont typeface="Arial"/>
              <a:buChar char="•"/>
            </a:pPr>
            <a:r>
              <a:rPr lang="en-US" sz="3012" spc="150">
                <a:solidFill>
                  <a:srgbClr val="255C8C"/>
                </a:solidFill>
                <a:latin typeface="HK Grotesk"/>
                <a:ea typeface="HK Grotesk"/>
                <a:cs typeface="HK Grotesk"/>
                <a:sym typeface="HK Grotesk"/>
              </a:rPr>
              <a:t>Universal Adoption: Wider use across industries, including healthcare and government services.</a:t>
            </a:r>
          </a:p>
          <a:p>
            <a:pPr algn="l" marL="650330" indent="-325165" lvl="1">
              <a:lnSpc>
                <a:spcPts val="4217"/>
              </a:lnSpc>
              <a:buFont typeface="Arial"/>
              <a:buChar char="•"/>
            </a:pPr>
            <a:r>
              <a:rPr lang="en-US" sz="3012" spc="150">
                <a:solidFill>
                  <a:srgbClr val="255C8C"/>
                </a:solidFill>
                <a:latin typeface="HK Grotesk"/>
                <a:ea typeface="HK Grotesk"/>
                <a:cs typeface="HK Grotesk"/>
                <a:sym typeface="HK Grotesk"/>
              </a:rPr>
              <a:t>Reduced Reliance: Innovations like passwordless authentication may minimize OTP usage over time.</a:t>
            </a:r>
          </a:p>
          <a:p>
            <a:pPr algn="l">
              <a:lnSpc>
                <a:spcPts val="4217"/>
              </a:lnSpc>
            </a:pPr>
          </a:p>
        </p:txBody>
      </p:sp>
      <p:sp>
        <p:nvSpPr>
          <p:cNvPr name="AutoShape 12" id="12"/>
          <p:cNvSpPr/>
          <p:nvPr/>
        </p:nvSpPr>
        <p:spPr>
          <a:xfrm>
            <a:off x="6612693" y="2956276"/>
            <a:ext cx="11142841" cy="0"/>
          </a:xfrm>
          <a:prstGeom prst="line">
            <a:avLst/>
          </a:prstGeom>
          <a:ln cap="flat" w="28575">
            <a:solidFill>
              <a:srgbClr val="255C8C"/>
            </a:solidFill>
            <a:prstDash val="solid"/>
            <a:headEnd type="none" len="sm" w="sm"/>
            <a:tailEnd type="none" len="sm" w="sm"/>
          </a:ln>
        </p:spPr>
      </p:sp>
    </p:spTree>
  </p:cSld>
  <p:clrMapOvr>
    <a:masterClrMapping/>
  </p:clrMapOvr>
</p:sld>
</file>

<file path=ppt/slides/slide2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300538"/>
            <a:ext cx="15807687" cy="1685925"/>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RESPONSE DESIGN</a:t>
            </a:r>
          </a:p>
        </p:txBody>
      </p:sp>
    </p:spTree>
  </p:cSld>
  <p:clrMapOvr>
    <a:masterClrMapping/>
  </p:clrMapOvr>
</p:sld>
</file>

<file path=ppt/slides/slide2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Response Design?</a:t>
            </a:r>
          </a:p>
        </p:txBody>
      </p:sp>
      <p:sp>
        <p:nvSpPr>
          <p:cNvPr name="TextBox 13" id="13"/>
          <p:cNvSpPr txBox="true"/>
          <p:nvPr/>
        </p:nvSpPr>
        <p:spPr>
          <a:xfrm rot="0">
            <a:off x="2039153" y="3574443"/>
            <a:ext cx="13866603" cy="541718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Response design refers to creating adaptive and interactive interfaces that adjust based on user input or system conditions.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Core Purpose: Enhances user experience by providing feedback and responses tailored to user actions.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Applications: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Forms and surveys with dynamic fields.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Interactive dashboards and tools.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Websites adapting layouts based on user behavior or preferences.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Elements of Response Design</a:t>
            </a:r>
          </a:p>
        </p:txBody>
      </p:sp>
      <p:sp>
        <p:nvSpPr>
          <p:cNvPr name="TextBox 13" id="13"/>
          <p:cNvSpPr txBox="true"/>
          <p:nvPr/>
        </p:nvSpPr>
        <p:spPr>
          <a:xfrm rot="0">
            <a:off x="2039153" y="357444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Dynamic Feedback: Immediate visual or textual feedback to user actions (e.g., error messages, success notifications).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Adaptable Layouts: Adjust designs based on screen size, device, or user preferences.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Conditional Responses: Content or options change based on user inputs (e.g., dropdown menus or forms).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Loading States: Indicate system processes to keep users informed and engaged.</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Accessible Design: Ensures responses are clear and inclusive for all users, including those with disabilities.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Response Design</a:t>
            </a:r>
          </a:p>
        </p:txBody>
      </p:sp>
      <p:sp>
        <p:nvSpPr>
          <p:cNvPr name="TextBox 13" id="13"/>
          <p:cNvSpPr txBox="true"/>
          <p:nvPr/>
        </p:nvSpPr>
        <p:spPr>
          <a:xfrm rot="0">
            <a:off x="2039153" y="357444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Improved User Experience: Makes interactions intuitive and engaging for users.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Efficiency: Reduces errors and streamlines workflows with adaptive responses.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Personalization: Provides tailored content and feedback to meet individual user needs.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Higher Engagement: Keeps users informed and satisfied with clear, immediate responses.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Professional Appeal: Enhances the overall quality and usability of digital interfaces.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457575"/>
            <a:ext cx="15807687" cy="3371850"/>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USER AUTHENTICATION</a:t>
            </a:r>
          </a:p>
        </p:txBody>
      </p:sp>
    </p:spTree>
  </p:cSld>
  <p:clrMapOvr>
    <a:masterClrMapping/>
  </p:clrMapOvr>
</p:sld>
</file>

<file path=ppt/slides/slide2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User Authentication?</a:t>
            </a:r>
          </a:p>
        </p:txBody>
      </p:sp>
      <p:sp>
        <p:nvSpPr>
          <p:cNvPr name="TextBox 13" id="13"/>
          <p:cNvSpPr txBox="true"/>
          <p:nvPr/>
        </p:nvSpPr>
        <p:spPr>
          <a:xfrm rot="0">
            <a:off x="2039153" y="3574443"/>
            <a:ext cx="13866603" cy="48742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User authentication is the process of verifying the identity of a user before granting access to systems, applications, or services.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Ensures only authorized users can access sensitive information or functionalities.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Methods: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Knowledge-Based: Passwords or PINs.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Possession-Based: OTPs or security tokens.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Biometric: Fingerprints, facial recognition, or iris scans.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4852177"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Key Components of User Authentication</a:t>
            </a:r>
          </a:p>
        </p:txBody>
      </p:sp>
      <p:sp>
        <p:nvSpPr>
          <p:cNvPr name="TextBox 13" id="13"/>
          <p:cNvSpPr txBox="true"/>
          <p:nvPr/>
        </p:nvSpPr>
        <p:spPr>
          <a:xfrm rot="0">
            <a:off x="2039153" y="3574443"/>
            <a:ext cx="13866603" cy="48742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Credentials: Information users provide to verify their identity, such as usernames, passwords, or biometric data.</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Authentication Mechanism: The system that validates user credentials against stored records.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Multi-Factor Authentication (MFA): Combines two or more verification methods for added security.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Access Control: Grants or denies access based on the authentication outcome.</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User Authentication</a:t>
            </a:r>
          </a:p>
        </p:txBody>
      </p:sp>
      <p:sp>
        <p:nvSpPr>
          <p:cNvPr name="TextBox 13" id="13"/>
          <p:cNvSpPr txBox="true"/>
          <p:nvPr/>
        </p:nvSpPr>
        <p:spPr>
          <a:xfrm rot="0">
            <a:off x="2039153" y="357444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Enhanced Security: Protects systems and data from unauthorized access.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User Accountability: Tracks access and usage, ensuring accountability for actions.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Data Privacy: Safeguards sensitive user and organizational information.</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Adaptability: Supports various methods, from passwords to advanced biometrics.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Trust Building: Strengthens user confidence in the security of systems and applications.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300538"/>
            <a:ext cx="15807687" cy="1685925"/>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GANTT CHART </a:t>
            </a:r>
          </a:p>
        </p:txBody>
      </p:sp>
    </p:spTree>
  </p:cSld>
  <p:clrMapOvr>
    <a:masterClrMapping/>
  </p:clrMapOvr>
</p:sld>
</file>

<file path=ppt/slides/slide2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What is a Gantt Chart?</a:t>
            </a:r>
          </a:p>
        </p:txBody>
      </p:sp>
      <p:sp>
        <p:nvSpPr>
          <p:cNvPr name="TextBox 13" id="13"/>
          <p:cNvSpPr txBox="true"/>
          <p:nvPr/>
        </p:nvSpPr>
        <p:spPr>
          <a:xfrm rot="0">
            <a:off x="2039153" y="3574443"/>
            <a:ext cx="13866603" cy="596011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A Gantt chart is a visual tool used in project management to represent tasks, timelines, and their relationships over time.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Structure: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Horizontal bars indicate task durations.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The timeline is displayed on the horizontal axis, and tasks are listed on the vertical axis.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Helps track progress, manage deadlines, and visualize project schedules.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Applications: Commonly used in construction, software development, and event planning.</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648037" y="2597802"/>
            <a:ext cx="14885850" cy="4772025"/>
          </a:xfrm>
          <a:prstGeom prst="rect">
            <a:avLst/>
          </a:prstGeom>
        </p:spPr>
        <p:txBody>
          <a:bodyPr anchor="t" rtlCol="false" tIns="0" lIns="0" bIns="0" rIns="0">
            <a:spAutoFit/>
          </a:bodyPr>
          <a:lstStyle/>
          <a:p>
            <a:pPr algn="ctr" marL="0" indent="0" lvl="0">
              <a:lnSpc>
                <a:spcPts val="18840"/>
              </a:lnSpc>
            </a:pPr>
            <a:r>
              <a:rPr lang="en-US" sz="15700" spc="785">
                <a:solidFill>
                  <a:srgbClr val="255C8C"/>
                </a:solidFill>
                <a:latin typeface="Calistoga"/>
                <a:ea typeface="Calistoga"/>
                <a:cs typeface="Calistoga"/>
                <a:sym typeface="Calistoga"/>
              </a:rPr>
              <a:t>CHALLENGES OF OTP</a:t>
            </a:r>
          </a:p>
        </p:txBody>
      </p:sp>
    </p:spTree>
  </p:cSld>
  <p:clrMapOvr>
    <a:masterClrMapping/>
  </p:clrMapOvr>
</p:sld>
</file>

<file path=ppt/slides/slide2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7620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086452"/>
            <a:ext cx="12578226" cy="774204"/>
          </a:xfrm>
          <a:prstGeom prst="rect">
            <a:avLst/>
          </a:prstGeom>
        </p:spPr>
        <p:txBody>
          <a:bodyPr anchor="t" rtlCol="false" tIns="0" lIns="0" bIns="0" rIns="0">
            <a:spAutoFit/>
          </a:bodyPr>
          <a:lstStyle/>
          <a:p>
            <a:pPr algn="l" marL="0" indent="0" lvl="0">
              <a:lnSpc>
                <a:spcPts val="5922"/>
              </a:lnSpc>
            </a:pPr>
            <a:r>
              <a:rPr lang="en-US" sz="5640" spc="282">
                <a:solidFill>
                  <a:srgbClr val="255C8C"/>
                </a:solidFill>
                <a:latin typeface="Calistoga"/>
                <a:ea typeface="Calistoga"/>
                <a:cs typeface="Calistoga"/>
                <a:sym typeface="Calistoga"/>
              </a:rPr>
              <a:t>Benefits of Gantt Charts</a:t>
            </a:r>
          </a:p>
        </p:txBody>
      </p:sp>
      <p:sp>
        <p:nvSpPr>
          <p:cNvPr name="TextBox 13" id="13"/>
          <p:cNvSpPr txBox="true"/>
          <p:nvPr/>
        </p:nvSpPr>
        <p:spPr>
          <a:xfrm rot="0">
            <a:off x="2039153" y="3526818"/>
            <a:ext cx="13866603" cy="5501768"/>
          </a:xfrm>
          <a:prstGeom prst="rect">
            <a:avLst/>
          </a:prstGeom>
        </p:spPr>
        <p:txBody>
          <a:bodyPr anchor="t" rtlCol="false" tIns="0" lIns="0" bIns="0" rIns="0">
            <a:spAutoFit/>
          </a:bodyPr>
          <a:lstStyle/>
          <a:p>
            <a:pPr algn="l" marL="690876" indent="-345438" lvl="1">
              <a:lnSpc>
                <a:spcPts val="4927"/>
              </a:lnSpc>
              <a:buFont typeface="Arial"/>
              <a:buChar char="•"/>
            </a:pPr>
            <a:r>
              <a:rPr lang="en-US" sz="3199" spc="159">
                <a:solidFill>
                  <a:srgbClr val="255C8C"/>
                </a:solidFill>
                <a:latin typeface="HK Grotesk"/>
                <a:ea typeface="HK Grotesk"/>
                <a:cs typeface="HK Grotesk"/>
                <a:sym typeface="HK Grotesk"/>
              </a:rPr>
              <a:t>Clear Visualization: Provides a snapshot of the entire project schedule.</a:t>
            </a:r>
          </a:p>
          <a:p>
            <a:pPr algn="l" marL="690876" indent="-345438" lvl="1">
              <a:lnSpc>
                <a:spcPts val="4927"/>
              </a:lnSpc>
              <a:buFont typeface="Arial"/>
              <a:buChar char="•"/>
            </a:pPr>
            <a:r>
              <a:rPr lang="en-US" sz="3199" spc="159">
                <a:solidFill>
                  <a:srgbClr val="255C8C"/>
                </a:solidFill>
                <a:latin typeface="HK Grotesk"/>
                <a:ea typeface="HK Grotesk"/>
                <a:cs typeface="HK Grotesk"/>
                <a:sym typeface="HK Grotesk"/>
              </a:rPr>
              <a:t>Task Management: Identifies task dependencies and deadlines.</a:t>
            </a:r>
          </a:p>
          <a:p>
            <a:pPr algn="l" marL="690876" indent="-345438" lvl="1">
              <a:lnSpc>
                <a:spcPts val="4927"/>
              </a:lnSpc>
              <a:buFont typeface="Arial"/>
              <a:buChar char="•"/>
            </a:pPr>
            <a:r>
              <a:rPr lang="en-US" sz="3199" spc="159">
                <a:solidFill>
                  <a:srgbClr val="255C8C"/>
                </a:solidFill>
                <a:latin typeface="HK Grotesk"/>
                <a:ea typeface="HK Grotesk"/>
                <a:cs typeface="HK Grotesk"/>
                <a:sym typeface="HK Grotesk"/>
              </a:rPr>
              <a:t>Progress Tracking: Monitors completed and pending tasks easily.</a:t>
            </a:r>
          </a:p>
          <a:p>
            <a:pPr algn="l" marL="690876" indent="-345438" lvl="1">
              <a:lnSpc>
                <a:spcPts val="4927"/>
              </a:lnSpc>
              <a:buFont typeface="Arial"/>
              <a:buChar char="•"/>
            </a:pPr>
            <a:r>
              <a:rPr lang="en-US" sz="3199" spc="159">
                <a:solidFill>
                  <a:srgbClr val="255C8C"/>
                </a:solidFill>
                <a:latin typeface="HK Grotesk"/>
                <a:ea typeface="HK Grotesk"/>
                <a:cs typeface="HK Grotesk"/>
                <a:sym typeface="HK Grotesk"/>
              </a:rPr>
              <a:t>Improved Collaboration: Teams understand their roles and timelines.</a:t>
            </a:r>
          </a:p>
          <a:p>
            <a:pPr algn="l" marL="690876" indent="-345438" lvl="1">
              <a:lnSpc>
                <a:spcPts val="4927"/>
              </a:lnSpc>
              <a:buFont typeface="Arial"/>
              <a:buChar char="•"/>
            </a:pPr>
            <a:r>
              <a:rPr lang="en-US" sz="3199" spc="159">
                <a:solidFill>
                  <a:srgbClr val="255C8C"/>
                </a:solidFill>
                <a:latin typeface="HK Grotesk"/>
                <a:ea typeface="HK Grotesk"/>
                <a:cs typeface="HK Grotesk"/>
                <a:sym typeface="HK Grotesk"/>
              </a:rPr>
              <a:t>Resource Allocation: Ensures optimal use of time and resources by aligning tasks.</a:t>
            </a:r>
          </a:p>
          <a:p>
            <a:pPr algn="l" marL="0" indent="0" lvl="0">
              <a:lnSpc>
                <a:spcPts val="4339"/>
              </a:lnSpc>
            </a:pPr>
          </a:p>
        </p:txBody>
      </p:sp>
      <p:sp>
        <p:nvSpPr>
          <p:cNvPr name="AutoShape 14" id="14"/>
          <p:cNvSpPr/>
          <p:nvPr/>
        </p:nvSpPr>
        <p:spPr>
          <a:xfrm>
            <a:off x="2061661" y="325059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614612"/>
            <a:ext cx="15807687" cy="5057775"/>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SURVEY OF PROGRRESS TRACKING </a:t>
            </a:r>
          </a:p>
        </p:txBody>
      </p:sp>
    </p:spTree>
  </p:cSld>
  <p:clrMapOvr>
    <a:masterClrMapping/>
  </p:clrMapOvr>
</p:sld>
</file>

<file path=ppt/slides/slide2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28915"/>
            <a:ext cx="8022194"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Survey and Data Collection for Progress Tracking</a:t>
            </a:r>
          </a:p>
        </p:txBody>
      </p:sp>
      <p:sp>
        <p:nvSpPr>
          <p:cNvPr name="TextBox 13" id="13"/>
          <p:cNvSpPr txBox="true"/>
          <p:nvPr/>
        </p:nvSpPr>
        <p:spPr>
          <a:xfrm rot="0">
            <a:off x="2210699" y="4719291"/>
            <a:ext cx="13866603" cy="3927475"/>
          </a:xfrm>
          <a:prstGeom prst="rect">
            <a:avLst/>
          </a:prstGeom>
        </p:spPr>
        <p:txBody>
          <a:bodyPr anchor="t" rtlCol="false" tIns="0" lIns="0" bIns="0" rIns="0">
            <a:spAutoFit/>
          </a:bodyPr>
          <a:lstStyle/>
          <a:p>
            <a:pPr algn="l" marL="0" indent="0" lvl="0">
              <a:lnSpc>
                <a:spcPts val="3499"/>
              </a:lnSpc>
            </a:pPr>
            <a:r>
              <a:rPr lang="en-US" sz="2499" spc="124">
                <a:solidFill>
                  <a:srgbClr val="255C8C"/>
                </a:solidFill>
                <a:latin typeface="HK Grotesk"/>
                <a:ea typeface="HK Grotesk"/>
                <a:cs typeface="HK Grotesk"/>
                <a:sym typeface="HK Grotesk"/>
              </a:rPr>
              <a:t>Definition: Surveys and data collection are methods used to gather feedback, measure performance, and track progress over time.</a:t>
            </a:r>
          </a:p>
          <a:p>
            <a:pPr algn="l" marL="0" indent="0" lvl="0">
              <a:lnSpc>
                <a:spcPts val="3499"/>
              </a:lnSpc>
            </a:pPr>
            <a:r>
              <a:rPr lang="en-US" sz="2499" spc="124">
                <a:solidFill>
                  <a:srgbClr val="255C8C"/>
                </a:solidFill>
                <a:latin typeface="HK Grotesk"/>
                <a:ea typeface="HK Grotesk"/>
                <a:cs typeface="HK Grotesk"/>
                <a:sym typeface="HK Grotesk"/>
              </a:rPr>
              <a:t>Types of Surveys:</a:t>
            </a:r>
          </a:p>
          <a:p>
            <a:pPr algn="l" marL="0" indent="0" lvl="0">
              <a:lnSpc>
                <a:spcPts val="3499"/>
              </a:lnSpc>
            </a:pPr>
            <a:r>
              <a:rPr lang="en-US" sz="2499" spc="124">
                <a:solidFill>
                  <a:srgbClr val="255C8C"/>
                </a:solidFill>
                <a:latin typeface="HK Grotesk"/>
                <a:ea typeface="HK Grotesk"/>
                <a:cs typeface="HK Grotesk"/>
                <a:sym typeface="HK Grotesk"/>
              </a:rPr>
              <a:t>Employee Surveys: Gauge team satisfaction and identify areas of improvement.</a:t>
            </a:r>
          </a:p>
          <a:p>
            <a:pPr algn="l" marL="0" indent="0" lvl="0">
              <a:lnSpc>
                <a:spcPts val="3499"/>
              </a:lnSpc>
            </a:pPr>
            <a:r>
              <a:rPr lang="en-US" sz="2499" spc="124">
                <a:solidFill>
                  <a:srgbClr val="255C8C"/>
                </a:solidFill>
                <a:latin typeface="HK Grotesk"/>
                <a:ea typeface="HK Grotesk"/>
                <a:cs typeface="HK Grotesk"/>
                <a:sym typeface="HK Grotesk"/>
              </a:rPr>
              <a:t>Customer Surveys: Measure product/service satisfaction and gather actionable feedback.</a:t>
            </a:r>
          </a:p>
          <a:p>
            <a:pPr algn="l" marL="0" indent="0" lvl="0">
              <a:lnSpc>
                <a:spcPts val="3499"/>
              </a:lnSpc>
            </a:pPr>
            <a:r>
              <a:rPr lang="en-US" sz="2499" spc="124">
                <a:solidFill>
                  <a:srgbClr val="255C8C"/>
                </a:solidFill>
                <a:latin typeface="HK Grotesk"/>
                <a:ea typeface="HK Grotesk"/>
                <a:cs typeface="HK Grotesk"/>
                <a:sym typeface="HK Grotesk"/>
              </a:rPr>
              <a:t>Progress Surveys: Track project milestones, task completion, and overall progress.</a:t>
            </a:r>
          </a:p>
          <a:p>
            <a:pPr algn="l" marL="0" indent="0" lvl="0">
              <a:lnSpc>
                <a:spcPts val="3499"/>
              </a:lnSpc>
            </a:pPr>
            <a:r>
              <a:rPr lang="en-US" sz="2499" spc="124">
                <a:solidFill>
                  <a:srgbClr val="255C8C"/>
                </a:solidFill>
                <a:latin typeface="HK Grotesk"/>
                <a:ea typeface="HK Grotesk"/>
                <a:cs typeface="HK Grotesk"/>
                <a:sym typeface="HK Grotesk"/>
              </a:rPr>
              <a:t>Tools for Data Collection:</a:t>
            </a:r>
          </a:p>
          <a:p>
            <a:pPr algn="l" marL="0" indent="0" lvl="0">
              <a:lnSpc>
                <a:spcPts val="3499"/>
              </a:lnSpc>
            </a:pPr>
            <a:r>
              <a:rPr lang="en-US" sz="2499" spc="124">
                <a:solidFill>
                  <a:srgbClr val="255C8C"/>
                </a:solidFill>
                <a:latin typeface="HK Grotesk"/>
                <a:ea typeface="HK Grotesk"/>
                <a:cs typeface="HK Grotesk"/>
                <a:sym typeface="HK Grotesk"/>
              </a:rPr>
              <a:t>Online survey tools like Google Forms, SurveyMonkey, or Microsoft Forms.</a:t>
            </a:r>
          </a:p>
          <a:p>
            <a:pPr algn="l" marL="0" indent="0" lvl="0">
              <a:lnSpc>
                <a:spcPts val="3499"/>
              </a:lnSpc>
            </a:pPr>
            <a:r>
              <a:rPr lang="en-US" sz="2499" spc="124">
                <a:solidFill>
                  <a:srgbClr val="255C8C"/>
                </a:solidFill>
                <a:latin typeface="HK Grotesk"/>
                <a:ea typeface="HK Grotesk"/>
                <a:cs typeface="HK Grotesk"/>
                <a:sym typeface="HK Grotesk"/>
              </a:rPr>
              <a:t>Manual data entry or automated tracking systems.</a:t>
            </a: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28915"/>
            <a:ext cx="8022194"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Using Data for Progress Tracking</a:t>
            </a:r>
          </a:p>
        </p:txBody>
      </p:sp>
      <p:sp>
        <p:nvSpPr>
          <p:cNvPr name="TextBox 13" id="13"/>
          <p:cNvSpPr txBox="true"/>
          <p:nvPr/>
        </p:nvSpPr>
        <p:spPr>
          <a:xfrm rot="0">
            <a:off x="2188191" y="4342765"/>
            <a:ext cx="13866603" cy="518223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Data Analysis: Use collected data to assess progress, identify bottlenecks, and predict future trends.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Visual Representation: Create charts or graphs to illustrate progress (e.g., bar charts, line graphs, Gantt charts).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Key Performance Indicators (KPIs): Track metrics like task completion rates, productivity, and deadlines met.</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Continuous Improvement: Use survey results to make informed adjustments and optimize processes for future progress.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Feedback Loop: Regular data collection ensures ongoing monitoring and quick adaptation to changing conditions.</a:t>
            </a:r>
          </a:p>
          <a:p>
            <a:pPr algn="l" marL="0" indent="0" lvl="0">
              <a:lnSpc>
                <a:spcPts val="3499"/>
              </a:lnSpc>
            </a:pP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300538"/>
            <a:ext cx="15807687" cy="1685925"/>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DATA VISUALIZATION</a:t>
            </a:r>
          </a:p>
        </p:txBody>
      </p:sp>
    </p:spTree>
  </p:cSld>
  <p:clrMapOvr>
    <a:masterClrMapping/>
  </p:clrMapOvr>
</p:sld>
</file>

<file path=ppt/slides/slide2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28915"/>
            <a:ext cx="8022194"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What is Data Visualization?</a:t>
            </a:r>
          </a:p>
        </p:txBody>
      </p:sp>
      <p:sp>
        <p:nvSpPr>
          <p:cNvPr name="TextBox 13" id="13"/>
          <p:cNvSpPr txBox="true"/>
          <p:nvPr/>
        </p:nvSpPr>
        <p:spPr>
          <a:xfrm rot="0">
            <a:off x="2188191" y="4342765"/>
            <a:ext cx="13866603" cy="518223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Definition: Data visualization is the graphical representation of data and information using charts, graphs, and other visual tools.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Purpose: Helps individuals understand trends, patterns, and outliers in data, making complex data more accessible and actionable.</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Types of Visuals: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Charts: Bar, line, pie, and scatter charts.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Infographics: Combining images and data to tell a story.</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Heatmaps: Representing data density or intensity.</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Applications: Used in business analytics, research, finance, and marketing for decision-making.</a:t>
            </a:r>
          </a:p>
          <a:p>
            <a:pPr algn="l" marL="0" indent="0" lvl="0">
              <a:lnSpc>
                <a:spcPts val="3499"/>
              </a:lnSpc>
            </a:pP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28915"/>
            <a:ext cx="8022194"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Benefits of Data Visualization</a:t>
            </a:r>
          </a:p>
        </p:txBody>
      </p:sp>
      <p:sp>
        <p:nvSpPr>
          <p:cNvPr name="TextBox 13" id="13"/>
          <p:cNvSpPr txBox="true"/>
          <p:nvPr/>
        </p:nvSpPr>
        <p:spPr>
          <a:xfrm rot="0">
            <a:off x="2188191" y="4342765"/>
            <a:ext cx="13866603" cy="470598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Clarity: Simplifies complex data, allowing for quick understanding.</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Data Insights: Highlights trends, correlations, and outliers that may not be immediately obvious in raw data.</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Increased Engagement: Makes data more interesting and easier to interpret for non-experts.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Faster Decision-Making: Enables quicker identification of patterns and anomalies, driving faster actions.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Improved Communication: Visuals make it easier to communicate data-driven findings to stakeholders.</a:t>
            </a:r>
          </a:p>
          <a:p>
            <a:pPr algn="l" marL="0" indent="0" lvl="0">
              <a:lnSpc>
                <a:spcPts val="3499"/>
              </a:lnSpc>
            </a:pPr>
          </a:p>
        </p:txBody>
      </p:sp>
      <p:sp>
        <p:nvSpPr>
          <p:cNvPr name="AutoShape 14" id="14"/>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438478"/>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Power BI Overview</a:t>
            </a:r>
          </a:p>
        </p:txBody>
      </p:sp>
      <p:sp>
        <p:nvSpPr>
          <p:cNvPr name="TextBox 13" id="13"/>
          <p:cNvSpPr txBox="true"/>
          <p:nvPr/>
        </p:nvSpPr>
        <p:spPr>
          <a:xfrm rot="0">
            <a:off x="1608446" y="4173871"/>
            <a:ext cx="15071109" cy="521779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Definition: Power BI is a business analytics tool from Microsoft that enables users to visualize and share insights from their data.</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Key Features: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Interactive Dashboards: Create real-time reports and dashboards.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Data Integration: Connect to various data sources like Excel, SQL Server, and cloud-based data.</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Data Modeling: Advanced capabilities to transform and model data for deeper analysis.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Collaboration: Share reports across teams and integrate with Microsoft products.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Use Case: Ideal for organizations looking to generate insights and visual reports with a focus on data analysis and business intelligence.</a:t>
            </a:r>
          </a:p>
          <a:p>
            <a:pPr algn="l" marL="0" indent="0" lvl="0">
              <a:lnSpc>
                <a:spcPts val="3779"/>
              </a:lnSpc>
            </a:pPr>
          </a:p>
        </p:txBody>
      </p:sp>
      <p:sp>
        <p:nvSpPr>
          <p:cNvPr name="AutoShape 14" id="14"/>
          <p:cNvSpPr/>
          <p:nvPr/>
        </p:nvSpPr>
        <p:spPr>
          <a:xfrm>
            <a:off x="2061661" y="3650932"/>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Tableau Overview</a:t>
            </a:r>
          </a:p>
        </p:txBody>
      </p:sp>
      <p:sp>
        <p:nvSpPr>
          <p:cNvPr name="TextBox 13" id="13"/>
          <p:cNvSpPr txBox="true"/>
          <p:nvPr/>
        </p:nvSpPr>
        <p:spPr>
          <a:xfrm rot="0">
            <a:off x="1482737" y="3539043"/>
            <a:ext cx="15071109" cy="5911850"/>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Definition: Tableau is a powerful data visualization tool designed for creating interactive and shareable dashboards.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Key Features: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Drag-and-Drop Interface: User-friendly design for non-technical users.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Advanced Visualizations: Offers complex visualizations like heatmaps, histograms, and geographic mapping.</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Data Blending: Combines data from multiple sources seamlessly for comprehensive analysis.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Collaboration: Share dashboards with stakeholders for real-time collaboration.</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Use Case: Widely used by analysts and data scientists to create detailed visual reports for business intelligence and data-driven decision-making.</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457575"/>
            <a:ext cx="15807687" cy="3371850"/>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CODER AND PROGRAMMER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773289" y="1551907"/>
            <a:ext cx="12741423" cy="7183186"/>
            <a:chOff x="0" y="0"/>
            <a:chExt cx="16988563" cy="9577582"/>
          </a:xfrm>
        </p:grpSpPr>
        <p:sp>
          <p:nvSpPr>
            <p:cNvPr name="TextBox 11" id="11"/>
            <p:cNvSpPr txBox="true"/>
            <p:nvPr/>
          </p:nvSpPr>
          <p:spPr>
            <a:xfrm rot="0">
              <a:off x="0" y="2760646"/>
              <a:ext cx="16988563" cy="6816936"/>
            </a:xfrm>
            <a:prstGeom prst="rect">
              <a:avLst/>
            </a:prstGeom>
          </p:spPr>
          <p:txBody>
            <a:bodyPr anchor="t" rtlCol="false" tIns="0" lIns="0" bIns="0" rIns="0">
              <a:spAutoFit/>
            </a:bodyPr>
            <a:lstStyle/>
            <a:p>
              <a:pPr algn="l" marL="626114" indent="-313057" lvl="1">
                <a:lnSpc>
                  <a:spcPts val="4060"/>
                </a:lnSpc>
                <a:spcBef>
                  <a:spcPct val="0"/>
                </a:spcBef>
                <a:buFont typeface="Arial"/>
                <a:buChar char="•"/>
              </a:pPr>
              <a:r>
                <a:rPr lang="en-US" sz="2900" spc="145">
                  <a:solidFill>
                    <a:srgbClr val="255C8C"/>
                  </a:solidFill>
                  <a:latin typeface="HK Grotesk"/>
                  <a:ea typeface="HK Grotesk"/>
                  <a:cs typeface="HK Grotesk"/>
                  <a:sym typeface="HK Grotesk"/>
                </a:rPr>
                <a:t>Delivery Issues: Delays or failures in SMS or email delivery can disrupt user experience.</a:t>
              </a:r>
            </a:p>
            <a:p>
              <a:pPr algn="l" marL="626114" indent="-313057" lvl="1">
                <a:lnSpc>
                  <a:spcPts val="4060"/>
                </a:lnSpc>
                <a:spcBef>
                  <a:spcPct val="0"/>
                </a:spcBef>
                <a:buFont typeface="Arial"/>
                <a:buChar char="•"/>
              </a:pPr>
              <a:r>
                <a:rPr lang="en-US" sz="2900" spc="145">
                  <a:solidFill>
                    <a:srgbClr val="255C8C"/>
                  </a:solidFill>
                  <a:latin typeface="HK Grotesk"/>
                  <a:ea typeface="HK Grotesk"/>
                  <a:cs typeface="HK Grotesk"/>
                  <a:sym typeface="HK Grotesk"/>
                </a:rPr>
                <a:t>Interception Risks: SMS-based OTPs are vulnerable to phishing and SIM-swapping attacks.</a:t>
              </a:r>
            </a:p>
            <a:p>
              <a:pPr algn="l" marL="626114" indent="-313057" lvl="1">
                <a:lnSpc>
                  <a:spcPts val="4060"/>
                </a:lnSpc>
                <a:spcBef>
                  <a:spcPct val="0"/>
                </a:spcBef>
                <a:buFont typeface="Arial"/>
                <a:buChar char="•"/>
              </a:pPr>
              <a:r>
                <a:rPr lang="en-US" sz="2900" spc="145">
                  <a:solidFill>
                    <a:srgbClr val="255C8C"/>
                  </a:solidFill>
                  <a:latin typeface="HK Grotesk"/>
                  <a:ea typeface="HK Grotesk"/>
                  <a:cs typeface="HK Grotesk"/>
                  <a:sym typeface="HK Grotesk"/>
                </a:rPr>
                <a:t>User Dependence: Requires users to have access to their phone or email at all times.</a:t>
              </a:r>
            </a:p>
            <a:p>
              <a:pPr algn="l" marL="626114" indent="-313057" lvl="1">
                <a:lnSpc>
                  <a:spcPts val="4060"/>
                </a:lnSpc>
                <a:spcBef>
                  <a:spcPct val="0"/>
                </a:spcBef>
                <a:buFont typeface="Arial"/>
                <a:buChar char="•"/>
              </a:pPr>
              <a:r>
                <a:rPr lang="en-US" sz="2900" spc="145">
                  <a:solidFill>
                    <a:srgbClr val="255C8C"/>
                  </a:solidFill>
                  <a:latin typeface="HK Grotesk"/>
                  <a:ea typeface="HK Grotesk"/>
                  <a:cs typeface="HK Grotesk"/>
                  <a:sym typeface="HK Grotesk"/>
                </a:rPr>
                <a:t>Expiration: Short lifespan of OTPs can frustrate users if codes expire before use.</a:t>
              </a:r>
            </a:p>
            <a:p>
              <a:pPr algn="l" marL="626114" indent="-313057" lvl="1">
                <a:lnSpc>
                  <a:spcPts val="4060"/>
                </a:lnSpc>
                <a:spcBef>
                  <a:spcPct val="0"/>
                </a:spcBef>
                <a:buFont typeface="Arial"/>
                <a:buChar char="•"/>
              </a:pPr>
              <a:r>
                <a:rPr lang="en-US" sz="2900" spc="145">
                  <a:solidFill>
                    <a:srgbClr val="255C8C"/>
                  </a:solidFill>
                  <a:latin typeface="HK Grotesk"/>
                  <a:ea typeface="HK Grotesk"/>
                  <a:cs typeface="HK Grotesk"/>
                  <a:sym typeface="HK Grotesk"/>
                </a:rPr>
                <a:t>Costs: Sending OTPs via SMS or email incurs operational expenses for businesses.</a:t>
              </a:r>
            </a:p>
          </p:txBody>
        </p:sp>
        <p:sp>
          <p:nvSpPr>
            <p:cNvPr name="TextBox 12" id="12"/>
            <p:cNvSpPr txBox="true"/>
            <p:nvPr/>
          </p:nvSpPr>
          <p:spPr>
            <a:xfrm rot="0">
              <a:off x="0" y="180975"/>
              <a:ext cx="16988563" cy="1740957"/>
            </a:xfrm>
            <a:prstGeom prst="rect">
              <a:avLst/>
            </a:prstGeom>
          </p:spPr>
          <p:txBody>
            <a:bodyPr anchor="t" rtlCol="false" tIns="0" lIns="0" bIns="0" rIns="0">
              <a:spAutoFit/>
            </a:bodyPr>
            <a:lstStyle/>
            <a:p>
              <a:pPr algn="l" marL="0" indent="0" lvl="0">
                <a:lnSpc>
                  <a:spcPts val="9499"/>
                </a:lnSpc>
              </a:pPr>
              <a:r>
                <a:rPr lang="en-US" b="true" sz="9499">
                  <a:solidFill>
                    <a:srgbClr val="255C8C"/>
                  </a:solidFill>
                  <a:latin typeface="HK Grotesk Bold"/>
                  <a:ea typeface="HK Grotesk Bold"/>
                  <a:cs typeface="HK Grotesk Bold"/>
                  <a:sym typeface="HK Grotesk Bold"/>
                </a:rPr>
                <a:t>Challenges of OTP</a:t>
              </a:r>
            </a:p>
          </p:txBody>
        </p:sp>
      </p:grpSp>
      <p:sp>
        <p:nvSpPr>
          <p:cNvPr name="Freeform 13" id="13"/>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Who is a Coder?</a:t>
            </a:r>
          </a:p>
        </p:txBody>
      </p:sp>
      <p:sp>
        <p:nvSpPr>
          <p:cNvPr name="TextBox 13" id="13"/>
          <p:cNvSpPr txBox="true"/>
          <p:nvPr/>
        </p:nvSpPr>
        <p:spPr>
          <a:xfrm rot="0">
            <a:off x="1482737" y="3529518"/>
            <a:ext cx="15071109" cy="570928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Definition: A coder, also known as a programmer, writes code to implement specific tasks or functions in a software program.</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Role: Primarily responsible for translating requirements into lines of code that a computer can execute.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Key Responsibilities:</a:t>
            </a:r>
          </a:p>
          <a:p>
            <a:pPr algn="l" marL="1295394" indent="-431798" lvl="2">
              <a:lnSpc>
                <a:spcPts val="4199"/>
              </a:lnSpc>
              <a:buFont typeface="Arial"/>
              <a:buChar char="⚬"/>
            </a:pPr>
            <a:r>
              <a:rPr lang="en-US" sz="2999" spc="149">
                <a:solidFill>
                  <a:srgbClr val="255C8C"/>
                </a:solidFill>
                <a:latin typeface="HK Grotesk"/>
                <a:ea typeface="HK Grotesk"/>
                <a:cs typeface="HK Grotesk"/>
                <a:sym typeface="HK Grotesk"/>
              </a:rPr>
              <a:t>Writing and debugging code in specific programming languages (e.g., Python, Java, C++).</a:t>
            </a:r>
          </a:p>
          <a:p>
            <a:pPr algn="l" marL="1295394" indent="-431798" lvl="2">
              <a:lnSpc>
                <a:spcPts val="4199"/>
              </a:lnSpc>
              <a:buFont typeface="Arial"/>
              <a:buChar char="⚬"/>
            </a:pPr>
            <a:r>
              <a:rPr lang="en-US" sz="2999" spc="149">
                <a:solidFill>
                  <a:srgbClr val="255C8C"/>
                </a:solidFill>
                <a:latin typeface="HK Grotesk"/>
                <a:ea typeface="HK Grotesk"/>
                <a:cs typeface="HK Grotesk"/>
                <a:sym typeface="HK Grotesk"/>
              </a:rPr>
              <a:t>Ensuring code runs efficiently and fixes errors.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Focus: Concentrates on creating individual components or solving small coding problems within a larger system.</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Who is a Programmer?</a:t>
            </a:r>
          </a:p>
        </p:txBody>
      </p:sp>
      <p:sp>
        <p:nvSpPr>
          <p:cNvPr name="TextBox 13" id="13"/>
          <p:cNvSpPr txBox="true"/>
          <p:nvPr/>
        </p:nvSpPr>
        <p:spPr>
          <a:xfrm rot="0">
            <a:off x="1817960" y="3585845"/>
            <a:ext cx="15071109" cy="5325745"/>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A programmer is someone who writes, tests, and maintains the entire codebase of a software or system.</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Role: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Designs and develops software applications or systems from the ground up.</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Analyzes problems, develops algorithms, and implements solutions.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Ensures that code is efficient, maintainable, and scalable.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Focus: Programmers not only write code but also think about the logic, structure, and overall design of the software.</a:t>
            </a:r>
          </a:p>
          <a:p>
            <a:pPr algn="l">
              <a:lnSpc>
                <a:spcPts val="3919"/>
              </a:lnSpc>
            </a:pPr>
          </a:p>
          <a:p>
            <a:pPr algn="l" marL="0" indent="0" lvl="0">
              <a:lnSpc>
                <a:spcPts val="391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9" id="9"/>
          <p:cNvGrpSpPr/>
          <p:nvPr/>
        </p:nvGrpSpPr>
        <p:grpSpPr>
          <a:xfrm rot="0">
            <a:off x="1596101" y="859855"/>
            <a:ext cx="7255234" cy="1163113"/>
            <a:chOff x="0" y="0"/>
            <a:chExt cx="2411785" cy="386642"/>
          </a:xfrm>
        </p:grpSpPr>
        <p:sp>
          <p:nvSpPr>
            <p:cNvPr name="Freeform 10" id="10"/>
            <p:cNvSpPr/>
            <p:nvPr/>
          </p:nvSpPr>
          <p:spPr>
            <a:xfrm flipH="false" flipV="false" rot="0">
              <a:off x="0" y="0"/>
              <a:ext cx="2411785" cy="386642"/>
            </a:xfrm>
            <a:custGeom>
              <a:avLst/>
              <a:gdLst/>
              <a:ahLst/>
              <a:cxnLst/>
              <a:rect r="r" b="b" t="t" l="l"/>
              <a:pathLst>
                <a:path h="386642" w="2411785">
                  <a:moveTo>
                    <a:pt x="0" y="0"/>
                  </a:moveTo>
                  <a:lnTo>
                    <a:pt x="2411785" y="0"/>
                  </a:lnTo>
                  <a:lnTo>
                    <a:pt x="2411785" y="386642"/>
                  </a:lnTo>
                  <a:lnTo>
                    <a:pt x="0" y="386642"/>
                  </a:lnTo>
                  <a:close/>
                </a:path>
              </a:pathLst>
            </a:custGeom>
            <a:solidFill>
              <a:srgbClr val="255C8C"/>
            </a:solidFill>
          </p:spPr>
        </p:sp>
        <p:sp>
          <p:nvSpPr>
            <p:cNvPr name="TextBox 11" id="11"/>
            <p:cNvSpPr txBox="true"/>
            <p:nvPr/>
          </p:nvSpPr>
          <p:spPr>
            <a:xfrm>
              <a:off x="0" y="9525"/>
              <a:ext cx="2411785" cy="377117"/>
            </a:xfrm>
            <a:prstGeom prst="rect">
              <a:avLst/>
            </a:prstGeom>
          </p:spPr>
          <p:txBody>
            <a:bodyPr anchor="ctr" rtlCol="false" tIns="80497" lIns="80497" bIns="80497" rIns="80497"/>
            <a:lstStyle/>
            <a:p>
              <a:pPr algn="ctr">
                <a:lnSpc>
                  <a:spcPts val="4079"/>
                </a:lnSpc>
              </a:pPr>
              <a:r>
                <a:rPr lang="en-US" b="true" sz="3399" spc="-33">
                  <a:solidFill>
                    <a:srgbClr val="FAFAFA"/>
                  </a:solidFill>
                  <a:latin typeface="Cooper BT Bold"/>
                  <a:ea typeface="Cooper BT Bold"/>
                  <a:cs typeface="Cooper BT Bold"/>
                  <a:sym typeface="Cooper BT Bold"/>
                </a:rPr>
                <a:t>CODER </a:t>
              </a:r>
            </a:p>
          </p:txBody>
        </p:sp>
      </p:grpSp>
      <p:grpSp>
        <p:nvGrpSpPr>
          <p:cNvPr name="Group 12" id="12"/>
          <p:cNvGrpSpPr/>
          <p:nvPr/>
        </p:nvGrpSpPr>
        <p:grpSpPr>
          <a:xfrm rot="0">
            <a:off x="9463457" y="859855"/>
            <a:ext cx="7255234" cy="1163113"/>
            <a:chOff x="0" y="0"/>
            <a:chExt cx="2411785" cy="386642"/>
          </a:xfrm>
        </p:grpSpPr>
        <p:sp>
          <p:nvSpPr>
            <p:cNvPr name="Freeform 13" id="13"/>
            <p:cNvSpPr/>
            <p:nvPr/>
          </p:nvSpPr>
          <p:spPr>
            <a:xfrm flipH="false" flipV="false" rot="0">
              <a:off x="0" y="0"/>
              <a:ext cx="2411785" cy="386642"/>
            </a:xfrm>
            <a:custGeom>
              <a:avLst/>
              <a:gdLst/>
              <a:ahLst/>
              <a:cxnLst/>
              <a:rect r="r" b="b" t="t" l="l"/>
              <a:pathLst>
                <a:path h="386642" w="2411785">
                  <a:moveTo>
                    <a:pt x="0" y="0"/>
                  </a:moveTo>
                  <a:lnTo>
                    <a:pt x="2411785" y="0"/>
                  </a:lnTo>
                  <a:lnTo>
                    <a:pt x="2411785" y="386642"/>
                  </a:lnTo>
                  <a:lnTo>
                    <a:pt x="0" y="386642"/>
                  </a:lnTo>
                  <a:close/>
                </a:path>
              </a:pathLst>
            </a:custGeom>
            <a:solidFill>
              <a:srgbClr val="255C8C"/>
            </a:solidFill>
          </p:spPr>
        </p:sp>
        <p:sp>
          <p:nvSpPr>
            <p:cNvPr name="TextBox 14" id="14"/>
            <p:cNvSpPr txBox="true"/>
            <p:nvPr/>
          </p:nvSpPr>
          <p:spPr>
            <a:xfrm>
              <a:off x="0" y="9525"/>
              <a:ext cx="2411785" cy="377117"/>
            </a:xfrm>
            <a:prstGeom prst="rect">
              <a:avLst/>
            </a:prstGeom>
          </p:spPr>
          <p:txBody>
            <a:bodyPr anchor="ctr" rtlCol="false" tIns="80497" lIns="80497" bIns="80497" rIns="80497"/>
            <a:lstStyle/>
            <a:p>
              <a:pPr algn="ctr">
                <a:lnSpc>
                  <a:spcPts val="4079"/>
                </a:lnSpc>
              </a:pPr>
              <a:r>
                <a:rPr lang="en-US" b="true" sz="3399" spc="-33">
                  <a:solidFill>
                    <a:srgbClr val="F9F9F9"/>
                  </a:solidFill>
                  <a:latin typeface="Cooper BT Bold"/>
                  <a:ea typeface="Cooper BT Bold"/>
                  <a:cs typeface="Cooper BT Bold"/>
                  <a:sym typeface="Cooper BT Bold"/>
                </a:rPr>
                <a:t>DEVELOPER</a:t>
              </a:r>
            </a:p>
          </p:txBody>
        </p:sp>
      </p:grpSp>
      <p:grpSp>
        <p:nvGrpSpPr>
          <p:cNvPr name="Group 15" id="15"/>
          <p:cNvGrpSpPr/>
          <p:nvPr/>
        </p:nvGrpSpPr>
        <p:grpSpPr>
          <a:xfrm rot="0">
            <a:off x="1596101" y="2166057"/>
            <a:ext cx="7255234" cy="1475944"/>
            <a:chOff x="0" y="0"/>
            <a:chExt cx="2411785" cy="490633"/>
          </a:xfrm>
        </p:grpSpPr>
        <p:sp>
          <p:nvSpPr>
            <p:cNvPr name="Freeform 16" id="16"/>
            <p:cNvSpPr/>
            <p:nvPr/>
          </p:nvSpPr>
          <p:spPr>
            <a:xfrm flipH="false" flipV="false" rot="0">
              <a:off x="0" y="0"/>
              <a:ext cx="2411785" cy="490633"/>
            </a:xfrm>
            <a:custGeom>
              <a:avLst/>
              <a:gdLst/>
              <a:ahLst/>
              <a:cxnLst/>
              <a:rect r="r" b="b" t="t" l="l"/>
              <a:pathLst>
                <a:path h="490633" w="2411785">
                  <a:moveTo>
                    <a:pt x="0" y="0"/>
                  </a:moveTo>
                  <a:lnTo>
                    <a:pt x="2411785" y="0"/>
                  </a:lnTo>
                  <a:lnTo>
                    <a:pt x="2411785" y="490633"/>
                  </a:lnTo>
                  <a:lnTo>
                    <a:pt x="0" y="490633"/>
                  </a:lnTo>
                  <a:close/>
                </a:path>
              </a:pathLst>
            </a:custGeom>
            <a:solidFill>
              <a:srgbClr val="000000">
                <a:alpha val="0"/>
              </a:srgbClr>
            </a:solidFill>
            <a:ln w="38100" cap="sq">
              <a:solidFill>
                <a:srgbClr val="000000"/>
              </a:solidFill>
              <a:prstDash val="solid"/>
              <a:miter/>
            </a:ln>
          </p:spPr>
        </p:sp>
        <p:sp>
          <p:nvSpPr>
            <p:cNvPr name="TextBox 17" id="17"/>
            <p:cNvSpPr txBox="true"/>
            <p:nvPr/>
          </p:nvSpPr>
          <p:spPr>
            <a:xfrm>
              <a:off x="0" y="0"/>
              <a:ext cx="2411785" cy="490633"/>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Focuses on writing specific code for tasks.</a:t>
              </a:r>
            </a:p>
          </p:txBody>
        </p:sp>
      </p:grpSp>
      <p:grpSp>
        <p:nvGrpSpPr>
          <p:cNvPr name="Group 18" id="18"/>
          <p:cNvGrpSpPr/>
          <p:nvPr/>
        </p:nvGrpSpPr>
        <p:grpSpPr>
          <a:xfrm rot="0">
            <a:off x="1596101" y="3737250"/>
            <a:ext cx="7255234" cy="1584433"/>
            <a:chOff x="0" y="0"/>
            <a:chExt cx="2411785" cy="526697"/>
          </a:xfrm>
        </p:grpSpPr>
        <p:sp>
          <p:nvSpPr>
            <p:cNvPr name="Freeform 19" id="19"/>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Writes individual lines of code.</a:t>
              </a:r>
            </a:p>
          </p:txBody>
        </p:sp>
      </p:grpSp>
      <p:grpSp>
        <p:nvGrpSpPr>
          <p:cNvPr name="Group 21" id="21"/>
          <p:cNvGrpSpPr/>
          <p:nvPr/>
        </p:nvGrpSpPr>
        <p:grpSpPr>
          <a:xfrm rot="0">
            <a:off x="1596101" y="5476047"/>
            <a:ext cx="7255234" cy="1584433"/>
            <a:chOff x="0" y="0"/>
            <a:chExt cx="2411785" cy="526697"/>
          </a:xfrm>
        </p:grpSpPr>
        <p:sp>
          <p:nvSpPr>
            <p:cNvPr name="Freeform 22" id="22"/>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23" id="23"/>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Proficient in one or more programming languages.</a:t>
              </a:r>
            </a:p>
          </p:txBody>
        </p:sp>
      </p:grpSp>
      <p:grpSp>
        <p:nvGrpSpPr>
          <p:cNvPr name="Group 24" id="24"/>
          <p:cNvGrpSpPr/>
          <p:nvPr/>
        </p:nvGrpSpPr>
        <p:grpSpPr>
          <a:xfrm rot="0">
            <a:off x="1596101" y="7214844"/>
            <a:ext cx="7255234" cy="1584433"/>
            <a:chOff x="0" y="0"/>
            <a:chExt cx="2411785" cy="526697"/>
          </a:xfrm>
        </p:grpSpPr>
        <p:sp>
          <p:nvSpPr>
            <p:cNvPr name="Freeform 25" id="25"/>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26" id="26"/>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Works mostly solo or on small, defined tasks.</a:t>
              </a:r>
            </a:p>
          </p:txBody>
        </p:sp>
      </p:grpSp>
      <p:grpSp>
        <p:nvGrpSpPr>
          <p:cNvPr name="Group 27" id="27"/>
          <p:cNvGrpSpPr/>
          <p:nvPr/>
        </p:nvGrpSpPr>
        <p:grpSpPr>
          <a:xfrm rot="0">
            <a:off x="9463457" y="2166057"/>
            <a:ext cx="7255234" cy="1475944"/>
            <a:chOff x="0" y="0"/>
            <a:chExt cx="2411785" cy="490633"/>
          </a:xfrm>
        </p:grpSpPr>
        <p:sp>
          <p:nvSpPr>
            <p:cNvPr name="Freeform 28" id="28"/>
            <p:cNvSpPr/>
            <p:nvPr/>
          </p:nvSpPr>
          <p:spPr>
            <a:xfrm flipH="false" flipV="false" rot="0">
              <a:off x="0" y="0"/>
              <a:ext cx="2411785" cy="490633"/>
            </a:xfrm>
            <a:custGeom>
              <a:avLst/>
              <a:gdLst/>
              <a:ahLst/>
              <a:cxnLst/>
              <a:rect r="r" b="b" t="t" l="l"/>
              <a:pathLst>
                <a:path h="490633" w="2411785">
                  <a:moveTo>
                    <a:pt x="0" y="0"/>
                  </a:moveTo>
                  <a:lnTo>
                    <a:pt x="2411785" y="0"/>
                  </a:lnTo>
                  <a:lnTo>
                    <a:pt x="2411785" y="490633"/>
                  </a:lnTo>
                  <a:lnTo>
                    <a:pt x="0" y="490633"/>
                  </a:lnTo>
                  <a:close/>
                </a:path>
              </a:pathLst>
            </a:custGeom>
            <a:solidFill>
              <a:srgbClr val="000000">
                <a:alpha val="0"/>
              </a:srgbClr>
            </a:solidFill>
            <a:ln w="38100" cap="sq">
              <a:solidFill>
                <a:srgbClr val="000000"/>
              </a:solidFill>
              <a:prstDash val="solid"/>
              <a:miter/>
            </a:ln>
          </p:spPr>
        </p:sp>
        <p:sp>
          <p:nvSpPr>
            <p:cNvPr name="TextBox 29" id="29"/>
            <p:cNvSpPr txBox="true"/>
            <p:nvPr/>
          </p:nvSpPr>
          <p:spPr>
            <a:xfrm>
              <a:off x="0" y="0"/>
              <a:ext cx="2411785" cy="490633"/>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Works on the entire software development lifecycle.</a:t>
              </a:r>
            </a:p>
          </p:txBody>
        </p:sp>
      </p:grpSp>
      <p:grpSp>
        <p:nvGrpSpPr>
          <p:cNvPr name="Group 30" id="30"/>
          <p:cNvGrpSpPr/>
          <p:nvPr/>
        </p:nvGrpSpPr>
        <p:grpSpPr>
          <a:xfrm rot="0">
            <a:off x="9463457" y="3737250"/>
            <a:ext cx="7255234" cy="1584433"/>
            <a:chOff x="0" y="0"/>
            <a:chExt cx="2411785" cy="526697"/>
          </a:xfrm>
        </p:grpSpPr>
        <p:sp>
          <p:nvSpPr>
            <p:cNvPr name="Freeform 31" id="31"/>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32" id="32"/>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Designs, builds, and integrates software systems.</a:t>
              </a:r>
            </a:p>
          </p:txBody>
        </p:sp>
      </p:grpSp>
      <p:grpSp>
        <p:nvGrpSpPr>
          <p:cNvPr name="Group 33" id="33"/>
          <p:cNvGrpSpPr/>
          <p:nvPr/>
        </p:nvGrpSpPr>
        <p:grpSpPr>
          <a:xfrm rot="0">
            <a:off x="9463457" y="5464558"/>
            <a:ext cx="7255234" cy="1584433"/>
            <a:chOff x="0" y="0"/>
            <a:chExt cx="2411785" cy="526697"/>
          </a:xfrm>
        </p:grpSpPr>
        <p:sp>
          <p:nvSpPr>
            <p:cNvPr name="Freeform 34" id="34"/>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35" id="35"/>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Skilled in coding, problem-solving, and system architecture.</a:t>
              </a:r>
            </a:p>
          </p:txBody>
        </p:sp>
      </p:grpSp>
      <p:grpSp>
        <p:nvGrpSpPr>
          <p:cNvPr name="Group 36" id="36"/>
          <p:cNvGrpSpPr/>
          <p:nvPr/>
        </p:nvGrpSpPr>
        <p:grpSpPr>
          <a:xfrm rot="0">
            <a:off x="9463457" y="7214844"/>
            <a:ext cx="7255234" cy="1584433"/>
            <a:chOff x="0" y="0"/>
            <a:chExt cx="2411785" cy="526697"/>
          </a:xfrm>
        </p:grpSpPr>
        <p:sp>
          <p:nvSpPr>
            <p:cNvPr name="Freeform 37" id="37"/>
            <p:cNvSpPr/>
            <p:nvPr/>
          </p:nvSpPr>
          <p:spPr>
            <a:xfrm flipH="false" flipV="false" rot="0">
              <a:off x="0" y="0"/>
              <a:ext cx="2411785" cy="526697"/>
            </a:xfrm>
            <a:custGeom>
              <a:avLst/>
              <a:gdLst/>
              <a:ahLst/>
              <a:cxnLst/>
              <a:rect r="r" b="b" t="t" l="l"/>
              <a:pathLst>
                <a:path h="526697" w="2411785">
                  <a:moveTo>
                    <a:pt x="0" y="0"/>
                  </a:moveTo>
                  <a:lnTo>
                    <a:pt x="2411785" y="0"/>
                  </a:lnTo>
                  <a:lnTo>
                    <a:pt x="2411785" y="526697"/>
                  </a:lnTo>
                  <a:lnTo>
                    <a:pt x="0" y="526697"/>
                  </a:lnTo>
                  <a:close/>
                </a:path>
              </a:pathLst>
            </a:custGeom>
            <a:solidFill>
              <a:srgbClr val="000000">
                <a:alpha val="0"/>
              </a:srgbClr>
            </a:solidFill>
            <a:ln w="38100" cap="sq">
              <a:solidFill>
                <a:srgbClr val="000000"/>
              </a:solidFill>
              <a:prstDash val="solid"/>
              <a:miter/>
            </a:ln>
          </p:spPr>
        </p:sp>
        <p:sp>
          <p:nvSpPr>
            <p:cNvPr name="TextBox 38" id="38"/>
            <p:cNvSpPr txBox="true"/>
            <p:nvPr/>
          </p:nvSpPr>
          <p:spPr>
            <a:xfrm>
              <a:off x="0" y="0"/>
              <a:ext cx="2411785" cy="526697"/>
            </a:xfrm>
            <a:prstGeom prst="rect">
              <a:avLst/>
            </a:prstGeom>
          </p:spPr>
          <p:txBody>
            <a:bodyPr anchor="ctr" rtlCol="false" tIns="80497" lIns="80497" bIns="80497" rIns="80497"/>
            <a:lstStyle/>
            <a:p>
              <a:pPr algn="ctr">
                <a:lnSpc>
                  <a:spcPts val="3840"/>
                </a:lnSpc>
              </a:pPr>
              <a:r>
                <a:rPr lang="en-US" sz="3200" spc="-32">
                  <a:solidFill>
                    <a:srgbClr val="000000"/>
                  </a:solidFill>
                  <a:latin typeface="Canva Sans"/>
                  <a:ea typeface="Canva Sans"/>
                  <a:cs typeface="Canva Sans"/>
                  <a:sym typeface="Canva Sans"/>
                </a:rPr>
                <a:t>Collaborates with cross-functional teams (e.g., designers, testers).</a:t>
              </a:r>
            </a:p>
          </p:txBody>
        </p:sp>
      </p:grpSp>
    </p:spTree>
  </p:cSld>
  <p:clrMapOvr>
    <a:masterClrMapping/>
  </p:clrMapOvr>
</p:sld>
</file>

<file path=ppt/slides/slide2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9" id="9"/>
          <p:cNvGrpSpPr/>
          <p:nvPr/>
        </p:nvGrpSpPr>
        <p:grpSpPr>
          <a:xfrm rot="0">
            <a:off x="3140384" y="1254717"/>
            <a:ext cx="13825943" cy="7777566"/>
            <a:chOff x="0" y="0"/>
            <a:chExt cx="18434591" cy="10370088"/>
          </a:xfrm>
        </p:grpSpPr>
        <p:sp>
          <p:nvSpPr>
            <p:cNvPr name="TextBox 10" id="10"/>
            <p:cNvSpPr txBox="true"/>
            <p:nvPr/>
          </p:nvSpPr>
          <p:spPr>
            <a:xfrm rot="0">
              <a:off x="0" y="2323081"/>
              <a:ext cx="18434591" cy="8047008"/>
            </a:xfrm>
            <a:prstGeom prst="rect">
              <a:avLst/>
            </a:prstGeom>
          </p:spPr>
          <p:txBody>
            <a:bodyPr anchor="t" rtlCol="false" tIns="0" lIns="0" bIns="0" rIns="0">
              <a:spAutoFit/>
            </a:bodyPr>
            <a:lstStyle/>
            <a:p>
              <a:pPr algn="l">
                <a:lnSpc>
                  <a:spcPts val="4004"/>
                </a:lnSpc>
              </a:pPr>
            </a:p>
            <a:p>
              <a:pPr algn="l" marL="617530" indent="-308765" lvl="1">
                <a:lnSpc>
                  <a:spcPts val="4004"/>
                </a:lnSpc>
                <a:buFont typeface="Arial"/>
                <a:buChar char="•"/>
              </a:pPr>
              <a:r>
                <a:rPr lang="en-US" sz="2860" spc="143">
                  <a:solidFill>
                    <a:srgbClr val="255C8C"/>
                  </a:solidFill>
                  <a:latin typeface="HK Grotesk"/>
                  <a:ea typeface="HK Grotesk"/>
                  <a:cs typeface="HK Grotesk"/>
                  <a:sym typeface="HK Grotesk"/>
                </a:rPr>
                <a:t>Overlap: Both roles involve writing code, but the level of responsibility and the scope of work differ.</a:t>
              </a:r>
            </a:p>
            <a:p>
              <a:pPr algn="l" marL="617530" indent="-308765" lvl="1">
                <a:lnSpc>
                  <a:spcPts val="4004"/>
                </a:lnSpc>
                <a:buFont typeface="Arial"/>
                <a:buChar char="•"/>
              </a:pPr>
              <a:r>
                <a:rPr lang="en-US" sz="2860" spc="143">
                  <a:solidFill>
                    <a:srgbClr val="255C8C"/>
                  </a:solidFill>
                  <a:latin typeface="HK Grotesk"/>
                  <a:ea typeface="HK Grotesk"/>
                  <a:cs typeface="HK Grotesk"/>
                  <a:sym typeface="HK Grotesk"/>
                </a:rPr>
                <a:t>Career Path:</a:t>
              </a:r>
            </a:p>
            <a:p>
              <a:pPr algn="l" marL="617530" indent="-308765" lvl="1">
                <a:lnSpc>
                  <a:spcPts val="4004"/>
                </a:lnSpc>
                <a:buFont typeface="Arial"/>
                <a:buChar char="•"/>
              </a:pPr>
              <a:r>
                <a:rPr lang="en-US" sz="2860" spc="143">
                  <a:solidFill>
                    <a:srgbClr val="255C8C"/>
                  </a:solidFill>
                  <a:latin typeface="HK Grotesk"/>
                  <a:ea typeface="HK Grotesk"/>
                  <a:cs typeface="HK Grotesk"/>
                  <a:sym typeface="HK Grotesk"/>
                </a:rPr>
                <a:t>Coders may evolve into programmers as they gain more experience and tackle more complex projects.</a:t>
              </a:r>
            </a:p>
            <a:p>
              <a:pPr algn="l" marL="617530" indent="-308765" lvl="1">
                <a:lnSpc>
                  <a:spcPts val="4004"/>
                </a:lnSpc>
                <a:buFont typeface="Arial"/>
                <a:buChar char="•"/>
              </a:pPr>
              <a:r>
                <a:rPr lang="en-US" sz="2860" spc="143">
                  <a:solidFill>
                    <a:srgbClr val="255C8C"/>
                  </a:solidFill>
                  <a:latin typeface="HK Grotesk"/>
                  <a:ea typeface="HK Grotesk"/>
                  <a:cs typeface="HK Grotesk"/>
                  <a:sym typeface="HK Grotesk"/>
                </a:rPr>
                <a:t>Programmers often take on leadership roles in software development, while coders typically focus on smaller, task-specific coding assignments.</a:t>
              </a:r>
            </a:p>
            <a:p>
              <a:pPr algn="l" marL="617530" indent="-308765" lvl="1">
                <a:lnSpc>
                  <a:spcPts val="4004"/>
                </a:lnSpc>
                <a:buFont typeface="Arial"/>
                <a:buChar char="•"/>
              </a:pPr>
              <a:r>
                <a:rPr lang="en-US" sz="2860" spc="143">
                  <a:solidFill>
                    <a:srgbClr val="255C8C"/>
                  </a:solidFill>
                  <a:latin typeface="HK Grotesk"/>
                  <a:ea typeface="HK Grotesk"/>
                  <a:cs typeface="HK Grotesk"/>
                  <a:sym typeface="HK Grotesk"/>
                </a:rPr>
                <a:t>Final Thought: Both are essential in the software development process, but programmers generally have a broader and more strategic focus on the overall system.</a:t>
              </a:r>
            </a:p>
            <a:p>
              <a:pPr algn="l" marL="0" indent="0" lvl="0">
                <a:lnSpc>
                  <a:spcPts val="4004"/>
                </a:lnSpc>
                <a:spcBef>
                  <a:spcPct val="0"/>
                </a:spcBef>
              </a:pPr>
            </a:p>
          </p:txBody>
        </p:sp>
        <p:sp>
          <p:nvSpPr>
            <p:cNvPr name="TextBox 11" id="11"/>
            <p:cNvSpPr txBox="true"/>
            <p:nvPr/>
          </p:nvSpPr>
          <p:spPr>
            <a:xfrm rot="0">
              <a:off x="0" y="142875"/>
              <a:ext cx="18434591" cy="1351017"/>
            </a:xfrm>
            <a:prstGeom prst="rect">
              <a:avLst/>
            </a:prstGeom>
          </p:spPr>
          <p:txBody>
            <a:bodyPr anchor="t" rtlCol="false" tIns="0" lIns="0" bIns="0" rIns="0">
              <a:spAutoFit/>
            </a:bodyPr>
            <a:lstStyle/>
            <a:p>
              <a:pPr algn="l" marL="0" indent="0" lvl="0">
                <a:lnSpc>
                  <a:spcPts val="7360"/>
                </a:lnSpc>
              </a:pPr>
              <a:r>
                <a:rPr lang="en-US" sz="7360" spc="368">
                  <a:solidFill>
                    <a:srgbClr val="255C8C"/>
                  </a:solidFill>
                  <a:latin typeface="Calistoga"/>
                  <a:ea typeface="Calistoga"/>
                  <a:cs typeface="Calistoga"/>
                  <a:sym typeface="Calistoga"/>
                </a:rPr>
                <a:t>Coder vs. Programmer</a:t>
              </a:r>
            </a:p>
          </p:txBody>
        </p:sp>
      </p:grpSp>
      <p:sp>
        <p:nvSpPr>
          <p:cNvPr name="Freeform 12" id="12"/>
          <p:cNvSpPr/>
          <p:nvPr/>
        </p:nvSpPr>
        <p:spPr>
          <a:xfrm flipH="false" flipV="false" rot="0">
            <a:off x="1266626" y="3777249"/>
            <a:ext cx="1367991" cy="2732501"/>
          </a:xfrm>
          <a:custGeom>
            <a:avLst/>
            <a:gdLst/>
            <a:ahLst/>
            <a:cxnLst/>
            <a:rect r="r" b="b" t="t" l="l"/>
            <a:pathLst>
              <a:path h="2732501" w="1367991">
                <a:moveTo>
                  <a:pt x="0" y="0"/>
                </a:moveTo>
                <a:lnTo>
                  <a:pt x="1367991" y="0"/>
                </a:lnTo>
                <a:lnTo>
                  <a:pt x="1367991" y="2732502"/>
                </a:lnTo>
                <a:lnTo>
                  <a:pt x="0" y="27325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300538"/>
            <a:ext cx="15807687" cy="1685925"/>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CODE AND PROGRAM</a:t>
            </a:r>
          </a:p>
        </p:txBody>
      </p:sp>
    </p:spTree>
  </p:cSld>
  <p:clrMapOvr>
    <a:masterClrMapping/>
  </p:clrMapOvr>
</p:sld>
</file>

<file path=ppt/slides/slide2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What is Coding?</a:t>
            </a:r>
          </a:p>
        </p:txBody>
      </p:sp>
      <p:sp>
        <p:nvSpPr>
          <p:cNvPr name="TextBox 13" id="13"/>
          <p:cNvSpPr txBox="true"/>
          <p:nvPr/>
        </p:nvSpPr>
        <p:spPr>
          <a:xfrm rot="0">
            <a:off x="1482737" y="3529518"/>
            <a:ext cx="15071109" cy="5417185"/>
          </a:xfrm>
          <a:prstGeom prst="rect">
            <a:avLst/>
          </a:prstGeom>
        </p:spPr>
        <p:txBody>
          <a:bodyPr anchor="t" rtlCol="false" tIns="0" lIns="0" bIns="0" rIns="0">
            <a:spAutoFit/>
          </a:bodyPr>
          <a:lstStyle/>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Definition: Coding refers to writing instructions for computers to execute using programming languages like Python, Java, or C++.</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Purpose: To create software applications, websites, or systems that perform specific tasks.</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Tools: Developers use code editors, IDEs (Integrated Development Environments), and compilers to write and test code.</a:t>
            </a:r>
          </a:p>
          <a:p>
            <a:pPr algn="l" marL="755644" indent="-377822" lvl="1">
              <a:lnSpc>
                <a:spcPts val="4899"/>
              </a:lnSpc>
              <a:buFont typeface="Arial"/>
              <a:buChar char="•"/>
            </a:pPr>
            <a:r>
              <a:rPr lang="en-US" sz="3499" spc="174">
                <a:solidFill>
                  <a:srgbClr val="255C8C"/>
                </a:solidFill>
                <a:latin typeface="HK Grotesk"/>
                <a:ea typeface="HK Grotesk"/>
                <a:cs typeface="HK Grotesk"/>
                <a:sym typeface="HK Grotesk"/>
              </a:rPr>
              <a:t>Languages: Popular coding languages include JavaScript, HTML/CSS, Ruby, Python, and C++.</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8022194"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What is a Programmer?</a:t>
            </a:r>
          </a:p>
        </p:txBody>
      </p:sp>
      <p:sp>
        <p:nvSpPr>
          <p:cNvPr name="TextBox 13" id="13"/>
          <p:cNvSpPr txBox="true"/>
          <p:nvPr/>
        </p:nvSpPr>
        <p:spPr>
          <a:xfrm rot="0">
            <a:off x="1482737" y="3519993"/>
            <a:ext cx="15071109" cy="4543425"/>
          </a:xfrm>
          <a:prstGeom prst="rect">
            <a:avLst/>
          </a:prstGeom>
        </p:spPr>
        <p:txBody>
          <a:bodyPr anchor="t" rtlCol="false" tIns="0" lIns="0" bIns="0" rIns="0">
            <a:spAutoFit/>
          </a:bodyPr>
          <a:lstStyle/>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Definition: A programmer is an individual who writes and tests code to build software applications, systems, or websites.</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Skills: Knowledge of algorithms, data structures, and debugging.</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Roles: Programmers focus on translating requirements into code, developing features, and fixing bugs.</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Tools: Programmers work with development environments, version control tools like Git, and sometimes participate in testing.</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457575"/>
            <a:ext cx="15807687" cy="3371850"/>
          </a:xfrm>
          <a:prstGeom prst="rect">
            <a:avLst/>
          </a:prstGeom>
        </p:spPr>
        <p:txBody>
          <a:bodyPr anchor="t" rtlCol="false" tIns="0" lIns="0" bIns="0" rIns="0">
            <a:spAutoFit/>
          </a:bodyPr>
          <a:lstStyle/>
          <a:p>
            <a:pPr algn="ctr" marL="0" indent="0" lvl="0">
              <a:lnSpc>
                <a:spcPts val="13320"/>
              </a:lnSpc>
            </a:pPr>
            <a:r>
              <a:rPr lang="en-US" sz="11100" spc="555">
                <a:solidFill>
                  <a:srgbClr val="255C8C"/>
                </a:solidFill>
                <a:latin typeface="Calistoga"/>
                <a:ea typeface="Calistoga"/>
                <a:cs typeface="Calistoga"/>
                <a:sym typeface="Calistoga"/>
              </a:rPr>
              <a:t>APP DEVELOPMENT USING NCP</a:t>
            </a:r>
          </a:p>
        </p:txBody>
      </p:sp>
    </p:spTree>
  </p:cSld>
  <p:clrMapOvr>
    <a:masterClrMapping/>
  </p:clrMapOvr>
</p:sld>
</file>

<file path=ppt/slides/slide2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204141"/>
            <a:ext cx="10363588" cy="641890"/>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What is NCP in App Development?</a:t>
            </a:r>
          </a:p>
        </p:txBody>
      </p:sp>
      <p:sp>
        <p:nvSpPr>
          <p:cNvPr name="TextBox 13" id="13"/>
          <p:cNvSpPr txBox="true"/>
          <p:nvPr/>
        </p:nvSpPr>
        <p:spPr>
          <a:xfrm rot="0">
            <a:off x="1482737" y="3519993"/>
            <a:ext cx="15071109" cy="5124450"/>
          </a:xfrm>
          <a:prstGeom prst="rect">
            <a:avLst/>
          </a:prstGeom>
        </p:spPr>
        <p:txBody>
          <a:bodyPr anchor="t" rtlCol="false" tIns="0" lIns="0" bIns="0" rIns="0">
            <a:spAutoFit/>
          </a:bodyPr>
          <a:lstStyle/>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Definition: NCP (No Code Platform) is a development environment that allows users to create apps without writing traditional code.</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Purpose: Simplifies app development by providing a visual interface for building applications using pre-built components and workflows.</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Target Audience: Ideal for non-technical users, business owners, and those seeking to rapidly prototype or develop applications without coding knowledge.</a:t>
            </a:r>
          </a:p>
          <a:p>
            <a:pPr algn="l" marL="712465" indent="-356233" lvl="1">
              <a:lnSpc>
                <a:spcPts val="4619"/>
              </a:lnSpc>
              <a:buFont typeface="Arial"/>
              <a:buChar char="•"/>
            </a:pPr>
            <a:r>
              <a:rPr lang="en-US" sz="3299" spc="164">
                <a:solidFill>
                  <a:srgbClr val="255C8C"/>
                </a:solidFill>
                <a:latin typeface="HK Grotesk"/>
                <a:ea typeface="HK Grotesk"/>
                <a:cs typeface="HK Grotesk"/>
                <a:sym typeface="HK Grotesk"/>
              </a:rPr>
              <a:t>Examples of NCP Tools: Bubble, Glide, Adalo, and AppGyver.</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1894578"/>
            <a:ext cx="10557320"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Key Components of No Code App Development</a:t>
            </a:r>
          </a:p>
        </p:txBody>
      </p:sp>
      <p:sp>
        <p:nvSpPr>
          <p:cNvPr name="TextBox 13" id="13"/>
          <p:cNvSpPr txBox="true"/>
          <p:nvPr/>
        </p:nvSpPr>
        <p:spPr>
          <a:xfrm rot="0">
            <a:off x="1482737" y="3529518"/>
            <a:ext cx="15071109" cy="518541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Drag-and-Drop Interface: Allows users to place pre-built elements (buttons, forms, tables) onto app screens without coding.</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Pre-Built Templates: Ready-made designs and workflows that users can customize for their apps.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Database Management: In-built tools to manage and store app data, often with simple interfaces for connecting to external services like Google Sheets or Airtable.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Integrations: Many NCPs offer integrations with third-party tools such as payment gateways, CRMs, and social media platforms.</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7074"/>
            <a:ext cx="8022194" cy="96279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Delivery Issues</a:t>
            </a:r>
          </a:p>
        </p:txBody>
      </p:sp>
      <p:sp>
        <p:nvSpPr>
          <p:cNvPr name="TextBox 11" id="11"/>
          <p:cNvSpPr txBox="true"/>
          <p:nvPr/>
        </p:nvSpPr>
        <p:spPr>
          <a:xfrm rot="0">
            <a:off x="2210699" y="4719291"/>
            <a:ext cx="13866603"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Delays or failures in SMS or email delivery can disrupt user experience, especially during critical actions like logins or transactions.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Causes: Network outages, high traffic, or server issues can hinder timely delivery.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Users may be unable to complete transactions or access systems, leading to frustration.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Use redundant delivery channels (e.g., SMS and email).</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Optimize server performance to handle peak loads.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Provide users with a retry option or alternate verification method.</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225124" y="1148415"/>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1894578"/>
            <a:ext cx="8923106"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Steps in Creating Apps Using NCP</a:t>
            </a:r>
          </a:p>
        </p:txBody>
      </p:sp>
      <p:sp>
        <p:nvSpPr>
          <p:cNvPr name="TextBox 13" id="13"/>
          <p:cNvSpPr txBox="true"/>
          <p:nvPr/>
        </p:nvSpPr>
        <p:spPr>
          <a:xfrm rot="0">
            <a:off x="2061661" y="3597638"/>
            <a:ext cx="14572318" cy="5818460"/>
          </a:xfrm>
          <a:prstGeom prst="rect">
            <a:avLst/>
          </a:prstGeom>
        </p:spPr>
        <p:txBody>
          <a:bodyPr anchor="t" rtlCol="false" tIns="0" lIns="0" bIns="0" rIns="0">
            <a:spAutoFit/>
          </a:bodyPr>
          <a:lstStyle/>
          <a:p>
            <a:pPr algn="l" marL="661885" indent="-330942" lvl="1">
              <a:lnSpc>
                <a:spcPts val="4291"/>
              </a:lnSpc>
              <a:buFont typeface="Arial"/>
              <a:buChar char="•"/>
            </a:pPr>
            <a:r>
              <a:rPr lang="en-US" sz="3065" spc="153">
                <a:solidFill>
                  <a:srgbClr val="255C8C"/>
                </a:solidFill>
                <a:latin typeface="HK Grotesk"/>
                <a:ea typeface="HK Grotesk"/>
                <a:cs typeface="HK Grotesk"/>
                <a:sym typeface="HK Grotesk"/>
              </a:rPr>
              <a:t>Step 1: Choose a Template: Select a pre-designed template that matches the desired app type (e.g., e-commerce, social media, or booking apps).</a:t>
            </a:r>
          </a:p>
          <a:p>
            <a:pPr algn="l" marL="661885" indent="-330942" lvl="1">
              <a:lnSpc>
                <a:spcPts val="4291"/>
              </a:lnSpc>
              <a:buFont typeface="Arial"/>
              <a:buChar char="•"/>
            </a:pPr>
            <a:r>
              <a:rPr lang="en-US" sz="3065" spc="153">
                <a:solidFill>
                  <a:srgbClr val="255C8C"/>
                </a:solidFill>
                <a:latin typeface="HK Grotesk"/>
                <a:ea typeface="HK Grotesk"/>
                <a:cs typeface="HK Grotesk"/>
                <a:sym typeface="HK Grotesk"/>
              </a:rPr>
              <a:t>Step 2: Customize Components: Use drag-and-drop tools to add or adjust elements like buttons, text fields, images, and navigation menus.</a:t>
            </a:r>
          </a:p>
          <a:p>
            <a:pPr algn="l" marL="661885" indent="-330942" lvl="1">
              <a:lnSpc>
                <a:spcPts val="4291"/>
              </a:lnSpc>
              <a:buFont typeface="Arial"/>
              <a:buChar char="•"/>
            </a:pPr>
            <a:r>
              <a:rPr lang="en-US" sz="3065" spc="153">
                <a:solidFill>
                  <a:srgbClr val="255C8C"/>
                </a:solidFill>
                <a:latin typeface="HK Grotesk"/>
                <a:ea typeface="HK Grotesk"/>
                <a:cs typeface="HK Grotesk"/>
                <a:sym typeface="HK Grotesk"/>
              </a:rPr>
              <a:t>Step 3: Configure Logic and Workflows: Set up simple logic for user interactions, such as creating forms, handling user input, or triggering actions (e.g., sending emails).</a:t>
            </a:r>
          </a:p>
          <a:p>
            <a:pPr algn="l" marL="661885" indent="-330942" lvl="1">
              <a:lnSpc>
                <a:spcPts val="4291"/>
              </a:lnSpc>
              <a:buFont typeface="Arial"/>
              <a:buChar char="•"/>
            </a:pPr>
            <a:r>
              <a:rPr lang="en-US" sz="3065" spc="153">
                <a:solidFill>
                  <a:srgbClr val="255C8C"/>
                </a:solidFill>
                <a:latin typeface="HK Grotesk"/>
                <a:ea typeface="HK Grotesk"/>
                <a:cs typeface="HK Grotesk"/>
                <a:sym typeface="HK Grotesk"/>
              </a:rPr>
              <a:t>Step 4: Test and Launch: After completing customization and logic configuration, test the app on different devices, and launch it once it's ready.</a:t>
            </a:r>
          </a:p>
          <a:p>
            <a:pPr algn="l" marL="0" indent="0" lvl="0">
              <a:lnSpc>
                <a:spcPts val="3202"/>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1894578"/>
            <a:ext cx="10180194" cy="1261015"/>
          </a:xfrm>
          <a:prstGeom prst="rect">
            <a:avLst/>
          </a:prstGeom>
        </p:spPr>
        <p:txBody>
          <a:bodyPr anchor="t" rtlCol="false" tIns="0" lIns="0" bIns="0" rIns="0">
            <a:spAutoFit/>
          </a:bodyPr>
          <a:lstStyle/>
          <a:p>
            <a:pPr algn="l" marL="0" indent="0" lvl="0">
              <a:lnSpc>
                <a:spcPts val="4929"/>
              </a:lnSpc>
            </a:pPr>
            <a:r>
              <a:rPr lang="en-US" sz="4694" spc="234">
                <a:solidFill>
                  <a:srgbClr val="255C8C"/>
                </a:solidFill>
                <a:latin typeface="Calistoga"/>
                <a:ea typeface="Calistoga"/>
                <a:cs typeface="Calistoga"/>
                <a:sym typeface="Calistoga"/>
              </a:rPr>
              <a:t>Advantages of Using NCP for App Creation</a:t>
            </a:r>
          </a:p>
        </p:txBody>
      </p:sp>
      <p:sp>
        <p:nvSpPr>
          <p:cNvPr name="TextBox 13" id="13"/>
          <p:cNvSpPr txBox="true"/>
          <p:nvPr/>
        </p:nvSpPr>
        <p:spPr>
          <a:xfrm rot="0">
            <a:off x="1482737" y="3539043"/>
            <a:ext cx="15071109" cy="5605780"/>
          </a:xfrm>
          <a:prstGeom prst="rect">
            <a:avLst/>
          </a:prstGeom>
        </p:spPr>
        <p:txBody>
          <a:bodyPr anchor="t" rtlCol="false" tIns="0" lIns="0" bIns="0" rIns="0">
            <a:spAutoFit/>
          </a:bodyPr>
          <a:lstStyle/>
          <a:p>
            <a:pPr algn="l" marL="626107" indent="-313054" lvl="1">
              <a:lnSpc>
                <a:spcPts val="4059"/>
              </a:lnSpc>
              <a:buFont typeface="Arial"/>
              <a:buChar char="•"/>
            </a:pPr>
            <a:r>
              <a:rPr lang="en-US" sz="2899" spc="144">
                <a:solidFill>
                  <a:srgbClr val="255C8C"/>
                </a:solidFill>
                <a:latin typeface="HK Grotesk"/>
                <a:ea typeface="HK Grotesk"/>
                <a:cs typeface="HK Grotesk"/>
                <a:sym typeface="HK Grotesk"/>
              </a:rPr>
              <a:t>Faster Development: No coding required, allowing for faster prototyping and deployment.</a:t>
            </a:r>
          </a:p>
          <a:p>
            <a:pPr algn="l" marL="626107" indent="-313054" lvl="1">
              <a:lnSpc>
                <a:spcPts val="4059"/>
              </a:lnSpc>
              <a:buFont typeface="Arial"/>
              <a:buChar char="•"/>
            </a:pPr>
            <a:r>
              <a:rPr lang="en-US" sz="2899" spc="144">
                <a:solidFill>
                  <a:srgbClr val="255C8C"/>
                </a:solidFill>
                <a:latin typeface="HK Grotesk"/>
                <a:ea typeface="HK Grotesk"/>
                <a:cs typeface="HK Grotesk"/>
                <a:sym typeface="HK Grotesk"/>
              </a:rPr>
              <a:t>Cost-Effective: Reduces the need for expensive developer resources, making app creation affordable for small businesses or individuals.</a:t>
            </a:r>
          </a:p>
          <a:p>
            <a:pPr algn="l" marL="626107" indent="-313054" lvl="1">
              <a:lnSpc>
                <a:spcPts val="4059"/>
              </a:lnSpc>
              <a:buFont typeface="Arial"/>
              <a:buChar char="•"/>
            </a:pPr>
            <a:r>
              <a:rPr lang="en-US" sz="2899" spc="144">
                <a:solidFill>
                  <a:srgbClr val="255C8C"/>
                </a:solidFill>
                <a:latin typeface="HK Grotesk"/>
                <a:ea typeface="HK Grotesk"/>
                <a:cs typeface="HK Grotesk"/>
                <a:sym typeface="HK Grotesk"/>
              </a:rPr>
              <a:t>User-Friendly: Designed for non-developers with easy-to-use tools and interfaces.</a:t>
            </a:r>
          </a:p>
          <a:p>
            <a:pPr algn="l" marL="626107" indent="-313054" lvl="1">
              <a:lnSpc>
                <a:spcPts val="4059"/>
              </a:lnSpc>
              <a:buFont typeface="Arial"/>
              <a:buChar char="•"/>
            </a:pPr>
            <a:r>
              <a:rPr lang="en-US" sz="2899" spc="144">
                <a:solidFill>
                  <a:srgbClr val="255C8C"/>
                </a:solidFill>
                <a:latin typeface="HK Grotesk"/>
                <a:ea typeface="HK Grotesk"/>
                <a:cs typeface="HK Grotesk"/>
                <a:sym typeface="HK Grotesk"/>
              </a:rPr>
              <a:t>Flexibility: Many NCPs allow users to integrate custom code when needed, offering flexibility for advanced functionality.</a:t>
            </a:r>
          </a:p>
          <a:p>
            <a:pPr algn="l" marL="626107" indent="-313054" lvl="1">
              <a:lnSpc>
                <a:spcPts val="4059"/>
              </a:lnSpc>
              <a:buFont typeface="Arial"/>
              <a:buChar char="•"/>
            </a:pPr>
            <a:r>
              <a:rPr lang="en-US" sz="2899" spc="144">
                <a:solidFill>
                  <a:srgbClr val="255C8C"/>
                </a:solidFill>
                <a:latin typeface="HK Grotesk"/>
                <a:ea typeface="HK Grotesk"/>
                <a:cs typeface="HK Grotesk"/>
                <a:sym typeface="HK Grotesk"/>
              </a:rPr>
              <a:t>Scalability: Although primarily for simpler apps, many NCPs offer scalable solutions for growing businesses.</a:t>
            </a:r>
          </a:p>
          <a:p>
            <a:pPr algn="l" marL="0" indent="0" lvl="0">
              <a:lnSpc>
                <a:spcPts val="3779"/>
              </a:lnSpc>
            </a:pP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4010025"/>
            <a:ext cx="15807687" cy="2266950"/>
          </a:xfrm>
          <a:prstGeom prst="rect">
            <a:avLst/>
          </a:prstGeom>
        </p:spPr>
        <p:txBody>
          <a:bodyPr anchor="t" rtlCol="false" tIns="0" lIns="0" bIns="0" rIns="0">
            <a:spAutoFit/>
          </a:bodyPr>
          <a:lstStyle/>
          <a:p>
            <a:pPr algn="ctr" marL="0" indent="0" lvl="0">
              <a:lnSpc>
                <a:spcPts val="17879"/>
              </a:lnSpc>
            </a:pPr>
            <a:r>
              <a:rPr lang="en-US" sz="14899" spc="744">
                <a:solidFill>
                  <a:srgbClr val="255C8C"/>
                </a:solidFill>
                <a:latin typeface="Calistoga"/>
                <a:ea typeface="Calistoga"/>
                <a:cs typeface="Calistoga"/>
                <a:sym typeface="Calistoga"/>
              </a:rPr>
              <a:t>COLOR CODES</a:t>
            </a:r>
          </a:p>
        </p:txBody>
      </p:sp>
    </p:spTree>
  </p:cSld>
  <p:clrMapOvr>
    <a:masterClrMapping/>
  </p:clrMapOvr>
</p:sld>
</file>

<file path=ppt/slides/slide2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46991"/>
            <a:ext cx="10180194" cy="775239"/>
          </a:xfrm>
          <a:prstGeom prst="rect">
            <a:avLst/>
          </a:prstGeom>
        </p:spPr>
        <p:txBody>
          <a:bodyPr anchor="t" rtlCol="false" tIns="0" lIns="0" bIns="0" rIns="0">
            <a:spAutoFit/>
          </a:bodyPr>
          <a:lstStyle/>
          <a:p>
            <a:pPr algn="l" marL="0" indent="0" lvl="0">
              <a:lnSpc>
                <a:spcPts val="5979"/>
              </a:lnSpc>
            </a:pPr>
            <a:r>
              <a:rPr lang="en-US" sz="5694" spc="284">
                <a:solidFill>
                  <a:srgbClr val="255C8C"/>
                </a:solidFill>
                <a:latin typeface="Calistoga"/>
                <a:ea typeface="Calistoga"/>
                <a:cs typeface="Calistoga"/>
                <a:sym typeface="Calistoga"/>
              </a:rPr>
              <a:t>COLOR CODE</a:t>
            </a:r>
          </a:p>
        </p:txBody>
      </p:sp>
      <p:sp>
        <p:nvSpPr>
          <p:cNvPr name="TextBox 13" id="13"/>
          <p:cNvSpPr txBox="true"/>
          <p:nvPr/>
        </p:nvSpPr>
        <p:spPr>
          <a:xfrm rot="0">
            <a:off x="2048949" y="3906645"/>
            <a:ext cx="10503692" cy="3357246"/>
          </a:xfrm>
          <a:prstGeom prst="rect">
            <a:avLst/>
          </a:prstGeom>
        </p:spPr>
        <p:txBody>
          <a:bodyPr anchor="t" rtlCol="false" tIns="0" lIns="0" bIns="0" rIns="0">
            <a:spAutoFit/>
          </a:bodyPr>
          <a:lstStyle/>
          <a:p>
            <a:pPr algn="l" marL="0" indent="0" lvl="0">
              <a:lnSpc>
                <a:spcPts val="4479"/>
              </a:lnSpc>
            </a:pPr>
            <a:r>
              <a:rPr lang="en-US" b="true" sz="3199" spc="159">
                <a:solidFill>
                  <a:srgbClr val="255C8C"/>
                </a:solidFill>
                <a:latin typeface="HK Grotesk Bold"/>
                <a:ea typeface="HK Grotesk Bold"/>
                <a:cs typeface="HK Grotesk Bold"/>
                <a:sym typeface="HK Grotesk Bold"/>
              </a:rPr>
              <a:t> </a:t>
            </a:r>
            <a:r>
              <a:rPr lang="en-US" sz="3199" spc="159">
                <a:solidFill>
                  <a:srgbClr val="255C8C"/>
                </a:solidFill>
                <a:latin typeface="HK Grotesk"/>
                <a:ea typeface="HK Grotesk"/>
                <a:cs typeface="HK Grotesk"/>
                <a:sym typeface="HK Grotesk"/>
              </a:rPr>
              <a:t>A color code is a standardized way of defining a color using numbers, letters, or symbols. These codes ensure that colors look consistent across screens, print, and design tools. Common formats include HEX (used in web design), RGB (used in screens), and HSL (for intuitive adjustments).</a:t>
            </a: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2210699" y="2136513"/>
            <a:ext cx="10180194" cy="796194"/>
          </a:xfrm>
          <a:prstGeom prst="rect">
            <a:avLst/>
          </a:prstGeom>
        </p:spPr>
        <p:txBody>
          <a:bodyPr anchor="t" rtlCol="false" tIns="0" lIns="0" bIns="0" rIns="0">
            <a:spAutoFit/>
          </a:bodyPr>
          <a:lstStyle/>
          <a:p>
            <a:pPr algn="l" marL="0" indent="0" lvl="0">
              <a:lnSpc>
                <a:spcPts val="6084"/>
              </a:lnSpc>
            </a:pPr>
            <a:r>
              <a:rPr lang="en-US" sz="5794" spc="289">
                <a:solidFill>
                  <a:srgbClr val="255C8C"/>
                </a:solidFill>
                <a:latin typeface="Calistoga"/>
                <a:ea typeface="Calistoga"/>
                <a:cs typeface="Calistoga"/>
                <a:sym typeface="Calistoga"/>
              </a:rPr>
              <a:t>Importance of Color Codes</a:t>
            </a:r>
          </a:p>
        </p:txBody>
      </p:sp>
      <p:sp>
        <p:nvSpPr>
          <p:cNvPr name="TextBox 13" id="13"/>
          <p:cNvSpPr txBox="true"/>
          <p:nvPr/>
        </p:nvSpPr>
        <p:spPr>
          <a:xfrm rot="0">
            <a:off x="1482737" y="3529518"/>
            <a:ext cx="15071109" cy="4331335"/>
          </a:xfrm>
          <a:prstGeom prst="rect">
            <a:avLst/>
          </a:prstGeom>
        </p:spPr>
        <p:txBody>
          <a:bodyPr anchor="t" rtlCol="false" tIns="0" lIns="0" bIns="0" rIns="0">
            <a:spAutoFit/>
          </a:bodyPr>
          <a:lstStyle/>
          <a:p>
            <a:pPr algn="l" marL="0" indent="0" lvl="0">
              <a:lnSpc>
                <a:spcPts val="4339"/>
              </a:lnSpc>
            </a:pPr>
            <a:r>
              <a:rPr lang="en-US" sz="3099" spc="154">
                <a:solidFill>
                  <a:srgbClr val="255C8C"/>
                </a:solidFill>
                <a:latin typeface="HK Grotesk"/>
                <a:ea typeface="HK Grotesk"/>
                <a:cs typeface="HK Grotesk"/>
                <a:sym typeface="HK Grotesk"/>
              </a:rPr>
              <a:t>Color codes are crucial in maintaining consistency in digital and print media. Without standardization, colors would appear differently on various devices, affecting user experience and branding. For example, a brand's signature color, like Coca-Cola red, must look identical whether it's on a website, a billboard, or a mobile app. These codes also make communication between designers and developers seamless. Beyond design, color codes are used in scientific visualizations, product packaging, and even safety signage. Understanding them enables precision in creating visually cohesive projects.</a:t>
            </a:r>
          </a:p>
        </p:txBody>
      </p:sp>
      <p:sp>
        <p:nvSpPr>
          <p:cNvPr name="AutoShape 14" id="14"/>
          <p:cNvSpPr/>
          <p:nvPr/>
        </p:nvSpPr>
        <p:spPr>
          <a:xfrm>
            <a:off x="2061661" y="329475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655209" y="1433567"/>
            <a:ext cx="14684261" cy="7343667"/>
          </a:xfrm>
          <a:prstGeom prst="rect">
            <a:avLst/>
          </a:prstGeom>
        </p:spPr>
        <p:txBody>
          <a:bodyPr anchor="t" rtlCol="false" tIns="0" lIns="0" bIns="0" rIns="0">
            <a:spAutoFit/>
          </a:bodyPr>
          <a:lstStyle/>
          <a:p>
            <a:pPr algn="l">
              <a:lnSpc>
                <a:spcPts val="4975"/>
              </a:lnSpc>
            </a:pPr>
            <a:r>
              <a:rPr lang="en-US" sz="3554" spc="177">
                <a:solidFill>
                  <a:srgbClr val="255C8C"/>
                </a:solidFill>
                <a:latin typeface="HK Grotesk"/>
                <a:ea typeface="HK Grotesk"/>
                <a:cs typeface="HK Grotesk"/>
                <a:sym typeface="HK Grotesk"/>
              </a:rPr>
              <a:t>There are multiple ways to represent colors in digital formats:</a:t>
            </a:r>
          </a:p>
          <a:p>
            <a:pPr algn="l">
              <a:lnSpc>
                <a:spcPts val="4975"/>
              </a:lnSpc>
            </a:pPr>
          </a:p>
          <a:p>
            <a:pPr algn="l" marL="767363" indent="-383681" lvl="1">
              <a:lnSpc>
                <a:spcPts val="4975"/>
              </a:lnSpc>
              <a:buFont typeface="Arial"/>
              <a:buChar char="•"/>
            </a:pPr>
            <a:r>
              <a:rPr lang="en-US" sz="3554" spc="177">
                <a:solidFill>
                  <a:srgbClr val="255C8C"/>
                </a:solidFill>
                <a:latin typeface="HK Grotesk"/>
                <a:ea typeface="HK Grotesk"/>
                <a:cs typeface="HK Grotesk"/>
                <a:sym typeface="HK Grotesk"/>
              </a:rPr>
              <a:t>HEX: A compact code used mainly in web design (#RRGGBB).</a:t>
            </a:r>
          </a:p>
          <a:p>
            <a:pPr algn="l" marL="767363" indent="-383681" lvl="1">
              <a:lnSpc>
                <a:spcPts val="4975"/>
              </a:lnSpc>
              <a:buFont typeface="Arial"/>
              <a:buChar char="•"/>
            </a:pPr>
            <a:r>
              <a:rPr lang="en-US" sz="3554" spc="177">
                <a:solidFill>
                  <a:srgbClr val="255C8C"/>
                </a:solidFill>
                <a:latin typeface="HK Grotesk"/>
                <a:ea typeface="HK Grotesk"/>
                <a:cs typeface="HK Grotesk"/>
                <a:sym typeface="HK Grotesk"/>
              </a:rPr>
              <a:t>RGB: Defines colors through red, green, and blue intensities.</a:t>
            </a:r>
          </a:p>
          <a:p>
            <a:pPr algn="l" marL="767363" indent="-383681" lvl="1">
              <a:lnSpc>
                <a:spcPts val="4975"/>
              </a:lnSpc>
              <a:buFont typeface="Arial"/>
              <a:buChar char="•"/>
            </a:pPr>
            <a:r>
              <a:rPr lang="en-US" sz="3554" spc="177">
                <a:solidFill>
                  <a:srgbClr val="255C8C"/>
                </a:solidFill>
                <a:latin typeface="HK Grotesk"/>
                <a:ea typeface="HK Grotesk"/>
                <a:cs typeface="HK Grotesk"/>
                <a:sym typeface="HK Grotesk"/>
              </a:rPr>
              <a:t>HSL: Describes colors in terms of hue, saturation, and lightness, making it intuitive for designers.</a:t>
            </a:r>
          </a:p>
          <a:p>
            <a:pPr algn="l" marL="767363" indent="-383681" lvl="1">
              <a:lnSpc>
                <a:spcPts val="4975"/>
              </a:lnSpc>
              <a:buFont typeface="Arial"/>
              <a:buChar char="•"/>
            </a:pPr>
            <a:r>
              <a:rPr lang="en-US" sz="3554" spc="177">
                <a:solidFill>
                  <a:srgbClr val="255C8C"/>
                </a:solidFill>
                <a:latin typeface="HK Grotesk"/>
                <a:ea typeface="HK Grotesk"/>
                <a:cs typeface="HK Grotesk"/>
                <a:sym typeface="HK Grotesk"/>
              </a:rPr>
              <a:t>Each format has unique strengths, depending on its application. For example, HEX is ideal for coding, RGB is great for screens, and HSL is user-friendly for manual adjustments. Learning these formats provides flexibility and accuracy in any design or coding task.</a:t>
            </a:r>
          </a:p>
          <a:p>
            <a:pPr algn="l" marL="0" indent="0" lvl="0">
              <a:lnSpc>
                <a:spcPts val="3435"/>
              </a:lnSpc>
            </a:pPr>
          </a:p>
        </p:txBody>
      </p:sp>
    </p:spTree>
  </p:cSld>
  <p:clrMapOvr>
    <a:masterClrMapping/>
  </p:clrMapOvr>
</p:sld>
</file>

<file path=ppt/slides/slide2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875475" y="1682669"/>
            <a:ext cx="13553378" cy="739044"/>
          </a:xfrm>
          <a:prstGeom prst="rect">
            <a:avLst/>
          </a:prstGeom>
        </p:spPr>
        <p:txBody>
          <a:bodyPr anchor="t" rtlCol="false" tIns="0" lIns="0" bIns="0" rIns="0">
            <a:spAutoFit/>
          </a:bodyPr>
          <a:lstStyle/>
          <a:p>
            <a:pPr algn="l" marL="0" indent="0" lvl="0">
              <a:lnSpc>
                <a:spcPts val="5559"/>
              </a:lnSpc>
            </a:pPr>
            <a:r>
              <a:rPr lang="en-US" sz="5294" spc="264">
                <a:solidFill>
                  <a:srgbClr val="255C8C"/>
                </a:solidFill>
                <a:latin typeface="Calistoga"/>
                <a:ea typeface="Calistoga"/>
                <a:cs typeface="Calistoga"/>
                <a:sym typeface="Calistoga"/>
              </a:rPr>
              <a:t>What is the # Symbol in Color Codes?</a:t>
            </a:r>
          </a:p>
        </p:txBody>
      </p:sp>
      <p:sp>
        <p:nvSpPr>
          <p:cNvPr name="TextBox 13" id="13"/>
          <p:cNvSpPr txBox="true"/>
          <p:nvPr/>
        </p:nvSpPr>
        <p:spPr>
          <a:xfrm rot="0">
            <a:off x="1482737" y="3216726"/>
            <a:ext cx="15071109" cy="6917690"/>
          </a:xfrm>
          <a:prstGeom prst="rect">
            <a:avLst/>
          </a:prstGeom>
        </p:spPr>
        <p:txBody>
          <a:bodyPr anchor="t" rtlCol="false" tIns="0" lIns="0" bIns="0" rIns="0">
            <a:spAutoFit/>
          </a:bodyPr>
          <a:lstStyle/>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Definition: The # symbol is used to indicate hexadecimal color codes in web design and digital graphics.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Purpose: It distinguishes the color code format, allowing browsers and applications to interpret the value correctly.</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Common Usage: In HTML, CSS, and design software to define colors.</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Identification: The # signifies that the following string is a hexadecimal color code.</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Hexadecimal System: Base-16 number system using digits (0-9) and letters (A-F).</a:t>
            </a:r>
          </a:p>
          <a:p>
            <a:pPr algn="l" marL="669286" indent="-334643" lvl="1">
              <a:lnSpc>
                <a:spcPts val="4339"/>
              </a:lnSpc>
              <a:buFont typeface="Arial"/>
              <a:buChar char="•"/>
            </a:pPr>
            <a:r>
              <a:rPr lang="en-US" sz="3099" spc="154">
                <a:solidFill>
                  <a:srgbClr val="255C8C"/>
                </a:solidFill>
                <a:latin typeface="HK Grotesk"/>
                <a:ea typeface="HK Grotesk"/>
                <a:cs typeface="HK Grotesk"/>
                <a:sym typeface="HK Grotesk"/>
              </a:rPr>
              <a:t>Application: Helps web browsers or software interpret the code as color values, ensuring accurate color display.</a:t>
            </a:r>
          </a:p>
          <a:p>
            <a:pPr algn="l">
              <a:lnSpc>
                <a:spcPts val="3779"/>
              </a:lnSpc>
            </a:pPr>
          </a:p>
          <a:p>
            <a:pPr algn="l" marL="0" indent="0" lvl="0">
              <a:lnSpc>
                <a:spcPts val="3779"/>
              </a:lnSpc>
            </a:pPr>
          </a:p>
        </p:txBody>
      </p:sp>
      <p:sp>
        <p:nvSpPr>
          <p:cNvPr name="AutoShape 14" id="14"/>
          <p:cNvSpPr/>
          <p:nvPr/>
        </p:nvSpPr>
        <p:spPr>
          <a:xfrm>
            <a:off x="1730117" y="2854776"/>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876550"/>
            <a:ext cx="15807687" cy="4533900"/>
          </a:xfrm>
          <a:prstGeom prst="rect">
            <a:avLst/>
          </a:prstGeom>
        </p:spPr>
        <p:txBody>
          <a:bodyPr anchor="t" rtlCol="false" tIns="0" lIns="0" bIns="0" rIns="0">
            <a:spAutoFit/>
          </a:bodyPr>
          <a:lstStyle/>
          <a:p>
            <a:pPr algn="ctr" marL="0" indent="0" lvl="0">
              <a:lnSpc>
                <a:spcPts val="17879"/>
              </a:lnSpc>
            </a:pPr>
            <a:r>
              <a:rPr lang="en-US" sz="14899" spc="744">
                <a:solidFill>
                  <a:srgbClr val="255C8C"/>
                </a:solidFill>
                <a:latin typeface="Calistoga"/>
                <a:ea typeface="Calistoga"/>
                <a:cs typeface="Calistoga"/>
                <a:sym typeface="Calistoga"/>
              </a:rPr>
              <a:t>GRAPHS AND CHARTS </a:t>
            </a:r>
          </a:p>
        </p:txBody>
      </p:sp>
    </p:spTree>
  </p:cSld>
  <p:clrMapOvr>
    <a:masterClrMapping/>
  </p:clrMapOvr>
</p:sld>
</file>

<file path=ppt/slides/slide2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875475" y="1686479"/>
            <a:ext cx="13553378" cy="740949"/>
          </a:xfrm>
          <a:prstGeom prst="rect">
            <a:avLst/>
          </a:prstGeom>
        </p:spPr>
        <p:txBody>
          <a:bodyPr anchor="t" rtlCol="false" tIns="0" lIns="0" bIns="0" rIns="0">
            <a:spAutoFit/>
          </a:bodyPr>
          <a:lstStyle/>
          <a:p>
            <a:pPr algn="l" marL="0" indent="0" lvl="0">
              <a:lnSpc>
                <a:spcPts val="5664"/>
              </a:lnSpc>
            </a:pPr>
            <a:r>
              <a:rPr lang="en-US" sz="5394" spc="269">
                <a:solidFill>
                  <a:srgbClr val="255C8C"/>
                </a:solidFill>
                <a:latin typeface="Calistoga"/>
                <a:ea typeface="Calistoga"/>
                <a:cs typeface="Calistoga"/>
                <a:sym typeface="Calistoga"/>
              </a:rPr>
              <a:t>Efficiency of Graphs</a:t>
            </a:r>
          </a:p>
        </p:txBody>
      </p:sp>
      <p:sp>
        <p:nvSpPr>
          <p:cNvPr name="TextBox 13" id="13"/>
          <p:cNvSpPr txBox="true"/>
          <p:nvPr/>
        </p:nvSpPr>
        <p:spPr>
          <a:xfrm rot="0">
            <a:off x="1482737" y="3216726"/>
            <a:ext cx="15071109" cy="5327651"/>
          </a:xfrm>
          <a:prstGeom prst="rect">
            <a:avLst/>
          </a:prstGeom>
        </p:spPr>
        <p:txBody>
          <a:bodyPr anchor="t" rtlCol="false" tIns="0" lIns="0" bIns="0" rIns="0">
            <a:spAutoFit/>
          </a:bodyPr>
          <a:lstStyle/>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Best for Relationships: Graphs like line or scatter plots are ideal for showing trends over time or relationships between two variables.</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Clear Trend Visualization: Line graphs and scatter plots effectively display continuous data and trends, allowing quick identification of patterns.</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Space-Efficient: Graphs can represent a large amount of data in a compact space, making them efficient for time-series or multivariable data.</a:t>
            </a:r>
          </a:p>
          <a:p>
            <a:pPr algn="l">
              <a:lnSpc>
                <a:spcPts val="4339"/>
              </a:lnSpc>
            </a:pPr>
          </a:p>
        </p:txBody>
      </p:sp>
      <p:sp>
        <p:nvSpPr>
          <p:cNvPr name="AutoShape 14" id="14"/>
          <p:cNvSpPr/>
          <p:nvPr/>
        </p:nvSpPr>
        <p:spPr>
          <a:xfrm>
            <a:off x="1730117" y="2854776"/>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875475" y="1686479"/>
            <a:ext cx="13553378" cy="740949"/>
          </a:xfrm>
          <a:prstGeom prst="rect">
            <a:avLst/>
          </a:prstGeom>
        </p:spPr>
        <p:txBody>
          <a:bodyPr anchor="t" rtlCol="false" tIns="0" lIns="0" bIns="0" rIns="0">
            <a:spAutoFit/>
          </a:bodyPr>
          <a:lstStyle/>
          <a:p>
            <a:pPr algn="l" marL="0" indent="0" lvl="0">
              <a:lnSpc>
                <a:spcPts val="5664"/>
              </a:lnSpc>
            </a:pPr>
            <a:r>
              <a:rPr lang="en-US" sz="5394" spc="269">
                <a:solidFill>
                  <a:srgbClr val="255C8C"/>
                </a:solidFill>
                <a:latin typeface="Calistoga"/>
                <a:ea typeface="Calistoga"/>
                <a:cs typeface="Calistoga"/>
                <a:sym typeface="Calistoga"/>
              </a:rPr>
              <a:t>Effectiveness of Charts</a:t>
            </a:r>
          </a:p>
        </p:txBody>
      </p:sp>
      <p:sp>
        <p:nvSpPr>
          <p:cNvPr name="TextBox 13" id="13"/>
          <p:cNvSpPr txBox="true"/>
          <p:nvPr/>
        </p:nvSpPr>
        <p:spPr>
          <a:xfrm rot="0">
            <a:off x="1482737" y="3216726"/>
            <a:ext cx="15071109" cy="5327651"/>
          </a:xfrm>
          <a:prstGeom prst="rect">
            <a:avLst/>
          </a:prstGeom>
        </p:spPr>
        <p:txBody>
          <a:bodyPr anchor="t" rtlCol="false" tIns="0" lIns="0" bIns="0" rIns="0">
            <a:spAutoFit/>
          </a:bodyPr>
          <a:lstStyle/>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Best for Comparison: Charts like bar and pie charts excel in displaying comparisons across different categories or parts of a whole.</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Clear Categories: Pie charts are effective in showing proportions, while bar charts clearly compare categories side by side.</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Simple and Intuitive: Charts like pie or bar charts are generally easy to understand and are highly effective for presenting categorical data or basic comparisons.</a:t>
            </a:r>
          </a:p>
          <a:p>
            <a:pPr algn="l">
              <a:lnSpc>
                <a:spcPts val="4339"/>
              </a:lnSpc>
            </a:pPr>
          </a:p>
        </p:txBody>
      </p:sp>
      <p:sp>
        <p:nvSpPr>
          <p:cNvPr name="AutoShape 14" id="14"/>
          <p:cNvSpPr/>
          <p:nvPr/>
        </p:nvSpPr>
        <p:spPr>
          <a:xfrm>
            <a:off x="1730117" y="2854776"/>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1359"/>
            <a:ext cx="8022194" cy="974228"/>
          </a:xfrm>
          <a:prstGeom prst="rect">
            <a:avLst/>
          </a:prstGeom>
        </p:spPr>
        <p:txBody>
          <a:bodyPr anchor="t" rtlCol="false" tIns="0" lIns="0" bIns="0" rIns="0">
            <a:spAutoFit/>
          </a:bodyPr>
          <a:lstStyle/>
          <a:p>
            <a:pPr algn="l" marL="0" indent="0" lvl="0">
              <a:lnSpc>
                <a:spcPts val="7497"/>
              </a:lnSpc>
            </a:pPr>
            <a:r>
              <a:rPr lang="en-US" b="true" sz="7140">
                <a:solidFill>
                  <a:srgbClr val="255C8C"/>
                </a:solidFill>
                <a:latin typeface="HK Grotesk Bold"/>
                <a:ea typeface="HK Grotesk Bold"/>
                <a:cs typeface="HK Grotesk Bold"/>
                <a:sym typeface="HK Grotesk Bold"/>
              </a:rPr>
              <a:t>Interception Risks</a:t>
            </a:r>
          </a:p>
        </p:txBody>
      </p:sp>
      <p:sp>
        <p:nvSpPr>
          <p:cNvPr name="TextBox 11" id="11"/>
          <p:cNvSpPr txBox="true"/>
          <p:nvPr/>
        </p:nvSpPr>
        <p:spPr>
          <a:xfrm rot="0">
            <a:off x="2210699" y="4719291"/>
            <a:ext cx="13866603"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SMS-based OTPs are vulnerable to security threats like phishing and SIM-swapping attacks.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Phishing: Attackers deceive users into sharing their OTPs via fake websites or emails.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SIM-Swapping: Hackers take control of a user’s phone number to intercept OTPs.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Unauthorized access to sensitive accounts and data breaches.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Educate users on recognizing phishing attempts.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Implement device-based or biometric authentication for added security.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Encrypt OTP messages to prevent interception.</a:t>
            </a:r>
          </a:p>
          <a:p>
            <a:pPr algn="l" marL="539749" indent="-269875" lvl="1">
              <a:lnSpc>
                <a:spcPts val="3499"/>
              </a:lnSpc>
              <a:buFont typeface="Arial"/>
              <a:buChar char="•"/>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875475" y="1686479"/>
            <a:ext cx="13553378" cy="740949"/>
          </a:xfrm>
          <a:prstGeom prst="rect">
            <a:avLst/>
          </a:prstGeom>
        </p:spPr>
        <p:txBody>
          <a:bodyPr anchor="t" rtlCol="false" tIns="0" lIns="0" bIns="0" rIns="0">
            <a:spAutoFit/>
          </a:bodyPr>
          <a:lstStyle/>
          <a:p>
            <a:pPr algn="l" marL="0" indent="0" lvl="0">
              <a:lnSpc>
                <a:spcPts val="5664"/>
              </a:lnSpc>
            </a:pPr>
            <a:r>
              <a:rPr lang="en-US" sz="5394" spc="269">
                <a:solidFill>
                  <a:srgbClr val="255C8C"/>
                </a:solidFill>
                <a:latin typeface="Calistoga"/>
                <a:ea typeface="Calistoga"/>
                <a:cs typeface="Calistoga"/>
                <a:sym typeface="Calistoga"/>
              </a:rPr>
              <a:t>Which is More Efficient and Effective?</a:t>
            </a:r>
          </a:p>
        </p:txBody>
      </p:sp>
      <p:sp>
        <p:nvSpPr>
          <p:cNvPr name="TextBox 13" id="13"/>
          <p:cNvSpPr txBox="true"/>
          <p:nvPr/>
        </p:nvSpPr>
        <p:spPr>
          <a:xfrm rot="0">
            <a:off x="1482737" y="3216726"/>
            <a:ext cx="15071109" cy="5927726"/>
          </a:xfrm>
          <a:prstGeom prst="rect">
            <a:avLst/>
          </a:prstGeom>
        </p:spPr>
        <p:txBody>
          <a:bodyPr anchor="t" rtlCol="false" tIns="0" lIns="0" bIns="0" rIns="0">
            <a:spAutoFit/>
          </a:bodyPr>
          <a:lstStyle/>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Efficiency: Graphs (especially line and scatter plots) are more efficient for showing relationships and trends in large or continuous datasets.</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Effectiveness: Charts (especially bar and pie charts) are more effective for conveying comparisons and proportions in a simple and visually appealing way.</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Conclusion: The choice between a graph and a chart depends on the type of data being represented. Graphs are better for trends, while charts are better for comparisons.</a:t>
            </a:r>
          </a:p>
          <a:p>
            <a:pPr algn="l">
              <a:lnSpc>
                <a:spcPts val="4339"/>
              </a:lnSpc>
            </a:pPr>
          </a:p>
        </p:txBody>
      </p:sp>
      <p:sp>
        <p:nvSpPr>
          <p:cNvPr name="AutoShape 14" id="14"/>
          <p:cNvSpPr/>
          <p:nvPr/>
        </p:nvSpPr>
        <p:spPr>
          <a:xfrm>
            <a:off x="1730117" y="2854776"/>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1028700" y="1028700"/>
            <a:ext cx="16230600" cy="8229600"/>
            <a:chOff x="0" y="0"/>
            <a:chExt cx="5490351" cy="2783840"/>
          </a:xfrm>
        </p:grpSpPr>
        <p:sp>
          <p:nvSpPr>
            <p:cNvPr name="Freeform 4" id="4"/>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grpSp>
        <p:nvGrpSpPr>
          <p:cNvPr name="Group 5" id="5"/>
          <p:cNvGrpSpPr/>
          <p:nvPr/>
        </p:nvGrpSpPr>
        <p:grpSpPr>
          <a:xfrm rot="0">
            <a:off x="-949225" y="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8" id="8"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2574287" y="9525000"/>
            <a:ext cx="6662939" cy="762000"/>
            <a:chOff x="0" y="0"/>
            <a:chExt cx="1754848" cy="200691"/>
          </a:xfrm>
        </p:grpSpPr>
        <p:sp>
          <p:nvSpPr>
            <p:cNvPr name="Freeform 10" id="10"/>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11" id="11"/>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875475" y="1686479"/>
            <a:ext cx="13553378" cy="740949"/>
          </a:xfrm>
          <a:prstGeom prst="rect">
            <a:avLst/>
          </a:prstGeom>
        </p:spPr>
        <p:txBody>
          <a:bodyPr anchor="t" rtlCol="false" tIns="0" lIns="0" bIns="0" rIns="0">
            <a:spAutoFit/>
          </a:bodyPr>
          <a:lstStyle/>
          <a:p>
            <a:pPr algn="l" marL="0" indent="0" lvl="0">
              <a:lnSpc>
                <a:spcPts val="5664"/>
              </a:lnSpc>
            </a:pPr>
            <a:r>
              <a:rPr lang="en-US" sz="5394" spc="269">
                <a:solidFill>
                  <a:srgbClr val="255C8C"/>
                </a:solidFill>
                <a:latin typeface="Calistoga"/>
                <a:ea typeface="Calistoga"/>
                <a:cs typeface="Calistoga"/>
                <a:sym typeface="Calistoga"/>
              </a:rPr>
              <a:t>Effectiveness of Charts</a:t>
            </a:r>
          </a:p>
        </p:txBody>
      </p:sp>
      <p:sp>
        <p:nvSpPr>
          <p:cNvPr name="TextBox 13" id="13"/>
          <p:cNvSpPr txBox="true"/>
          <p:nvPr/>
        </p:nvSpPr>
        <p:spPr>
          <a:xfrm rot="0">
            <a:off x="1482737" y="3216726"/>
            <a:ext cx="15071109" cy="5327651"/>
          </a:xfrm>
          <a:prstGeom prst="rect">
            <a:avLst/>
          </a:prstGeom>
        </p:spPr>
        <p:txBody>
          <a:bodyPr anchor="t" rtlCol="false" tIns="0" lIns="0" bIns="0" rIns="0">
            <a:spAutoFit/>
          </a:bodyPr>
          <a:lstStyle/>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Best for Comparison: Charts like bar and pie charts excel in displaying comparisons across different categories or parts of a whole.</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Clear Categories: Pie charts are effective in showing proportions, while bar charts clearly compare categories side by side.</a:t>
            </a:r>
          </a:p>
          <a:p>
            <a:pPr algn="l" marL="734055" indent="-367027" lvl="1">
              <a:lnSpc>
                <a:spcPts val="4759"/>
              </a:lnSpc>
              <a:buFont typeface="Arial"/>
              <a:buChar char="•"/>
            </a:pPr>
            <a:r>
              <a:rPr lang="en-US" sz="3399" spc="169">
                <a:solidFill>
                  <a:srgbClr val="255C8C"/>
                </a:solidFill>
                <a:latin typeface="HK Grotesk"/>
                <a:ea typeface="HK Grotesk"/>
                <a:cs typeface="HK Grotesk"/>
                <a:sym typeface="HK Grotesk"/>
              </a:rPr>
              <a:t>Simple and Intuitive: Charts like pie or bar charts are generally easy to understand and are highly effective for presenting categorical data or basic comparisons.</a:t>
            </a:r>
          </a:p>
          <a:p>
            <a:pPr algn="l">
              <a:lnSpc>
                <a:spcPts val="4339"/>
              </a:lnSpc>
            </a:pPr>
          </a:p>
        </p:txBody>
      </p:sp>
      <p:sp>
        <p:nvSpPr>
          <p:cNvPr name="AutoShape 14" id="14"/>
          <p:cNvSpPr/>
          <p:nvPr/>
        </p:nvSpPr>
        <p:spPr>
          <a:xfrm>
            <a:off x="1730117" y="2854776"/>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52.xml><?xml version="1.0" encoding="utf-8"?>
<p:sld xmlns:p="http://schemas.openxmlformats.org/presentationml/2006/main" xmlns:a="http://schemas.openxmlformats.org/drawingml/2006/main" xmlns:r="http://schemas.openxmlformats.org/officeDocument/2006/relationships">
  <p:cSld>
    <p:bg>
      <p:bgPr>
        <a:solidFill>
          <a:srgbClr val="255C8C"/>
        </a:solidFill>
      </p:bgPr>
    </p:bg>
    <p:spTree>
      <p:nvGrpSpPr>
        <p:cNvPr id="1" name=""/>
        <p:cNvGrpSpPr/>
        <p:nvPr/>
      </p:nvGrpSpPr>
      <p:grpSpPr>
        <a:xfrm>
          <a:off x="0" y="0"/>
          <a:ext cx="0" cy="0"/>
          <a:chOff x="0" y="0"/>
          <a:chExt cx="0" cy="0"/>
        </a:xfrm>
      </p:grpSpPr>
      <p:grpSp>
        <p:nvGrpSpPr>
          <p:cNvPr name="Group 2" id="2"/>
          <p:cNvGrpSpPr/>
          <p:nvPr/>
        </p:nvGrpSpPr>
        <p:grpSpPr>
          <a:xfrm rot="0">
            <a:off x="-949225" y="0"/>
            <a:ext cx="6662939" cy="762000"/>
            <a:chOff x="0" y="0"/>
            <a:chExt cx="1754848" cy="200691"/>
          </a:xfrm>
        </p:grpSpPr>
        <p:sp>
          <p:nvSpPr>
            <p:cNvPr name="Freeform 3" id="3"/>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FFFFFF"/>
            </a:solidFill>
          </p:spPr>
        </p:sp>
        <p:sp>
          <p:nvSpPr>
            <p:cNvPr name="TextBox 4" id="4"/>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10800000">
            <a:off x="12574287" y="9525000"/>
            <a:ext cx="6662939" cy="762000"/>
            <a:chOff x="0" y="0"/>
            <a:chExt cx="1754848" cy="200691"/>
          </a:xfrm>
        </p:grpSpPr>
        <p:sp>
          <p:nvSpPr>
            <p:cNvPr name="Freeform 6" id="6"/>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FFFFFF"/>
            </a:solidFill>
          </p:spPr>
        </p:sp>
        <p:sp>
          <p:nvSpPr>
            <p:cNvPr name="TextBox 7" id="7"/>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8" id="8"/>
          <p:cNvSpPr txBox="true"/>
          <p:nvPr/>
        </p:nvSpPr>
        <p:spPr>
          <a:xfrm rot="0">
            <a:off x="1421548" y="2891785"/>
            <a:ext cx="15837752" cy="4055755"/>
          </a:xfrm>
          <a:prstGeom prst="rect">
            <a:avLst/>
          </a:prstGeom>
        </p:spPr>
        <p:txBody>
          <a:bodyPr anchor="t" rtlCol="false" tIns="0" lIns="0" bIns="0" rIns="0">
            <a:spAutoFit/>
          </a:bodyPr>
          <a:lstStyle/>
          <a:p>
            <a:pPr algn="ctr" marL="0" indent="0" lvl="0">
              <a:lnSpc>
                <a:spcPts val="33179"/>
              </a:lnSpc>
              <a:spcBef>
                <a:spcPct val="0"/>
              </a:spcBef>
            </a:pPr>
            <a:r>
              <a:rPr lang="en-US" b="true" sz="23699" spc="-947" u="none">
                <a:solidFill>
                  <a:srgbClr val="FFFFFF"/>
                </a:solidFill>
                <a:latin typeface="HK Grotesk Bold"/>
                <a:ea typeface="HK Grotesk Bold"/>
                <a:cs typeface="HK Grotesk Bold"/>
                <a:sym typeface="HK Grotesk Bold"/>
              </a:rPr>
              <a:t>Thank you!</a:t>
            </a:r>
          </a:p>
        </p:txBody>
      </p:sp>
      <p:sp>
        <p:nvSpPr>
          <p:cNvPr name="Freeform 9" id="9"/>
          <p:cNvSpPr/>
          <p:nvPr/>
        </p:nvSpPr>
        <p:spPr>
          <a:xfrm flipH="true" flipV="false" rot="0">
            <a:off x="2046448" y="2571617"/>
            <a:ext cx="633491" cy="484909"/>
          </a:xfrm>
          <a:custGeom>
            <a:avLst/>
            <a:gdLst/>
            <a:ahLst/>
            <a:cxnLst/>
            <a:rect r="r" b="b" t="t" l="l"/>
            <a:pathLst>
              <a:path h="484909" w="633491">
                <a:moveTo>
                  <a:pt x="633492" y="0"/>
                </a:moveTo>
                <a:lnTo>
                  <a:pt x="0" y="0"/>
                </a:lnTo>
                <a:lnTo>
                  <a:pt x="0" y="484908"/>
                </a:lnTo>
                <a:lnTo>
                  <a:pt x="633492" y="484908"/>
                </a:lnTo>
                <a:lnTo>
                  <a:pt x="633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7074"/>
            <a:ext cx="8022194" cy="96279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User Dependence</a:t>
            </a:r>
          </a:p>
        </p:txBody>
      </p:sp>
      <p:sp>
        <p:nvSpPr>
          <p:cNvPr name="TextBox 11" id="11"/>
          <p:cNvSpPr txBox="true"/>
          <p:nvPr/>
        </p:nvSpPr>
        <p:spPr>
          <a:xfrm rot="0">
            <a:off x="2039153" y="4454525"/>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OTPs require users to have access to their registered device or email account at all times.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Challenges: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Users may lose access to their phone (e.g., battery drain or loss).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Remote areas with poor network connectivity hinder OTP delivery.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Potential loss of access to accounts and services.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Offer app-based OTP generators that work offline.</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Provide backup codes or alternate verification methods.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 push notifications as an alternative to SMS-based OTPs.</a:t>
            </a:r>
          </a:p>
          <a:p>
            <a:pPr algn="l" marL="539749" indent="-269875" lvl="1">
              <a:lnSpc>
                <a:spcPts val="3499"/>
              </a:lnSpc>
              <a:buFont typeface="Arial"/>
              <a:buChar char="•"/>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3264"/>
            <a:ext cx="9356051" cy="960893"/>
          </a:xfrm>
          <a:prstGeom prst="rect">
            <a:avLst/>
          </a:prstGeom>
        </p:spPr>
        <p:txBody>
          <a:bodyPr anchor="t" rtlCol="false" tIns="0" lIns="0" bIns="0" rIns="0">
            <a:spAutoFit/>
          </a:bodyPr>
          <a:lstStyle/>
          <a:p>
            <a:pPr algn="l" marL="0" indent="0" lvl="0">
              <a:lnSpc>
                <a:spcPts val="7287"/>
              </a:lnSpc>
            </a:pPr>
            <a:r>
              <a:rPr lang="en-US" b="true" sz="6940">
                <a:solidFill>
                  <a:srgbClr val="255C8C"/>
                </a:solidFill>
                <a:latin typeface="HK Grotesk Bold"/>
                <a:ea typeface="HK Grotesk Bold"/>
                <a:cs typeface="HK Grotesk Bold"/>
                <a:sym typeface="HK Grotesk Bold"/>
              </a:rPr>
              <a:t>Expiration Challenges</a:t>
            </a:r>
          </a:p>
        </p:txBody>
      </p:sp>
      <p:sp>
        <p:nvSpPr>
          <p:cNvPr name="TextBox 11" id="11"/>
          <p:cNvSpPr txBox="true"/>
          <p:nvPr/>
        </p:nvSpPr>
        <p:spPr>
          <a:xfrm rot="0">
            <a:off x="2039153" y="4454525"/>
            <a:ext cx="13866603"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OTPs have a short lifespan, typically a few minutes, to enhance security.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Problems: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Users may not enter the OTP before it expires, especially during multitasking.</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Frequent expiration leads to frustration and repeated requests.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Delayed transactions and negative user experiences.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Allow a grace period for OTP expiration.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Send reminders for entering OTPs before expiry.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Implement user-friendly designs for copying and pasting OTPs.</a:t>
            </a:r>
          </a:p>
          <a:p>
            <a:pPr algn="l">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7074"/>
            <a:ext cx="10363588" cy="96279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Costs of Implementation</a:t>
            </a:r>
          </a:p>
        </p:txBody>
      </p:sp>
      <p:sp>
        <p:nvSpPr>
          <p:cNvPr name="TextBox 11" id="11"/>
          <p:cNvSpPr txBox="true"/>
          <p:nvPr/>
        </p:nvSpPr>
        <p:spPr>
          <a:xfrm rot="0">
            <a:off x="2039153" y="4454525"/>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Sending OTPs via SMS or email incurs significant operational costs for businesses.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Cost Drivers: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High-volume OTP transactions.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Infrastructure requirements for reliable delivery.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Financial strain on organizations, especially small businesses.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Adopt app-based or push notification systems to reduce SMS costs.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Use intelligent retry mechanisms to avoid redundant deliveries.</a:t>
            </a:r>
          </a:p>
          <a:p>
            <a:pPr algn="l" marL="1079499" indent="-359833" lvl="2">
              <a:lnSpc>
                <a:spcPts val="3499"/>
              </a:lnSpc>
              <a:buFont typeface="Arial"/>
              <a:buChar char="⚬"/>
            </a:pPr>
            <a:r>
              <a:rPr lang="en-US" sz="2499" spc="124">
                <a:solidFill>
                  <a:srgbClr val="255C8C"/>
                </a:solidFill>
                <a:latin typeface="HK Grotesk"/>
                <a:ea typeface="HK Grotesk"/>
                <a:cs typeface="HK Grotesk"/>
                <a:sym typeface="HK Grotesk"/>
              </a:rPr>
              <a:t>Explore cost-efficient cloud-based OTP services.</a:t>
            </a:r>
          </a:p>
          <a:p>
            <a:pPr algn="l">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7074"/>
            <a:ext cx="9684947" cy="96279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Expiration Challenges</a:t>
            </a:r>
          </a:p>
        </p:txBody>
      </p:sp>
      <p:sp>
        <p:nvSpPr>
          <p:cNvPr name="TextBox 11" id="11"/>
          <p:cNvSpPr txBox="true"/>
          <p:nvPr/>
        </p:nvSpPr>
        <p:spPr>
          <a:xfrm rot="0">
            <a:off x="2039153" y="4454525"/>
            <a:ext cx="13866603"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Description: OTPs have a short lifespan, typically a few minutes, to enhance security.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Problems: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Users may not enter the OTP before it expires, especially during multitasking.</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Frequent expiration leads to frustration and repeated requests.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Impact: Delayed transactions and negative user experiences.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Mitigation Strategies: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Allow a grace period for OTP expiration.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Send reminders for entering OTPs before expiry.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Implement user-friendly designs for copying and pasting OTPs.</a:t>
            </a:r>
          </a:p>
          <a:p>
            <a:pPr algn="l">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2210699" y="1851304"/>
            <a:ext cx="8442450" cy="1844813"/>
          </a:xfrm>
          <a:prstGeom prst="rect">
            <a:avLst/>
          </a:prstGeom>
        </p:spPr>
        <p:txBody>
          <a:bodyPr anchor="t" rtlCol="false" tIns="0" lIns="0" bIns="0" rIns="0">
            <a:spAutoFit/>
          </a:bodyPr>
          <a:lstStyle/>
          <a:p>
            <a:pPr algn="l" marL="0" indent="0" lvl="0">
              <a:lnSpc>
                <a:spcPts val="7182"/>
              </a:lnSpc>
            </a:pPr>
            <a:r>
              <a:rPr lang="en-US" b="true" sz="6840" spc="342">
                <a:solidFill>
                  <a:srgbClr val="255C8C"/>
                </a:solidFill>
                <a:latin typeface="HK Grotesk Bold"/>
                <a:ea typeface="HK Grotesk Bold"/>
                <a:cs typeface="HK Grotesk Bold"/>
                <a:sym typeface="HK Grotesk Bold"/>
              </a:rPr>
              <a:t>Introduction to Big Data</a:t>
            </a:r>
          </a:p>
        </p:txBody>
      </p:sp>
      <p:sp>
        <p:nvSpPr>
          <p:cNvPr name="TextBox 11" id="11"/>
          <p:cNvSpPr txBox="true"/>
          <p:nvPr/>
        </p:nvSpPr>
        <p:spPr>
          <a:xfrm rot="0">
            <a:off x="2188191" y="4554886"/>
            <a:ext cx="13866603" cy="4443730"/>
          </a:xfrm>
          <a:prstGeom prst="rect">
            <a:avLst/>
          </a:prstGeom>
        </p:spPr>
        <p:txBody>
          <a:bodyPr anchor="t" rtlCol="false" tIns="0" lIns="0" bIns="0" rIns="0">
            <a:spAutoFit/>
          </a:bodyPr>
          <a:lstStyle/>
          <a:p>
            <a:pPr algn="l" marL="0" indent="0" lvl="0">
              <a:lnSpc>
                <a:spcPts val="3919"/>
              </a:lnSpc>
            </a:pPr>
            <a:r>
              <a:rPr lang="en-US" sz="2799" spc="139">
                <a:solidFill>
                  <a:srgbClr val="255C8C"/>
                </a:solidFill>
                <a:latin typeface="Canva Sans"/>
                <a:ea typeface="Canva Sans"/>
                <a:cs typeface="Canva Sans"/>
                <a:sym typeface="Canva Sans"/>
              </a:rPr>
              <a:t>Big Data refers to datasets that are so vast, varied, and fast-moving that traditional methods cannot process them efficiently. Its key characteristics include Volume (scale of data), Velocity (speed of generation), Variety (different types), Veracity (accuracy), and Value (usefulness). Understanding Big Data is essential in today’s world as it enables better insights, faster decision-making, and innovation across industries, including healthcare, finance, and retail. Companies leverage Big Data to uncover patterns, predict trends, and optimize operations, making it a cornerstone of modern technology.</a:t>
            </a: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1471612"/>
            <a:ext cx="15807687" cy="6886575"/>
          </a:xfrm>
          <a:prstGeom prst="rect">
            <a:avLst/>
          </a:prstGeom>
        </p:spPr>
        <p:txBody>
          <a:bodyPr anchor="t" rtlCol="false" tIns="0" lIns="0" bIns="0" rIns="0">
            <a:spAutoFit/>
          </a:bodyPr>
          <a:lstStyle/>
          <a:p>
            <a:pPr algn="ctr" marL="0" indent="0" lvl="0">
              <a:lnSpc>
                <a:spcPts val="18120"/>
              </a:lnSpc>
            </a:pPr>
            <a:r>
              <a:rPr lang="en-US" sz="15100" spc="755">
                <a:solidFill>
                  <a:srgbClr val="255C8C"/>
                </a:solidFill>
                <a:latin typeface="Calistoga"/>
                <a:ea typeface="Calistoga"/>
                <a:cs typeface="Calistoga"/>
                <a:sym typeface="Calistoga"/>
              </a:rPr>
              <a:t>REAL LIFE APPLICATION OF OTP</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297074"/>
            <a:ext cx="9684947" cy="96279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OTP in Online Banking</a:t>
            </a:r>
          </a:p>
        </p:txBody>
      </p:sp>
      <p:sp>
        <p:nvSpPr>
          <p:cNvPr name="TextBox 11" id="11"/>
          <p:cNvSpPr txBox="true"/>
          <p:nvPr/>
        </p:nvSpPr>
        <p:spPr>
          <a:xfrm rot="0">
            <a:off x="2188191" y="4609448"/>
            <a:ext cx="13866603" cy="3948430"/>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Transaction Security: OTP is widely used in online banking to authorize transactions or log in securely.</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Protection Against Fraud: Prevents unauthorized access to bank accounts by ensuring that only the user can access their account after verifying their identity.</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Example: A user receives an OTP on their registered phone to confirm a large transaction or login attempt.</a:t>
            </a:r>
          </a:p>
          <a:p>
            <a:pPr algn="l">
              <a:lnSpc>
                <a:spcPts val="391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830349"/>
            <a:ext cx="9684947" cy="189624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OTP for Two-Factor Authentication (2FA)</a:t>
            </a:r>
          </a:p>
        </p:txBody>
      </p:sp>
      <p:sp>
        <p:nvSpPr>
          <p:cNvPr name="TextBox 11" id="11"/>
          <p:cNvSpPr txBox="true"/>
          <p:nvPr/>
        </p:nvSpPr>
        <p:spPr>
          <a:xfrm rot="0">
            <a:off x="2188191" y="4609448"/>
            <a:ext cx="13866603" cy="3453130"/>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Two-Factor Authentication (2FA): OTP serves as the second factor in 2FA systems, adding an extra layer of protection beyond the password.</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Common Usage: Used by social media platforms, email services, and enterprise systems.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Example: A user logs into an account, enters their password, and is then prompted to enter an OTP sent to their phone.</a:t>
            </a:r>
          </a:p>
          <a:p>
            <a:pPr algn="l">
              <a:lnSpc>
                <a:spcPts val="391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830349"/>
            <a:ext cx="9684947" cy="189624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OTP in E-commerce Transactions</a:t>
            </a:r>
          </a:p>
        </p:txBody>
      </p:sp>
      <p:sp>
        <p:nvSpPr>
          <p:cNvPr name="TextBox 11" id="11"/>
          <p:cNvSpPr txBox="true"/>
          <p:nvPr/>
        </p:nvSpPr>
        <p:spPr>
          <a:xfrm rot="0">
            <a:off x="2188191" y="4609448"/>
            <a:ext cx="13866603" cy="3453130"/>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Secure Purchases: E-commerce platforms use OTP to verify identity during checkout to prevent fraudulent purchases.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Real-Time Verification: OTP ensures that only the authorized user can complete a purchase, safeguarding both the buyer and seller.</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Example: OTP is required before confirming a high-value purchase or changing account details.</a:t>
            </a:r>
          </a:p>
          <a:p>
            <a:pPr algn="l">
              <a:lnSpc>
                <a:spcPts val="391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830349"/>
            <a:ext cx="9684947" cy="1896248"/>
          </a:xfrm>
          <a:prstGeom prst="rect">
            <a:avLst/>
          </a:prstGeom>
        </p:spPr>
        <p:txBody>
          <a:bodyPr anchor="t" rtlCol="false" tIns="0" lIns="0" bIns="0" rIns="0">
            <a:spAutoFit/>
          </a:bodyPr>
          <a:lstStyle/>
          <a:p>
            <a:pPr algn="l" marL="0" indent="0" lvl="0">
              <a:lnSpc>
                <a:spcPts val="7392"/>
              </a:lnSpc>
            </a:pPr>
            <a:r>
              <a:rPr lang="en-US" b="true" sz="7040">
                <a:solidFill>
                  <a:srgbClr val="255C8C"/>
                </a:solidFill>
                <a:latin typeface="HK Grotesk Bold"/>
                <a:ea typeface="HK Grotesk Bold"/>
                <a:cs typeface="HK Grotesk Bold"/>
                <a:sym typeface="HK Grotesk Bold"/>
              </a:rPr>
              <a:t>OTP in Mobile Applications</a:t>
            </a:r>
          </a:p>
        </p:txBody>
      </p:sp>
      <p:sp>
        <p:nvSpPr>
          <p:cNvPr name="TextBox 11" id="11"/>
          <p:cNvSpPr txBox="true"/>
          <p:nvPr/>
        </p:nvSpPr>
        <p:spPr>
          <a:xfrm rot="0">
            <a:off x="2188191" y="4599923"/>
            <a:ext cx="13866603" cy="36576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App Login Security: Many mobile apps, especially banking, payment, and messaging apps, use OTP to verify users’ identity.</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Push Notifications: OTPs are often delivered via push notifications or SMS to provide real-time verification.</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Example: A user logs into a mobile banking app, receives an OTP via SMS, and enters it to access their account.</a:t>
            </a:r>
          </a:p>
          <a:p>
            <a:pPr algn="l">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466975"/>
            <a:ext cx="15807687" cy="4895850"/>
          </a:xfrm>
          <a:prstGeom prst="rect">
            <a:avLst/>
          </a:prstGeom>
        </p:spPr>
        <p:txBody>
          <a:bodyPr anchor="t" rtlCol="false" tIns="0" lIns="0" bIns="0" rIns="0">
            <a:spAutoFit/>
          </a:bodyPr>
          <a:lstStyle/>
          <a:p>
            <a:pPr algn="ctr" marL="0" indent="0" lvl="0">
              <a:lnSpc>
                <a:spcPts val="19320"/>
              </a:lnSpc>
            </a:pPr>
            <a:r>
              <a:rPr lang="en-US" sz="16100" spc="805">
                <a:solidFill>
                  <a:srgbClr val="255C8C"/>
                </a:solidFill>
                <a:latin typeface="Calistoga"/>
                <a:ea typeface="Calistoga"/>
                <a:cs typeface="Calistoga"/>
                <a:sym typeface="Calistoga"/>
              </a:rPr>
              <a:t> OTP SCAMS INDIA</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OTP Scams Work</a:t>
            </a:r>
          </a:p>
        </p:txBody>
      </p:sp>
      <p:sp>
        <p:nvSpPr>
          <p:cNvPr name="TextBox 11" id="11"/>
          <p:cNvSpPr txBox="true"/>
          <p:nvPr/>
        </p:nvSpPr>
        <p:spPr>
          <a:xfrm rot="0">
            <a:off x="2210699" y="4700241"/>
            <a:ext cx="13866603" cy="36576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Phishing Calls: Scammers pose as bank officials or tech support agents, claiming issues with accounts and asking for OTPs to "verify" identity.</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Fake Websites: Scammers create imitation websites or apps that look similar to legitimate platforms to steal OTPs when users enter them.</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SMS &amp; Email Fraud: Malicious SMS or email with links to phishing sites asking users to enter OTPs.</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1 - Sim Swap Fraud</a:t>
            </a:r>
          </a:p>
        </p:txBody>
      </p:sp>
      <p:sp>
        <p:nvSpPr>
          <p:cNvPr name="TextBox 11" id="11"/>
          <p:cNvSpPr txBox="true"/>
          <p:nvPr/>
        </p:nvSpPr>
        <p:spPr>
          <a:xfrm rot="0">
            <a:off x="2039153" y="4295775"/>
            <a:ext cx="13866603" cy="522922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woman in Delhi reported a case where her phone number was illegally swapped by fraudsters. They contacted her mobile provider with forged documents, getting her number transferred to a new SIM card.</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The scammers gained access to her bank account and made multiple large withdrawals using the OTPs they intercepted via the new SIM card.</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She lost ₹1.5 lakhs and had difficulty recovering the funds due to delayed reporting.</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2 - Vishing (Voice Phishing)</a:t>
            </a:r>
          </a:p>
        </p:txBody>
      </p:sp>
      <p:sp>
        <p:nvSpPr>
          <p:cNvPr name="TextBox 11" id="11"/>
          <p:cNvSpPr txBox="true"/>
          <p:nvPr/>
        </p:nvSpPr>
        <p:spPr>
          <a:xfrm rot="0">
            <a:off x="2188191" y="4295775"/>
            <a:ext cx="13866603" cy="522922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man in Mumbai received a call from someone claiming to be a bank representative, informing him of a "suspicious transaction" on his account.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scammer urged him to "verify" his account by providing an OTP, promising to resolve the issue.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After giving the OTP, the victim discovered unauthorized transactions worth ₹50,000.</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Despite contacting the bank immediately, the victim was unable to recover the stolen money.</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3 - Phishing Website</a:t>
            </a:r>
          </a:p>
        </p:txBody>
      </p:sp>
      <p:sp>
        <p:nvSpPr>
          <p:cNvPr name="TextBox 11" id="11"/>
          <p:cNvSpPr txBox="true"/>
          <p:nvPr/>
        </p:nvSpPr>
        <p:spPr>
          <a:xfrm rot="0">
            <a:off x="2188191" y="4279985"/>
            <a:ext cx="13866603" cy="57531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woman in Bangalore received an email claiming that her online shopping account had been compromised. The email asked her to click a link to secure her account.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link led her to a fake e-commerce website resembling the original one, asking her to log in and provide her OTP to reset the account.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Once she entered the OTP, her bank account was accessed, and the scammers withdrew ₹30,000.</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The victim realized too late that the email and website were fraudulent.</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23693"/>
            <a:ext cx="8022194" cy="1690509"/>
          </a:xfrm>
          <a:prstGeom prst="rect">
            <a:avLst/>
          </a:prstGeom>
        </p:spPr>
        <p:txBody>
          <a:bodyPr anchor="t" rtlCol="false" tIns="0" lIns="0" bIns="0" rIns="0">
            <a:spAutoFit/>
          </a:bodyPr>
          <a:lstStyle/>
          <a:p>
            <a:pPr algn="l" marL="0" indent="0" lvl="0">
              <a:lnSpc>
                <a:spcPts val="6552"/>
              </a:lnSpc>
            </a:pPr>
            <a:r>
              <a:rPr lang="en-US" b="true" sz="6240">
                <a:solidFill>
                  <a:srgbClr val="255C8C"/>
                </a:solidFill>
                <a:latin typeface="HK Grotesk Bold"/>
                <a:ea typeface="HK Grotesk Bold"/>
                <a:cs typeface="HK Grotesk Bold"/>
                <a:sym typeface="HK Grotesk Bold"/>
              </a:rPr>
              <a:t>The Evolution of Big Data</a:t>
            </a:r>
          </a:p>
        </p:txBody>
      </p:sp>
      <p:sp>
        <p:nvSpPr>
          <p:cNvPr name="TextBox 11" id="11"/>
          <p:cNvSpPr txBox="true"/>
          <p:nvPr/>
        </p:nvSpPr>
        <p:spPr>
          <a:xfrm rot="0">
            <a:off x="2210699" y="4709766"/>
            <a:ext cx="13866603" cy="4274820"/>
          </a:xfrm>
          <a:prstGeom prst="rect">
            <a:avLst/>
          </a:prstGeom>
        </p:spPr>
        <p:txBody>
          <a:bodyPr anchor="t" rtlCol="false" tIns="0" lIns="0" bIns="0" rIns="0">
            <a:spAutoFit/>
          </a:bodyPr>
          <a:lstStyle/>
          <a:p>
            <a:pPr algn="l" marL="0" indent="0" lvl="0">
              <a:lnSpc>
                <a:spcPts val="3779"/>
              </a:lnSpc>
            </a:pPr>
            <a:r>
              <a:rPr lang="en-US" sz="2699" spc="134">
                <a:solidFill>
                  <a:srgbClr val="255C8C"/>
                </a:solidFill>
                <a:latin typeface="Canva Sans"/>
                <a:ea typeface="Canva Sans"/>
                <a:cs typeface="Canva Sans"/>
                <a:sym typeface="Canva Sans"/>
              </a:rPr>
              <a:t>Big Data has evolved significantly over the years. Initially, traditional relational databases handled most datasets. However, the rise of the Internet, IoT devices, and social media brought an exponential increase in data generation. Modern systems, such as data lakes and distributed computing frameworks, emerged to handle these massive datasets. Today, real-time analytics and cloud storage are common, and Big Data solutions are integrated into industries like e-commerce, healthcare, and logistics. This evolution highlights the shift from managing data to extracting actionable insights in real-time.</a:t>
            </a: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4 - Fake Bank App</a:t>
            </a:r>
          </a:p>
        </p:txBody>
      </p:sp>
      <p:sp>
        <p:nvSpPr>
          <p:cNvPr name="TextBox 11" id="11"/>
          <p:cNvSpPr txBox="true"/>
          <p:nvPr/>
        </p:nvSpPr>
        <p:spPr>
          <a:xfrm rot="0">
            <a:off x="2210699" y="4552950"/>
            <a:ext cx="13866603" cy="470535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student in Chennai downloaded a "banking" app from an unofficial source, assuming it was a legitimate mobile banking app.</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app requested OTPs for "verification" during login. Unbeknownst to the user, the app was designed to steal OTPs.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The scammers used the OTPs to access the student’s bank account and transfer funds.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The student lost ₹20,000, which was later traced to the fraudulent app.</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4789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5 - Online Job Fraud</a:t>
            </a:r>
          </a:p>
        </p:txBody>
      </p:sp>
      <p:sp>
        <p:nvSpPr>
          <p:cNvPr name="TextBox 11" id="11"/>
          <p:cNvSpPr txBox="true"/>
          <p:nvPr/>
        </p:nvSpPr>
        <p:spPr>
          <a:xfrm rot="0">
            <a:off x="1607722" y="4152080"/>
            <a:ext cx="16077301" cy="627697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recent graduate in Kolkata was offered a job online. The "recruiter" claimed the company would hire him if he completed an online background check.</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fraudster directed the victim to a fake website where they asked for personal details, including bank account information, under the guise of processing the salary. The site then requested an OTP to "complete the registration."</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The victim provided the OTP, leading to unauthorized transactions in his account. The scammer withdrew ₹40,000 before the victim realized the fraud.</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The victim lost money and faced difficulty in contacting both the fake company and the bank.</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4789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6 - Mobile Wallet Scam</a:t>
            </a:r>
          </a:p>
        </p:txBody>
      </p:sp>
      <p:sp>
        <p:nvSpPr>
          <p:cNvPr name="TextBox 11" id="11"/>
          <p:cNvSpPr txBox="true"/>
          <p:nvPr/>
        </p:nvSpPr>
        <p:spPr>
          <a:xfrm rot="0">
            <a:off x="1607722" y="4152080"/>
            <a:ext cx="16077301" cy="522922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man in Hyderabad received a message about winning a free gift via a mobile wallet app. The message included a link asking for "identity verification" to claim the reward.</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link led to a counterfeit app page that asked the victim to log in and provide OTP verification.</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Once the OTP was entered, the scammers gained access to the mobile wallet and transferred ₹25,000 from the account.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Despite reporting the fraud to the app provider, the victim was unable to recover the funds, as the fraud was perpetrated via a third-party link.</a:t>
            </a:r>
          </a:p>
          <a:p>
            <a:pPr algn="l" marL="0" indent="0" lvl="0">
              <a:lnSpc>
                <a:spcPts val="4199"/>
              </a:lnSpc>
            </a:pPr>
          </a:p>
        </p:txBody>
      </p:sp>
      <p:sp>
        <p:nvSpPr>
          <p:cNvPr name="AutoShape 12" id="12"/>
          <p:cNvSpPr/>
          <p:nvPr/>
        </p:nvSpPr>
        <p:spPr>
          <a:xfrm>
            <a:off x="2210699" y="3870759"/>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4789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7 - Lottery Scam</a:t>
            </a:r>
          </a:p>
        </p:txBody>
      </p:sp>
      <p:sp>
        <p:nvSpPr>
          <p:cNvPr name="TextBox 11" id="11"/>
          <p:cNvSpPr txBox="true"/>
          <p:nvPr/>
        </p:nvSpPr>
        <p:spPr>
          <a:xfrm rot="0">
            <a:off x="1607722" y="4152080"/>
            <a:ext cx="16077301" cy="5229225"/>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victim in Pune received a phone call claiming that they had won a lottery prize of ₹1 crore. The caller informed the victim that they had to verify their identity with an OTP to claim the prize.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caller convinced the victim to send an OTP received on the phone to "complete the verification process."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The scammers used the OTP to access the victim’s bank account and drained ₹60,000 from it.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The victim was left with a financial loss and a sense of trust violation, leading to a report to the authorities.</a:t>
            </a:r>
          </a:p>
          <a:p>
            <a:pPr algn="l" marL="0" indent="0" lvl="0">
              <a:lnSpc>
                <a:spcPts val="4199"/>
              </a:lnSpc>
            </a:pPr>
          </a:p>
        </p:txBody>
      </p:sp>
      <p:sp>
        <p:nvSpPr>
          <p:cNvPr name="AutoShape 12" id="12"/>
          <p:cNvSpPr/>
          <p:nvPr/>
        </p:nvSpPr>
        <p:spPr>
          <a:xfrm>
            <a:off x="2210699" y="3870759"/>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4789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Case 8 - E-Commerce Payment Fraud</a:t>
            </a:r>
          </a:p>
        </p:txBody>
      </p:sp>
      <p:sp>
        <p:nvSpPr>
          <p:cNvPr name="TextBox 11" id="11"/>
          <p:cNvSpPr txBox="true"/>
          <p:nvPr/>
        </p:nvSpPr>
        <p:spPr>
          <a:xfrm rot="0">
            <a:off x="1607722" y="4152080"/>
            <a:ext cx="16077301" cy="57531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Case Overview: A man in Delhi purchased a smartphone from a popular e-commerce platform. After placing the order, he received a call from a "customer service representative" stating that additional payment was needed to complete the order.</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Scammer's Tactic: The fraudster asked the victim to pay via a payment link, which prompted the victim to enter his OTP to confirm the payment.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Outcome: The scammer withdrew ₹15,000 from the victim’s bank account using the OTP.</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Impact: The victim reported the case, but due to the rapid nature of the transaction, recovering the money was difficult.</a:t>
            </a:r>
          </a:p>
          <a:p>
            <a:pPr algn="l" marL="0" indent="0" lvl="0">
              <a:lnSpc>
                <a:spcPts val="4199"/>
              </a:lnSpc>
            </a:pPr>
          </a:p>
        </p:txBody>
      </p:sp>
      <p:sp>
        <p:nvSpPr>
          <p:cNvPr name="AutoShape 12" id="12"/>
          <p:cNvSpPr/>
          <p:nvPr/>
        </p:nvSpPr>
        <p:spPr>
          <a:xfrm>
            <a:off x="2210699" y="3870759"/>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690938"/>
            <a:ext cx="15807687" cy="2447925"/>
          </a:xfrm>
          <a:prstGeom prst="rect">
            <a:avLst/>
          </a:prstGeom>
        </p:spPr>
        <p:txBody>
          <a:bodyPr anchor="t" rtlCol="false" tIns="0" lIns="0" bIns="0" rIns="0">
            <a:spAutoFit/>
          </a:bodyPr>
          <a:lstStyle/>
          <a:p>
            <a:pPr algn="ctr" marL="0" indent="0" lvl="0">
              <a:lnSpc>
                <a:spcPts val="19320"/>
              </a:lnSpc>
            </a:pPr>
            <a:r>
              <a:rPr lang="en-US" sz="16100" spc="805">
                <a:solidFill>
                  <a:srgbClr val="255C8C"/>
                </a:solidFill>
                <a:latin typeface="Calistoga"/>
                <a:ea typeface="Calistoga"/>
                <a:cs typeface="Calistoga"/>
                <a:sym typeface="Calistoga"/>
              </a:rPr>
              <a:t>  SPAM OTP </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Spam OTP</a:t>
            </a:r>
          </a:p>
        </p:txBody>
      </p:sp>
      <p:sp>
        <p:nvSpPr>
          <p:cNvPr name="TextBox 11" id="11"/>
          <p:cNvSpPr txBox="true"/>
          <p:nvPr/>
        </p:nvSpPr>
        <p:spPr>
          <a:xfrm rot="0">
            <a:off x="2210699" y="4719291"/>
            <a:ext cx="13866603"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Definition: Spam OTP refers to the unsolicited and often fraudulent OTPs (One-Time Passwords) sent to individuals, typically as part of a scam or as an annoying form of digital spam.</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Purpose of Spam OTP:</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Often used by scammers to carry out phishing or SIM swap frauds.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Used for overwhelming users and trying to steal sensitive data or gain unauthorized access.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Increasing Threat: Spam OTPs have been on the rise due to the increasing use of mobile phones for secure transactions.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Common Methods of Spam OTP</a:t>
            </a:r>
          </a:p>
        </p:txBody>
      </p:sp>
      <p:sp>
        <p:nvSpPr>
          <p:cNvPr name="TextBox 11" id="11"/>
          <p:cNvSpPr txBox="true"/>
          <p:nvPr/>
        </p:nvSpPr>
        <p:spPr>
          <a:xfrm rot="0">
            <a:off x="2210699" y="4719291"/>
            <a:ext cx="13866603" cy="39274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Phishing: Scammers send fake OTPs via SMS or email, prompting the user to enter them on malicious websites.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SIM Swap Fraud: Fraudsters gain control of a user’s phone number through social engineering and redirect OTPs for malicious purposes.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Bot Attacks: Bots flood users with spam OTPs, attempting to overwhelm the individual and possibly triggering an action (e.g., account lockouts, forced resets).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Fake Promos: Fraudulent promotions claim rewards or prizes and require OTP verification, leading to data theft or malware installation.</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Consequences of Receiving Spam OTPs</a:t>
            </a:r>
          </a:p>
        </p:txBody>
      </p:sp>
      <p:sp>
        <p:nvSpPr>
          <p:cNvPr name="TextBox 11" id="11"/>
          <p:cNvSpPr txBox="true"/>
          <p:nvPr/>
        </p:nvSpPr>
        <p:spPr>
          <a:xfrm rot="0">
            <a:off x="2210699" y="4719291"/>
            <a:ext cx="13866603" cy="39274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Unauthorized Access: Spam OTPs may be used to gain unauthorized access to bank accounts, email, or social media accounts.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Data Theft: Sensitive personal data (such as banking credentials, passwords, and phone numbers) may be compromised.</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Annoyance and Stress: Continuous receipt of unwanted OTPs can lead to frustration and panic, especially if they appear to be linked to your accounts.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Financial Loss: In some cases, users may inadvertently follow scam links, leading to financial theft.</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to Identify and Avoid Spam OTP</a:t>
            </a:r>
          </a:p>
        </p:txBody>
      </p:sp>
      <p:sp>
        <p:nvSpPr>
          <p:cNvPr name="TextBox 11" id="11"/>
          <p:cNvSpPr txBox="true"/>
          <p:nvPr/>
        </p:nvSpPr>
        <p:spPr>
          <a:xfrm rot="0">
            <a:off x="2210699" y="4719291"/>
            <a:ext cx="13866603" cy="39274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Don’t Share OTPs: Never share your OTP with anyone, even if they claim to be from your bank or a service provider.</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Check the Source: Validate any OTP request by contacting the company directly through official channels, rather than responding to unsolicited messages.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Block Unknown Numbers: If you’re receiving OTPs from unknown or suspicious numbers, block them and report them to your telecom provider.</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Enable Two-Factor Authentication (2FA): Use stronger security measures, like 2FA, which may help mitigate spam OTP scams.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178452" y="1095375"/>
            <a:ext cx="10064272" cy="2263775"/>
          </a:xfrm>
          <a:prstGeom prst="rect">
            <a:avLst/>
          </a:prstGeom>
        </p:spPr>
        <p:txBody>
          <a:bodyPr anchor="t" rtlCol="false" tIns="0" lIns="0" bIns="0" rIns="0">
            <a:spAutoFit/>
          </a:bodyPr>
          <a:lstStyle/>
          <a:p>
            <a:pPr algn="l" marL="0" indent="0" lvl="0">
              <a:lnSpc>
                <a:spcPts val="8800"/>
              </a:lnSpc>
            </a:pPr>
            <a:r>
              <a:rPr lang="en-US" b="true" sz="8000">
                <a:solidFill>
                  <a:srgbClr val="255C8C"/>
                </a:solidFill>
                <a:latin typeface="HK Grotesk Bold"/>
                <a:ea typeface="HK Grotesk Bold"/>
                <a:cs typeface="HK Grotesk Bold"/>
                <a:sym typeface="HK Grotesk Bold"/>
              </a:rPr>
              <a:t>How Big is Big in Big Data?</a:t>
            </a:r>
          </a:p>
        </p:txBody>
      </p:sp>
      <p:sp>
        <p:nvSpPr>
          <p:cNvPr name="TextBox 11" id="11"/>
          <p:cNvSpPr txBox="true"/>
          <p:nvPr/>
        </p:nvSpPr>
        <p:spPr>
          <a:xfrm rot="0">
            <a:off x="2178452" y="3810000"/>
            <a:ext cx="8271101" cy="5448300"/>
          </a:xfrm>
          <a:prstGeom prst="rect">
            <a:avLst/>
          </a:prstGeom>
        </p:spPr>
        <p:txBody>
          <a:bodyPr anchor="t" rtlCol="false" tIns="0" lIns="0" bIns="0" rIns="0">
            <a:spAutoFit/>
          </a:bodyPr>
          <a:lstStyle/>
          <a:p>
            <a:pPr algn="l" marL="0" indent="0" lvl="0">
              <a:lnSpc>
                <a:spcPts val="3341"/>
              </a:lnSpc>
            </a:pPr>
            <a:r>
              <a:rPr lang="en-US" sz="2784" spc="139">
                <a:solidFill>
                  <a:srgbClr val="255C8C"/>
                </a:solidFill>
                <a:latin typeface="Canva Sans"/>
                <a:ea typeface="Canva Sans"/>
                <a:cs typeface="Canva Sans"/>
                <a:sym typeface="Canva Sans"/>
              </a:rPr>
              <a:t>The scale of Big Data is immense. For instance, social media platforms like Twitter process over 500 million tweets daily, while YouTube users upload 500 hours of video every minute. Scientific research generates enormous datasets; the Large Hadron Collider, for example, creates around 1 petabyte of data daily. Globally, we now generate zettabytes of data annually, and the volume is expected to grow exponentially. Such scales require advanced tools and technologies to store, process, and analyze this data efficiently.</a:t>
            </a:r>
          </a:p>
        </p:txBody>
      </p:sp>
      <p:sp>
        <p:nvSpPr>
          <p:cNvPr name="AutoShape 12" id="12"/>
          <p:cNvSpPr/>
          <p:nvPr/>
        </p:nvSpPr>
        <p:spPr>
          <a:xfrm rot="5400000">
            <a:off x="-3788611" y="5129212"/>
            <a:ext cx="10720499" cy="0"/>
          </a:xfrm>
          <a:prstGeom prst="line">
            <a:avLst/>
          </a:prstGeom>
          <a:ln cap="rnd" w="28575">
            <a:solidFill>
              <a:srgbClr val="4375A7"/>
            </a:solidFill>
            <a:prstDash val="solid"/>
            <a:headEnd type="none" len="sm" w="sm"/>
            <a:tailEnd type="none" len="sm" w="sm"/>
          </a:ln>
        </p:spPr>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679986"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Dealing with Spam OTP: Reporting and Prevention</a:t>
            </a:r>
          </a:p>
        </p:txBody>
      </p:sp>
      <p:sp>
        <p:nvSpPr>
          <p:cNvPr name="TextBox 11" id="11"/>
          <p:cNvSpPr txBox="true"/>
          <p:nvPr/>
        </p:nvSpPr>
        <p:spPr>
          <a:xfrm rot="0">
            <a:off x="2188191" y="4554886"/>
            <a:ext cx="13866603" cy="4124961"/>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Report to Authorities: If you suspect spam OTPs are part of a scam, report the incident to your bank, telecom provider, or the National Cyber Crime Reporting Portal.</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Telco Measures: Telecom operators are required to have safeguards in place to stop the unauthorized generation of OTPs for users.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Stay Vigilant: Regularly review your accounts for any suspicious activity and update passwords frequently to protect yourself from potential threats.</a:t>
            </a:r>
          </a:p>
          <a:p>
            <a:pPr algn="l" marL="0" indent="0" lvl="0">
              <a:lnSpc>
                <a:spcPts val="545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586162"/>
            <a:ext cx="15807687" cy="2657475"/>
          </a:xfrm>
          <a:prstGeom prst="rect">
            <a:avLst/>
          </a:prstGeom>
        </p:spPr>
        <p:txBody>
          <a:bodyPr anchor="t" rtlCol="false" tIns="0" lIns="0" bIns="0" rIns="0">
            <a:spAutoFit/>
          </a:bodyPr>
          <a:lstStyle/>
          <a:p>
            <a:pPr algn="ctr" marL="0" indent="0" lvl="0">
              <a:lnSpc>
                <a:spcPts val="20999"/>
              </a:lnSpc>
            </a:pPr>
            <a:r>
              <a:rPr lang="en-US" sz="17499" spc="874">
                <a:solidFill>
                  <a:srgbClr val="255C8C"/>
                </a:solidFill>
                <a:latin typeface="Calistoga"/>
                <a:ea typeface="Calistoga"/>
                <a:cs typeface="Calistoga"/>
                <a:sym typeface="Calistoga"/>
              </a:rPr>
              <a:t>T R A I</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48508"/>
            <a:ext cx="8022194" cy="840879"/>
          </a:xfrm>
          <a:prstGeom prst="rect">
            <a:avLst/>
          </a:prstGeom>
        </p:spPr>
        <p:txBody>
          <a:bodyPr anchor="t" rtlCol="false" tIns="0" lIns="0" bIns="0" rIns="0">
            <a:spAutoFit/>
          </a:bodyPr>
          <a:lstStyle/>
          <a:p>
            <a:pPr algn="l" marL="0" indent="0" lvl="0">
              <a:lnSpc>
                <a:spcPts val="6447"/>
              </a:lnSpc>
            </a:pPr>
            <a:r>
              <a:rPr lang="en-US" b="true" sz="6140">
                <a:solidFill>
                  <a:srgbClr val="255C8C"/>
                </a:solidFill>
                <a:latin typeface="HK Grotesk Bold"/>
                <a:ea typeface="HK Grotesk Bold"/>
                <a:cs typeface="HK Grotesk Bold"/>
                <a:sym typeface="HK Grotesk Bold"/>
              </a:rPr>
              <a:t>Introduction to TRAI</a:t>
            </a:r>
          </a:p>
        </p:txBody>
      </p:sp>
      <p:sp>
        <p:nvSpPr>
          <p:cNvPr name="TextBox 11" id="11"/>
          <p:cNvSpPr txBox="true"/>
          <p:nvPr/>
        </p:nvSpPr>
        <p:spPr>
          <a:xfrm rot="0">
            <a:off x="2210699" y="4709766"/>
            <a:ext cx="13866603" cy="4956810"/>
          </a:xfrm>
          <a:prstGeom prst="rect">
            <a:avLst/>
          </a:prstGeom>
        </p:spPr>
        <p:txBody>
          <a:bodyPr anchor="t" rtlCol="false" tIns="0" lIns="0" bIns="0" rIns="0">
            <a:spAutoFit/>
          </a:bodyPr>
          <a:lstStyle/>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Full Form: Telecom Regulatory Authority of India (TRAI)</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Establishment: TRAI was established in 1997 under the Telecom Regulatory Authority of India Act, 1997.</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Purpose: To regulate and oversee the functioning of telecommunications services in India, ensuring fair competition and consumer protection.</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Key Responsibilities: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Ensuring compliance with policies and guidelines.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Protecting consumers' interests.</a:t>
            </a:r>
          </a:p>
          <a:p>
            <a:pPr algn="l" marL="604518" indent="-302259" lvl="1">
              <a:lnSpc>
                <a:spcPts val="3919"/>
              </a:lnSpc>
              <a:buFont typeface="Arial"/>
              <a:buChar char="•"/>
            </a:pPr>
            <a:r>
              <a:rPr lang="en-US" sz="2799" spc="139">
                <a:solidFill>
                  <a:srgbClr val="255C8C"/>
                </a:solidFill>
                <a:latin typeface="HK Grotesk"/>
                <a:ea typeface="HK Grotesk"/>
                <a:cs typeface="HK Grotesk"/>
                <a:sym typeface="HK Grotesk"/>
              </a:rPr>
              <a:t>Promoting the growth of the telecommunications sector in India.</a:t>
            </a:r>
          </a:p>
          <a:p>
            <a:pPr algn="l" marL="0" indent="0" lvl="0">
              <a:lnSpc>
                <a:spcPts val="405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TRAI's Functions and Roles</a:t>
            </a:r>
          </a:p>
        </p:txBody>
      </p:sp>
      <p:sp>
        <p:nvSpPr>
          <p:cNvPr name="TextBox 11" id="11"/>
          <p:cNvSpPr txBox="true"/>
          <p:nvPr/>
        </p:nvSpPr>
        <p:spPr>
          <a:xfrm rot="0">
            <a:off x="2210699" y="4719291"/>
            <a:ext cx="13866603" cy="518223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Regulating Telecom Services: TRAI ensures the efficient operation and growth of the telecommunications industry, including mobile, broadband, and satellite communications.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Consumer Protection: TRAI formulates rules and regulations to safeguard consumer rights, including issues like billing disputes, service quality, and pricing transparency.</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Spectrum Management: It oversees the allocation and management of radio spectrum, which is crucial for wireless communication.</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Policy Recommendations: TRAI advises the government on telecom policies, pricing regulations, and technical standards.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TRAI’s Key Initiatives</a:t>
            </a:r>
          </a:p>
        </p:txBody>
      </p:sp>
      <p:sp>
        <p:nvSpPr>
          <p:cNvPr name="TextBox 11" id="11"/>
          <p:cNvSpPr txBox="true"/>
          <p:nvPr/>
        </p:nvSpPr>
        <p:spPr>
          <a:xfrm rot="0">
            <a:off x="2210699" y="4709766"/>
            <a:ext cx="13866603" cy="481330"/>
          </a:xfrm>
          <a:prstGeom prst="rect">
            <a:avLst/>
          </a:prstGeom>
        </p:spPr>
        <p:txBody>
          <a:bodyPr anchor="t" rtlCol="false" tIns="0" lIns="0" bIns="0" rIns="0">
            <a:spAutoFit/>
          </a:bodyPr>
          <a:lstStyle/>
          <a:p>
            <a:pPr algn="l" marL="0" indent="0" lvl="0">
              <a:lnSpc>
                <a:spcPts val="391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
        <p:nvSpPr>
          <p:cNvPr name="TextBox 13" id="13"/>
          <p:cNvSpPr txBox="true"/>
          <p:nvPr/>
        </p:nvSpPr>
        <p:spPr>
          <a:xfrm rot="0">
            <a:off x="2210699" y="4565027"/>
            <a:ext cx="12996454" cy="4443730"/>
          </a:xfrm>
          <a:prstGeom prst="rect">
            <a:avLst/>
          </a:prstGeom>
        </p:spPr>
        <p:txBody>
          <a:bodyPr anchor="t" rtlCol="false" tIns="0" lIns="0" bIns="0" rIns="0">
            <a:spAutoFit/>
          </a:bodyPr>
          <a:lstStyle/>
          <a:p>
            <a:pPr algn="l">
              <a:lnSpc>
                <a:spcPts val="3919"/>
              </a:lnSpc>
              <a:spcBef>
                <a:spcPct val="0"/>
              </a:spcBef>
            </a:pPr>
            <a:r>
              <a:rPr lang="en-US" sz="2799" spc="139">
                <a:solidFill>
                  <a:srgbClr val="255C8C"/>
                </a:solidFill>
                <a:latin typeface="HK Grotesk"/>
                <a:ea typeface="HK Grotesk"/>
                <a:cs typeface="HK Grotesk"/>
                <a:sym typeface="HK Grotesk"/>
              </a:rPr>
              <a:t>Telecom Tariff Regulations: TRAI ensures that telecom service providers set transparent, non-exploitative tariffs for consumers.</a:t>
            </a:r>
          </a:p>
          <a:p>
            <a:pPr algn="l">
              <a:lnSpc>
                <a:spcPts val="3919"/>
              </a:lnSpc>
              <a:spcBef>
                <a:spcPct val="0"/>
              </a:spcBef>
            </a:pPr>
            <a:r>
              <a:rPr lang="en-US" sz="2799" spc="139">
                <a:solidFill>
                  <a:srgbClr val="255C8C"/>
                </a:solidFill>
                <a:latin typeface="HK Grotesk"/>
                <a:ea typeface="HK Grotesk"/>
                <a:cs typeface="HK Grotesk"/>
                <a:sym typeface="HK Grotesk"/>
              </a:rPr>
              <a:t>MNP (Mobile Number Portability): TRAI introduced the MNP initiative, allowing consumers to switch telecom service providers while keeping their numbers.</a:t>
            </a:r>
          </a:p>
          <a:p>
            <a:pPr algn="l">
              <a:lnSpc>
                <a:spcPts val="3919"/>
              </a:lnSpc>
              <a:spcBef>
                <a:spcPct val="0"/>
              </a:spcBef>
            </a:pPr>
            <a:r>
              <a:rPr lang="en-US" sz="2799" spc="139">
                <a:solidFill>
                  <a:srgbClr val="255C8C"/>
                </a:solidFill>
                <a:latin typeface="HK Grotesk"/>
                <a:ea typeface="HK Grotesk"/>
                <a:cs typeface="HK Grotesk"/>
                <a:sym typeface="HK Grotesk"/>
              </a:rPr>
              <a:t>Data Privacy and Security: TRAI enforces guidelines to protect the privacy of consumer data and ensures network security.</a:t>
            </a:r>
          </a:p>
          <a:p>
            <a:pPr algn="l">
              <a:lnSpc>
                <a:spcPts val="3919"/>
              </a:lnSpc>
              <a:spcBef>
                <a:spcPct val="0"/>
              </a:spcBef>
            </a:pPr>
            <a:r>
              <a:rPr lang="en-US" sz="2799" spc="139">
                <a:solidFill>
                  <a:srgbClr val="255C8C"/>
                </a:solidFill>
                <a:latin typeface="HK Grotesk"/>
                <a:ea typeface="HK Grotesk"/>
                <a:cs typeface="HK Grotesk"/>
                <a:sym typeface="HK Grotesk"/>
              </a:rPr>
              <a:t>Promotion of Rural Connectivity: TRAI has programs to expand telecom services to underserved rural areas of India.</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TRAI and Consumer Protection</a:t>
            </a:r>
          </a:p>
        </p:txBody>
      </p:sp>
      <p:sp>
        <p:nvSpPr>
          <p:cNvPr name="TextBox 11" id="11"/>
          <p:cNvSpPr txBox="true"/>
          <p:nvPr/>
        </p:nvSpPr>
        <p:spPr>
          <a:xfrm rot="0">
            <a:off x="2210699" y="4719291"/>
            <a:ext cx="13866603" cy="39274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Complaint Redressal Mechanism: TRAI has created a mechanism for consumers to lodge complaints regarding service issues, pricing, or poor quality.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Quality of Service (QoS): TRAI monitors and enforces QoS standards, ensuring that telecom operators maintain an acceptable level of service quality for customers.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Transparency in Billing: TRAI has implemented guidelines to ensure telecom service providers offer clear and accurate billing, preventing overcharging or hidden fees.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Consumer Education: TRAI runs awareness programs to educate consumers about their rights and telecom services.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TRAI's Impact on India’s Telecom Industry</a:t>
            </a:r>
          </a:p>
        </p:txBody>
      </p:sp>
      <p:sp>
        <p:nvSpPr>
          <p:cNvPr name="TextBox 11" id="11"/>
          <p:cNvSpPr txBox="true"/>
          <p:nvPr/>
        </p:nvSpPr>
        <p:spPr>
          <a:xfrm rot="0">
            <a:off x="2188191" y="4380881"/>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Industry Growth: TRAI has contributed to the rapid growth of India’s telecom sector by promoting competition, which has resulted in lower tariffs and improved services.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Digital Inclusion: TRAI’s efforts in expanding telecom infrastructure have played a significant role in India’s digital transformation, connecting rural areas and enabling services like e-commerce, e-governance, and digital education.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Regulating Innovations: TRAI has kept pace with technological advancements, regulating new services like 4G, 5G, and broadband services, while encouraging innovation in the telecom sector.</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Challenges: TRAI faces ongoing challenges like dealing with telecom fraud, addressing the growing demand for data, and ensuring fair practices among operators.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MESSAGE TRANSABILITY </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Message Transability</a:t>
            </a:r>
          </a:p>
        </p:txBody>
      </p:sp>
      <p:sp>
        <p:nvSpPr>
          <p:cNvPr name="TextBox 11" id="11"/>
          <p:cNvSpPr txBox="true"/>
          <p:nvPr/>
        </p:nvSpPr>
        <p:spPr>
          <a:xfrm rot="0">
            <a:off x="2210699" y="4719291"/>
            <a:ext cx="13866603" cy="348932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Definition: Message transability refers to the ease with which a message or information can be transferred from one medium to another, or from one recipient to another, without loss of meaning or integrity.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Importance: It plays a crucial role in ensuring effective communication across different platforms and devices, whether it's text, images, video, or audio.</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Application: Common in fields like telecommunications, marketing, digital media, and international communication.</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Factors Affecting Message Transability</a:t>
            </a:r>
          </a:p>
        </p:txBody>
      </p:sp>
      <p:sp>
        <p:nvSpPr>
          <p:cNvPr name="TextBox 11" id="11"/>
          <p:cNvSpPr txBox="true"/>
          <p:nvPr/>
        </p:nvSpPr>
        <p:spPr>
          <a:xfrm rot="0">
            <a:off x="1918346" y="4564411"/>
            <a:ext cx="13866603" cy="470598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Medium of Communication: The type of platform (SMS, email, social media, etc.) can impact the clarity and effectiveness of a message.</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Language Barriers: The message must be translatable across different languages, dialects, or cultural contexts to maintain its intended meaning.</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Encoding and Decoding: The process by which the sender encodes and the receiver decodes the message can introduce distortions or misinterpretations.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Technology and Compatibility: Different devices or systems may alter or restrict the way messages are transmitted (e.g., file format incompatibility, character limits in SMS).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019297" y="2580019"/>
            <a:ext cx="1064217" cy="1064217"/>
          </a:xfrm>
          <a:custGeom>
            <a:avLst/>
            <a:gdLst/>
            <a:ahLst/>
            <a:cxnLst/>
            <a:rect r="r" b="b" t="t" l="l"/>
            <a:pathLst>
              <a:path h="1064217" w="1064217">
                <a:moveTo>
                  <a:pt x="0" y="0"/>
                </a:moveTo>
                <a:lnTo>
                  <a:pt x="1064217" y="0"/>
                </a:lnTo>
                <a:lnTo>
                  <a:pt x="1064217" y="1064217"/>
                </a:lnTo>
                <a:lnTo>
                  <a:pt x="0" y="10642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19297" y="4365875"/>
            <a:ext cx="1064217" cy="1064217"/>
          </a:xfrm>
          <a:custGeom>
            <a:avLst/>
            <a:gdLst/>
            <a:ahLst/>
            <a:cxnLst/>
            <a:rect r="r" b="b" t="t" l="l"/>
            <a:pathLst>
              <a:path h="1064217" w="1064217">
                <a:moveTo>
                  <a:pt x="0" y="0"/>
                </a:moveTo>
                <a:lnTo>
                  <a:pt x="1064217" y="0"/>
                </a:lnTo>
                <a:lnTo>
                  <a:pt x="1064217" y="1064217"/>
                </a:lnTo>
                <a:lnTo>
                  <a:pt x="0" y="10642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019297" y="6461688"/>
            <a:ext cx="1064217" cy="1064217"/>
          </a:xfrm>
          <a:custGeom>
            <a:avLst/>
            <a:gdLst/>
            <a:ahLst/>
            <a:cxnLst/>
            <a:rect r="r" b="b" t="t" l="l"/>
            <a:pathLst>
              <a:path h="1064217" w="1064217">
                <a:moveTo>
                  <a:pt x="0" y="0"/>
                </a:moveTo>
                <a:lnTo>
                  <a:pt x="1064217" y="0"/>
                </a:lnTo>
                <a:lnTo>
                  <a:pt x="1064217" y="1064218"/>
                </a:lnTo>
                <a:lnTo>
                  <a:pt x="0" y="10642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1028700" y="3027426"/>
            <a:ext cx="7324149" cy="3642706"/>
            <a:chOff x="0" y="0"/>
            <a:chExt cx="9765532" cy="4856941"/>
          </a:xfrm>
        </p:grpSpPr>
        <p:sp>
          <p:nvSpPr>
            <p:cNvPr name="TextBox 14" id="14"/>
            <p:cNvSpPr txBox="true"/>
            <p:nvPr/>
          </p:nvSpPr>
          <p:spPr>
            <a:xfrm rot="0">
              <a:off x="0" y="-190500"/>
              <a:ext cx="9765532" cy="3160851"/>
            </a:xfrm>
            <a:prstGeom prst="rect">
              <a:avLst/>
            </a:prstGeom>
          </p:spPr>
          <p:txBody>
            <a:bodyPr anchor="t" rtlCol="false" tIns="0" lIns="0" bIns="0" rIns="0">
              <a:spAutoFit/>
            </a:bodyPr>
            <a:lstStyle/>
            <a:p>
              <a:pPr algn="l" marL="0" indent="0" lvl="0">
                <a:lnSpc>
                  <a:spcPts val="9792"/>
                </a:lnSpc>
              </a:pPr>
              <a:r>
                <a:rPr lang="en-US" b="true" sz="6528">
                  <a:solidFill>
                    <a:srgbClr val="255C8C"/>
                  </a:solidFill>
                  <a:latin typeface="HK Grotesk Bold"/>
                  <a:ea typeface="HK Grotesk Bold"/>
                  <a:cs typeface="HK Grotesk Bold"/>
                  <a:sym typeface="HK Grotesk Bold"/>
                </a:rPr>
                <a:t>Key Metrics for Measuring Big Data</a:t>
              </a:r>
            </a:p>
          </p:txBody>
        </p:sp>
        <p:sp>
          <p:nvSpPr>
            <p:cNvPr name="TextBox 15" id="15"/>
            <p:cNvSpPr txBox="true"/>
            <p:nvPr/>
          </p:nvSpPr>
          <p:spPr>
            <a:xfrm rot="0">
              <a:off x="0" y="3354108"/>
              <a:ext cx="9765532" cy="1502833"/>
            </a:xfrm>
            <a:prstGeom prst="rect">
              <a:avLst/>
            </a:prstGeom>
          </p:spPr>
          <p:txBody>
            <a:bodyPr anchor="t" rtlCol="false" tIns="0" lIns="0" bIns="0" rIns="0">
              <a:spAutoFit/>
            </a:bodyPr>
            <a:lstStyle/>
            <a:p>
              <a:pPr algn="l" marL="0" indent="0" lvl="0">
                <a:lnSpc>
                  <a:spcPts val="4550"/>
                </a:lnSpc>
              </a:pPr>
              <a:r>
                <a:rPr lang="en-US" sz="3500" spc="175">
                  <a:solidFill>
                    <a:srgbClr val="255C8C"/>
                  </a:solidFill>
                  <a:latin typeface="HK Grotesk"/>
                  <a:ea typeface="HK Grotesk"/>
                  <a:cs typeface="HK Grotesk"/>
                  <a:sym typeface="HK Grotesk"/>
                </a:rPr>
                <a:t>Big Data is measured using three primary metrics:</a:t>
              </a:r>
            </a:p>
          </p:txBody>
        </p:sp>
      </p:grpSp>
      <p:sp>
        <p:nvSpPr>
          <p:cNvPr name="TextBox 16" id="16"/>
          <p:cNvSpPr txBox="true"/>
          <p:nvPr/>
        </p:nvSpPr>
        <p:spPr>
          <a:xfrm rot="0">
            <a:off x="11405100" y="2756811"/>
            <a:ext cx="5854200" cy="696607"/>
          </a:xfrm>
          <a:prstGeom prst="rect">
            <a:avLst/>
          </a:prstGeom>
        </p:spPr>
        <p:txBody>
          <a:bodyPr anchor="t" rtlCol="false" tIns="0" lIns="0" bIns="0" rIns="0">
            <a:spAutoFit/>
          </a:bodyPr>
          <a:lstStyle/>
          <a:p>
            <a:pPr algn="l" marL="0" indent="0" lvl="0">
              <a:lnSpc>
                <a:spcPts val="2793"/>
              </a:lnSpc>
            </a:pPr>
            <a:r>
              <a:rPr lang="en-US" sz="2149" spc="107">
                <a:solidFill>
                  <a:srgbClr val="255C8C"/>
                </a:solidFill>
                <a:latin typeface="Canva Sans"/>
                <a:ea typeface="Canva Sans"/>
                <a:cs typeface="Canva Sans"/>
                <a:sym typeface="Canva Sans"/>
              </a:rPr>
              <a:t>Volume: Refers to the size of data, ranging from terabytes to zettabytes.</a:t>
            </a:r>
          </a:p>
        </p:txBody>
      </p:sp>
      <p:sp>
        <p:nvSpPr>
          <p:cNvPr name="TextBox 17" id="17"/>
          <p:cNvSpPr txBox="true"/>
          <p:nvPr/>
        </p:nvSpPr>
        <p:spPr>
          <a:xfrm rot="0">
            <a:off x="11405100" y="4378075"/>
            <a:ext cx="5854200" cy="1020766"/>
          </a:xfrm>
          <a:prstGeom prst="rect">
            <a:avLst/>
          </a:prstGeom>
        </p:spPr>
        <p:txBody>
          <a:bodyPr anchor="t" rtlCol="false" tIns="0" lIns="0" bIns="0" rIns="0">
            <a:spAutoFit/>
          </a:bodyPr>
          <a:lstStyle/>
          <a:p>
            <a:pPr algn="l" marL="0" indent="0" lvl="0">
              <a:lnSpc>
                <a:spcPts val="2762"/>
              </a:lnSpc>
            </a:pPr>
            <a:r>
              <a:rPr lang="en-US" sz="2124" spc="106">
                <a:solidFill>
                  <a:srgbClr val="255C8C"/>
                </a:solidFill>
                <a:latin typeface="Canva Sans"/>
                <a:ea typeface="Canva Sans"/>
                <a:cs typeface="Canva Sans"/>
                <a:sym typeface="Canva Sans"/>
              </a:rPr>
              <a:t>Velocity: The speed at which data is generated and processed, such as real-time sensor streams.</a:t>
            </a:r>
          </a:p>
        </p:txBody>
      </p:sp>
      <p:sp>
        <p:nvSpPr>
          <p:cNvPr name="TextBox 18" id="18"/>
          <p:cNvSpPr txBox="true"/>
          <p:nvPr/>
        </p:nvSpPr>
        <p:spPr>
          <a:xfrm rot="0">
            <a:off x="11405100" y="5720159"/>
            <a:ext cx="5854200" cy="2518701"/>
          </a:xfrm>
          <a:prstGeom prst="rect">
            <a:avLst/>
          </a:prstGeom>
        </p:spPr>
        <p:txBody>
          <a:bodyPr anchor="t" rtlCol="false" tIns="0" lIns="0" bIns="0" rIns="0">
            <a:spAutoFit/>
          </a:bodyPr>
          <a:lstStyle/>
          <a:p>
            <a:pPr algn="l" marL="0" indent="0" lvl="0">
              <a:lnSpc>
                <a:spcPts val="2505"/>
              </a:lnSpc>
            </a:pPr>
            <a:r>
              <a:rPr lang="en-US" sz="1927" spc="96">
                <a:solidFill>
                  <a:srgbClr val="255C8C"/>
                </a:solidFill>
                <a:latin typeface="Canva Sans"/>
                <a:ea typeface="Canva Sans"/>
                <a:cs typeface="Canva Sans"/>
                <a:sym typeface="Canva Sans"/>
              </a:rPr>
              <a:t>Variety: The different formats of data, including structured data (databases), semi-structured data (JSON, XML), and unstructured data (videos, social media posts). Together, these metrics define the complexity and opportunities in managing Big Data, highlighting the need for specialized tools and systems.</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Enhancing Message Transabilit</a:t>
            </a:r>
          </a:p>
        </p:txBody>
      </p:sp>
      <p:sp>
        <p:nvSpPr>
          <p:cNvPr name="TextBox 11" id="11"/>
          <p:cNvSpPr txBox="true"/>
          <p:nvPr/>
        </p:nvSpPr>
        <p:spPr>
          <a:xfrm rot="0">
            <a:off x="2210699" y="4719291"/>
            <a:ext cx="13866603" cy="4705985"/>
          </a:xfrm>
          <a:prstGeom prst="rect">
            <a:avLst/>
          </a:prstGeom>
        </p:spPr>
        <p:txBody>
          <a:bodyPr anchor="t" rtlCol="false" tIns="0" lIns="0" bIns="0" rIns="0">
            <a:spAutoFit/>
          </a:bodyPr>
          <a:lstStyle/>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Standardization: Using standardized formats for messages (e.g., text, HTML) to ensure compatibility across devices and platforms.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Localization: Adapting messages to different languages, cultural contexts, and regional preferences to improve understanding and effectiveness.</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Clear Messaging: Ensuring messages are concise, clear, and free from ambiguity to avoid miscommunication.</a:t>
            </a:r>
          </a:p>
          <a:p>
            <a:pPr algn="l" marL="582928" indent="-291464" lvl="1">
              <a:lnSpc>
                <a:spcPts val="3779"/>
              </a:lnSpc>
              <a:buFont typeface="Arial"/>
              <a:buChar char="•"/>
            </a:pPr>
            <a:r>
              <a:rPr lang="en-US" sz="2699" spc="134">
                <a:solidFill>
                  <a:srgbClr val="255C8C"/>
                </a:solidFill>
                <a:latin typeface="HK Grotesk"/>
                <a:ea typeface="HK Grotesk"/>
                <a:cs typeface="HK Grotesk"/>
                <a:sym typeface="HK Grotesk"/>
              </a:rPr>
              <a:t>Cross-Platform Tools: Using software or applications that allow seamless transfer of messages across different devices and media, enhancing accessibility and clarity.</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a:lnSpc>
                <a:spcPts val="15599"/>
              </a:lnSpc>
            </a:pPr>
            <a:r>
              <a:rPr lang="en-US" sz="12999" spc="649">
                <a:solidFill>
                  <a:srgbClr val="255C8C"/>
                </a:solidFill>
                <a:latin typeface="Calistoga"/>
                <a:ea typeface="Calistoga"/>
                <a:cs typeface="Calistoga"/>
                <a:sym typeface="Calistoga"/>
              </a:rPr>
              <a:t>SUSPECTED </a:t>
            </a:r>
          </a:p>
          <a:p>
            <a:pPr algn="ctr" marL="0" indent="0" lvl="0">
              <a:lnSpc>
                <a:spcPts val="15599"/>
              </a:lnSpc>
            </a:pPr>
            <a:r>
              <a:rPr lang="en-US" sz="12999" spc="649">
                <a:solidFill>
                  <a:srgbClr val="255C8C"/>
                </a:solidFill>
                <a:latin typeface="Calistoga"/>
                <a:ea typeface="Calistoga"/>
                <a:cs typeface="Calistoga"/>
                <a:sym typeface="Calistoga"/>
              </a:rPr>
              <a:t>SPAM</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Suspected Spam</a:t>
            </a:r>
          </a:p>
        </p:txBody>
      </p:sp>
      <p:sp>
        <p:nvSpPr>
          <p:cNvPr name="TextBox 11" id="11"/>
          <p:cNvSpPr txBox="true"/>
          <p:nvPr/>
        </p:nvSpPr>
        <p:spPr>
          <a:xfrm rot="0">
            <a:off x="2210699" y="4719291"/>
            <a:ext cx="13866603" cy="422275"/>
          </a:xfrm>
          <a:prstGeom prst="rect">
            <a:avLst/>
          </a:prstGeom>
        </p:spPr>
        <p:txBody>
          <a:bodyPr anchor="t" rtlCol="false" tIns="0" lIns="0" bIns="0" rIns="0">
            <a:spAutoFit/>
          </a:bodyPr>
          <a:lstStyle/>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
        <p:nvSpPr>
          <p:cNvPr name="TextBox 13" id="13"/>
          <p:cNvSpPr txBox="true"/>
          <p:nvPr/>
        </p:nvSpPr>
        <p:spPr>
          <a:xfrm rot="0">
            <a:off x="2210699" y="4564411"/>
            <a:ext cx="13617702" cy="4596765"/>
          </a:xfrm>
          <a:prstGeom prst="rect">
            <a:avLst/>
          </a:prstGeom>
        </p:spPr>
        <p:txBody>
          <a:bodyPr anchor="t" rtlCol="false" tIns="0" lIns="0" bIns="0" rIns="0">
            <a:spAutoFit/>
          </a:bodyPr>
          <a:lstStyle/>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Definition: Suspected spam refers to unsolicited or suspicious messages, emails, or calls that appear to be deceptive, fraudulent, or intended for malicious purposes, such as phishing or spreading malware.</a:t>
            </a:r>
          </a:p>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Common Forms of Suspected Spam:</a:t>
            </a:r>
          </a:p>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Emails: Unknown senders with unsolicited offers, fake job opportunities, or misleading alerts.</a:t>
            </a:r>
          </a:p>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SMS and Calls: Spam messages or fraudulent phone calls, often requesting sensitive personal information.</a:t>
            </a:r>
          </a:p>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Social Media: Suspicious links, fake promotions, or accounts attempting to scam users.</a:t>
            </a:r>
          </a:p>
          <a:p>
            <a:pPr algn="l">
              <a:lnSpc>
                <a:spcPts val="3359"/>
              </a:lnSpc>
              <a:spcBef>
                <a:spcPct val="0"/>
              </a:spcBef>
            </a:pPr>
            <a:r>
              <a:rPr lang="en-US" b="true" sz="2399" spc="119">
                <a:solidFill>
                  <a:srgbClr val="255C8C"/>
                </a:solidFill>
                <a:latin typeface="HK Grotesk Medium"/>
                <a:ea typeface="HK Grotesk Medium"/>
                <a:cs typeface="HK Grotesk Medium"/>
                <a:sym typeface="HK Grotesk Medium"/>
              </a:rPr>
              <a:t>Increasing Threat: Spam activities have risen with the growth of digital communication, targeting individuals and organizations.</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Common Characteristics of Suspected Spam</a:t>
            </a:r>
          </a:p>
        </p:txBody>
      </p:sp>
      <p:sp>
        <p:nvSpPr>
          <p:cNvPr name="TextBox 11" id="11"/>
          <p:cNvSpPr txBox="true"/>
          <p:nvPr/>
        </p:nvSpPr>
        <p:spPr>
          <a:xfrm rot="0">
            <a:off x="2210699" y="4719291"/>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Unsolicited Messages: The recipient has not signed up or shown interest in the communication.</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Suspicious Sender Information: The sender’s email, phone number, or social media account may appear strange, untrustworthy, or not aligned with official domains.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Urgency or Threats: Messages that create a sense of urgency (e.g., “Immediate action required!”) or contain threats (e.g., account suspension, financial loss).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Grammatical Errors: Poorly written text with spelling and grammatical mistakes is common in spam messages.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Unverified Links: Hyperlinks that look suspicious or lead to unfamiliar or untrustworthy websites.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Types of Suspected Spam</a:t>
            </a:r>
          </a:p>
        </p:txBody>
      </p:sp>
      <p:sp>
        <p:nvSpPr>
          <p:cNvPr name="TextBox 11" id="11"/>
          <p:cNvSpPr txBox="true"/>
          <p:nvPr/>
        </p:nvSpPr>
        <p:spPr>
          <a:xfrm rot="0">
            <a:off x="2210699" y="4380881"/>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Phishing: Fraudulent attempts to steal sensitive information (login credentials, personal details) by pretending to be a trusted entity.</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SMS Spam: Unsolicited messages promoting dubious products, fake lottery winnings, or fraudulent surveys.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Email Spam: Irrelevant or unsolicited email messages, often containing advertisements or scams (e.g., fake job offers, investment schemes).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Malware Delivery: Spam emails or messages with attachments or links that, when clicked, can install malicious software (viruses, ransomware).</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Tech Support Scams: Fake tech support calls or messages claiming that the user’s device has been compromised and asking for remote access or payment.</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to Identify Suspected Spam</a:t>
            </a:r>
          </a:p>
        </p:txBody>
      </p:sp>
      <p:sp>
        <p:nvSpPr>
          <p:cNvPr name="TextBox 11" id="11"/>
          <p:cNvSpPr txBox="true"/>
          <p:nvPr/>
        </p:nvSpPr>
        <p:spPr>
          <a:xfrm rot="0">
            <a:off x="2188191" y="4343748"/>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Check the Sender’s Details: Verify the email address, phone number, or social media account. Official companies will use their verified channels.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Look for Red Flags: Be cautious of messages with urgency, unrealistic offers, or requests for personal information (banking details, passwords).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Avoid Clicking Suspicious Links: Hover over links to check their actual destination. If the URL looks unfamiliar or misspelled, avoid clicking.</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Verify Claims Directly: If the message claims to be from a reputable organization, contact the company directly through official channels (website, customer support).</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Use Spam Filters and Security Software: Enable email spam filters and use updated antivirus software to protect against phishing and malware.</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to Deal with Suspected Spam</a:t>
            </a:r>
          </a:p>
        </p:txBody>
      </p:sp>
      <p:sp>
        <p:nvSpPr>
          <p:cNvPr name="TextBox 11" id="11"/>
          <p:cNvSpPr txBox="true"/>
          <p:nvPr/>
        </p:nvSpPr>
        <p:spPr>
          <a:xfrm rot="0">
            <a:off x="2188191" y="4343748"/>
            <a:ext cx="13866603" cy="48037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Do Not Respond: Avoid engaging with spam messages. Responding can lead to more spam or confirm your contact details to scammers.</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Report Spam: Use the "Report Spam" feature in email providers or messaging apps. Notify relevant authorities or organizations about the incident.</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Block the Sender: Block the phone number or email address to prevent further spam from that source.</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Delete Suspicious Messages: If you're unsure about the legitimacy of a message, it’s safest to delete it without interacting.</a:t>
            </a:r>
          </a:p>
          <a:p>
            <a:pPr algn="l" marL="539749" indent="-269875" lvl="1">
              <a:lnSpc>
                <a:spcPts val="3499"/>
              </a:lnSpc>
              <a:buFont typeface="Arial"/>
              <a:buChar char="•"/>
            </a:pPr>
            <a:r>
              <a:rPr lang="en-US" sz="2499" spc="124">
                <a:solidFill>
                  <a:srgbClr val="255C8C"/>
                </a:solidFill>
                <a:latin typeface="HK Grotesk"/>
                <a:ea typeface="HK Grotesk"/>
                <a:cs typeface="HK Grotesk"/>
                <a:sym typeface="HK Grotesk"/>
              </a:rPr>
              <a:t>Educate Others: Spread awareness about spam and phishing attempts to help others avoid falling victim to these scams.</a:t>
            </a:r>
          </a:p>
          <a:p>
            <a:pPr algn="l" marL="0" indent="0" lvl="0">
              <a:lnSpc>
                <a:spcPts val="34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GEMINI</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Gemini</a:t>
            </a:r>
          </a:p>
        </p:txBody>
      </p:sp>
      <p:sp>
        <p:nvSpPr>
          <p:cNvPr name="TextBox 11" id="11"/>
          <p:cNvSpPr txBox="true"/>
          <p:nvPr/>
        </p:nvSpPr>
        <p:spPr>
          <a:xfrm rot="0">
            <a:off x="2188191" y="4279985"/>
            <a:ext cx="15456268" cy="57531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What is Google Gemini?</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Google Gemini is a next-generation AI platform developed by Google, designed to integrate generative AI capabilities across various applications and services.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It is aimed at enhancing user experience by providing more advanced, context-aware responses in areas such as natural language processing, image recognition, and problem-solving.</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Launched: Gemini is part of Google’s ongoing push into generative AI and competes with other leading models like OpenAI's GPT.</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Key Goal: To deliver a more intuitive, conversational, and intelligent AI experience that aligns with Google's vast ecosystem of services and applications.</a:t>
            </a:r>
          </a:p>
          <a:p>
            <a:pPr algn="l" marL="0" indent="0" lvl="0">
              <a:lnSpc>
                <a:spcPts val="4199"/>
              </a:lnSpc>
            </a:pP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21952" y="1412379"/>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Gemini</a:t>
            </a:r>
          </a:p>
        </p:txBody>
      </p:sp>
      <p:sp>
        <p:nvSpPr>
          <p:cNvPr name="TextBox 11" id="11"/>
          <p:cNvSpPr txBox="true"/>
          <p:nvPr/>
        </p:nvSpPr>
        <p:spPr>
          <a:xfrm rot="0">
            <a:off x="561982" y="3486150"/>
            <a:ext cx="18343246" cy="680085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Multimodal Capabilities: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Gemini is designed to handle different types of input, such as text, images, and possibly even video, enabling more dynamic and flexible interactions.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Natural Language Understanding:</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It is built to process and understand natural language in a human-like manner, making conversations with AI more intuitive and accurate.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Context Awareness: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Gemini is capable of maintaining context over long interactions, enhancing the accuracy and relevance of responses over time.</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Advanced Personalization:</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Based on user preferences, it can provide tailored responses and recommendations across Google's services.</a:t>
            </a:r>
          </a:p>
          <a:p>
            <a:pPr algn="l" marL="0" indent="0" lvl="0">
              <a:lnSpc>
                <a:spcPts val="4199"/>
              </a:lnSpc>
            </a:pPr>
          </a:p>
        </p:txBody>
      </p:sp>
      <p:sp>
        <p:nvSpPr>
          <p:cNvPr name="AutoShape 12" id="12"/>
          <p:cNvSpPr/>
          <p:nvPr/>
        </p:nvSpPr>
        <p:spPr>
          <a:xfrm>
            <a:off x="2221952" y="3267732"/>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3711530"/>
            <a:ext cx="8817846" cy="5546770"/>
          </a:xfrm>
          <a:prstGeom prst="rect">
            <a:avLst/>
          </a:prstGeom>
        </p:spPr>
        <p:txBody>
          <a:bodyPr anchor="t" rtlCol="false" tIns="0" lIns="0" bIns="0" rIns="0">
            <a:spAutoFit/>
          </a:bodyPr>
          <a:lstStyle/>
          <a:p>
            <a:pPr algn="l" marL="0" indent="0" lvl="0">
              <a:lnSpc>
                <a:spcPts val="4022"/>
              </a:lnSpc>
              <a:spcBef>
                <a:spcPct val="0"/>
              </a:spcBef>
            </a:pPr>
            <a:r>
              <a:rPr lang="en-US" sz="2873" spc="143">
                <a:solidFill>
                  <a:srgbClr val="255C8C"/>
                </a:solidFill>
                <a:latin typeface="HK Grotesk"/>
                <a:ea typeface="HK Grotesk"/>
                <a:cs typeface="HK Grotesk"/>
                <a:sym typeface="HK Grotesk"/>
              </a:rPr>
              <a:t>Managing Big Data presents several challenges. Storage is a significant issue, as organizations must handle terabytes or petabytes of information efficiently. Processing this data in real-time is equally critical, especially for applications like fraud detection. Security is a constant concern due to the sensitivity of the data. Finally, Scalability becomes vital as data volume continues to grow. Addressing these challenges requires advanced infrastructure, skilled personnel, and adherence to data protection laws.</a:t>
            </a:r>
          </a:p>
        </p:txBody>
      </p:sp>
      <p:sp>
        <p:nvSpPr>
          <p:cNvPr name="TextBox 11" id="11"/>
          <p:cNvSpPr txBox="true"/>
          <p:nvPr/>
        </p:nvSpPr>
        <p:spPr>
          <a:xfrm rot="0">
            <a:off x="1028700" y="1028700"/>
            <a:ext cx="16230600" cy="1333500"/>
          </a:xfrm>
          <a:prstGeom prst="rect">
            <a:avLst/>
          </a:prstGeom>
        </p:spPr>
        <p:txBody>
          <a:bodyPr anchor="t" rtlCol="false" tIns="0" lIns="0" bIns="0" rIns="0">
            <a:spAutoFit/>
          </a:bodyPr>
          <a:lstStyle/>
          <a:p>
            <a:pPr algn="l" marL="0" indent="0" lvl="0">
              <a:lnSpc>
                <a:spcPts val="10559"/>
              </a:lnSpc>
            </a:pPr>
            <a:r>
              <a:rPr lang="en-US" b="true" sz="8799">
                <a:solidFill>
                  <a:srgbClr val="255C8C"/>
                </a:solidFill>
                <a:latin typeface="HK Grotesk Bold"/>
                <a:ea typeface="HK Grotesk Bold"/>
                <a:cs typeface="HK Grotesk Bold"/>
                <a:sym typeface="HK Grotesk Bold"/>
              </a:rPr>
              <a:t>Challenges of Big Data</a:t>
            </a:r>
          </a:p>
        </p:txBody>
      </p:sp>
      <p:sp>
        <p:nvSpPr>
          <p:cNvPr name="AutoShape 12" id="12"/>
          <p:cNvSpPr/>
          <p:nvPr/>
        </p:nvSpPr>
        <p:spPr>
          <a:xfrm rot="-2230017">
            <a:off x="10684067" y="5418866"/>
            <a:ext cx="16230600" cy="8229600"/>
          </a:xfrm>
          <a:prstGeom prst="rect">
            <a:avLst/>
          </a:prstGeom>
          <a:solidFill>
            <a:srgbClr val="FAFAFA"/>
          </a:solidFill>
        </p:spPr>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188191" y="135656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Gemini's Role in Google's Ecosystem</a:t>
            </a:r>
          </a:p>
        </p:txBody>
      </p:sp>
      <p:sp>
        <p:nvSpPr>
          <p:cNvPr name="TextBox 11" id="11"/>
          <p:cNvSpPr txBox="true"/>
          <p:nvPr/>
        </p:nvSpPr>
        <p:spPr>
          <a:xfrm rot="0">
            <a:off x="627617" y="3365081"/>
            <a:ext cx="17660383" cy="6921919"/>
          </a:xfrm>
          <a:prstGeom prst="rect">
            <a:avLst/>
          </a:prstGeom>
        </p:spPr>
        <p:txBody>
          <a:bodyPr anchor="t" rtlCol="false" tIns="0" lIns="0" bIns="0" rIns="0">
            <a:spAutoFit/>
          </a:bodyPr>
          <a:lstStyle/>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Integration with Google Services:</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Gemini powers a wide array of Google's products, including Search, Google Assistant, and Gmail, offering smarter search results, more personalized recommendations, and improved productivity tools.</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AI-Powered Search:</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Gemini enhances the way search queries are interpreted, offering more relevant, context-driven results.</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Google Assistant:</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With Gemini, the Google Assistant becomes more capable of handling complex requests and providing richer, more nuanced interactions.</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Gmail Integration:</a:t>
            </a:r>
          </a:p>
          <a:p>
            <a:pPr algn="l" marL="612601" indent="-306300" lvl="1">
              <a:lnSpc>
                <a:spcPts val="3972"/>
              </a:lnSpc>
              <a:buFont typeface="Arial"/>
              <a:buChar char="•"/>
            </a:pPr>
            <a:r>
              <a:rPr lang="en-US" sz="2837" spc="141">
                <a:solidFill>
                  <a:srgbClr val="255C8C"/>
                </a:solidFill>
                <a:latin typeface="HK Grotesk"/>
                <a:ea typeface="HK Grotesk"/>
                <a:cs typeface="HK Grotesk"/>
                <a:sym typeface="HK Grotesk"/>
              </a:rPr>
              <a:t>Gemini’s integration into Gmail can improve features like composing emails, summarizing messages, and smart responses.</a:t>
            </a:r>
          </a:p>
          <a:p>
            <a:pPr algn="l" marL="0" indent="0" lvl="0">
              <a:lnSpc>
                <a:spcPts val="3972"/>
              </a:lnSpc>
            </a:pPr>
          </a:p>
        </p:txBody>
      </p:sp>
      <p:sp>
        <p:nvSpPr>
          <p:cNvPr name="AutoShape 12" id="12"/>
          <p:cNvSpPr/>
          <p:nvPr/>
        </p:nvSpPr>
        <p:spPr>
          <a:xfrm>
            <a:off x="2221952" y="3173783"/>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Gemini and Generative AI</a:t>
            </a:r>
          </a:p>
        </p:txBody>
      </p:sp>
      <p:sp>
        <p:nvSpPr>
          <p:cNvPr name="TextBox 11" id="11"/>
          <p:cNvSpPr txBox="true"/>
          <p:nvPr/>
        </p:nvSpPr>
        <p:spPr>
          <a:xfrm rot="0">
            <a:off x="730451" y="4152900"/>
            <a:ext cx="17557549" cy="5753100"/>
          </a:xfrm>
          <a:prstGeom prst="rect">
            <a:avLst/>
          </a:prstGeom>
        </p:spPr>
        <p:txBody>
          <a:bodyPr anchor="t" rtlCol="false" tIns="0" lIns="0" bIns="0" rIns="0">
            <a:spAutoFit/>
          </a:bodyPr>
          <a:lstStyle/>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What is Generative AI?</a:t>
            </a:r>
          </a:p>
          <a:p>
            <a:pPr algn="l" marL="1295394" indent="-431798" lvl="2">
              <a:lnSpc>
                <a:spcPts val="4199"/>
              </a:lnSpc>
              <a:buFont typeface="Arial"/>
              <a:buChar char="⚬"/>
            </a:pPr>
            <a:r>
              <a:rPr lang="en-US" sz="2999" spc="149">
                <a:solidFill>
                  <a:srgbClr val="255C8C"/>
                </a:solidFill>
                <a:latin typeface="HK Grotesk"/>
                <a:ea typeface="HK Grotesk"/>
                <a:cs typeface="HK Grotesk"/>
                <a:sym typeface="HK Grotesk"/>
              </a:rPr>
              <a:t>Generative AI refers to algorithms that generate new content, such as text, images, or even video, based on input data.</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Gemini's Capabilities:</a:t>
            </a:r>
          </a:p>
          <a:p>
            <a:pPr algn="l" marL="1295394" indent="-431798" lvl="2">
              <a:lnSpc>
                <a:spcPts val="4199"/>
              </a:lnSpc>
              <a:buFont typeface="Arial"/>
              <a:buChar char="⚬"/>
            </a:pPr>
            <a:r>
              <a:rPr lang="en-US" sz="2999" spc="149">
                <a:solidFill>
                  <a:srgbClr val="255C8C"/>
                </a:solidFill>
                <a:latin typeface="HK Grotesk"/>
                <a:ea typeface="HK Grotesk"/>
                <a:cs typeface="HK Grotesk"/>
                <a:sym typeface="HK Grotesk"/>
              </a:rPr>
              <a:t>Text Generation: Gemini can generate human-like text for various applications, including email drafting, content creation, and answering complex questions.</a:t>
            </a:r>
          </a:p>
          <a:p>
            <a:pPr algn="l" marL="1295394" indent="-431798" lvl="2">
              <a:lnSpc>
                <a:spcPts val="4199"/>
              </a:lnSpc>
              <a:buFont typeface="Arial"/>
              <a:buChar char="⚬"/>
            </a:pPr>
            <a:r>
              <a:rPr lang="en-US" sz="2999" spc="149">
                <a:solidFill>
                  <a:srgbClr val="255C8C"/>
                </a:solidFill>
                <a:latin typeface="HK Grotesk"/>
                <a:ea typeface="HK Grotesk"/>
                <a:cs typeface="HK Grotesk"/>
                <a:sym typeface="HK Grotesk"/>
              </a:rPr>
              <a:t>Image Recognition and Generation: Gemini may also have capabilities to generate and interpret images, offering a more holistic approach to AI interactions.</a:t>
            </a:r>
          </a:p>
          <a:p>
            <a:pPr algn="l" marL="647697" indent="-323848" lvl="1">
              <a:lnSpc>
                <a:spcPts val="4199"/>
              </a:lnSpc>
              <a:buFont typeface="Arial"/>
              <a:buChar char="•"/>
            </a:pPr>
            <a:r>
              <a:rPr lang="en-US" sz="2999" spc="149">
                <a:solidFill>
                  <a:srgbClr val="255C8C"/>
                </a:solidFill>
                <a:latin typeface="HK Grotesk"/>
                <a:ea typeface="HK Grotesk"/>
                <a:cs typeface="HK Grotesk"/>
                <a:sym typeface="HK Grotesk"/>
              </a:rPr>
              <a:t>Creative Tasks: Gemini helps users with creative tasks, from generating ideas to crafting more personalized, context-driven responses.</a:t>
            </a:r>
          </a:p>
          <a:p>
            <a:pPr algn="l" marL="0" indent="0" lvl="0">
              <a:lnSpc>
                <a:spcPts val="4199"/>
              </a:lnSpc>
            </a:pPr>
          </a:p>
        </p:txBody>
      </p:sp>
      <p:sp>
        <p:nvSpPr>
          <p:cNvPr name="AutoShape 12" id="12"/>
          <p:cNvSpPr/>
          <p:nvPr/>
        </p:nvSpPr>
        <p:spPr>
          <a:xfrm>
            <a:off x="2210699" y="3871168"/>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76029"/>
            <a:ext cx="9410867"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Gemini Enhances User Experience</a:t>
            </a:r>
          </a:p>
        </p:txBody>
      </p:sp>
      <p:sp>
        <p:nvSpPr>
          <p:cNvPr name="TextBox 11" id="11"/>
          <p:cNvSpPr txBox="true"/>
          <p:nvPr/>
        </p:nvSpPr>
        <p:spPr>
          <a:xfrm rot="0">
            <a:off x="1481886" y="4301775"/>
            <a:ext cx="15324228" cy="5774099"/>
          </a:xfrm>
          <a:prstGeom prst="rect">
            <a:avLst/>
          </a:prstGeom>
        </p:spPr>
        <p:txBody>
          <a:bodyPr anchor="t" rtlCol="false" tIns="0" lIns="0" bIns="0" rIns="0">
            <a:spAutoFit/>
          </a:bodyPr>
          <a:lstStyle/>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More Accurate and Relevant Responses:</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By understanding the context and intent behind user queries, Gemini provides responses that are more tailored and appropriate.</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Improved Productivity:</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Integration into Google Workspace (Docs, Sheets, etc.) helps streamline tasks like document summarization, data analysis, and automated scheduling.</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Personalized Recommendations:</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Based on user behavior and preferences, Gemini powers smarter product and content recommendations across Google platforms.</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Accessibility:</a:t>
            </a:r>
          </a:p>
          <a:p>
            <a:pPr algn="l" marL="549859" indent="-274930" lvl="1">
              <a:lnSpc>
                <a:spcPts val="3565"/>
              </a:lnSpc>
              <a:buFont typeface="Arial"/>
              <a:buChar char="•"/>
            </a:pPr>
            <a:r>
              <a:rPr lang="en-US" sz="2546" spc="127">
                <a:solidFill>
                  <a:srgbClr val="255C8C"/>
                </a:solidFill>
                <a:latin typeface="HK Grotesk"/>
                <a:ea typeface="HK Grotesk"/>
                <a:cs typeface="HK Grotesk"/>
                <a:sym typeface="HK Grotesk"/>
              </a:rPr>
              <a:t>With its advanced natural language processing, Gemini helps improve accessibility features like voice recognition and real-time translation.</a:t>
            </a:r>
          </a:p>
          <a:p>
            <a:pPr algn="l" marL="0" indent="0" lvl="0">
              <a:lnSpc>
                <a:spcPts val="3565"/>
              </a:lnSpc>
            </a:pPr>
          </a:p>
        </p:txBody>
      </p:sp>
      <p:sp>
        <p:nvSpPr>
          <p:cNvPr name="AutoShape 12" id="12"/>
          <p:cNvSpPr/>
          <p:nvPr/>
        </p:nvSpPr>
        <p:spPr>
          <a:xfrm>
            <a:off x="2061661" y="378081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188191" y="1594099"/>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Gemini's Applications in Various Industries</a:t>
            </a:r>
          </a:p>
        </p:txBody>
      </p:sp>
      <p:sp>
        <p:nvSpPr>
          <p:cNvPr name="TextBox 11" id="11"/>
          <p:cNvSpPr txBox="true"/>
          <p:nvPr/>
        </p:nvSpPr>
        <p:spPr>
          <a:xfrm rot="0">
            <a:off x="1228265" y="4160937"/>
            <a:ext cx="15834610" cy="5941298"/>
          </a:xfrm>
          <a:prstGeom prst="rect">
            <a:avLst/>
          </a:prstGeom>
        </p:spPr>
        <p:txBody>
          <a:bodyPr anchor="t" rtlCol="false" tIns="0" lIns="0" bIns="0" rIns="0">
            <a:spAutoFit/>
          </a:bodyPr>
          <a:lstStyle/>
          <a:p>
            <a:pPr algn="l" marL="618688" indent="-309344" lvl="1">
              <a:lnSpc>
                <a:spcPts val="4011"/>
              </a:lnSpc>
              <a:buFont typeface="Arial"/>
              <a:buChar char="•"/>
            </a:pPr>
            <a:r>
              <a:rPr lang="en-US" sz="2865" spc="143">
                <a:solidFill>
                  <a:srgbClr val="255C8C"/>
                </a:solidFill>
                <a:latin typeface="HK Grotesk"/>
                <a:ea typeface="HK Grotesk"/>
                <a:cs typeface="HK Grotesk"/>
                <a:sym typeface="HK Grotesk"/>
              </a:rPr>
              <a:t>Healthcare:</a:t>
            </a:r>
            <a:r>
              <a:rPr lang="en-US" sz="2865" spc="143">
                <a:solidFill>
                  <a:srgbClr val="255C8C"/>
                </a:solidFill>
                <a:latin typeface="HK Grotesk"/>
                <a:ea typeface="HK Grotesk"/>
                <a:cs typeface="HK Grotesk"/>
                <a:sym typeface="HK Grotesk"/>
              </a:rPr>
              <a:t>Gemini's ability to process complex data can assist in healthcare by providing medical insights, helping with diagnosis, or automating patient communication.</a:t>
            </a:r>
          </a:p>
          <a:p>
            <a:pPr algn="l" marL="618688" indent="-309344" lvl="1">
              <a:lnSpc>
                <a:spcPts val="4011"/>
              </a:lnSpc>
              <a:buFont typeface="Arial"/>
              <a:buChar char="•"/>
            </a:pPr>
            <a:r>
              <a:rPr lang="en-US" sz="2865" spc="143">
                <a:solidFill>
                  <a:srgbClr val="255C8C"/>
                </a:solidFill>
                <a:latin typeface="HK Grotesk"/>
                <a:ea typeface="HK Grotesk"/>
                <a:cs typeface="HK Grotesk"/>
                <a:sym typeface="HK Grotesk"/>
              </a:rPr>
              <a:t>Finance:It can support financial institutions in customer service automation, fraud detection, and providing financial advice.</a:t>
            </a:r>
          </a:p>
          <a:p>
            <a:pPr algn="l" marL="618688" indent="-309344" lvl="1">
              <a:lnSpc>
                <a:spcPts val="4011"/>
              </a:lnSpc>
              <a:buFont typeface="Arial"/>
              <a:buChar char="•"/>
            </a:pPr>
            <a:r>
              <a:rPr lang="en-US" sz="2865" spc="143">
                <a:solidFill>
                  <a:srgbClr val="255C8C"/>
                </a:solidFill>
                <a:latin typeface="HK Grotesk"/>
                <a:ea typeface="HK Grotesk"/>
                <a:cs typeface="HK Grotesk"/>
                <a:sym typeface="HK Grotesk"/>
              </a:rPr>
              <a:t>E-Commerce:By enhancing product recommendations and customer service interactions, Gemini can help e-commerce platforms improve user engagement and sales.</a:t>
            </a:r>
          </a:p>
          <a:p>
            <a:pPr algn="l" marL="618688" indent="-309344" lvl="1">
              <a:lnSpc>
                <a:spcPts val="4011"/>
              </a:lnSpc>
              <a:buFont typeface="Arial"/>
              <a:buChar char="•"/>
            </a:pPr>
            <a:r>
              <a:rPr lang="en-US" sz="2865" spc="143">
                <a:solidFill>
                  <a:srgbClr val="255C8C"/>
                </a:solidFill>
                <a:latin typeface="HK Grotesk"/>
                <a:ea typeface="HK Grotesk"/>
                <a:cs typeface="HK Grotesk"/>
                <a:sym typeface="HK Grotesk"/>
              </a:rPr>
              <a:t>Education:Gemini can be used in educational tools to provide personalized learning experiences, tutoring, and assist with grading and assessments.</a:t>
            </a:r>
          </a:p>
          <a:p>
            <a:pPr algn="l">
              <a:lnSpc>
                <a:spcPts val="3591"/>
              </a:lnSpc>
            </a:pPr>
          </a:p>
          <a:p>
            <a:pPr algn="l" marL="0" indent="0" lvl="0">
              <a:lnSpc>
                <a:spcPts val="3591"/>
              </a:lnSpc>
            </a:pPr>
          </a:p>
        </p:txBody>
      </p:sp>
      <p:sp>
        <p:nvSpPr>
          <p:cNvPr name="AutoShape 12" id="12"/>
          <p:cNvSpPr/>
          <p:nvPr/>
        </p:nvSpPr>
        <p:spPr>
          <a:xfrm>
            <a:off x="2221952" y="3541812"/>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The Future of Google Gemini</a:t>
            </a:r>
          </a:p>
        </p:txBody>
      </p:sp>
      <p:sp>
        <p:nvSpPr>
          <p:cNvPr name="TextBox 11" id="11"/>
          <p:cNvSpPr txBox="true"/>
          <p:nvPr/>
        </p:nvSpPr>
        <p:spPr>
          <a:xfrm rot="0">
            <a:off x="1708789" y="4132738"/>
            <a:ext cx="14870423" cy="5899146"/>
          </a:xfrm>
          <a:prstGeom prst="rect">
            <a:avLst/>
          </a:prstGeom>
        </p:spPr>
        <p:txBody>
          <a:bodyPr anchor="t" rtlCol="false" tIns="0" lIns="0" bIns="0" rIns="0">
            <a:spAutoFit/>
          </a:bodyPr>
          <a:lstStyle/>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Continued Development:</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Google Gemini will evolve with advancements in AI and machine learning, incorporating new capabilities and improving current ones.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Collaboration with Other AI Platforms: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Gemini may collaborate with other leading AI models and technologies to bring new innovations to the forefront.</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Ethical AI:</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Google focuses on developing ethical AI, ensuring transparency, fairness, and accountability in the algorithms powering Gemini.</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Expanding Use Cases: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As Gemini evolves, it will find applications in more areas like autonomous systems, entertainment, and beyond, making AI even more integrated into daily life.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NEWS</a:t>
            </a: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News</a:t>
            </a:r>
          </a:p>
        </p:txBody>
      </p:sp>
      <p:sp>
        <p:nvSpPr>
          <p:cNvPr name="TextBox 11" id="11"/>
          <p:cNvSpPr txBox="true"/>
          <p:nvPr/>
        </p:nvSpPr>
        <p:spPr>
          <a:xfrm rot="0">
            <a:off x="1599157" y="4260642"/>
            <a:ext cx="14870423" cy="40093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Overview: Google News is a news aggregation service developed by Google, launched in 2002, designed to deliver the latest news updates from various reliable sources worldwide.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Purpose: Google News aims to provide users with a personalized news feed, curating content based on their interests, location, and reading habits.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Global Reach: Available in over 35 languages and 120 countries, serving millions of users globally with timely and relevant news.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797657"/>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News Works</a:t>
            </a:r>
          </a:p>
        </p:txBody>
      </p:sp>
      <p:sp>
        <p:nvSpPr>
          <p:cNvPr name="TextBox 11" id="11"/>
          <p:cNvSpPr txBox="true"/>
          <p:nvPr/>
        </p:nvSpPr>
        <p:spPr>
          <a:xfrm rot="0">
            <a:off x="1800149" y="3483693"/>
            <a:ext cx="13110914" cy="7424721"/>
          </a:xfrm>
          <a:prstGeom prst="rect">
            <a:avLst/>
          </a:prstGeom>
        </p:spPr>
        <p:txBody>
          <a:bodyPr anchor="t" rtlCol="false" tIns="0" lIns="0" bIns="0" rIns="0">
            <a:spAutoFit/>
          </a:bodyPr>
          <a:lstStyle/>
          <a:p>
            <a:pPr algn="l" marL="707756" indent="-353878" lvl="1">
              <a:lnSpc>
                <a:spcPts val="4589"/>
              </a:lnSpc>
              <a:buFont typeface="Arial"/>
              <a:buChar char="•"/>
            </a:pPr>
            <a:r>
              <a:rPr lang="en-US" sz="3278" spc="163">
                <a:solidFill>
                  <a:srgbClr val="255C8C"/>
                </a:solidFill>
                <a:latin typeface="HK Grotesk"/>
                <a:ea typeface="HK Grotesk"/>
                <a:cs typeface="HK Grotesk"/>
                <a:sym typeface="HK Grotesk"/>
              </a:rPr>
              <a:t>News Aggregation: Google News collects news articles from a wide range of sources, including newspapers, blogs, and websites, and organizes them by topic.</a:t>
            </a:r>
          </a:p>
          <a:p>
            <a:pPr algn="l" marL="707756" indent="-353878" lvl="1">
              <a:lnSpc>
                <a:spcPts val="4589"/>
              </a:lnSpc>
              <a:buFont typeface="Arial"/>
              <a:buChar char="•"/>
            </a:pPr>
            <a:r>
              <a:rPr lang="en-US" sz="3278" spc="163">
                <a:solidFill>
                  <a:srgbClr val="255C8C"/>
                </a:solidFill>
                <a:latin typeface="HK Grotesk"/>
                <a:ea typeface="HK Grotesk"/>
                <a:cs typeface="HK Grotesk"/>
                <a:sym typeface="HK Grotesk"/>
              </a:rPr>
              <a:t>Personalization: Using machine learning and user behavior, Google News tailors the news feed to individual preferences, showing articles that are most relevant to the user.</a:t>
            </a:r>
          </a:p>
          <a:p>
            <a:pPr algn="l" marL="707756" indent="-353878" lvl="1">
              <a:lnSpc>
                <a:spcPts val="4589"/>
              </a:lnSpc>
              <a:buFont typeface="Arial"/>
              <a:buChar char="•"/>
            </a:pPr>
            <a:r>
              <a:rPr lang="en-US" sz="3278" spc="163">
                <a:solidFill>
                  <a:srgbClr val="255C8C"/>
                </a:solidFill>
                <a:latin typeface="HK Grotesk"/>
                <a:ea typeface="HK Grotesk"/>
                <a:cs typeface="HK Grotesk"/>
                <a:sym typeface="HK Grotesk"/>
              </a:rPr>
              <a:t>Ranking Algorithm: Google's algorithm evaluates the credibility, relevance, and timeliness of news stories to display the most important and trustworthy articles.</a:t>
            </a:r>
          </a:p>
          <a:p>
            <a:pPr algn="l" marL="707756" indent="-353878" lvl="1">
              <a:lnSpc>
                <a:spcPts val="4589"/>
              </a:lnSpc>
              <a:buFont typeface="Arial"/>
              <a:buChar char="•"/>
            </a:pPr>
            <a:r>
              <a:rPr lang="en-US" sz="3278" spc="163">
                <a:solidFill>
                  <a:srgbClr val="255C8C"/>
                </a:solidFill>
                <a:latin typeface="HK Grotesk"/>
                <a:ea typeface="HK Grotesk"/>
                <a:cs typeface="HK Grotesk"/>
                <a:sym typeface="HK Grotesk"/>
              </a:rPr>
              <a:t>Multiple Formats: News is displayed in various formats including top stories, local news, trending topics, and breaking news.</a:t>
            </a:r>
          </a:p>
          <a:p>
            <a:pPr algn="l" marL="0" indent="0" lvl="0">
              <a:lnSpc>
                <a:spcPts val="4589"/>
              </a:lnSpc>
            </a:pPr>
          </a:p>
        </p:txBody>
      </p:sp>
      <p:sp>
        <p:nvSpPr>
          <p:cNvPr name="AutoShape 12" id="12"/>
          <p:cNvSpPr/>
          <p:nvPr/>
        </p:nvSpPr>
        <p:spPr>
          <a:xfrm>
            <a:off x="2210699" y="3170337"/>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Features of Google News</a:t>
            </a:r>
          </a:p>
        </p:txBody>
      </p:sp>
      <p:sp>
        <p:nvSpPr>
          <p:cNvPr name="TextBox 11" id="11"/>
          <p:cNvSpPr txBox="true"/>
          <p:nvPr/>
        </p:nvSpPr>
        <p:spPr>
          <a:xfrm rot="0">
            <a:off x="1708789" y="4023106"/>
            <a:ext cx="14870423" cy="565911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Top Stories: Curated list of major news events happening around the world, updated frequently.</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For You: Personalized feed based on user interests, reading history, and location.</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Local News: News tailored to a user’s geographic location, showing stories from nearby regions or cities.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Trending Topics: Highlighting popular or viral stories that are being discussed by a large number of users.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Search Functionality: Allows users to search for specific topics, keywords, or news sources to access relevant news quickly.</a:t>
            </a:r>
          </a:p>
          <a:p>
            <a:pPr algn="l" marL="0" indent="0" lvl="0">
              <a:lnSpc>
                <a:spcPts val="420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654582"/>
            <a:ext cx="9209875"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News vs. Traditional News Sources</a:t>
            </a:r>
          </a:p>
        </p:txBody>
      </p:sp>
      <p:sp>
        <p:nvSpPr>
          <p:cNvPr name="TextBox 11" id="11"/>
          <p:cNvSpPr txBox="true"/>
          <p:nvPr/>
        </p:nvSpPr>
        <p:spPr>
          <a:xfrm rot="0">
            <a:off x="1781877" y="3950018"/>
            <a:ext cx="13408662" cy="61556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Traditional News Media: Newspapers, TV, and radio are centralized, with limited sources of information curated by editors.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Google News Advantages: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Wide Range of Sources: Provides access to news from various sources globally, offering a broader perspective on events.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Real-Time Updates: News is continuously updated, ensuring users receive the latest information.</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Personalization: Tailored to individual tastes and preferences, unlike traditional news outlets that broadcast the same content to everyone.</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Multimedia Content: Integrates text, images, and video content in news stories.</a:t>
            </a:r>
          </a:p>
          <a:p>
            <a:pPr algn="l" marL="0" indent="0" lvl="0">
              <a:lnSpc>
                <a:spcPts val="4060"/>
              </a:lnSpc>
            </a:pPr>
          </a:p>
        </p:txBody>
      </p:sp>
      <p:sp>
        <p:nvSpPr>
          <p:cNvPr name="AutoShape 12" id="12"/>
          <p:cNvSpPr/>
          <p:nvPr/>
        </p:nvSpPr>
        <p:spPr>
          <a:xfrm>
            <a:off x="2210699" y="376496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382244" y="1542014"/>
            <a:ext cx="10543732" cy="2540139"/>
          </a:xfrm>
          <a:prstGeom prst="rect">
            <a:avLst/>
          </a:prstGeom>
        </p:spPr>
        <p:txBody>
          <a:bodyPr anchor="t" rtlCol="false" tIns="0" lIns="0" bIns="0" rIns="0">
            <a:spAutoFit/>
          </a:bodyPr>
          <a:lstStyle/>
          <a:p>
            <a:pPr algn="l">
              <a:lnSpc>
                <a:spcPts val="6657"/>
              </a:lnSpc>
            </a:pPr>
            <a:r>
              <a:rPr lang="en-US" sz="6340" b="true">
                <a:solidFill>
                  <a:srgbClr val="255C8C"/>
                </a:solidFill>
                <a:latin typeface="HK Grotesk Bold"/>
                <a:ea typeface="HK Grotesk Bold"/>
                <a:cs typeface="HK Grotesk Bold"/>
                <a:sym typeface="HK Grotesk Bold"/>
              </a:rPr>
              <a:t>How Small is Small in Big Data?</a:t>
            </a:r>
          </a:p>
          <a:p>
            <a:pPr algn="l" marL="0" indent="0" lvl="0">
              <a:lnSpc>
                <a:spcPts val="6657"/>
              </a:lnSpc>
            </a:pPr>
          </a:p>
        </p:txBody>
      </p:sp>
      <p:sp>
        <p:nvSpPr>
          <p:cNvPr name="TextBox 11" id="11"/>
          <p:cNvSpPr txBox="true"/>
          <p:nvPr/>
        </p:nvSpPr>
        <p:spPr>
          <a:xfrm rot="0">
            <a:off x="2210699" y="4719291"/>
            <a:ext cx="13866603" cy="3051175"/>
          </a:xfrm>
          <a:prstGeom prst="rect">
            <a:avLst/>
          </a:prstGeom>
        </p:spPr>
        <p:txBody>
          <a:bodyPr anchor="t" rtlCol="false" tIns="0" lIns="0" bIns="0" rIns="0">
            <a:spAutoFit/>
          </a:bodyPr>
          <a:lstStyle/>
          <a:p>
            <a:pPr algn="l" marL="0" indent="0" lvl="0">
              <a:lnSpc>
                <a:spcPts val="3499"/>
              </a:lnSpc>
            </a:pPr>
            <a:r>
              <a:rPr lang="en-US" sz="2499" spc="124">
                <a:solidFill>
                  <a:srgbClr val="255C8C"/>
                </a:solidFill>
                <a:latin typeface="HK Grotesk"/>
                <a:ea typeface="HK Grotesk"/>
                <a:cs typeface="HK Grotesk"/>
                <a:sym typeface="HK Grotesk"/>
              </a:rPr>
              <a:t>Big Data has evolved significantly over the years. Initially, traditional relational databases handled most datasets. However, the rise of the Internet, IoT devices, and social media brought an exponential increase in data generation. Modern systems, such as data lakes and distributed computing frameworks, emerged to handle these massive datasets. Today, real-time analytics and cloud storage are common, and Big Data solutions are integrated into industries like e-commerce, healthcare, and logistics. This evolution highlights the shift from managing data to extracting actionable insights in real-time.</a:t>
            </a:r>
          </a:p>
        </p:txBody>
      </p:sp>
      <p:sp>
        <p:nvSpPr>
          <p:cNvPr name="AutoShape 12" id="12"/>
          <p:cNvSpPr/>
          <p:nvPr/>
        </p:nvSpPr>
        <p:spPr>
          <a:xfrm>
            <a:off x="2210699" y="4069111"/>
            <a:ext cx="13844095" cy="0"/>
          </a:xfrm>
          <a:prstGeom prst="line">
            <a:avLst/>
          </a:prstGeom>
          <a:ln cap="flat" w="38100">
            <a:solidFill>
              <a:srgbClr val="255C8C"/>
            </a:solidFill>
            <a:prstDash val="solid"/>
            <a:headEnd type="none" len="sm" w="sm"/>
            <a:tailEnd type="none" len="sm" w="sm"/>
          </a:ln>
        </p:spPr>
      </p:sp>
      <p:sp>
        <p:nvSpPr>
          <p:cNvPr name="TextBox 13" id="13"/>
          <p:cNvSpPr txBox="true"/>
          <p:nvPr/>
        </p:nvSpPr>
        <p:spPr>
          <a:xfrm rot="0">
            <a:off x="1028700" y="9403110"/>
            <a:ext cx="3015806" cy="282702"/>
          </a:xfrm>
          <a:prstGeom prst="rect">
            <a:avLst/>
          </a:prstGeom>
        </p:spPr>
        <p:txBody>
          <a:bodyPr anchor="t" rtlCol="false" tIns="0" lIns="0" bIns="0" rIns="0">
            <a:spAutoFit/>
          </a:bodyPr>
          <a:lstStyle/>
          <a:p>
            <a:pPr algn="l">
              <a:lnSpc>
                <a:spcPts val="2369"/>
              </a:lnSpc>
            </a:pPr>
            <a:r>
              <a:rPr lang="en-US" sz="1579" spc="78">
                <a:solidFill>
                  <a:srgbClr val="000000"/>
                </a:solidFill>
                <a:latin typeface="HK Grotesk"/>
                <a:ea typeface="HK Grotesk"/>
                <a:cs typeface="HK Grotesk"/>
                <a:sym typeface="HK Grotesk"/>
              </a:rPr>
              <a:t>www.reallygreatsite.com</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News Publisher Program</a:t>
            </a:r>
          </a:p>
        </p:txBody>
      </p:sp>
      <p:sp>
        <p:nvSpPr>
          <p:cNvPr name="TextBox 11" id="11"/>
          <p:cNvSpPr txBox="true"/>
          <p:nvPr/>
        </p:nvSpPr>
        <p:spPr>
          <a:xfrm rot="0">
            <a:off x="1708789" y="413273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Revenue Sharing: Google News provides a platform for publishers to showcase their content, sharing advertising revenue with news organizations.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News Showcase: An initiative where publishers create premium content available on Google News, with a financial agreement in place for curated content.</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Support for Journalism: Google News aims to support credible journalism by promoting high-quality news sources and ensuring that publishers' content is properly attributed and visible.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Global Partnerships: Google News collaborates with major global news organizations like The New York Times, BBC, and Reuters to deliver a wide variety of news.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Benefits of Using Google News</a:t>
            </a:r>
          </a:p>
        </p:txBody>
      </p:sp>
      <p:sp>
        <p:nvSpPr>
          <p:cNvPr name="TextBox 11" id="11"/>
          <p:cNvSpPr txBox="true"/>
          <p:nvPr/>
        </p:nvSpPr>
        <p:spPr>
          <a:xfrm rot="0">
            <a:off x="1708789" y="413273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Convenience: Access news from a variety of sources in one place, eliminating the need to visit multiple websites.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Customization: Curated content allows users to read news that is most relevant to them, including niche topics or local news.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Breaking News Alerts: Users can receive notifications for breaking news events as they happen.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Credibility: Google News prioritizes reputable sources, ensuring that users are getting reliable and factual news.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Global and Local Coverage: It offers a balance of international, national, and regional news, keeping users informed on both global events and local affairs.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The Future of Google News</a:t>
            </a:r>
          </a:p>
        </p:txBody>
      </p:sp>
      <p:sp>
        <p:nvSpPr>
          <p:cNvPr name="TextBox 11" id="11"/>
          <p:cNvSpPr txBox="true"/>
          <p:nvPr/>
        </p:nvSpPr>
        <p:spPr>
          <a:xfrm rot="0">
            <a:off x="1708789" y="4132738"/>
            <a:ext cx="14870423" cy="5899146"/>
          </a:xfrm>
          <a:prstGeom prst="rect">
            <a:avLst/>
          </a:prstGeom>
        </p:spPr>
        <p:txBody>
          <a:bodyPr anchor="t" rtlCol="false" tIns="0" lIns="0" bIns="0" rIns="0">
            <a:spAutoFit/>
          </a:bodyPr>
          <a:lstStyle/>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AI and Machine Learning Integration: Continued advancement in AI will enhance news personalization, providing even more tailored and relevant stories to users.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Expanding News Showcase: As part of Google’s efforts to support journalism, there is a push to expand partnerships with more publishers and provide premium content.</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Focus on Diversity and Inclusivity: Efforts to showcase a diverse range of perspectives, viewpoints, and voices from different regions and communities.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Increased Regulation and Transparency: With growing concerns about misinformation, Google News is likely to continue working on providing transparent and reliable news sources.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Adapting to Mobile and Voice Search: As mobile and voice-activated devices become more popular, Google News will adapt to these formats, ensuring a seamless news experience across platforms.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MEET</a:t>
            </a: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Meet</a:t>
            </a:r>
          </a:p>
        </p:txBody>
      </p:sp>
      <p:sp>
        <p:nvSpPr>
          <p:cNvPr name="TextBox 11" id="11"/>
          <p:cNvSpPr txBox="true"/>
          <p:nvPr/>
        </p:nvSpPr>
        <p:spPr>
          <a:xfrm rot="0">
            <a:off x="1708789" y="4123213"/>
            <a:ext cx="14870423" cy="5472426"/>
          </a:xfrm>
          <a:prstGeom prst="rect">
            <a:avLst/>
          </a:prstGeom>
        </p:spPr>
        <p:txBody>
          <a:bodyPr anchor="t" rtlCol="false" tIns="0" lIns="0" bIns="0" rIns="0">
            <a:spAutoFit/>
          </a:bodyPr>
          <a:lstStyle/>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What is Google Meet?</a:t>
            </a:r>
          </a:p>
          <a:p>
            <a:pPr algn="l" marL="1381826" indent="-460609" lvl="2">
              <a:lnSpc>
                <a:spcPts val="4480"/>
              </a:lnSpc>
              <a:buFont typeface="Arial"/>
              <a:buChar char="⚬"/>
            </a:pPr>
            <a:r>
              <a:rPr lang="en-US" sz="3200" spc="160">
                <a:solidFill>
                  <a:srgbClr val="255C8C"/>
                </a:solidFill>
                <a:latin typeface="HK Grotesk"/>
                <a:ea typeface="HK Grotesk"/>
                <a:cs typeface="HK Grotesk"/>
                <a:sym typeface="HK Grotesk"/>
              </a:rPr>
              <a:t>Google Meet is a video conferencing platform developed by Google.</a:t>
            </a:r>
          </a:p>
          <a:p>
            <a:pPr algn="l" marL="1381826" indent="-460609" lvl="2">
              <a:lnSpc>
                <a:spcPts val="4480"/>
              </a:lnSpc>
              <a:buFont typeface="Arial"/>
              <a:buChar char="⚬"/>
            </a:pPr>
            <a:r>
              <a:rPr lang="en-US" sz="3200" spc="160">
                <a:solidFill>
                  <a:srgbClr val="255C8C"/>
                </a:solidFill>
                <a:latin typeface="HK Grotesk"/>
                <a:ea typeface="HK Grotesk"/>
                <a:cs typeface="HK Grotesk"/>
                <a:sym typeface="HK Grotesk"/>
              </a:rPr>
              <a:t>Initially launched as Google Hangouts Meet, it was later rebranded to Google Meet for business and personal use.</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Purpose: To facilitate high-quality video meetings, enabling users to connect with others remotely for business, education, and personal purposes.</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Platform Availability: Available on both desktop (web) and mobile apps (Android &amp; iOS).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Meet</a:t>
            </a:r>
          </a:p>
        </p:txBody>
      </p:sp>
      <p:sp>
        <p:nvSpPr>
          <p:cNvPr name="TextBox 11" id="11"/>
          <p:cNvSpPr txBox="true"/>
          <p:nvPr/>
        </p:nvSpPr>
        <p:spPr>
          <a:xfrm rot="0">
            <a:off x="1708789" y="4123213"/>
            <a:ext cx="14870423" cy="57511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High-Quality Video &amp; Audio: Offers HD video (up to 720p) and high-fidelity audio for a smooth communication experience.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Screen Sharing: Allows users to share their screens, making it easy to present documents, slides, and other content during meetings.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Real-Time Captions: Automatic live captions to enhance accessibility, particularly in meetings where language or hearing difficulties may be present.</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Integration with Google Workspace: Seamlessly integrates with Google Calendar, Gmail, and other Google services for scheduling and joining meetings easily.</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to Use Google Meet</a:t>
            </a:r>
          </a:p>
        </p:txBody>
      </p:sp>
      <p:sp>
        <p:nvSpPr>
          <p:cNvPr name="TextBox 11" id="11"/>
          <p:cNvSpPr txBox="true"/>
          <p:nvPr/>
        </p:nvSpPr>
        <p:spPr>
          <a:xfrm rot="0">
            <a:off x="1708789" y="413273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Joining a Meeting: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Via Google Calendar: Directly join a meeting scheduled via Calendar with a click.</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Via Meet Link: Enter the meeting link provided by the organizer.</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Via Gmail: Join meetings from the Gmail interface if you're invited.</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Starting a Meeting: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Instant Meeting: Start a meeting instantly by clicking the "New Meeting" button.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Schedule a Meeting: Create a meeting using Google Calendar and share the invite with participants.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Joining via Mobile App: Open the Google Meet app, enter the meeting code or link, and join directly.</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Meet Security and Privacy</a:t>
            </a:r>
          </a:p>
        </p:txBody>
      </p:sp>
      <p:sp>
        <p:nvSpPr>
          <p:cNvPr name="TextBox 11" id="11"/>
          <p:cNvSpPr txBox="true"/>
          <p:nvPr/>
        </p:nvSpPr>
        <p:spPr>
          <a:xfrm rot="0">
            <a:off x="1708789" y="4132738"/>
            <a:ext cx="14870423" cy="48679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Encrypted Communication: All video and audio calls are encrypted by default, ensuring secure communication.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Meeting Controls for Hosts: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Hosts can mute participants, remove users, and control who can join the meeting.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Ability to lock meetings to prevent uninvited users from joining.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Verification Required: Users can join only with a Google account or meeting invite, limiting unauthorized access.</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Data Protection: Google Meet complies with GDPR and other global privacy standards to ensure user data is handled securely.</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716530"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Meet vs Other Video Conferencing Tools</a:t>
            </a:r>
          </a:p>
        </p:txBody>
      </p:sp>
      <p:sp>
        <p:nvSpPr>
          <p:cNvPr name="TextBox 11" id="11"/>
          <p:cNvSpPr txBox="true"/>
          <p:nvPr/>
        </p:nvSpPr>
        <p:spPr>
          <a:xfrm rot="0">
            <a:off x="1708789" y="4132738"/>
            <a:ext cx="14870423" cy="4984746"/>
          </a:xfrm>
          <a:prstGeom prst="rect">
            <a:avLst/>
          </a:prstGeom>
        </p:spPr>
        <p:txBody>
          <a:bodyPr anchor="t" rtlCol="false" tIns="0" lIns="0" bIns="0" rIns="0">
            <a:spAutoFit/>
          </a:bodyPr>
          <a:lstStyle/>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Google Meet vs Zoom:</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Zoom offers more advanced features for large-scale webinars and breakout rooms, while Google Meet is simpler and better integrated with the Google ecosystem.</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Google Meet vs Microsoft Teams: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Teams is part of Office 365 and is more feature-rich for internal corporate communication. Google Meet focuses on ease of use and integration with Google Workspace tools.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Google Meet vs Skype:</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Skype offers more personal communication features, while Google Meet is designed with a focus on business, education, and seamless collaboration in Google environments.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Meet for Education</a:t>
            </a:r>
          </a:p>
        </p:txBody>
      </p:sp>
      <p:sp>
        <p:nvSpPr>
          <p:cNvPr name="TextBox 11" id="11"/>
          <p:cNvSpPr txBox="true"/>
          <p:nvPr/>
        </p:nvSpPr>
        <p:spPr>
          <a:xfrm rot="0">
            <a:off x="1745333" y="4155968"/>
            <a:ext cx="13847190" cy="4688201"/>
          </a:xfrm>
          <a:prstGeom prst="rect">
            <a:avLst/>
          </a:prstGeom>
        </p:spPr>
        <p:txBody>
          <a:bodyPr anchor="t" rtlCol="false" tIns="0" lIns="0" bIns="0" rIns="0">
            <a:spAutoFit/>
          </a:bodyPr>
          <a:lstStyle/>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Classroom Integration: Google Meet integrates seamlessly with Google Classroom for virtual classes and meetings.</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Features for Teachers:</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Teachers can schedule meetings directly from Google Classroom.</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Breakout rooms allow students to collaborate in smaller groups during class.</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Screen sharing and whiteboard features help in teaching and interactive learning.</a:t>
            </a:r>
          </a:p>
          <a:p>
            <a:pPr algn="l" marL="582966" indent="-291483" lvl="1">
              <a:lnSpc>
                <a:spcPts val="3780"/>
              </a:lnSpc>
              <a:buFont typeface="Arial"/>
              <a:buChar char="•"/>
            </a:pPr>
            <a:r>
              <a:rPr lang="en-US" sz="2700" spc="135">
                <a:solidFill>
                  <a:srgbClr val="255C8C"/>
                </a:solidFill>
                <a:latin typeface="HK Grotesk"/>
                <a:ea typeface="HK Grotesk"/>
                <a:cs typeface="HK Grotesk"/>
                <a:sym typeface="HK Grotesk"/>
              </a:rPr>
              <a:t>Security in Education: Teachers have control over students’ participation and can remove disruptive attendees during class sessions.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4591540"/>
            <a:ext cx="8817846" cy="4666760"/>
          </a:xfrm>
          <a:prstGeom prst="rect">
            <a:avLst/>
          </a:prstGeom>
        </p:spPr>
        <p:txBody>
          <a:bodyPr anchor="t" rtlCol="false" tIns="0" lIns="0" bIns="0" rIns="0">
            <a:spAutoFit/>
          </a:bodyPr>
          <a:lstStyle/>
          <a:p>
            <a:pPr algn="l" marL="0" indent="0" lvl="0">
              <a:lnSpc>
                <a:spcPts val="3701"/>
              </a:lnSpc>
              <a:spcBef>
                <a:spcPct val="0"/>
              </a:spcBef>
            </a:pPr>
            <a:r>
              <a:rPr lang="en-US" sz="2644" spc="132">
                <a:solidFill>
                  <a:srgbClr val="255C8C"/>
                </a:solidFill>
                <a:latin typeface="HK Grotesk"/>
                <a:ea typeface="HK Grotesk"/>
                <a:cs typeface="HK Grotesk"/>
                <a:sym typeface="HK Grotesk"/>
              </a:rPr>
              <a:t>Big Data relies on a variety of tools and technologies for effective management and analysis. For storage, Hadoop Distributed File System (HDFS) and Amazon S3 are popular options. Processing frameworks like Apache Spark and Apache Flink enable distributed computing. Analytical tools such as Tableau and Power BI provide visualizations, while databases like MongoDB and Cassandra handle NoSQL requirements. Together, these technologies create an ecosystem capable of addressing the complexities of Big Data.</a:t>
            </a:r>
          </a:p>
        </p:txBody>
      </p:sp>
      <p:sp>
        <p:nvSpPr>
          <p:cNvPr name="TextBox 11" id="11"/>
          <p:cNvSpPr txBox="true"/>
          <p:nvPr/>
        </p:nvSpPr>
        <p:spPr>
          <a:xfrm rot="0">
            <a:off x="1028700" y="1028700"/>
            <a:ext cx="16230600" cy="2667000"/>
          </a:xfrm>
          <a:prstGeom prst="rect">
            <a:avLst/>
          </a:prstGeom>
        </p:spPr>
        <p:txBody>
          <a:bodyPr anchor="t" rtlCol="false" tIns="0" lIns="0" bIns="0" rIns="0">
            <a:spAutoFit/>
          </a:bodyPr>
          <a:lstStyle/>
          <a:p>
            <a:pPr algn="l" marL="0" indent="0" lvl="0">
              <a:lnSpc>
                <a:spcPts val="10559"/>
              </a:lnSpc>
            </a:pPr>
            <a:r>
              <a:rPr lang="en-US" b="true" sz="8799">
                <a:solidFill>
                  <a:srgbClr val="255C8C"/>
                </a:solidFill>
                <a:latin typeface="HK Grotesk Bold"/>
                <a:ea typeface="HK Grotesk Bold"/>
                <a:cs typeface="HK Grotesk Bold"/>
                <a:sym typeface="HK Grotesk Bold"/>
              </a:rPr>
              <a:t>Tools and Technologies for Big Data</a:t>
            </a:r>
          </a:p>
        </p:txBody>
      </p:sp>
      <p:sp>
        <p:nvSpPr>
          <p:cNvPr name="AutoShape 12" id="12"/>
          <p:cNvSpPr/>
          <p:nvPr/>
        </p:nvSpPr>
        <p:spPr>
          <a:xfrm rot="-2230017">
            <a:off x="10684067" y="5418866"/>
            <a:ext cx="16230600" cy="8229600"/>
          </a:xfrm>
          <a:prstGeom prst="rect">
            <a:avLst/>
          </a:prstGeom>
          <a:solidFill>
            <a:srgbClr val="FAFAFA"/>
          </a:solidFill>
        </p:spPr>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Tips for a Better Google Meet Experience</a:t>
            </a:r>
          </a:p>
        </p:txBody>
      </p:sp>
      <p:sp>
        <p:nvSpPr>
          <p:cNvPr name="TextBox 11" id="11"/>
          <p:cNvSpPr txBox="true"/>
          <p:nvPr/>
        </p:nvSpPr>
        <p:spPr>
          <a:xfrm rot="0">
            <a:off x="1708789" y="4132738"/>
            <a:ext cx="14870423" cy="4984746"/>
          </a:xfrm>
          <a:prstGeom prst="rect">
            <a:avLst/>
          </a:prstGeom>
        </p:spPr>
        <p:txBody>
          <a:bodyPr anchor="t" rtlCol="false" tIns="0" lIns="0" bIns="0" rIns="0">
            <a:spAutoFit/>
          </a:bodyPr>
          <a:lstStyle/>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Optimize Your Internet Connection: Ensure a stable internet connection to avoid lag or interruptions during meetings.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Use Headphones and Mute When Not Speaking: This minimizes background noise and improves audio quality for all participants.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Set Up Beforehand: Test your camera, microphone, and settings before the meeting starts to avoid technical issues.</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Record Meetings: If allowed by the host, you can record meetings for later review or reference.</a:t>
            </a:r>
          </a:p>
          <a:p>
            <a:pPr algn="l" marL="561376" indent="-280688" lvl="1">
              <a:lnSpc>
                <a:spcPts val="3640"/>
              </a:lnSpc>
              <a:buFont typeface="Arial"/>
              <a:buChar char="•"/>
            </a:pPr>
            <a:r>
              <a:rPr lang="en-US" sz="2600" spc="130">
                <a:solidFill>
                  <a:srgbClr val="255C8C"/>
                </a:solidFill>
                <a:latin typeface="HK Grotesk"/>
                <a:ea typeface="HK Grotesk"/>
                <a:cs typeface="HK Grotesk"/>
                <a:sym typeface="HK Grotesk"/>
              </a:rPr>
              <a:t>Use Background Effects: Google Meet offers virtual backgrounds, which can be used to maintain privacy or improve professionalism during meetings.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3929062"/>
            <a:ext cx="15807687" cy="1971675"/>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DRIVE</a:t>
            </a: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Introduction to Google Drive</a:t>
            </a:r>
          </a:p>
        </p:txBody>
      </p:sp>
      <p:sp>
        <p:nvSpPr>
          <p:cNvPr name="TextBox 11" id="11"/>
          <p:cNvSpPr txBox="true"/>
          <p:nvPr/>
        </p:nvSpPr>
        <p:spPr>
          <a:xfrm rot="0">
            <a:off x="1708789" y="4132738"/>
            <a:ext cx="14870423" cy="503808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What is Google Drive?</a:t>
            </a:r>
          </a:p>
          <a:p>
            <a:pPr algn="l" marL="1252289" indent="-417430" lvl="2">
              <a:lnSpc>
                <a:spcPts val="4060"/>
              </a:lnSpc>
              <a:buFont typeface="Arial"/>
              <a:buChar char="⚬"/>
            </a:pPr>
            <a:r>
              <a:rPr lang="en-US" sz="2900" spc="145">
                <a:solidFill>
                  <a:srgbClr val="255C8C"/>
                </a:solidFill>
                <a:latin typeface="HK Grotesk"/>
                <a:ea typeface="HK Grotesk"/>
                <a:cs typeface="HK Grotesk"/>
                <a:sym typeface="HK Grotesk"/>
              </a:rPr>
              <a:t>Google Drive is a cloud-based storage service provided by Google, allowing users to store files online and access them from any device with an internet connection.</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Launch Date: Google Drive was launched in April 2012.</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Key Features:</a:t>
            </a:r>
          </a:p>
          <a:p>
            <a:pPr algn="l" marL="1252289" indent="-417430" lvl="2">
              <a:lnSpc>
                <a:spcPts val="4060"/>
              </a:lnSpc>
              <a:buFont typeface="Arial"/>
              <a:buChar char="⚬"/>
            </a:pPr>
            <a:r>
              <a:rPr lang="en-US" sz="2900" spc="145">
                <a:solidFill>
                  <a:srgbClr val="255C8C"/>
                </a:solidFill>
                <a:latin typeface="HK Grotesk"/>
                <a:ea typeface="HK Grotesk"/>
                <a:cs typeface="HK Grotesk"/>
                <a:sym typeface="HK Grotesk"/>
              </a:rPr>
              <a:t>Free 15GB storage with the option to purchase more.</a:t>
            </a:r>
          </a:p>
          <a:p>
            <a:pPr algn="l" marL="1252289" indent="-417430" lvl="2">
              <a:lnSpc>
                <a:spcPts val="4060"/>
              </a:lnSpc>
              <a:buFont typeface="Arial"/>
              <a:buChar char="⚬"/>
            </a:pPr>
            <a:r>
              <a:rPr lang="en-US" sz="2900" spc="145">
                <a:solidFill>
                  <a:srgbClr val="255C8C"/>
                </a:solidFill>
                <a:latin typeface="HK Grotesk"/>
                <a:ea typeface="HK Grotesk"/>
                <a:cs typeface="HK Grotesk"/>
                <a:sym typeface="HK Grotesk"/>
              </a:rPr>
              <a:t>Access and share files securely from anywhere.</a:t>
            </a:r>
          </a:p>
          <a:p>
            <a:pPr algn="l" marL="1252289" indent="-417430" lvl="2">
              <a:lnSpc>
                <a:spcPts val="4060"/>
              </a:lnSpc>
              <a:buFont typeface="Arial"/>
              <a:buChar char="⚬"/>
            </a:pPr>
            <a:r>
              <a:rPr lang="en-US" sz="2900" spc="145">
                <a:solidFill>
                  <a:srgbClr val="255C8C"/>
                </a:solidFill>
                <a:latin typeface="HK Grotesk"/>
                <a:ea typeface="HK Grotesk"/>
                <a:cs typeface="HK Grotesk"/>
                <a:sym typeface="HK Grotesk"/>
              </a:rPr>
              <a:t>Integration with other Google services (Docs, Sheets, Slides, etc.).</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Key Features of Google Drive</a:t>
            </a:r>
          </a:p>
        </p:txBody>
      </p:sp>
      <p:sp>
        <p:nvSpPr>
          <p:cNvPr name="TextBox 11" id="11"/>
          <p:cNvSpPr txBox="true"/>
          <p:nvPr/>
        </p:nvSpPr>
        <p:spPr>
          <a:xfrm rot="0">
            <a:off x="1708789" y="4123213"/>
            <a:ext cx="14870423" cy="479107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Cloud Storage: Securely store documents, photos, videos, and more on Google’s cloud servers.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File Sharing and Collaboration: Share files with others and collaborate in real-time using Google Docs, Sheets, and Slides.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Automatic Backup: Google Drive automatically backs up photos and videos from your devices (via Google Photos).</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Version History: Google Drive tracks changes to documents and allows users to revert to earlier versions.</a:t>
            </a:r>
          </a:p>
          <a:p>
            <a:pPr algn="l" marL="0" indent="0" lvl="0">
              <a:lnSpc>
                <a:spcPts val="420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2367558"/>
            <a:ext cx="8022194" cy="78372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How Google Drive Works</a:t>
            </a:r>
          </a:p>
        </p:txBody>
      </p:sp>
      <p:sp>
        <p:nvSpPr>
          <p:cNvPr name="TextBox 11" id="11"/>
          <p:cNvSpPr txBox="true"/>
          <p:nvPr/>
        </p:nvSpPr>
        <p:spPr>
          <a:xfrm rot="0">
            <a:off x="2382244" y="4504025"/>
            <a:ext cx="12897046" cy="45237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Uploading Files: Upload files to Google Drive via the web or mobile apps.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Access Files Anywhere: Access files from any device with an internet connection—phones, tablets, laptops, or desktops.</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Organizing Files: Create folders and organize files for easier access and management.</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Offline Mode: Google Drive can sync files for offline use, enabling access even without an internet connection.</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917522"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Drive's Integration with Google Apps</a:t>
            </a:r>
          </a:p>
        </p:txBody>
      </p:sp>
      <p:sp>
        <p:nvSpPr>
          <p:cNvPr name="TextBox 11" id="11"/>
          <p:cNvSpPr txBox="true"/>
          <p:nvPr/>
        </p:nvSpPr>
        <p:spPr>
          <a:xfrm rot="0">
            <a:off x="1708789" y="4132738"/>
            <a:ext cx="14870423" cy="5363206"/>
          </a:xfrm>
          <a:prstGeom prst="rect">
            <a:avLst/>
          </a:prstGeom>
        </p:spPr>
        <p:txBody>
          <a:bodyPr anchor="t" rtlCol="false" tIns="0" lIns="0" bIns="0" rIns="0">
            <a:spAutoFit/>
          </a:bodyPr>
          <a:lstStyle/>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Google Docs: Create and edit text documents online, with real-time collaboration and auto-saving.</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Google Sheets: Spreadsheets for data analysis, also with real-time collaboration and cloud storage.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Google Slides: Create presentations online and collaborate on them with others in real-time.</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Google Forms &amp; Google Drawings: Tools for surveys, data collection, and diagram creation.</a:t>
            </a:r>
          </a:p>
          <a:p>
            <a:pPr algn="l" marL="604555" indent="-302278" lvl="1">
              <a:lnSpc>
                <a:spcPts val="3920"/>
              </a:lnSpc>
              <a:buFont typeface="Arial"/>
              <a:buChar char="•"/>
            </a:pPr>
            <a:r>
              <a:rPr lang="en-US" sz="2800" spc="140">
                <a:solidFill>
                  <a:srgbClr val="255C8C"/>
                </a:solidFill>
                <a:latin typeface="HK Grotesk"/>
                <a:ea typeface="HK Grotesk"/>
                <a:cs typeface="HK Grotesk"/>
                <a:sym typeface="HK Grotesk"/>
              </a:rPr>
              <a:t>Seamless Integration: All files are saved automatically to Google Drive, making it easy to work across all Google services.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862706"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File Sharing and Permissions</a:t>
            </a:r>
          </a:p>
        </p:txBody>
      </p:sp>
      <p:sp>
        <p:nvSpPr>
          <p:cNvPr name="TextBox 11" id="11"/>
          <p:cNvSpPr txBox="true"/>
          <p:nvPr/>
        </p:nvSpPr>
        <p:spPr>
          <a:xfrm rot="0">
            <a:off x="1930662" y="4409745"/>
            <a:ext cx="13975094" cy="4523736"/>
          </a:xfrm>
          <a:prstGeom prst="rect">
            <a:avLst/>
          </a:prstGeom>
        </p:spPr>
        <p:txBody>
          <a:bodyPr anchor="t" rtlCol="false" tIns="0" lIns="0" bIns="0" rIns="0">
            <a:spAutoFit/>
          </a:bodyPr>
          <a:lstStyle/>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Sharing Options: Files can be shared via link, with specific people, or publicly.</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Permissions Control: Set different levels of permissions (view, comment, edit) for each collaborator.</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Access Settings: Restrict the ability to download, print, or copy files for more secure sharing.</a:t>
            </a:r>
          </a:p>
          <a:p>
            <a:pPr algn="l" marL="626145" indent="-313072" lvl="1">
              <a:lnSpc>
                <a:spcPts val="4060"/>
              </a:lnSpc>
              <a:buFont typeface="Arial"/>
              <a:buChar char="•"/>
            </a:pPr>
            <a:r>
              <a:rPr lang="en-US" sz="2900" spc="145">
                <a:solidFill>
                  <a:srgbClr val="255C8C"/>
                </a:solidFill>
                <a:latin typeface="HK Grotesk"/>
                <a:ea typeface="HK Grotesk"/>
                <a:cs typeface="HK Grotesk"/>
                <a:sym typeface="HK Grotesk"/>
              </a:rPr>
              <a:t>Real-Time Collaboration: Multiple users can work on the same file at the same time, seeing each other's changes immediately.</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Google Drive Storage and Plans</a:t>
            </a:r>
          </a:p>
        </p:txBody>
      </p:sp>
      <p:sp>
        <p:nvSpPr>
          <p:cNvPr name="TextBox 11" id="11"/>
          <p:cNvSpPr txBox="true"/>
          <p:nvPr/>
        </p:nvSpPr>
        <p:spPr>
          <a:xfrm rot="0">
            <a:off x="1531539" y="4123025"/>
            <a:ext cx="14523255" cy="5472426"/>
          </a:xfrm>
          <a:prstGeom prst="rect">
            <a:avLst/>
          </a:prstGeom>
        </p:spPr>
        <p:txBody>
          <a:bodyPr anchor="t" rtlCol="false" tIns="0" lIns="0" bIns="0" rIns="0">
            <a:spAutoFit/>
          </a:bodyPr>
          <a:lstStyle/>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Free Storage: Google Drive offers 15GB of free storage, shared across Google Drive, Gmail, and Google Photos.</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Google One: Additional storage can be purchased through Google One plans (100GB, 200GB, 2TB, etc.).</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Storage Management: View your storage usage and manage files to avoid exceeding your storage limit.</a:t>
            </a:r>
          </a:p>
          <a:p>
            <a:pPr algn="l" marL="690913" indent="-345456" lvl="1">
              <a:lnSpc>
                <a:spcPts val="4480"/>
              </a:lnSpc>
              <a:buFont typeface="Arial"/>
              <a:buChar char="•"/>
            </a:pPr>
            <a:r>
              <a:rPr lang="en-US" sz="3200" spc="160">
                <a:solidFill>
                  <a:srgbClr val="255C8C"/>
                </a:solidFill>
                <a:latin typeface="HK Grotesk"/>
                <a:ea typeface="HK Grotesk"/>
                <a:cs typeface="HK Grotesk"/>
                <a:sym typeface="HK Grotesk"/>
              </a:rPr>
              <a:t>Storage Across Devices: Google Drive syncs your files across all devices, ensuring consistent access to your documents wherever you are.</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10699" y="1996083"/>
            <a:ext cx="8022194" cy="1526679"/>
          </a:xfrm>
          <a:prstGeom prst="rect">
            <a:avLst/>
          </a:prstGeom>
        </p:spPr>
        <p:txBody>
          <a:bodyPr anchor="t" rtlCol="false" tIns="0" lIns="0" bIns="0" rIns="0">
            <a:spAutoFit/>
          </a:bodyPr>
          <a:lstStyle/>
          <a:p>
            <a:pPr algn="l" marL="0" indent="0" lvl="0">
              <a:lnSpc>
                <a:spcPts val="5922"/>
              </a:lnSpc>
            </a:pPr>
            <a:r>
              <a:rPr lang="en-US" b="true" sz="5640">
                <a:solidFill>
                  <a:srgbClr val="255C8C"/>
                </a:solidFill>
                <a:latin typeface="HK Grotesk Bold"/>
                <a:ea typeface="HK Grotesk Bold"/>
                <a:cs typeface="HK Grotesk Bold"/>
                <a:sym typeface="HK Grotesk Bold"/>
              </a:rPr>
              <a:t>Security and Privacy on Google Drive</a:t>
            </a:r>
          </a:p>
        </p:txBody>
      </p:sp>
      <p:sp>
        <p:nvSpPr>
          <p:cNvPr name="TextBox 11" id="11"/>
          <p:cNvSpPr txBox="true"/>
          <p:nvPr/>
        </p:nvSpPr>
        <p:spPr>
          <a:xfrm rot="0">
            <a:off x="2055957" y="4324655"/>
            <a:ext cx="13500022" cy="4684391"/>
          </a:xfrm>
          <a:prstGeom prst="rect">
            <a:avLst/>
          </a:prstGeom>
        </p:spPr>
        <p:txBody>
          <a:bodyPr anchor="t" rtlCol="false" tIns="0" lIns="0" bIns="0" rIns="0">
            <a:spAutoFit/>
          </a:bodyPr>
          <a:lstStyle/>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Encryption: Google Drive uses encryption both in transit (SSL) and at rest (AES 128-bit encryption) to protect your data.</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Two-Factor Authentication (2FA): For added security, enable 2FA on your Google account.</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File Access Management: Control who can view, comment, or edit your files, and revoke access at any time.</a:t>
            </a:r>
          </a:p>
          <a:p>
            <a:pPr algn="l" marL="647734" indent="-323867" lvl="1">
              <a:lnSpc>
                <a:spcPts val="4200"/>
              </a:lnSpc>
              <a:buFont typeface="Arial"/>
              <a:buChar char="•"/>
            </a:pPr>
            <a:r>
              <a:rPr lang="en-US" sz="3000" spc="150">
                <a:solidFill>
                  <a:srgbClr val="255C8C"/>
                </a:solidFill>
                <a:latin typeface="HK Grotesk"/>
                <a:ea typeface="HK Grotesk"/>
                <a:cs typeface="HK Grotesk"/>
                <a:sym typeface="HK Grotesk"/>
              </a:rPr>
              <a:t>Data Recovery: If files are lost or deleted, Google Drive offers version history and file recovery options to restore previous versions.</a:t>
            </a:r>
          </a:p>
          <a:p>
            <a:pPr algn="l" marL="0" indent="0" lvl="0">
              <a:lnSpc>
                <a:spcPts val="3360"/>
              </a:lnSpc>
            </a:pPr>
          </a:p>
        </p:txBody>
      </p:sp>
      <p:sp>
        <p:nvSpPr>
          <p:cNvPr name="AutoShape 12" id="12"/>
          <p:cNvSpPr/>
          <p:nvPr/>
        </p:nvSpPr>
        <p:spPr>
          <a:xfrm>
            <a:off x="2210699" y="3856325"/>
            <a:ext cx="13844095" cy="0"/>
          </a:xfrm>
          <a:prstGeom prst="line">
            <a:avLst/>
          </a:prstGeom>
          <a:ln cap="flat" w="38100">
            <a:solidFill>
              <a:srgbClr val="255C8C"/>
            </a:solidFill>
            <a:prstDash val="solid"/>
            <a:headEnd type="none" len="sm" w="sm"/>
            <a:tailEnd type="none" len="sm" w="sm"/>
          </a:ln>
        </p:spPr>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6" id="6" descr="Horiz More Icon"/>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0800000">
            <a:off x="12574287" y="9525000"/>
            <a:ext cx="6662939" cy="762000"/>
            <a:chOff x="0" y="0"/>
            <a:chExt cx="1754848" cy="200691"/>
          </a:xfrm>
        </p:grpSpPr>
        <p:sp>
          <p:nvSpPr>
            <p:cNvPr name="Freeform 8" id="8"/>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solidFill>
              <a:srgbClr val="255C8C"/>
            </a:solidFill>
          </p:spPr>
        </p:sp>
        <p:sp>
          <p:nvSpPr>
            <p:cNvPr name="TextBox 9" id="9"/>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1028700" y="1028700"/>
            <a:ext cx="16230600" cy="8229600"/>
            <a:chOff x="0" y="0"/>
            <a:chExt cx="5490351" cy="2783840"/>
          </a:xfrm>
        </p:grpSpPr>
        <p:sp>
          <p:nvSpPr>
            <p:cNvPr name="Freeform 11" id="11"/>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9F9F9"/>
            </a:solidFill>
          </p:spPr>
        </p:sp>
      </p:grpSp>
      <p:sp>
        <p:nvSpPr>
          <p:cNvPr name="TextBox 12" id="12"/>
          <p:cNvSpPr txBox="true"/>
          <p:nvPr/>
        </p:nvSpPr>
        <p:spPr>
          <a:xfrm rot="0">
            <a:off x="1240157" y="2943225"/>
            <a:ext cx="15807687" cy="3943350"/>
          </a:xfrm>
          <a:prstGeom prst="rect">
            <a:avLst/>
          </a:prstGeom>
        </p:spPr>
        <p:txBody>
          <a:bodyPr anchor="t" rtlCol="false" tIns="0" lIns="0" bIns="0" rIns="0">
            <a:spAutoFit/>
          </a:bodyPr>
          <a:lstStyle/>
          <a:p>
            <a:pPr algn="ctr" marL="0" indent="0" lvl="0">
              <a:lnSpc>
                <a:spcPts val="15599"/>
              </a:lnSpc>
            </a:pPr>
            <a:r>
              <a:rPr lang="en-US" sz="12999" spc="649">
                <a:solidFill>
                  <a:srgbClr val="255C8C"/>
                </a:solidFill>
                <a:latin typeface="Calistoga"/>
                <a:ea typeface="Calistoga"/>
                <a:cs typeface="Calistoga"/>
                <a:sym typeface="Calistoga"/>
              </a:rPr>
              <a:t>GOOGLE PLAYSTORE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DAGX1Jare6o</dc:identifier>
  <dcterms:modified xsi:type="dcterms:W3CDTF">2011-08-01T06:04:30Z</dcterms:modified>
  <cp:revision>1</cp:revision>
  <dc:title>ASSIGNMENT 18 </dc:title>
</cp:coreProperties>
</file>