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listoga" charset="1" panose="00000500000000000000"/>
      <p:regular r:id="rId13"/>
    </p:embeddedFont>
    <p:embeddedFont>
      <p:font typeface="Klima" charset="1" panose="02010503040200000003"/>
      <p:regular r:id="rId14"/>
    </p:embeddedFont>
    <p:embeddedFont>
      <p:font typeface="Squada One" charset="1" panose="02000000000000000000"/>
      <p:regular r:id="rId15"/>
    </p:embeddedFont>
    <p:embeddedFont>
      <p:font typeface="Klima Bold" charset="1" panose="0201050304020000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6821" y="2556598"/>
            <a:ext cx="14491179" cy="628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6600" spc="132">
                <a:solidFill>
                  <a:srgbClr val="143C3C"/>
                </a:solidFill>
                <a:latin typeface="Calistoga"/>
                <a:ea typeface="Calistoga"/>
                <a:cs typeface="Calistoga"/>
                <a:sym typeface="Calistoga"/>
              </a:rPr>
              <a:t>LOOPING STATEMENTS IN C++</a:t>
            </a:r>
          </a:p>
          <a:p>
            <a:pPr algn="ctr">
              <a:lnSpc>
                <a:spcPts val="4524"/>
              </a:lnSpc>
            </a:pPr>
          </a:p>
          <a:p>
            <a:pPr algn="ctr">
              <a:lnSpc>
                <a:spcPts val="7424"/>
              </a:lnSpc>
            </a:pPr>
          </a:p>
          <a:p>
            <a:pPr algn="ctr">
              <a:lnSpc>
                <a:spcPts val="7656"/>
              </a:lnSpc>
            </a:pPr>
            <a:r>
              <a:rPr lang="en-US" sz="6600" spc="132">
                <a:solidFill>
                  <a:srgbClr val="143C3C"/>
                </a:solidFill>
                <a:latin typeface="Calistoga"/>
                <a:ea typeface="Calistoga"/>
                <a:cs typeface="Calistoga"/>
                <a:sym typeface="Calistoga"/>
              </a:rPr>
              <a:t>AAVANI RAJESH PERRUMBESSI </a:t>
            </a:r>
          </a:p>
          <a:p>
            <a:pPr algn="ctr">
              <a:lnSpc>
                <a:spcPts val="7888"/>
              </a:lnSpc>
            </a:pPr>
            <a:r>
              <a:rPr lang="en-US" sz="6800" spc="136">
                <a:solidFill>
                  <a:srgbClr val="143C3C"/>
                </a:solidFill>
                <a:latin typeface="Calistoga"/>
                <a:ea typeface="Calistoga"/>
                <a:cs typeface="Calistoga"/>
                <a:sym typeface="Calistoga"/>
              </a:rPr>
              <a:t>MARK ZUCKERBURG</a:t>
            </a:r>
          </a:p>
          <a:p>
            <a:pPr algn="l" marL="0" indent="0" lvl="0">
              <a:lnSpc>
                <a:spcPts val="1426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7063" y="432261"/>
            <a:ext cx="3478841" cy="2175857"/>
          </a:xfrm>
          <a:custGeom>
            <a:avLst/>
            <a:gdLst/>
            <a:ahLst/>
            <a:cxnLst/>
            <a:rect r="r" b="b" t="t" l="l"/>
            <a:pathLst>
              <a:path h="2175857" w="3478841">
                <a:moveTo>
                  <a:pt x="0" y="0"/>
                </a:moveTo>
                <a:lnTo>
                  <a:pt x="3478841" y="0"/>
                </a:lnTo>
                <a:lnTo>
                  <a:pt x="3478841" y="2175857"/>
                </a:lnTo>
                <a:lnTo>
                  <a:pt x="0" y="2175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4549893"/>
            <a:ext cx="5673547" cy="5921159"/>
          </a:xfrm>
          <a:custGeom>
            <a:avLst/>
            <a:gdLst/>
            <a:ahLst/>
            <a:cxnLst/>
            <a:rect r="r" b="b" t="t" l="l"/>
            <a:pathLst>
              <a:path h="5921159" w="5673547">
                <a:moveTo>
                  <a:pt x="5673547" y="0"/>
                </a:moveTo>
                <a:lnTo>
                  <a:pt x="0" y="0"/>
                </a:lnTo>
                <a:lnTo>
                  <a:pt x="0" y="5921159"/>
                </a:lnTo>
                <a:lnTo>
                  <a:pt x="5673547" y="5921159"/>
                </a:lnTo>
                <a:lnTo>
                  <a:pt x="56735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6476799" y="3673439"/>
            <a:ext cx="9841437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476799" y="7162363"/>
            <a:ext cx="9841437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04270" y="2942678"/>
            <a:ext cx="7322748" cy="2501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49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Introduction to Looping</a:t>
            </a:r>
          </a:p>
          <a:p>
            <a:pPr algn="l">
              <a:lnSpc>
                <a:spcPts val="99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7788453" y="3325536"/>
            <a:ext cx="771999" cy="77199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901847" y="3296055"/>
            <a:ext cx="545211" cy="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3"/>
              </a:lnSpc>
            </a:pPr>
            <a:r>
              <a:rPr lang="en-US" sz="4199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4270" y="4009488"/>
            <a:ext cx="7322748" cy="2501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49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for Loop</a:t>
            </a:r>
          </a:p>
          <a:p>
            <a:pPr algn="l" marL="0" indent="0" lvl="1">
              <a:lnSpc>
                <a:spcPts val="999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788453" y="4383285"/>
            <a:ext cx="771999" cy="77199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901847" y="4353804"/>
            <a:ext cx="545211" cy="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3"/>
              </a:lnSpc>
              <a:spcBef>
                <a:spcPct val="0"/>
              </a:spcBef>
            </a:pPr>
            <a:r>
              <a:rPr lang="en-US" sz="4199" u="none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04270" y="6143107"/>
            <a:ext cx="7322748" cy="123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999"/>
              </a:lnSpc>
              <a:spcBef>
                <a:spcPct val="0"/>
              </a:spcBef>
            </a:pPr>
            <a:r>
              <a:rPr lang="en-US" sz="49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Do while </a:t>
            </a:r>
            <a:r>
              <a:rPr lang="en-US" sz="49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Loop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88453" y="6498783"/>
            <a:ext cx="771999" cy="77199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901847" y="6469302"/>
            <a:ext cx="545211" cy="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3"/>
              </a:lnSpc>
              <a:spcBef>
                <a:spcPct val="0"/>
              </a:spcBef>
            </a:pPr>
            <a:r>
              <a:rPr lang="en-US" sz="4199" u="none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04270" y="5076297"/>
            <a:ext cx="7322748" cy="123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999"/>
              </a:lnSpc>
              <a:spcBef>
                <a:spcPct val="0"/>
              </a:spcBef>
            </a:pPr>
            <a:r>
              <a:rPr lang="en-US" sz="49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While</a:t>
            </a:r>
            <a:r>
              <a:rPr lang="en-US" sz="49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 Loop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788453" y="5441034"/>
            <a:ext cx="771999" cy="77199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901847" y="5411553"/>
            <a:ext cx="545211" cy="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3"/>
              </a:lnSpc>
              <a:spcBef>
                <a:spcPct val="0"/>
              </a:spcBef>
            </a:pPr>
            <a:r>
              <a:rPr lang="en-US" sz="4199" u="none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03753" y="1301491"/>
            <a:ext cx="4257587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Contents</a:t>
            </a:r>
          </a:p>
        </p:txBody>
      </p:sp>
      <p:sp>
        <p:nvSpPr>
          <p:cNvPr name="AutoShape 19" id="19"/>
          <p:cNvSpPr/>
          <p:nvPr/>
        </p:nvSpPr>
        <p:spPr>
          <a:xfrm rot="4685">
            <a:off x="2058978" y="2549266"/>
            <a:ext cx="13978014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24314" y="5737866"/>
            <a:ext cx="3638424" cy="3337672"/>
            <a:chOff x="0" y="0"/>
            <a:chExt cx="3133810" cy="28747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3810" cy="2874770"/>
            </a:xfrm>
            <a:custGeom>
              <a:avLst/>
              <a:gdLst/>
              <a:ahLst/>
              <a:cxnLst/>
              <a:rect r="r" b="b" t="t" l="l"/>
              <a:pathLst>
                <a:path h="2874770" w="3133810">
                  <a:moveTo>
                    <a:pt x="3009350" y="2874770"/>
                  </a:moveTo>
                  <a:lnTo>
                    <a:pt x="124460" y="2874770"/>
                  </a:lnTo>
                  <a:cubicBezTo>
                    <a:pt x="55880" y="2874770"/>
                    <a:pt x="0" y="2818890"/>
                    <a:pt x="0" y="27503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750310"/>
                  </a:lnTo>
                  <a:cubicBezTo>
                    <a:pt x="3133810" y="2818890"/>
                    <a:pt x="3077930" y="2874770"/>
                    <a:pt x="3009350" y="287477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25262" y="5737866"/>
            <a:ext cx="3638424" cy="3337672"/>
            <a:chOff x="0" y="0"/>
            <a:chExt cx="3133810" cy="28747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3810" cy="2874770"/>
            </a:xfrm>
            <a:custGeom>
              <a:avLst/>
              <a:gdLst/>
              <a:ahLst/>
              <a:cxnLst/>
              <a:rect r="r" b="b" t="t" l="l"/>
              <a:pathLst>
                <a:path h="2874770" w="3133810">
                  <a:moveTo>
                    <a:pt x="3009350" y="2874770"/>
                  </a:moveTo>
                  <a:lnTo>
                    <a:pt x="124460" y="2874770"/>
                  </a:lnTo>
                  <a:cubicBezTo>
                    <a:pt x="55880" y="2874770"/>
                    <a:pt x="0" y="2818890"/>
                    <a:pt x="0" y="27503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750310"/>
                  </a:lnTo>
                  <a:cubicBezTo>
                    <a:pt x="3133810" y="2818890"/>
                    <a:pt x="3077930" y="2874770"/>
                    <a:pt x="3009350" y="287477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324788" y="5737866"/>
            <a:ext cx="3638424" cy="3337672"/>
            <a:chOff x="0" y="0"/>
            <a:chExt cx="3133810" cy="28747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3810" cy="2874770"/>
            </a:xfrm>
            <a:custGeom>
              <a:avLst/>
              <a:gdLst/>
              <a:ahLst/>
              <a:cxnLst/>
              <a:rect r="r" b="b" t="t" l="l"/>
              <a:pathLst>
                <a:path h="2874770" w="3133810">
                  <a:moveTo>
                    <a:pt x="3009350" y="2874770"/>
                  </a:moveTo>
                  <a:lnTo>
                    <a:pt x="124460" y="2874770"/>
                  </a:lnTo>
                  <a:cubicBezTo>
                    <a:pt x="55880" y="2874770"/>
                    <a:pt x="0" y="2818890"/>
                    <a:pt x="0" y="27503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750310"/>
                  </a:lnTo>
                  <a:cubicBezTo>
                    <a:pt x="3133810" y="2818890"/>
                    <a:pt x="3077930" y="2874770"/>
                    <a:pt x="3009350" y="2874770"/>
                  </a:cubicBezTo>
                  <a:close/>
                </a:path>
              </a:pathLst>
            </a:custGeom>
            <a:solidFill>
              <a:srgbClr val="F0ABC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24314" y="1192411"/>
            <a:ext cx="1323937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Looping Statements</a:t>
            </a:r>
          </a:p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870951" y="6203695"/>
            <a:ext cx="2915722" cy="286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 b="true">
                <a:solidFill>
                  <a:srgbClr val="143C3C"/>
                </a:solidFill>
                <a:latin typeface="Klima Bold"/>
                <a:ea typeface="Klima Bold"/>
                <a:cs typeface="Klima Bold"/>
                <a:sym typeface="Klima Bold"/>
              </a:rPr>
              <a:t>For Loop</a:t>
            </a:r>
          </a:p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486613" y="5894450"/>
            <a:ext cx="2915722" cy="286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b="true" sz="5600">
                <a:solidFill>
                  <a:srgbClr val="143C3C"/>
                </a:solidFill>
                <a:latin typeface="Klima Bold"/>
                <a:ea typeface="Klima Bold"/>
                <a:cs typeface="Klima Bold"/>
                <a:sym typeface="Klima Bold"/>
              </a:rPr>
              <a:t>Do-while loop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608306" y="3157002"/>
            <a:ext cx="1441013" cy="2220047"/>
          </a:xfrm>
          <a:custGeom>
            <a:avLst/>
            <a:gdLst/>
            <a:ahLst/>
            <a:cxnLst/>
            <a:rect r="r" b="b" t="t" l="l"/>
            <a:pathLst>
              <a:path h="2220047" w="1441013">
                <a:moveTo>
                  <a:pt x="0" y="0"/>
                </a:moveTo>
                <a:lnTo>
                  <a:pt x="1441012" y="0"/>
                </a:lnTo>
                <a:lnTo>
                  <a:pt x="1441012" y="2220047"/>
                </a:lnTo>
                <a:lnTo>
                  <a:pt x="0" y="2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449413" y="3157002"/>
            <a:ext cx="1441013" cy="2220047"/>
          </a:xfrm>
          <a:custGeom>
            <a:avLst/>
            <a:gdLst/>
            <a:ahLst/>
            <a:cxnLst/>
            <a:rect r="r" b="b" t="t" l="l"/>
            <a:pathLst>
              <a:path h="2220047" w="1441013">
                <a:moveTo>
                  <a:pt x="0" y="0"/>
                </a:moveTo>
                <a:lnTo>
                  <a:pt x="1441012" y="0"/>
                </a:lnTo>
                <a:lnTo>
                  <a:pt x="1441012" y="2220047"/>
                </a:lnTo>
                <a:lnTo>
                  <a:pt x="0" y="2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38372" y="2974240"/>
            <a:ext cx="1441013" cy="2220047"/>
          </a:xfrm>
          <a:custGeom>
            <a:avLst/>
            <a:gdLst/>
            <a:ahLst/>
            <a:cxnLst/>
            <a:rect r="r" b="b" t="t" l="l"/>
            <a:pathLst>
              <a:path h="2220047" w="1441013">
                <a:moveTo>
                  <a:pt x="0" y="0"/>
                </a:moveTo>
                <a:lnTo>
                  <a:pt x="1441013" y="0"/>
                </a:lnTo>
                <a:lnTo>
                  <a:pt x="1441013" y="2220048"/>
                </a:lnTo>
                <a:lnTo>
                  <a:pt x="0" y="2220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2524314" y="2411611"/>
            <a:ext cx="13239372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7350707" y="6089395"/>
            <a:ext cx="3638424" cy="219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5600">
                <a:solidFill>
                  <a:srgbClr val="143C3C"/>
                </a:solidFill>
                <a:latin typeface="Klima Bold"/>
                <a:ea typeface="Klima Bold"/>
                <a:cs typeface="Klima Bold"/>
                <a:sym typeface="Klima Bold"/>
              </a:rPr>
              <a:t>While</a:t>
            </a:r>
            <a:r>
              <a:rPr lang="en-US" b="true" sz="5600">
                <a:solidFill>
                  <a:srgbClr val="143C3C"/>
                </a:solidFill>
                <a:latin typeface="Klima Bold"/>
                <a:ea typeface="Klima Bold"/>
                <a:cs typeface="Klima Bold"/>
                <a:sym typeface="Klima Bold"/>
              </a:rPr>
              <a:t>  Loop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1683" y="767806"/>
            <a:ext cx="1014484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for Loop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11644" y="2375625"/>
            <a:ext cx="17250420" cy="150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The for loop is used when the number of iterations is known beforehand.</a:t>
            </a:r>
          </a:p>
          <a:p>
            <a:pPr algn="l" marL="0" indent="0" lvl="0">
              <a:lnSpc>
                <a:spcPts val="584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26984" y="3703411"/>
            <a:ext cx="12634031" cy="2821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syntax :</a:t>
            </a:r>
          </a:p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for (initialization; condition; increment/decrement) {</a:t>
            </a:r>
          </a:p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   // code to execute</a:t>
            </a:r>
          </a:p>
          <a:p>
            <a:pPr algn="l" marL="0" indent="0" lvl="0">
              <a:lnSpc>
                <a:spcPts val="5549"/>
              </a:lnSpc>
              <a:spcBef>
                <a:spcPct val="0"/>
              </a:spcBef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}</a:t>
            </a:r>
          </a:p>
        </p:txBody>
      </p:sp>
      <p:sp>
        <p:nvSpPr>
          <p:cNvPr name="AutoShape 5" id="5"/>
          <p:cNvSpPr/>
          <p:nvPr/>
        </p:nvSpPr>
        <p:spPr>
          <a:xfrm>
            <a:off x="1331683" y="2025106"/>
            <a:ext cx="10309311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11644" y="7203742"/>
            <a:ext cx="14486930" cy="224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KEY POINTS  </a:t>
            </a:r>
          </a:p>
          <a:p>
            <a:pPr algn="l" marL="842004" indent="-421002" lvl="1">
              <a:lnSpc>
                <a:spcPts val="5849"/>
              </a:lnSpc>
              <a:buFont typeface="Arial"/>
              <a:buChar char="•"/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Combines initialization, condition, and increment in one line.</a:t>
            </a:r>
          </a:p>
          <a:p>
            <a:pPr algn="l" marL="842004" indent="-421002" lvl="1">
              <a:lnSpc>
                <a:spcPts val="5849"/>
              </a:lnSpc>
              <a:buFont typeface="Arial"/>
              <a:buChar char="•"/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Useful for iterating over arrays or ranges.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1683" y="767806"/>
            <a:ext cx="1014484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while Loop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826984" y="3703411"/>
            <a:ext cx="12634031" cy="2821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syntax :</a:t>
            </a:r>
          </a:p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while (condition) {</a:t>
            </a:r>
          </a:p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   // code to execute</a:t>
            </a:r>
          </a:p>
          <a:p>
            <a:pPr algn="l" marL="0" indent="0" lvl="0">
              <a:lnSpc>
                <a:spcPts val="5549"/>
              </a:lnSpc>
              <a:spcBef>
                <a:spcPct val="0"/>
              </a:spcBef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}</a:t>
            </a:r>
          </a:p>
        </p:txBody>
      </p:sp>
      <p:sp>
        <p:nvSpPr>
          <p:cNvPr name="AutoShape 4" id="4"/>
          <p:cNvSpPr/>
          <p:nvPr/>
        </p:nvSpPr>
        <p:spPr>
          <a:xfrm>
            <a:off x="1331683" y="2025106"/>
            <a:ext cx="10309311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11644" y="7203742"/>
            <a:ext cx="15853470" cy="297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KEY POINTS  </a:t>
            </a:r>
          </a:p>
          <a:p>
            <a:pPr algn="l" marL="842004" indent="-421002" lvl="1">
              <a:lnSpc>
                <a:spcPts val="5849"/>
              </a:lnSpc>
              <a:buFont typeface="Arial"/>
              <a:buChar char="•"/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Executes as long as the condition is true.</a:t>
            </a:r>
          </a:p>
          <a:p>
            <a:pPr algn="l" marL="842004" indent="-421002" lvl="1">
              <a:lnSpc>
                <a:spcPts val="5849"/>
              </a:lnSpc>
              <a:buFont typeface="Arial"/>
              <a:buChar char="•"/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Can lead to infinite loops if the condition is not properly managed.</a:t>
            </a:r>
          </a:p>
          <a:p>
            <a:pPr algn="l">
              <a:lnSpc>
                <a:spcPts val="58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21016" y="2453730"/>
            <a:ext cx="17250420" cy="143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The while loop is used when the iterations depend on a condition that may change dynamically.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1683" y="767806"/>
            <a:ext cx="10144843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43C3C"/>
                </a:solidFill>
                <a:latin typeface="Squada One"/>
                <a:ea typeface="Squada One"/>
                <a:cs typeface="Squada One"/>
                <a:sym typeface="Squada One"/>
              </a:rPr>
              <a:t>do-while Loop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826984" y="3703411"/>
            <a:ext cx="12634031" cy="2821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syntax :</a:t>
            </a:r>
          </a:p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do {</a:t>
            </a:r>
          </a:p>
          <a:p>
            <a:pPr algn="l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    // code to execute</a:t>
            </a:r>
          </a:p>
          <a:p>
            <a:pPr algn="l" marL="0" indent="0" lvl="0">
              <a:lnSpc>
                <a:spcPts val="5549"/>
              </a:lnSpc>
              <a:spcBef>
                <a:spcPct val="0"/>
              </a:spcBef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} while (condition);</a:t>
            </a:r>
          </a:p>
        </p:txBody>
      </p:sp>
      <p:sp>
        <p:nvSpPr>
          <p:cNvPr name="AutoShape 4" id="4"/>
          <p:cNvSpPr/>
          <p:nvPr/>
        </p:nvSpPr>
        <p:spPr>
          <a:xfrm>
            <a:off x="1331683" y="2025106"/>
            <a:ext cx="10309311" cy="0"/>
          </a:xfrm>
          <a:prstGeom prst="line">
            <a:avLst/>
          </a:prstGeom>
          <a:ln cap="flat" w="38100">
            <a:solidFill>
              <a:srgbClr val="143C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11644" y="7203742"/>
            <a:ext cx="17976356" cy="297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KEY POINTS  </a:t>
            </a:r>
          </a:p>
          <a:p>
            <a:pPr algn="l" marL="842004" indent="-421002" lvl="1">
              <a:lnSpc>
                <a:spcPts val="5849"/>
              </a:lnSpc>
              <a:buFont typeface="Arial"/>
              <a:buChar char="•"/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Executes the block at least once, even if the condition is false initially.</a:t>
            </a:r>
          </a:p>
          <a:p>
            <a:pPr algn="l" marL="842004" indent="-421002" lvl="1">
              <a:lnSpc>
                <a:spcPts val="5849"/>
              </a:lnSpc>
              <a:buFont typeface="Arial"/>
              <a:buChar char="•"/>
            </a:pPr>
            <a:r>
              <a:rPr lang="en-US" sz="38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Useful in menu-driven programs or input validation scenarios.</a:t>
            </a:r>
          </a:p>
          <a:p>
            <a:pPr algn="l">
              <a:lnSpc>
                <a:spcPts val="58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21016" y="2453730"/>
            <a:ext cx="17250420" cy="212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</a:pPr>
            <a:r>
              <a:rPr lang="en-US" sz="3699">
                <a:solidFill>
                  <a:srgbClr val="143C3C"/>
                </a:solidFill>
                <a:latin typeface="Klima"/>
                <a:ea typeface="Klima"/>
                <a:cs typeface="Klima"/>
                <a:sym typeface="Klima"/>
              </a:rPr>
              <a:t>The do-while loop ensures the block of code runs at least once before checking the condition.</a:t>
            </a:r>
          </a:p>
          <a:p>
            <a:pPr algn="ctr">
              <a:lnSpc>
                <a:spcPts val="55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E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1592" y="3047852"/>
            <a:ext cx="13042921" cy="319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6"/>
              </a:lnSpc>
              <a:spcBef>
                <a:spcPct val="0"/>
              </a:spcBef>
            </a:pPr>
            <a:r>
              <a:rPr lang="en-US" sz="17731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DAGYJ99ky_8</dc:identifier>
  <dcterms:modified xsi:type="dcterms:W3CDTF">2011-08-01T06:04:30Z</dcterms:modified>
  <cp:revision>1</cp:revision>
  <dc:title>Looping Statements in C++</dc:title>
</cp:coreProperties>
</file>