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9" r:id="rId8"/>
    <p:sldId id="265" r:id="rId9"/>
    <p:sldId id="266" r:id="rId10"/>
    <p:sldId id="267" r:id="rId11"/>
    <p:sldId id="268" r:id="rId12"/>
    <p:sldId id="26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C2AE-C75F-4EB1-15B0-4A04B0F8B8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C90085-2914-0980-6205-036BA383D1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C7B815-6B34-C9C6-67A9-42FDAD3B32B2}"/>
              </a:ext>
            </a:extLst>
          </p:cNvPr>
          <p:cNvSpPr>
            <a:spLocks noGrp="1"/>
          </p:cNvSpPr>
          <p:nvPr>
            <p:ph type="dt" sz="half" idx="10"/>
          </p:nvPr>
        </p:nvSpPr>
        <p:spPr/>
        <p:txBody>
          <a:bodyPr/>
          <a:lstStyle/>
          <a:p>
            <a:fld id="{670EEE30-FFF2-415E-8F59-215342AA7E67}" type="datetimeFigureOut">
              <a:rPr lang="en-IN" smtClean="0"/>
              <a:t>21-03-2023</a:t>
            </a:fld>
            <a:endParaRPr lang="en-IN"/>
          </a:p>
        </p:txBody>
      </p:sp>
      <p:sp>
        <p:nvSpPr>
          <p:cNvPr id="5" name="Footer Placeholder 4">
            <a:extLst>
              <a:ext uri="{FF2B5EF4-FFF2-40B4-BE49-F238E27FC236}">
                <a16:creationId xmlns:a16="http://schemas.microsoft.com/office/drawing/2014/main" id="{D9D2BF4B-DED7-7EC0-29C4-E88AAF23BE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E0AD95-52B9-E903-AA4B-D1587068CEF6}"/>
              </a:ext>
            </a:extLst>
          </p:cNvPr>
          <p:cNvSpPr>
            <a:spLocks noGrp="1"/>
          </p:cNvSpPr>
          <p:nvPr>
            <p:ph type="sldNum" sz="quarter" idx="12"/>
          </p:nvPr>
        </p:nvSpPr>
        <p:spPr/>
        <p:txBody>
          <a:bodyPr/>
          <a:lstStyle/>
          <a:p>
            <a:fld id="{1B71726F-DC73-4464-B79D-0500C14603DA}" type="slidenum">
              <a:rPr lang="en-IN" smtClean="0"/>
              <a:t>‹#›</a:t>
            </a:fld>
            <a:endParaRPr lang="en-IN"/>
          </a:p>
        </p:txBody>
      </p:sp>
    </p:spTree>
    <p:extLst>
      <p:ext uri="{BB962C8B-B14F-4D97-AF65-F5344CB8AC3E}">
        <p14:creationId xmlns:p14="http://schemas.microsoft.com/office/powerpoint/2010/main" val="1304308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175B-5A67-4786-D28C-79A0937EB6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97885D-4D56-167D-C5BE-F07E59778C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634F0D-6ABE-FAEA-E777-2C4DEB3EAA08}"/>
              </a:ext>
            </a:extLst>
          </p:cNvPr>
          <p:cNvSpPr>
            <a:spLocks noGrp="1"/>
          </p:cNvSpPr>
          <p:nvPr>
            <p:ph type="dt" sz="half" idx="10"/>
          </p:nvPr>
        </p:nvSpPr>
        <p:spPr/>
        <p:txBody>
          <a:bodyPr/>
          <a:lstStyle/>
          <a:p>
            <a:fld id="{670EEE30-FFF2-415E-8F59-215342AA7E67}" type="datetimeFigureOut">
              <a:rPr lang="en-IN" smtClean="0"/>
              <a:t>21-03-2023</a:t>
            </a:fld>
            <a:endParaRPr lang="en-IN"/>
          </a:p>
        </p:txBody>
      </p:sp>
      <p:sp>
        <p:nvSpPr>
          <p:cNvPr id="5" name="Footer Placeholder 4">
            <a:extLst>
              <a:ext uri="{FF2B5EF4-FFF2-40B4-BE49-F238E27FC236}">
                <a16:creationId xmlns:a16="http://schemas.microsoft.com/office/drawing/2014/main" id="{247D589A-3DF3-8228-C03B-B3CE77C90C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52154C-33DB-E6EC-D6D7-5E5B2C996B40}"/>
              </a:ext>
            </a:extLst>
          </p:cNvPr>
          <p:cNvSpPr>
            <a:spLocks noGrp="1"/>
          </p:cNvSpPr>
          <p:nvPr>
            <p:ph type="sldNum" sz="quarter" idx="12"/>
          </p:nvPr>
        </p:nvSpPr>
        <p:spPr/>
        <p:txBody>
          <a:bodyPr/>
          <a:lstStyle/>
          <a:p>
            <a:fld id="{1B71726F-DC73-4464-B79D-0500C14603DA}" type="slidenum">
              <a:rPr lang="en-IN" smtClean="0"/>
              <a:t>‹#›</a:t>
            </a:fld>
            <a:endParaRPr lang="en-IN"/>
          </a:p>
        </p:txBody>
      </p:sp>
    </p:spTree>
    <p:extLst>
      <p:ext uri="{BB962C8B-B14F-4D97-AF65-F5344CB8AC3E}">
        <p14:creationId xmlns:p14="http://schemas.microsoft.com/office/powerpoint/2010/main" val="419574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96FBB7-06C0-5EFB-182F-B605D05AF6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59F9FC-5D34-F947-D477-4F97920AF0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7EF1D6-F6EF-270A-4DAD-9CFCF8BF8FA3}"/>
              </a:ext>
            </a:extLst>
          </p:cNvPr>
          <p:cNvSpPr>
            <a:spLocks noGrp="1"/>
          </p:cNvSpPr>
          <p:nvPr>
            <p:ph type="dt" sz="half" idx="10"/>
          </p:nvPr>
        </p:nvSpPr>
        <p:spPr/>
        <p:txBody>
          <a:bodyPr/>
          <a:lstStyle/>
          <a:p>
            <a:fld id="{670EEE30-FFF2-415E-8F59-215342AA7E67}" type="datetimeFigureOut">
              <a:rPr lang="en-IN" smtClean="0"/>
              <a:t>21-03-2023</a:t>
            </a:fld>
            <a:endParaRPr lang="en-IN"/>
          </a:p>
        </p:txBody>
      </p:sp>
      <p:sp>
        <p:nvSpPr>
          <p:cNvPr id="5" name="Footer Placeholder 4">
            <a:extLst>
              <a:ext uri="{FF2B5EF4-FFF2-40B4-BE49-F238E27FC236}">
                <a16:creationId xmlns:a16="http://schemas.microsoft.com/office/drawing/2014/main" id="{B9FF81E4-DFB5-B4D5-F1EF-1674E12A14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7F666D-9951-5441-2F26-9345BB957F8A}"/>
              </a:ext>
            </a:extLst>
          </p:cNvPr>
          <p:cNvSpPr>
            <a:spLocks noGrp="1"/>
          </p:cNvSpPr>
          <p:nvPr>
            <p:ph type="sldNum" sz="quarter" idx="12"/>
          </p:nvPr>
        </p:nvSpPr>
        <p:spPr/>
        <p:txBody>
          <a:bodyPr/>
          <a:lstStyle/>
          <a:p>
            <a:fld id="{1B71726F-DC73-4464-B79D-0500C14603DA}" type="slidenum">
              <a:rPr lang="en-IN" smtClean="0"/>
              <a:t>‹#›</a:t>
            </a:fld>
            <a:endParaRPr lang="en-IN"/>
          </a:p>
        </p:txBody>
      </p:sp>
    </p:spTree>
    <p:extLst>
      <p:ext uri="{BB962C8B-B14F-4D97-AF65-F5344CB8AC3E}">
        <p14:creationId xmlns:p14="http://schemas.microsoft.com/office/powerpoint/2010/main" val="7669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15BB-B030-A412-1BF6-4F95EEA29D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FAA867-2BB5-E358-294C-23B3C83AFF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6BDE7-ED0C-7D35-FEAB-CCA2DE39190A}"/>
              </a:ext>
            </a:extLst>
          </p:cNvPr>
          <p:cNvSpPr>
            <a:spLocks noGrp="1"/>
          </p:cNvSpPr>
          <p:nvPr>
            <p:ph type="dt" sz="half" idx="10"/>
          </p:nvPr>
        </p:nvSpPr>
        <p:spPr/>
        <p:txBody>
          <a:bodyPr/>
          <a:lstStyle/>
          <a:p>
            <a:fld id="{670EEE30-FFF2-415E-8F59-215342AA7E67}" type="datetimeFigureOut">
              <a:rPr lang="en-IN" smtClean="0"/>
              <a:t>21-03-2023</a:t>
            </a:fld>
            <a:endParaRPr lang="en-IN"/>
          </a:p>
        </p:txBody>
      </p:sp>
      <p:sp>
        <p:nvSpPr>
          <p:cNvPr id="5" name="Footer Placeholder 4">
            <a:extLst>
              <a:ext uri="{FF2B5EF4-FFF2-40B4-BE49-F238E27FC236}">
                <a16:creationId xmlns:a16="http://schemas.microsoft.com/office/drawing/2014/main" id="{802A6F0A-F4FD-126C-4DBF-FA2007E67F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438C1-5CBA-3653-EE69-03B2D2BB0C1A}"/>
              </a:ext>
            </a:extLst>
          </p:cNvPr>
          <p:cNvSpPr>
            <a:spLocks noGrp="1"/>
          </p:cNvSpPr>
          <p:nvPr>
            <p:ph type="sldNum" sz="quarter" idx="12"/>
          </p:nvPr>
        </p:nvSpPr>
        <p:spPr/>
        <p:txBody>
          <a:bodyPr/>
          <a:lstStyle/>
          <a:p>
            <a:fld id="{1B71726F-DC73-4464-B79D-0500C14603DA}" type="slidenum">
              <a:rPr lang="en-IN" smtClean="0"/>
              <a:t>‹#›</a:t>
            </a:fld>
            <a:endParaRPr lang="en-IN"/>
          </a:p>
        </p:txBody>
      </p:sp>
    </p:spTree>
    <p:extLst>
      <p:ext uri="{BB962C8B-B14F-4D97-AF65-F5344CB8AC3E}">
        <p14:creationId xmlns:p14="http://schemas.microsoft.com/office/powerpoint/2010/main" val="84865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B66B4-4F98-16FE-F295-432828F1A1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0C8E86-29A7-85BD-746F-2F29CCD452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EB23C2-6DB3-DD3E-D514-AA7D5559BB6D}"/>
              </a:ext>
            </a:extLst>
          </p:cNvPr>
          <p:cNvSpPr>
            <a:spLocks noGrp="1"/>
          </p:cNvSpPr>
          <p:nvPr>
            <p:ph type="dt" sz="half" idx="10"/>
          </p:nvPr>
        </p:nvSpPr>
        <p:spPr/>
        <p:txBody>
          <a:bodyPr/>
          <a:lstStyle/>
          <a:p>
            <a:fld id="{670EEE30-FFF2-415E-8F59-215342AA7E67}" type="datetimeFigureOut">
              <a:rPr lang="en-IN" smtClean="0"/>
              <a:t>21-03-2023</a:t>
            </a:fld>
            <a:endParaRPr lang="en-IN"/>
          </a:p>
        </p:txBody>
      </p:sp>
      <p:sp>
        <p:nvSpPr>
          <p:cNvPr id="5" name="Footer Placeholder 4">
            <a:extLst>
              <a:ext uri="{FF2B5EF4-FFF2-40B4-BE49-F238E27FC236}">
                <a16:creationId xmlns:a16="http://schemas.microsoft.com/office/drawing/2014/main" id="{0D946E74-4493-2A73-EC12-3893324C78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163829-9C71-9B58-D607-F6AEFB6B2E11}"/>
              </a:ext>
            </a:extLst>
          </p:cNvPr>
          <p:cNvSpPr>
            <a:spLocks noGrp="1"/>
          </p:cNvSpPr>
          <p:nvPr>
            <p:ph type="sldNum" sz="quarter" idx="12"/>
          </p:nvPr>
        </p:nvSpPr>
        <p:spPr/>
        <p:txBody>
          <a:bodyPr/>
          <a:lstStyle/>
          <a:p>
            <a:fld id="{1B71726F-DC73-4464-B79D-0500C14603DA}" type="slidenum">
              <a:rPr lang="en-IN" smtClean="0"/>
              <a:t>‹#›</a:t>
            </a:fld>
            <a:endParaRPr lang="en-IN"/>
          </a:p>
        </p:txBody>
      </p:sp>
    </p:spTree>
    <p:extLst>
      <p:ext uri="{BB962C8B-B14F-4D97-AF65-F5344CB8AC3E}">
        <p14:creationId xmlns:p14="http://schemas.microsoft.com/office/powerpoint/2010/main" val="410593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F14A-6486-E6D5-6F0D-C5ECC8A34E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6615D4-02D7-33A6-2B92-D57CA7C5ED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23B1F6-3A6D-FDDE-48C7-04E036CE8A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6FE296-8395-F13A-91AE-92D5558EC65E}"/>
              </a:ext>
            </a:extLst>
          </p:cNvPr>
          <p:cNvSpPr>
            <a:spLocks noGrp="1"/>
          </p:cNvSpPr>
          <p:nvPr>
            <p:ph type="dt" sz="half" idx="10"/>
          </p:nvPr>
        </p:nvSpPr>
        <p:spPr/>
        <p:txBody>
          <a:bodyPr/>
          <a:lstStyle/>
          <a:p>
            <a:fld id="{670EEE30-FFF2-415E-8F59-215342AA7E67}" type="datetimeFigureOut">
              <a:rPr lang="en-IN" smtClean="0"/>
              <a:t>21-03-2023</a:t>
            </a:fld>
            <a:endParaRPr lang="en-IN"/>
          </a:p>
        </p:txBody>
      </p:sp>
      <p:sp>
        <p:nvSpPr>
          <p:cNvPr id="6" name="Footer Placeholder 5">
            <a:extLst>
              <a:ext uri="{FF2B5EF4-FFF2-40B4-BE49-F238E27FC236}">
                <a16:creationId xmlns:a16="http://schemas.microsoft.com/office/drawing/2014/main" id="{98DBE3D9-9E60-4D41-D8C3-8C0BC7F964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6C7CF4-91D5-89E2-1266-FE5DEAF48961}"/>
              </a:ext>
            </a:extLst>
          </p:cNvPr>
          <p:cNvSpPr>
            <a:spLocks noGrp="1"/>
          </p:cNvSpPr>
          <p:nvPr>
            <p:ph type="sldNum" sz="quarter" idx="12"/>
          </p:nvPr>
        </p:nvSpPr>
        <p:spPr/>
        <p:txBody>
          <a:bodyPr/>
          <a:lstStyle/>
          <a:p>
            <a:fld id="{1B71726F-DC73-4464-B79D-0500C14603DA}" type="slidenum">
              <a:rPr lang="en-IN" smtClean="0"/>
              <a:t>‹#›</a:t>
            </a:fld>
            <a:endParaRPr lang="en-IN"/>
          </a:p>
        </p:txBody>
      </p:sp>
    </p:spTree>
    <p:extLst>
      <p:ext uri="{BB962C8B-B14F-4D97-AF65-F5344CB8AC3E}">
        <p14:creationId xmlns:p14="http://schemas.microsoft.com/office/powerpoint/2010/main" val="372180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2036-B98C-085C-3FDE-F1E669B614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9F563B-6AEC-94D5-0559-7D712F2AE1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64FF3-8CD1-D6F1-31DF-89B598D22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58EB35-0B3C-67CF-937E-B5AEA1CC42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5BCF32-6C1E-5212-AC46-50A7021709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42DEA5-8A82-DCC4-FB10-CABDC644559E}"/>
              </a:ext>
            </a:extLst>
          </p:cNvPr>
          <p:cNvSpPr>
            <a:spLocks noGrp="1"/>
          </p:cNvSpPr>
          <p:nvPr>
            <p:ph type="dt" sz="half" idx="10"/>
          </p:nvPr>
        </p:nvSpPr>
        <p:spPr/>
        <p:txBody>
          <a:bodyPr/>
          <a:lstStyle/>
          <a:p>
            <a:fld id="{670EEE30-FFF2-415E-8F59-215342AA7E67}" type="datetimeFigureOut">
              <a:rPr lang="en-IN" smtClean="0"/>
              <a:t>21-03-2023</a:t>
            </a:fld>
            <a:endParaRPr lang="en-IN"/>
          </a:p>
        </p:txBody>
      </p:sp>
      <p:sp>
        <p:nvSpPr>
          <p:cNvPr id="8" name="Footer Placeholder 7">
            <a:extLst>
              <a:ext uri="{FF2B5EF4-FFF2-40B4-BE49-F238E27FC236}">
                <a16:creationId xmlns:a16="http://schemas.microsoft.com/office/drawing/2014/main" id="{ACFCFF9F-B561-787C-2D05-E5DAD162E4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3E9746-29FF-9E13-946A-A3CB3C85E639}"/>
              </a:ext>
            </a:extLst>
          </p:cNvPr>
          <p:cNvSpPr>
            <a:spLocks noGrp="1"/>
          </p:cNvSpPr>
          <p:nvPr>
            <p:ph type="sldNum" sz="quarter" idx="12"/>
          </p:nvPr>
        </p:nvSpPr>
        <p:spPr/>
        <p:txBody>
          <a:bodyPr/>
          <a:lstStyle/>
          <a:p>
            <a:fld id="{1B71726F-DC73-4464-B79D-0500C14603DA}" type="slidenum">
              <a:rPr lang="en-IN" smtClean="0"/>
              <a:t>‹#›</a:t>
            </a:fld>
            <a:endParaRPr lang="en-IN"/>
          </a:p>
        </p:txBody>
      </p:sp>
    </p:spTree>
    <p:extLst>
      <p:ext uri="{BB962C8B-B14F-4D97-AF65-F5344CB8AC3E}">
        <p14:creationId xmlns:p14="http://schemas.microsoft.com/office/powerpoint/2010/main" val="15120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C779-F5C5-DBA9-0B77-4492A988AD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8535F9-5897-2C2B-68B4-1A1A56D1AE73}"/>
              </a:ext>
            </a:extLst>
          </p:cNvPr>
          <p:cNvSpPr>
            <a:spLocks noGrp="1"/>
          </p:cNvSpPr>
          <p:nvPr>
            <p:ph type="dt" sz="half" idx="10"/>
          </p:nvPr>
        </p:nvSpPr>
        <p:spPr/>
        <p:txBody>
          <a:bodyPr/>
          <a:lstStyle/>
          <a:p>
            <a:fld id="{670EEE30-FFF2-415E-8F59-215342AA7E67}" type="datetimeFigureOut">
              <a:rPr lang="en-IN" smtClean="0"/>
              <a:t>21-03-2023</a:t>
            </a:fld>
            <a:endParaRPr lang="en-IN"/>
          </a:p>
        </p:txBody>
      </p:sp>
      <p:sp>
        <p:nvSpPr>
          <p:cNvPr id="4" name="Footer Placeholder 3">
            <a:extLst>
              <a:ext uri="{FF2B5EF4-FFF2-40B4-BE49-F238E27FC236}">
                <a16:creationId xmlns:a16="http://schemas.microsoft.com/office/drawing/2014/main" id="{7E11FD88-BEC0-5A9C-A339-3652E2262E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224272-6325-65B4-8CBC-C5A7281296B9}"/>
              </a:ext>
            </a:extLst>
          </p:cNvPr>
          <p:cNvSpPr>
            <a:spLocks noGrp="1"/>
          </p:cNvSpPr>
          <p:nvPr>
            <p:ph type="sldNum" sz="quarter" idx="12"/>
          </p:nvPr>
        </p:nvSpPr>
        <p:spPr/>
        <p:txBody>
          <a:bodyPr/>
          <a:lstStyle/>
          <a:p>
            <a:fld id="{1B71726F-DC73-4464-B79D-0500C14603DA}" type="slidenum">
              <a:rPr lang="en-IN" smtClean="0"/>
              <a:t>‹#›</a:t>
            </a:fld>
            <a:endParaRPr lang="en-IN"/>
          </a:p>
        </p:txBody>
      </p:sp>
    </p:spTree>
    <p:extLst>
      <p:ext uri="{BB962C8B-B14F-4D97-AF65-F5344CB8AC3E}">
        <p14:creationId xmlns:p14="http://schemas.microsoft.com/office/powerpoint/2010/main" val="376300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66D32-35E7-47F2-AF2F-95F956E88B0D}"/>
              </a:ext>
            </a:extLst>
          </p:cNvPr>
          <p:cNvSpPr>
            <a:spLocks noGrp="1"/>
          </p:cNvSpPr>
          <p:nvPr>
            <p:ph type="dt" sz="half" idx="10"/>
          </p:nvPr>
        </p:nvSpPr>
        <p:spPr/>
        <p:txBody>
          <a:bodyPr/>
          <a:lstStyle/>
          <a:p>
            <a:fld id="{670EEE30-FFF2-415E-8F59-215342AA7E67}" type="datetimeFigureOut">
              <a:rPr lang="en-IN" smtClean="0"/>
              <a:t>21-03-2023</a:t>
            </a:fld>
            <a:endParaRPr lang="en-IN"/>
          </a:p>
        </p:txBody>
      </p:sp>
      <p:sp>
        <p:nvSpPr>
          <p:cNvPr id="3" name="Footer Placeholder 2">
            <a:extLst>
              <a:ext uri="{FF2B5EF4-FFF2-40B4-BE49-F238E27FC236}">
                <a16:creationId xmlns:a16="http://schemas.microsoft.com/office/drawing/2014/main" id="{F1D5AECC-6D0B-B919-7C59-6F9E7E93DF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4F2ED5-4733-0198-ECD3-3A21199FB491}"/>
              </a:ext>
            </a:extLst>
          </p:cNvPr>
          <p:cNvSpPr>
            <a:spLocks noGrp="1"/>
          </p:cNvSpPr>
          <p:nvPr>
            <p:ph type="sldNum" sz="quarter" idx="12"/>
          </p:nvPr>
        </p:nvSpPr>
        <p:spPr/>
        <p:txBody>
          <a:bodyPr/>
          <a:lstStyle/>
          <a:p>
            <a:fld id="{1B71726F-DC73-4464-B79D-0500C14603DA}" type="slidenum">
              <a:rPr lang="en-IN" smtClean="0"/>
              <a:t>‹#›</a:t>
            </a:fld>
            <a:endParaRPr lang="en-IN"/>
          </a:p>
        </p:txBody>
      </p:sp>
    </p:spTree>
    <p:extLst>
      <p:ext uri="{BB962C8B-B14F-4D97-AF65-F5344CB8AC3E}">
        <p14:creationId xmlns:p14="http://schemas.microsoft.com/office/powerpoint/2010/main" val="76952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08B82-41ED-6EAD-D88D-BAA5D30BF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37AF3F-4D44-002A-4682-0CD73EDF2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170C93-EA4D-6816-EAF8-BAF6D3700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D5058A-E0B5-AFE0-F7B6-458728E54189}"/>
              </a:ext>
            </a:extLst>
          </p:cNvPr>
          <p:cNvSpPr>
            <a:spLocks noGrp="1"/>
          </p:cNvSpPr>
          <p:nvPr>
            <p:ph type="dt" sz="half" idx="10"/>
          </p:nvPr>
        </p:nvSpPr>
        <p:spPr/>
        <p:txBody>
          <a:bodyPr/>
          <a:lstStyle/>
          <a:p>
            <a:fld id="{670EEE30-FFF2-415E-8F59-215342AA7E67}" type="datetimeFigureOut">
              <a:rPr lang="en-IN" smtClean="0"/>
              <a:t>21-03-2023</a:t>
            </a:fld>
            <a:endParaRPr lang="en-IN"/>
          </a:p>
        </p:txBody>
      </p:sp>
      <p:sp>
        <p:nvSpPr>
          <p:cNvPr id="6" name="Footer Placeholder 5">
            <a:extLst>
              <a:ext uri="{FF2B5EF4-FFF2-40B4-BE49-F238E27FC236}">
                <a16:creationId xmlns:a16="http://schemas.microsoft.com/office/drawing/2014/main" id="{95201F95-3188-7EBA-A357-4A275FC729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DD8FDD-42D2-4ED0-CC3E-C1D069AAB9F1}"/>
              </a:ext>
            </a:extLst>
          </p:cNvPr>
          <p:cNvSpPr>
            <a:spLocks noGrp="1"/>
          </p:cNvSpPr>
          <p:nvPr>
            <p:ph type="sldNum" sz="quarter" idx="12"/>
          </p:nvPr>
        </p:nvSpPr>
        <p:spPr/>
        <p:txBody>
          <a:bodyPr/>
          <a:lstStyle/>
          <a:p>
            <a:fld id="{1B71726F-DC73-4464-B79D-0500C14603DA}" type="slidenum">
              <a:rPr lang="en-IN" smtClean="0"/>
              <a:t>‹#›</a:t>
            </a:fld>
            <a:endParaRPr lang="en-IN"/>
          </a:p>
        </p:txBody>
      </p:sp>
    </p:spTree>
    <p:extLst>
      <p:ext uri="{BB962C8B-B14F-4D97-AF65-F5344CB8AC3E}">
        <p14:creationId xmlns:p14="http://schemas.microsoft.com/office/powerpoint/2010/main" val="297428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2991-F451-F667-E1C4-FF38098CF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202F06-9D54-5DEB-3B82-53BF4022C7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5A8818-BEDF-01AB-166E-7E76DB404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12C179-2BEB-A3CF-4102-066898867140}"/>
              </a:ext>
            </a:extLst>
          </p:cNvPr>
          <p:cNvSpPr>
            <a:spLocks noGrp="1"/>
          </p:cNvSpPr>
          <p:nvPr>
            <p:ph type="dt" sz="half" idx="10"/>
          </p:nvPr>
        </p:nvSpPr>
        <p:spPr/>
        <p:txBody>
          <a:bodyPr/>
          <a:lstStyle/>
          <a:p>
            <a:fld id="{670EEE30-FFF2-415E-8F59-215342AA7E67}" type="datetimeFigureOut">
              <a:rPr lang="en-IN" smtClean="0"/>
              <a:t>21-03-2023</a:t>
            </a:fld>
            <a:endParaRPr lang="en-IN"/>
          </a:p>
        </p:txBody>
      </p:sp>
      <p:sp>
        <p:nvSpPr>
          <p:cNvPr id="6" name="Footer Placeholder 5">
            <a:extLst>
              <a:ext uri="{FF2B5EF4-FFF2-40B4-BE49-F238E27FC236}">
                <a16:creationId xmlns:a16="http://schemas.microsoft.com/office/drawing/2014/main" id="{58EC3594-F2B4-CC90-BE81-C5EE932635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C55F82-30A1-CAAD-3D97-82467C1473FB}"/>
              </a:ext>
            </a:extLst>
          </p:cNvPr>
          <p:cNvSpPr>
            <a:spLocks noGrp="1"/>
          </p:cNvSpPr>
          <p:nvPr>
            <p:ph type="sldNum" sz="quarter" idx="12"/>
          </p:nvPr>
        </p:nvSpPr>
        <p:spPr/>
        <p:txBody>
          <a:bodyPr/>
          <a:lstStyle/>
          <a:p>
            <a:fld id="{1B71726F-DC73-4464-B79D-0500C14603DA}" type="slidenum">
              <a:rPr lang="en-IN" smtClean="0"/>
              <a:t>‹#›</a:t>
            </a:fld>
            <a:endParaRPr lang="en-IN"/>
          </a:p>
        </p:txBody>
      </p:sp>
    </p:spTree>
    <p:extLst>
      <p:ext uri="{BB962C8B-B14F-4D97-AF65-F5344CB8AC3E}">
        <p14:creationId xmlns:p14="http://schemas.microsoft.com/office/powerpoint/2010/main" val="243911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8A0BA-4766-918F-CE34-00CF171F3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7F3D70-34C3-4607-290D-574D53BB8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11798-BED1-0F69-90D0-6975F53E57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EEE30-FFF2-415E-8F59-215342AA7E67}" type="datetimeFigureOut">
              <a:rPr lang="en-IN" smtClean="0"/>
              <a:t>21-03-2023</a:t>
            </a:fld>
            <a:endParaRPr lang="en-IN"/>
          </a:p>
        </p:txBody>
      </p:sp>
      <p:sp>
        <p:nvSpPr>
          <p:cNvPr id="5" name="Footer Placeholder 4">
            <a:extLst>
              <a:ext uri="{FF2B5EF4-FFF2-40B4-BE49-F238E27FC236}">
                <a16:creationId xmlns:a16="http://schemas.microsoft.com/office/drawing/2014/main" id="{58B57170-0719-6406-C328-1BCBCEB45C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92FDD3-193B-AC6B-5E6B-9BACAF1AE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1726F-DC73-4464-B79D-0500C14603DA}" type="slidenum">
              <a:rPr lang="en-IN" smtClean="0"/>
              <a:t>‹#›</a:t>
            </a:fld>
            <a:endParaRPr lang="en-IN"/>
          </a:p>
        </p:txBody>
      </p:sp>
    </p:spTree>
    <p:extLst>
      <p:ext uri="{BB962C8B-B14F-4D97-AF65-F5344CB8AC3E}">
        <p14:creationId xmlns:p14="http://schemas.microsoft.com/office/powerpoint/2010/main" val="2269489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3.m4a"/><Relationship Id="rId1" Type="http://schemas.microsoft.com/office/2007/relationships/media" Target="../media/media13.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jp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3.jpg"/><Relationship Id="rId5" Type="http://schemas.openxmlformats.org/officeDocument/2006/relationships/image" Target="../media/image1.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hyperlink" Target="http://millionsongdataset.com/"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image" Target="../media/image9.svg"/><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7;p16">
            <a:extLst>
              <a:ext uri="{FF2B5EF4-FFF2-40B4-BE49-F238E27FC236}">
                <a16:creationId xmlns:a16="http://schemas.microsoft.com/office/drawing/2014/main" id="{CF2FD48E-4917-D939-14B4-763CC1B94F14}"/>
              </a:ext>
            </a:extLst>
          </p:cNvPr>
          <p:cNvSpPr txBox="1"/>
          <p:nvPr/>
        </p:nvSpPr>
        <p:spPr>
          <a:xfrm>
            <a:off x="2695800" y="2690400"/>
            <a:ext cx="6800400" cy="14772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7200" b="1" dirty="0">
                <a:solidFill>
                  <a:schemeClr val="accent1">
                    <a:lumMod val="75000"/>
                  </a:schemeClr>
                </a:solidFill>
                <a:latin typeface="Google Sans"/>
                <a:ea typeface="Google Sans"/>
                <a:cs typeface="Google Sans"/>
                <a:sym typeface="Google Sans"/>
              </a:rPr>
              <a:t>Tune Testimonial</a:t>
            </a:r>
            <a:endParaRPr sz="7200" b="1" dirty="0">
              <a:solidFill>
                <a:schemeClr val="accent1">
                  <a:lumMod val="75000"/>
                </a:schemeClr>
              </a:solidFill>
              <a:latin typeface="Google Sans"/>
              <a:ea typeface="Google Sans"/>
              <a:cs typeface="Google Sans"/>
              <a:sym typeface="Google Sans"/>
            </a:endParaRPr>
          </a:p>
        </p:txBody>
      </p:sp>
      <p:pic>
        <p:nvPicPr>
          <p:cNvPr id="2" name="Slide 1">
            <a:hlinkClick r:id="" action="ppaction://media"/>
            <a:extLst>
              <a:ext uri="{FF2B5EF4-FFF2-40B4-BE49-F238E27FC236}">
                <a16:creationId xmlns:a16="http://schemas.microsoft.com/office/drawing/2014/main" id="{D82C7BA7-66EA-7D05-5515-CEBB18F0F33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54965" y="6181725"/>
            <a:ext cx="487363" cy="487363"/>
          </a:xfrm>
          <a:prstGeom prst="rect">
            <a:avLst/>
          </a:prstGeom>
        </p:spPr>
      </p:pic>
    </p:spTree>
    <p:extLst>
      <p:ext uri="{BB962C8B-B14F-4D97-AF65-F5344CB8AC3E}">
        <p14:creationId xmlns:p14="http://schemas.microsoft.com/office/powerpoint/2010/main" val="60242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9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0;p22">
            <a:extLst>
              <a:ext uri="{FF2B5EF4-FFF2-40B4-BE49-F238E27FC236}">
                <a16:creationId xmlns:a16="http://schemas.microsoft.com/office/drawing/2014/main" id="{91AE6628-C483-0452-7C54-7693F6FC38BC}"/>
              </a:ext>
            </a:extLst>
          </p:cNvPr>
          <p:cNvSpPr txBox="1">
            <a:spLocks/>
          </p:cNvSpPr>
          <p:nvPr/>
        </p:nvSpPr>
        <p:spPr>
          <a:xfrm>
            <a:off x="1785257" y="504599"/>
            <a:ext cx="8368500" cy="495300"/>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7F7F7F"/>
              </a:buClr>
              <a:buSzPts val="3200"/>
              <a:buFont typeface="Roboto"/>
              <a:buNone/>
            </a:pPr>
            <a:r>
              <a:rPr lang="en" dirty="0"/>
              <a:t>Evaluation</a:t>
            </a:r>
            <a:endParaRPr lang="en-IN" dirty="0"/>
          </a:p>
        </p:txBody>
      </p:sp>
      <p:sp>
        <p:nvSpPr>
          <p:cNvPr id="3" name="Google Shape;171;p22">
            <a:extLst>
              <a:ext uri="{FF2B5EF4-FFF2-40B4-BE49-F238E27FC236}">
                <a16:creationId xmlns:a16="http://schemas.microsoft.com/office/drawing/2014/main" id="{7672A5F7-896A-EF1E-957B-71D926A600F0}"/>
              </a:ext>
            </a:extLst>
          </p:cNvPr>
          <p:cNvSpPr/>
          <p:nvPr/>
        </p:nvSpPr>
        <p:spPr>
          <a:xfrm>
            <a:off x="658457" y="2302200"/>
            <a:ext cx="2253600" cy="2253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4" name="Google Shape;184;p22">
            <a:extLst>
              <a:ext uri="{FF2B5EF4-FFF2-40B4-BE49-F238E27FC236}">
                <a16:creationId xmlns:a16="http://schemas.microsoft.com/office/drawing/2014/main" id="{CF198D9A-74DD-6BF6-A032-46CDFCD8B1B4}"/>
              </a:ext>
            </a:extLst>
          </p:cNvPr>
          <p:cNvSpPr/>
          <p:nvPr/>
        </p:nvSpPr>
        <p:spPr>
          <a:xfrm>
            <a:off x="4903031" y="2887494"/>
            <a:ext cx="1101383" cy="1075403"/>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tx2">
              <a:lumMod val="60000"/>
              <a:lumOff val="40000"/>
            </a:schemeClr>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5" name="Google Shape;186;p22">
            <a:extLst>
              <a:ext uri="{FF2B5EF4-FFF2-40B4-BE49-F238E27FC236}">
                <a16:creationId xmlns:a16="http://schemas.microsoft.com/office/drawing/2014/main" id="{BC973F19-1332-9DEE-60C7-113627DB7C13}"/>
              </a:ext>
            </a:extLst>
          </p:cNvPr>
          <p:cNvSpPr txBox="1"/>
          <p:nvPr/>
        </p:nvSpPr>
        <p:spPr>
          <a:xfrm>
            <a:off x="7648685" y="3269609"/>
            <a:ext cx="3567900" cy="576300"/>
          </a:xfrm>
          <a:prstGeom prst="rect">
            <a:avLst/>
          </a:prstGeom>
          <a:noFill/>
          <a:ln>
            <a:noFill/>
          </a:ln>
        </p:spPr>
        <p:txBody>
          <a:bodyPr spcFirstLastPara="1" wrap="square" lIns="0" tIns="0" rIns="0" bIns="0" anchor="ctr" anchorCtr="0">
            <a:noAutofit/>
          </a:bodyPr>
          <a:lstStyle/>
          <a:p>
            <a:pPr algn="just">
              <a:spcBef>
                <a:spcPct val="20000"/>
              </a:spcBef>
              <a:spcAft>
                <a:spcPts val="600"/>
              </a:spcAft>
              <a:buSzPct val="115000"/>
            </a:pPr>
            <a:r>
              <a:rPr lang="en-US" sz="1600" dirty="0"/>
              <a:t>To determine the best model for the data, we will use metrics like Mean Absolute Error (MAE), Mean Square Error (MSE), Root Mean Square Error (RMSE), and accuracy score from the models.</a:t>
            </a:r>
          </a:p>
        </p:txBody>
      </p:sp>
      <p:cxnSp>
        <p:nvCxnSpPr>
          <p:cNvPr id="6" name="Straight Connector 5">
            <a:extLst>
              <a:ext uri="{FF2B5EF4-FFF2-40B4-BE49-F238E27FC236}">
                <a16:creationId xmlns:a16="http://schemas.microsoft.com/office/drawing/2014/main" id="{23D39D1F-E556-1787-EE4F-8221F063B782}"/>
              </a:ext>
            </a:extLst>
          </p:cNvPr>
          <p:cNvCxnSpPr>
            <a:cxnSpLocks/>
          </p:cNvCxnSpPr>
          <p:nvPr/>
        </p:nvCxnSpPr>
        <p:spPr>
          <a:xfrm>
            <a:off x="6187588" y="3408688"/>
            <a:ext cx="1278614"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Google Shape;184;p22">
            <a:extLst>
              <a:ext uri="{FF2B5EF4-FFF2-40B4-BE49-F238E27FC236}">
                <a16:creationId xmlns:a16="http://schemas.microsoft.com/office/drawing/2014/main" id="{4CB12BDD-7739-B890-1293-11266126B773}"/>
              </a:ext>
            </a:extLst>
          </p:cNvPr>
          <p:cNvSpPr/>
          <p:nvPr/>
        </p:nvSpPr>
        <p:spPr>
          <a:xfrm>
            <a:off x="3167587" y="2738699"/>
            <a:ext cx="1479914" cy="1439018"/>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tx2">
              <a:lumMod val="60000"/>
              <a:lumOff val="40000"/>
            </a:schemeClr>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pic>
        <p:nvPicPr>
          <p:cNvPr id="8" name="Slide 10">
            <a:hlinkClick r:id="" action="ppaction://media"/>
            <a:extLst>
              <a:ext uri="{FF2B5EF4-FFF2-40B4-BE49-F238E27FC236}">
                <a16:creationId xmlns:a16="http://schemas.microsoft.com/office/drawing/2014/main" id="{DD4C5FEC-4679-6D76-5527-D50029B1631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34645" y="6090285"/>
            <a:ext cx="487363" cy="487363"/>
          </a:xfrm>
          <a:prstGeom prst="rect">
            <a:avLst/>
          </a:prstGeom>
        </p:spPr>
      </p:pic>
    </p:spTree>
    <p:extLst>
      <p:ext uri="{BB962C8B-B14F-4D97-AF65-F5344CB8AC3E}">
        <p14:creationId xmlns:p14="http://schemas.microsoft.com/office/powerpoint/2010/main" val="119618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84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0;p22">
            <a:extLst>
              <a:ext uri="{FF2B5EF4-FFF2-40B4-BE49-F238E27FC236}">
                <a16:creationId xmlns:a16="http://schemas.microsoft.com/office/drawing/2014/main" id="{E5FF3F79-F915-C99C-1BB5-2A79D946A719}"/>
              </a:ext>
            </a:extLst>
          </p:cNvPr>
          <p:cNvSpPr txBox="1">
            <a:spLocks/>
          </p:cNvSpPr>
          <p:nvPr/>
        </p:nvSpPr>
        <p:spPr>
          <a:xfrm>
            <a:off x="1785257" y="504599"/>
            <a:ext cx="8368500" cy="495300"/>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7F7F7F"/>
              </a:buClr>
              <a:buSzPts val="3200"/>
              <a:buFont typeface="Roboto"/>
              <a:buNone/>
            </a:pPr>
            <a:r>
              <a:rPr lang="en" dirty="0"/>
              <a:t>Deployment</a:t>
            </a:r>
            <a:endParaRPr lang="en-IN" dirty="0"/>
          </a:p>
        </p:txBody>
      </p:sp>
      <p:sp>
        <p:nvSpPr>
          <p:cNvPr id="7" name="Google Shape;184;p22">
            <a:extLst>
              <a:ext uri="{FF2B5EF4-FFF2-40B4-BE49-F238E27FC236}">
                <a16:creationId xmlns:a16="http://schemas.microsoft.com/office/drawing/2014/main" id="{5E63160B-29EC-EA01-164B-DE4C49C16F9A}"/>
              </a:ext>
            </a:extLst>
          </p:cNvPr>
          <p:cNvSpPr/>
          <p:nvPr/>
        </p:nvSpPr>
        <p:spPr>
          <a:xfrm>
            <a:off x="1722732" y="2024313"/>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tx2">
              <a:lumMod val="60000"/>
              <a:lumOff val="40000"/>
            </a:schemeClr>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9" name="TextBox 8">
            <a:extLst>
              <a:ext uri="{FF2B5EF4-FFF2-40B4-BE49-F238E27FC236}">
                <a16:creationId xmlns:a16="http://schemas.microsoft.com/office/drawing/2014/main" id="{FCC9A93A-B056-16A9-39D4-E7F4A50E5F18}"/>
              </a:ext>
            </a:extLst>
          </p:cNvPr>
          <p:cNvSpPr txBox="1"/>
          <p:nvPr/>
        </p:nvSpPr>
        <p:spPr>
          <a:xfrm>
            <a:off x="2922205" y="2139085"/>
            <a:ext cx="7689867" cy="523220"/>
          </a:xfrm>
          <a:prstGeom prst="rect">
            <a:avLst/>
          </a:prstGeom>
          <a:noFill/>
        </p:spPr>
        <p:txBody>
          <a:bodyPr wrap="square">
            <a:spAutoFit/>
          </a:bodyPr>
          <a:lstStyle/>
          <a:p>
            <a:pPr marL="133350" lvl="0">
              <a:spcBef>
                <a:spcPct val="20000"/>
              </a:spcBef>
              <a:spcAft>
                <a:spcPts val="600"/>
              </a:spcAft>
              <a:buSzPct val="115000"/>
            </a:pPr>
            <a:r>
              <a:rPr lang="en-US" sz="2800" dirty="0"/>
              <a:t>Deploy the model to AWS(Amazon Web Services)</a:t>
            </a:r>
          </a:p>
        </p:txBody>
      </p:sp>
      <p:pic>
        <p:nvPicPr>
          <p:cNvPr id="3" name="Slide 11">
            <a:hlinkClick r:id="" action="ppaction://media"/>
            <a:extLst>
              <a:ext uri="{FF2B5EF4-FFF2-40B4-BE49-F238E27FC236}">
                <a16:creationId xmlns:a16="http://schemas.microsoft.com/office/drawing/2014/main" id="{AE538221-C7BC-87AD-0DF1-E37237D3968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65125" y="6100445"/>
            <a:ext cx="487363" cy="487363"/>
          </a:xfrm>
          <a:prstGeom prst="rect">
            <a:avLst/>
          </a:prstGeom>
        </p:spPr>
      </p:pic>
    </p:spTree>
    <p:extLst>
      <p:ext uri="{BB962C8B-B14F-4D97-AF65-F5344CB8AC3E}">
        <p14:creationId xmlns:p14="http://schemas.microsoft.com/office/powerpoint/2010/main" val="66070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09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10;p24">
            <a:extLst>
              <a:ext uri="{FF2B5EF4-FFF2-40B4-BE49-F238E27FC236}">
                <a16:creationId xmlns:a16="http://schemas.microsoft.com/office/drawing/2014/main" id="{0FDCA93D-F101-CDC2-BFBA-CB460454E065}"/>
              </a:ext>
            </a:extLst>
          </p:cNvPr>
          <p:cNvSpPr txBox="1">
            <a:spLocks/>
          </p:cNvSpPr>
          <p:nvPr/>
        </p:nvSpPr>
        <p:spPr>
          <a:xfrm>
            <a:off x="1911750" y="657724"/>
            <a:ext cx="8368500" cy="495300"/>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7F7F7F"/>
              </a:buClr>
              <a:buSzPts val="3200"/>
              <a:buFont typeface="Roboto"/>
              <a:buNone/>
            </a:pPr>
            <a:r>
              <a:rPr lang="en-IN" dirty="0"/>
              <a:t>Future Enhancement?</a:t>
            </a:r>
          </a:p>
        </p:txBody>
      </p:sp>
      <p:sp>
        <p:nvSpPr>
          <p:cNvPr id="4" name="Google Shape;208;p24">
            <a:extLst>
              <a:ext uri="{FF2B5EF4-FFF2-40B4-BE49-F238E27FC236}">
                <a16:creationId xmlns:a16="http://schemas.microsoft.com/office/drawing/2014/main" id="{761C8E8D-6500-8D91-164E-433DA6E173F2}"/>
              </a:ext>
            </a:extLst>
          </p:cNvPr>
          <p:cNvSpPr/>
          <p:nvPr/>
        </p:nvSpPr>
        <p:spPr>
          <a:xfrm>
            <a:off x="5117866" y="1971225"/>
            <a:ext cx="1753068" cy="1700663"/>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sp>
        <p:nvSpPr>
          <p:cNvPr id="11" name="Google Shape;211;p24">
            <a:extLst>
              <a:ext uri="{FF2B5EF4-FFF2-40B4-BE49-F238E27FC236}">
                <a16:creationId xmlns:a16="http://schemas.microsoft.com/office/drawing/2014/main" id="{C137514B-3418-170E-A497-E77EE4021020}"/>
              </a:ext>
            </a:extLst>
          </p:cNvPr>
          <p:cNvSpPr txBox="1"/>
          <p:nvPr/>
        </p:nvSpPr>
        <p:spPr>
          <a:xfrm>
            <a:off x="4351471" y="4432694"/>
            <a:ext cx="3489058" cy="761100"/>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Clr>
                <a:schemeClr val="accent1"/>
              </a:buClr>
              <a:buSzPts val="1200"/>
              <a:buFont typeface="Noto Sans Symbols"/>
              <a:buNone/>
            </a:pPr>
            <a:r>
              <a:rPr lang="en-US" dirty="0"/>
              <a:t>This method can be used to create a business strategy that aids in the promotion of a movie as well as advertisements.</a:t>
            </a:r>
          </a:p>
        </p:txBody>
      </p:sp>
      <p:pic>
        <p:nvPicPr>
          <p:cNvPr id="6" name="Slide 12">
            <a:hlinkClick r:id="" action="ppaction://media"/>
            <a:extLst>
              <a:ext uri="{FF2B5EF4-FFF2-40B4-BE49-F238E27FC236}">
                <a16:creationId xmlns:a16="http://schemas.microsoft.com/office/drawing/2014/main" id="{623DDEC0-97B5-E085-900B-39EFDD68A31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95605" y="6130925"/>
            <a:ext cx="487363" cy="487363"/>
          </a:xfrm>
          <a:prstGeom prst="rect">
            <a:avLst/>
          </a:prstGeom>
        </p:spPr>
      </p:pic>
    </p:spTree>
    <p:extLst>
      <p:ext uri="{BB962C8B-B14F-4D97-AF65-F5344CB8AC3E}">
        <p14:creationId xmlns:p14="http://schemas.microsoft.com/office/powerpoint/2010/main" val="148628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67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FF96B7-0137-93AB-81E9-7AA7E6E610AE}"/>
              </a:ext>
            </a:extLst>
          </p:cNvPr>
          <p:cNvSpPr/>
          <p:nvPr/>
        </p:nvSpPr>
        <p:spPr>
          <a:xfrm>
            <a:off x="3372374" y="2849889"/>
            <a:ext cx="5410899"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endParaRPr lang="en-IN" sz="5400" b="0" cap="none" spc="0" dirty="0">
              <a:ln w="0"/>
              <a:solidFill>
                <a:schemeClr val="accent1"/>
              </a:solidFill>
              <a:effectLst>
                <a:outerShdw blurRad="38100" dist="25400" dir="5400000" algn="ctr" rotWithShape="0">
                  <a:srgbClr val="6E747A">
                    <a:alpha val="43000"/>
                  </a:srgbClr>
                </a:outerShdw>
              </a:effectLst>
            </a:endParaRPr>
          </a:p>
        </p:txBody>
      </p:sp>
      <p:pic>
        <p:nvPicPr>
          <p:cNvPr id="2" name="Slide 13">
            <a:hlinkClick r:id="" action="ppaction://media"/>
            <a:extLst>
              <a:ext uri="{FF2B5EF4-FFF2-40B4-BE49-F238E27FC236}">
                <a16:creationId xmlns:a16="http://schemas.microsoft.com/office/drawing/2014/main" id="{1C7EC584-8989-BBD0-614A-84D839612EB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36245" y="6100445"/>
            <a:ext cx="487363" cy="487363"/>
          </a:xfrm>
          <a:prstGeom prst="rect">
            <a:avLst/>
          </a:prstGeom>
        </p:spPr>
      </p:pic>
    </p:spTree>
    <p:extLst>
      <p:ext uri="{BB962C8B-B14F-4D97-AF65-F5344CB8AC3E}">
        <p14:creationId xmlns:p14="http://schemas.microsoft.com/office/powerpoint/2010/main" val="108100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4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7;p17">
            <a:extLst>
              <a:ext uri="{FF2B5EF4-FFF2-40B4-BE49-F238E27FC236}">
                <a16:creationId xmlns:a16="http://schemas.microsoft.com/office/drawing/2014/main" id="{F14472B4-4DFD-7158-1709-B31232395966}"/>
              </a:ext>
            </a:extLst>
          </p:cNvPr>
          <p:cNvSpPr txBox="1">
            <a:spLocks/>
          </p:cNvSpPr>
          <p:nvPr/>
        </p:nvSpPr>
        <p:spPr>
          <a:xfrm>
            <a:off x="1689683" y="582386"/>
            <a:ext cx="8368500" cy="495300"/>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7F7F7F"/>
              </a:buClr>
              <a:buSzPts val="3200"/>
              <a:buFont typeface="Roboto"/>
              <a:buNone/>
            </a:pPr>
            <a:r>
              <a:rPr lang="en-IN" dirty="0"/>
              <a:t>Team-7</a:t>
            </a:r>
          </a:p>
        </p:txBody>
      </p:sp>
      <p:sp>
        <p:nvSpPr>
          <p:cNvPr id="3" name="Google Shape;81;p17">
            <a:extLst>
              <a:ext uri="{FF2B5EF4-FFF2-40B4-BE49-F238E27FC236}">
                <a16:creationId xmlns:a16="http://schemas.microsoft.com/office/drawing/2014/main" id="{FF81450D-8801-2319-ABBA-1CE08910620D}"/>
              </a:ext>
            </a:extLst>
          </p:cNvPr>
          <p:cNvSpPr/>
          <p:nvPr/>
        </p:nvSpPr>
        <p:spPr>
          <a:xfrm>
            <a:off x="1014517" y="4568743"/>
            <a:ext cx="2883068" cy="80771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600" b="1" dirty="0">
                <a:solidFill>
                  <a:schemeClr val="accent1"/>
                </a:solidFill>
                <a:latin typeface="Roboto"/>
                <a:ea typeface="Roboto"/>
                <a:cs typeface="Roboto"/>
                <a:sym typeface="Roboto"/>
              </a:rPr>
              <a:t>Avinash Reddy Bhavanam</a:t>
            </a:r>
            <a:br>
              <a:rPr lang="en" sz="1600" b="1" dirty="0">
                <a:solidFill>
                  <a:schemeClr val="accent1"/>
                </a:solidFill>
                <a:latin typeface="Roboto"/>
                <a:ea typeface="Roboto"/>
                <a:cs typeface="Roboto"/>
                <a:sym typeface="Roboto"/>
              </a:rPr>
            </a:br>
            <a:r>
              <a:rPr lang="en" sz="1600" dirty="0">
                <a:solidFill>
                  <a:schemeClr val="accent1"/>
                </a:solidFill>
                <a:latin typeface="Roboto"/>
                <a:ea typeface="Roboto"/>
                <a:cs typeface="Roboto"/>
                <a:sym typeface="Roboto"/>
              </a:rPr>
              <a:t> Team Leader</a:t>
            </a:r>
            <a:endParaRPr sz="1600" dirty="0">
              <a:solidFill>
                <a:schemeClr val="accent1"/>
              </a:solidFill>
              <a:latin typeface="Roboto"/>
              <a:ea typeface="Roboto"/>
              <a:cs typeface="Roboto"/>
              <a:sym typeface="Roboto"/>
            </a:endParaRPr>
          </a:p>
        </p:txBody>
      </p:sp>
      <p:sp>
        <p:nvSpPr>
          <p:cNvPr id="4" name="Google Shape;82;p17">
            <a:extLst>
              <a:ext uri="{FF2B5EF4-FFF2-40B4-BE49-F238E27FC236}">
                <a16:creationId xmlns:a16="http://schemas.microsoft.com/office/drawing/2014/main" id="{F51C8920-DB05-46D6-517F-2B550B40295D}"/>
              </a:ext>
            </a:extLst>
          </p:cNvPr>
          <p:cNvSpPr/>
          <p:nvPr/>
        </p:nvSpPr>
        <p:spPr>
          <a:xfrm>
            <a:off x="4836285" y="4881157"/>
            <a:ext cx="2883067" cy="35051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b="1" dirty="0">
                <a:solidFill>
                  <a:schemeClr val="accent2"/>
                </a:solidFill>
                <a:latin typeface="Roboto"/>
                <a:ea typeface="Roboto"/>
                <a:cs typeface="Roboto"/>
                <a:sym typeface="Roboto"/>
              </a:rPr>
              <a:t>Lavanyaa Murali</a:t>
            </a:r>
            <a:br>
              <a:rPr lang="en" sz="1100" b="1" dirty="0">
                <a:solidFill>
                  <a:schemeClr val="accent2"/>
                </a:solidFill>
                <a:latin typeface="Roboto"/>
                <a:ea typeface="Roboto"/>
                <a:cs typeface="Roboto"/>
                <a:sym typeface="Roboto"/>
              </a:rPr>
            </a:br>
            <a:r>
              <a:rPr lang="en" sz="1050" dirty="0">
                <a:solidFill>
                  <a:schemeClr val="accent2"/>
                </a:solidFill>
                <a:latin typeface="Roboto"/>
                <a:ea typeface="Roboto"/>
                <a:cs typeface="Roboto"/>
                <a:sym typeface="Roboto"/>
              </a:rPr>
              <a:t> </a:t>
            </a:r>
            <a:endParaRPr sz="1000" dirty="0">
              <a:solidFill>
                <a:schemeClr val="accent2"/>
              </a:solidFill>
              <a:latin typeface="Roboto"/>
              <a:ea typeface="Roboto"/>
              <a:cs typeface="Roboto"/>
              <a:sym typeface="Roboto"/>
            </a:endParaRPr>
          </a:p>
        </p:txBody>
      </p:sp>
      <p:sp>
        <p:nvSpPr>
          <p:cNvPr id="5" name="Google Shape;83;p17">
            <a:extLst>
              <a:ext uri="{FF2B5EF4-FFF2-40B4-BE49-F238E27FC236}">
                <a16:creationId xmlns:a16="http://schemas.microsoft.com/office/drawing/2014/main" id="{79837BAB-0E16-76CD-A029-85C07A72D98F}"/>
              </a:ext>
            </a:extLst>
          </p:cNvPr>
          <p:cNvSpPr/>
          <p:nvPr/>
        </p:nvSpPr>
        <p:spPr>
          <a:xfrm>
            <a:off x="8473494" y="4784050"/>
            <a:ext cx="2021636"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dirty="0">
                <a:solidFill>
                  <a:schemeClr val="tx2">
                    <a:lumMod val="75000"/>
                  </a:schemeClr>
                </a:solidFill>
                <a:latin typeface="Roboto"/>
                <a:ea typeface="Roboto"/>
                <a:cs typeface="Roboto"/>
                <a:sym typeface="Roboto"/>
              </a:rPr>
              <a:t>Sri Harsha </a:t>
            </a:r>
            <a:endParaRPr sz="2000" dirty="0">
              <a:solidFill>
                <a:schemeClr val="tx2">
                  <a:lumMod val="75000"/>
                </a:schemeClr>
              </a:solidFill>
              <a:latin typeface="Roboto"/>
              <a:ea typeface="Roboto"/>
              <a:cs typeface="Roboto"/>
              <a:sym typeface="Roboto"/>
            </a:endParaRPr>
          </a:p>
        </p:txBody>
      </p:sp>
      <p:pic>
        <p:nvPicPr>
          <p:cNvPr id="6" name="Picture 5">
            <a:extLst>
              <a:ext uri="{FF2B5EF4-FFF2-40B4-BE49-F238E27FC236}">
                <a16:creationId xmlns:a16="http://schemas.microsoft.com/office/drawing/2014/main" id="{B845BC3B-581A-BBA6-54CC-D70E93CD67F6}"/>
              </a:ext>
            </a:extLst>
          </p:cNvPr>
          <p:cNvPicPr>
            <a:picLocks noChangeAspect="1"/>
          </p:cNvPicPr>
          <p:nvPr/>
        </p:nvPicPr>
        <p:blipFill rotWithShape="1">
          <a:blip r:embed="rId4"/>
          <a:srcRect l="15263" t="11915" r="35375" b="54327"/>
          <a:stretch/>
        </p:blipFill>
        <p:spPr>
          <a:xfrm>
            <a:off x="5150650" y="2284493"/>
            <a:ext cx="2218883" cy="2023348"/>
          </a:xfrm>
          <a:prstGeom prst="ellipse">
            <a:avLst/>
          </a:prstGeom>
          <a:ln>
            <a:noFill/>
          </a:ln>
          <a:effectLst>
            <a:softEdge rad="112500"/>
          </a:effectLst>
        </p:spPr>
      </p:pic>
      <p:pic>
        <p:nvPicPr>
          <p:cNvPr id="7" name="Slide2">
            <a:hlinkClick r:id="" action="ppaction://media"/>
            <a:extLst>
              <a:ext uri="{FF2B5EF4-FFF2-40B4-BE49-F238E27FC236}">
                <a16:creationId xmlns:a16="http://schemas.microsoft.com/office/drawing/2014/main" id="{7BDAFF2B-63BF-BC52-DA73-BAD940F7269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54965" y="6181725"/>
            <a:ext cx="487363" cy="487363"/>
          </a:xfrm>
          <a:prstGeom prst="rect">
            <a:avLst/>
          </a:prstGeom>
        </p:spPr>
      </p:pic>
      <p:pic>
        <p:nvPicPr>
          <p:cNvPr id="9" name="Picture 8">
            <a:extLst>
              <a:ext uri="{FF2B5EF4-FFF2-40B4-BE49-F238E27FC236}">
                <a16:creationId xmlns:a16="http://schemas.microsoft.com/office/drawing/2014/main" id="{BF60C0CA-98C1-EF1C-E310-2D0D55C9C8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9050" y="2248932"/>
            <a:ext cx="2104390" cy="2201918"/>
          </a:xfrm>
          <a:prstGeom prst="ellipse">
            <a:avLst/>
          </a:prstGeom>
          <a:ln>
            <a:noFill/>
          </a:ln>
          <a:effectLst>
            <a:softEdge rad="112500"/>
          </a:effectLst>
        </p:spPr>
      </p:pic>
      <p:pic>
        <p:nvPicPr>
          <p:cNvPr id="11" name="Picture 10">
            <a:extLst>
              <a:ext uri="{FF2B5EF4-FFF2-40B4-BE49-F238E27FC236}">
                <a16:creationId xmlns:a16="http://schemas.microsoft.com/office/drawing/2014/main" id="{6E53F1F9-7E43-9EB6-24F3-32BCB9E936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3494" y="2248932"/>
            <a:ext cx="2114550" cy="2168533"/>
          </a:xfrm>
          <a:prstGeom prst="ellipse">
            <a:avLst/>
          </a:prstGeom>
          <a:ln>
            <a:noFill/>
          </a:ln>
          <a:effectLst>
            <a:softEdge rad="112500"/>
          </a:effectLst>
        </p:spPr>
      </p:pic>
    </p:spTree>
    <p:extLst>
      <p:ext uri="{BB962C8B-B14F-4D97-AF65-F5344CB8AC3E}">
        <p14:creationId xmlns:p14="http://schemas.microsoft.com/office/powerpoint/2010/main" val="150271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84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8">
            <a:extLst>
              <a:ext uri="{FF2B5EF4-FFF2-40B4-BE49-F238E27FC236}">
                <a16:creationId xmlns:a16="http://schemas.microsoft.com/office/drawing/2014/main" id="{C6DEEF30-8E1D-5CC7-522D-8D8A4C4992AA}"/>
              </a:ext>
            </a:extLst>
          </p:cNvPr>
          <p:cNvSpPr txBox="1">
            <a:spLocks/>
          </p:cNvSpPr>
          <p:nvPr/>
        </p:nvSpPr>
        <p:spPr>
          <a:xfrm>
            <a:off x="1911750" y="455613"/>
            <a:ext cx="8368500" cy="495300"/>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7F7F7F"/>
              </a:buClr>
              <a:buSzPts val="3200"/>
              <a:buFont typeface="Roboto"/>
              <a:buNone/>
            </a:pPr>
            <a:r>
              <a:rPr lang="en-IN"/>
              <a:t>The Problem</a:t>
            </a:r>
            <a:endParaRPr lang="en-IN" dirty="0"/>
          </a:p>
        </p:txBody>
      </p:sp>
      <p:grpSp>
        <p:nvGrpSpPr>
          <p:cNvPr id="4" name="Google Shape;91;p18">
            <a:extLst>
              <a:ext uri="{FF2B5EF4-FFF2-40B4-BE49-F238E27FC236}">
                <a16:creationId xmlns:a16="http://schemas.microsoft.com/office/drawing/2014/main" id="{6D59F5B0-B537-C128-C254-B6768BC4A7D5}"/>
              </a:ext>
            </a:extLst>
          </p:cNvPr>
          <p:cNvGrpSpPr/>
          <p:nvPr/>
        </p:nvGrpSpPr>
        <p:grpSpPr>
          <a:xfrm>
            <a:off x="1911750" y="2185312"/>
            <a:ext cx="2789455" cy="3144820"/>
            <a:chOff x="3170455" y="1352550"/>
            <a:chExt cx="2789455" cy="2356200"/>
          </a:xfrm>
        </p:grpSpPr>
        <p:cxnSp>
          <p:nvCxnSpPr>
            <p:cNvPr id="5" name="Google Shape;92;p18">
              <a:extLst>
                <a:ext uri="{FF2B5EF4-FFF2-40B4-BE49-F238E27FC236}">
                  <a16:creationId xmlns:a16="http://schemas.microsoft.com/office/drawing/2014/main" id="{896D2F1F-A7BD-9745-9966-0455B8C53E9F}"/>
                </a:ext>
              </a:extLst>
            </p:cNvPr>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6" name="Google Shape;93;p18">
              <a:extLst>
                <a:ext uri="{FF2B5EF4-FFF2-40B4-BE49-F238E27FC236}">
                  <a16:creationId xmlns:a16="http://schemas.microsoft.com/office/drawing/2014/main" id="{DA981C49-1B2C-046A-D924-E0629ECB1705}"/>
                </a:ext>
              </a:extLst>
            </p:cNvPr>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grpSp>
        <p:nvGrpSpPr>
          <p:cNvPr id="7" name="Google Shape;91;p18">
            <a:extLst>
              <a:ext uri="{FF2B5EF4-FFF2-40B4-BE49-F238E27FC236}">
                <a16:creationId xmlns:a16="http://schemas.microsoft.com/office/drawing/2014/main" id="{296A3EB8-7A31-0B4D-26C4-9016DF1F34DB}"/>
              </a:ext>
            </a:extLst>
          </p:cNvPr>
          <p:cNvGrpSpPr/>
          <p:nvPr/>
        </p:nvGrpSpPr>
        <p:grpSpPr>
          <a:xfrm>
            <a:off x="7284124" y="2185312"/>
            <a:ext cx="2789455" cy="3144820"/>
            <a:chOff x="3170455" y="1352550"/>
            <a:chExt cx="2789455" cy="2356200"/>
          </a:xfrm>
        </p:grpSpPr>
        <p:cxnSp>
          <p:nvCxnSpPr>
            <p:cNvPr id="8" name="Google Shape;92;p18">
              <a:extLst>
                <a:ext uri="{FF2B5EF4-FFF2-40B4-BE49-F238E27FC236}">
                  <a16:creationId xmlns:a16="http://schemas.microsoft.com/office/drawing/2014/main" id="{8AD42024-FD36-9094-C8F9-3698BF259A82}"/>
                </a:ext>
              </a:extLst>
            </p:cNvPr>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9" name="Google Shape;93;p18">
              <a:extLst>
                <a:ext uri="{FF2B5EF4-FFF2-40B4-BE49-F238E27FC236}">
                  <a16:creationId xmlns:a16="http://schemas.microsoft.com/office/drawing/2014/main" id="{C8EF68D0-163B-8944-0D16-FA9016C440C1}"/>
                </a:ext>
              </a:extLst>
            </p:cNvPr>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sp>
        <p:nvSpPr>
          <p:cNvPr id="10" name="Google Shape;96;p18">
            <a:extLst>
              <a:ext uri="{FF2B5EF4-FFF2-40B4-BE49-F238E27FC236}">
                <a16:creationId xmlns:a16="http://schemas.microsoft.com/office/drawing/2014/main" id="{9B03EAE6-D9B4-0C70-258A-C15064326890}"/>
              </a:ext>
            </a:extLst>
          </p:cNvPr>
          <p:cNvSpPr/>
          <p:nvPr/>
        </p:nvSpPr>
        <p:spPr>
          <a:xfrm>
            <a:off x="2689274" y="2185312"/>
            <a:ext cx="1354800" cy="135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 name="Google Shape;94;p18">
            <a:extLst>
              <a:ext uri="{FF2B5EF4-FFF2-40B4-BE49-F238E27FC236}">
                <a16:creationId xmlns:a16="http://schemas.microsoft.com/office/drawing/2014/main" id="{F2221779-6C5D-BFD7-EF5C-7C452958C1E2}"/>
              </a:ext>
            </a:extLst>
          </p:cNvPr>
          <p:cNvSpPr/>
          <p:nvPr/>
        </p:nvSpPr>
        <p:spPr>
          <a:xfrm>
            <a:off x="8001452" y="2185312"/>
            <a:ext cx="1354800" cy="1354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13" name="Google Shape;95;p18">
            <a:extLst>
              <a:ext uri="{FF2B5EF4-FFF2-40B4-BE49-F238E27FC236}">
                <a16:creationId xmlns:a16="http://schemas.microsoft.com/office/drawing/2014/main" id="{42A2E0D4-2694-D71F-99C3-84DAC2AD6D2A}"/>
              </a:ext>
            </a:extLst>
          </p:cNvPr>
          <p:cNvSpPr txBox="1"/>
          <p:nvPr/>
        </p:nvSpPr>
        <p:spPr>
          <a:xfrm>
            <a:off x="2154277" y="3948348"/>
            <a:ext cx="2424791"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 sz="1400" b="1" u="none" dirty="0">
                <a:solidFill>
                  <a:schemeClr val="accent1"/>
                </a:solidFill>
                <a:latin typeface="Roboto"/>
                <a:ea typeface="Roboto"/>
                <a:cs typeface="Roboto"/>
                <a:sym typeface="Roboto"/>
              </a:rPr>
              <a:t>Problem #1</a:t>
            </a:r>
            <a:endParaRPr lang="en" sz="1400" b="0" u="none" dirty="0">
              <a:solidFill>
                <a:schemeClr val="accent1">
                  <a:lumMod val="75000"/>
                </a:schemeClr>
              </a:solidFill>
              <a:latin typeface="Roboto"/>
              <a:ea typeface="Roboto"/>
              <a:cs typeface="Roboto"/>
              <a:sym typeface="Roboto"/>
            </a:endParaRPr>
          </a:p>
          <a:p>
            <a:pPr marL="0" marR="0" lvl="0" indent="0" algn="ctr" rtl="0">
              <a:lnSpc>
                <a:spcPct val="130000"/>
              </a:lnSpc>
              <a:spcBef>
                <a:spcPts val="0"/>
              </a:spcBef>
              <a:spcAft>
                <a:spcPts val="0"/>
              </a:spcAft>
              <a:buClr>
                <a:schemeClr val="accent1"/>
              </a:buClr>
              <a:buSzPts val="1400"/>
              <a:buFont typeface="Noto Sans Symbols"/>
              <a:buNone/>
            </a:pPr>
            <a:r>
              <a:rPr lang="en-US" sz="1400" dirty="0">
                <a:solidFill>
                  <a:schemeClr val="accent1">
                    <a:lumMod val="75000"/>
                  </a:schemeClr>
                </a:solidFill>
                <a:latin typeface="-apple-system"/>
              </a:rPr>
              <a:t>The analytics team is particularly interested in understanding what songs users are listening to.</a:t>
            </a:r>
            <a:endParaRPr sz="1400" dirty="0">
              <a:solidFill>
                <a:schemeClr val="accent1">
                  <a:lumMod val="75000"/>
                </a:schemeClr>
              </a:solidFill>
              <a:latin typeface="-apple-system"/>
              <a:sym typeface="Roboto"/>
            </a:endParaRPr>
          </a:p>
        </p:txBody>
      </p:sp>
      <p:sp>
        <p:nvSpPr>
          <p:cNvPr id="14" name="Google Shape;90;p18">
            <a:extLst>
              <a:ext uri="{FF2B5EF4-FFF2-40B4-BE49-F238E27FC236}">
                <a16:creationId xmlns:a16="http://schemas.microsoft.com/office/drawing/2014/main" id="{C1A004D6-37C4-B22A-D8C9-641091FAE24B}"/>
              </a:ext>
            </a:extLst>
          </p:cNvPr>
          <p:cNvSpPr txBox="1"/>
          <p:nvPr/>
        </p:nvSpPr>
        <p:spPr>
          <a:xfrm>
            <a:off x="7490661" y="3948348"/>
            <a:ext cx="2483848" cy="1210881"/>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2"/>
              </a:buClr>
              <a:buSzPts val="1400"/>
              <a:buFont typeface="Noto Sans Symbols"/>
              <a:buNone/>
            </a:pPr>
            <a:r>
              <a:rPr lang="en" sz="1400" b="1" i="0" u="none" strike="noStrike" cap="none" dirty="0">
                <a:solidFill>
                  <a:schemeClr val="accent2"/>
                </a:solidFill>
                <a:latin typeface="Roboto"/>
                <a:ea typeface="Roboto"/>
                <a:cs typeface="Roboto"/>
                <a:sym typeface="Roboto"/>
              </a:rPr>
              <a:t>Problem #2</a:t>
            </a:r>
            <a:br>
              <a:rPr lang="en" sz="1400" b="1" i="0" u="none" strike="noStrike" cap="none" dirty="0">
                <a:solidFill>
                  <a:srgbClr val="7F7F7F"/>
                </a:solidFill>
                <a:latin typeface="Roboto"/>
                <a:ea typeface="Roboto"/>
                <a:cs typeface="Roboto"/>
                <a:sym typeface="Roboto"/>
              </a:rPr>
            </a:br>
            <a:r>
              <a:rPr lang="en-US" sz="1400" b="0" i="0" dirty="0">
                <a:solidFill>
                  <a:schemeClr val="accent2">
                    <a:lumMod val="75000"/>
                  </a:schemeClr>
                </a:solidFill>
                <a:effectLst/>
                <a:latin typeface="-apple-system"/>
              </a:rPr>
              <a:t>Currently, </a:t>
            </a:r>
            <a:r>
              <a:rPr lang="en-US" sz="1400" dirty="0">
                <a:solidFill>
                  <a:schemeClr val="accent2">
                    <a:lumMod val="75000"/>
                  </a:schemeClr>
                </a:solidFill>
                <a:latin typeface="-apple-system"/>
              </a:rPr>
              <a:t>they</a:t>
            </a:r>
            <a:r>
              <a:rPr lang="en-US" sz="1400" b="0" i="0" dirty="0">
                <a:solidFill>
                  <a:schemeClr val="accent2">
                    <a:lumMod val="75000"/>
                  </a:schemeClr>
                </a:solidFill>
                <a:effectLst/>
                <a:latin typeface="-apple-system"/>
              </a:rPr>
              <a:t> don't have an easy way to query the data, which resides in a directory of JSON logs </a:t>
            </a:r>
            <a:endParaRPr sz="1400" b="0" i="0" u="none" strike="noStrike" cap="none" dirty="0">
              <a:solidFill>
                <a:schemeClr val="accent2">
                  <a:lumMod val="75000"/>
                </a:schemeClr>
              </a:solidFill>
              <a:latin typeface="Roboto"/>
              <a:ea typeface="Roboto"/>
              <a:cs typeface="Roboto"/>
              <a:sym typeface="Roboto"/>
            </a:endParaRPr>
          </a:p>
        </p:txBody>
      </p:sp>
      <p:sp>
        <p:nvSpPr>
          <p:cNvPr id="15" name="Google Shape;97;p18">
            <a:extLst>
              <a:ext uri="{FF2B5EF4-FFF2-40B4-BE49-F238E27FC236}">
                <a16:creationId xmlns:a16="http://schemas.microsoft.com/office/drawing/2014/main" id="{5805D311-F397-F3CA-AB3A-1B871A11D99E}"/>
              </a:ext>
            </a:extLst>
          </p:cNvPr>
          <p:cNvSpPr/>
          <p:nvPr/>
        </p:nvSpPr>
        <p:spPr>
          <a:xfrm>
            <a:off x="3026327" y="5481671"/>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16" name="Google Shape;98;p18">
            <a:extLst>
              <a:ext uri="{FF2B5EF4-FFF2-40B4-BE49-F238E27FC236}">
                <a16:creationId xmlns:a16="http://schemas.microsoft.com/office/drawing/2014/main" id="{7342C7F2-FA6D-82BA-87A3-90B2835D6F77}"/>
              </a:ext>
            </a:extLst>
          </p:cNvPr>
          <p:cNvSpPr/>
          <p:nvPr/>
        </p:nvSpPr>
        <p:spPr>
          <a:xfrm>
            <a:off x="8338506" y="5481671"/>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02</a:t>
            </a:r>
            <a:endParaRPr dirty="0"/>
          </a:p>
        </p:txBody>
      </p:sp>
      <p:sp>
        <p:nvSpPr>
          <p:cNvPr id="18" name="TextBox 17">
            <a:extLst>
              <a:ext uri="{FF2B5EF4-FFF2-40B4-BE49-F238E27FC236}">
                <a16:creationId xmlns:a16="http://schemas.microsoft.com/office/drawing/2014/main" id="{D471A3BD-0D4D-C2CA-D978-96D0AA775D2B}"/>
              </a:ext>
            </a:extLst>
          </p:cNvPr>
          <p:cNvSpPr txBox="1"/>
          <p:nvPr/>
        </p:nvSpPr>
        <p:spPr>
          <a:xfrm>
            <a:off x="1310779" y="1035983"/>
            <a:ext cx="9712353" cy="646331"/>
          </a:xfrm>
          <a:prstGeom prst="rect">
            <a:avLst/>
          </a:prstGeom>
          <a:noFill/>
        </p:spPr>
        <p:txBody>
          <a:bodyPr wrap="square">
            <a:spAutoFit/>
          </a:bodyPr>
          <a:lstStyle/>
          <a:p>
            <a:r>
              <a:rPr lang="en-US" b="0" i="0" dirty="0" err="1">
                <a:solidFill>
                  <a:srgbClr val="24292F"/>
                </a:solidFill>
                <a:effectLst/>
                <a:latin typeface="-apple-system"/>
              </a:rPr>
              <a:t>Sparkify</a:t>
            </a:r>
            <a:r>
              <a:rPr lang="en-US" b="0" i="0" dirty="0">
                <a:solidFill>
                  <a:srgbClr val="24292F"/>
                </a:solidFill>
                <a:effectLst/>
                <a:latin typeface="-apple-system"/>
              </a:rPr>
              <a:t> wants to analyze the data they've been collecting on songs and user activity on their new music streaming app. </a:t>
            </a:r>
            <a:endParaRPr lang="en-IN" dirty="0"/>
          </a:p>
        </p:txBody>
      </p:sp>
      <p:pic>
        <p:nvPicPr>
          <p:cNvPr id="3" name="Slide 3">
            <a:hlinkClick r:id="" action="ppaction://media"/>
            <a:extLst>
              <a:ext uri="{FF2B5EF4-FFF2-40B4-BE49-F238E27FC236}">
                <a16:creationId xmlns:a16="http://schemas.microsoft.com/office/drawing/2014/main" id="{F1A8F834-4AFC-D354-359F-8F76B8700DE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34645" y="6162363"/>
            <a:ext cx="487363" cy="487363"/>
          </a:xfrm>
          <a:prstGeom prst="rect">
            <a:avLst/>
          </a:prstGeom>
        </p:spPr>
      </p:pic>
    </p:spTree>
    <p:extLst>
      <p:ext uri="{BB962C8B-B14F-4D97-AF65-F5344CB8AC3E}">
        <p14:creationId xmlns:p14="http://schemas.microsoft.com/office/powerpoint/2010/main" val="262407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538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8;p19">
            <a:extLst>
              <a:ext uri="{FF2B5EF4-FFF2-40B4-BE49-F238E27FC236}">
                <a16:creationId xmlns:a16="http://schemas.microsoft.com/office/drawing/2014/main" id="{DEBC7641-85D9-E532-3551-500B314E6B37}"/>
              </a:ext>
            </a:extLst>
          </p:cNvPr>
          <p:cNvSpPr txBox="1">
            <a:spLocks/>
          </p:cNvSpPr>
          <p:nvPr/>
        </p:nvSpPr>
        <p:spPr>
          <a:xfrm>
            <a:off x="1911750" y="537256"/>
            <a:ext cx="8368500" cy="495300"/>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7F7F7F"/>
              </a:buClr>
              <a:buSzPts val="3200"/>
              <a:buFont typeface="Roboto"/>
              <a:buNone/>
            </a:pPr>
            <a:r>
              <a:rPr lang="en-IN"/>
              <a:t>The Solution</a:t>
            </a:r>
            <a:endParaRPr lang="en-IN" dirty="0"/>
          </a:p>
        </p:txBody>
      </p:sp>
      <p:sp>
        <p:nvSpPr>
          <p:cNvPr id="3" name="Google Shape;109;p19">
            <a:extLst>
              <a:ext uri="{FF2B5EF4-FFF2-40B4-BE49-F238E27FC236}">
                <a16:creationId xmlns:a16="http://schemas.microsoft.com/office/drawing/2014/main" id="{E484B86E-8589-6D12-8EBD-5C3A98D2FAB9}"/>
              </a:ext>
            </a:extLst>
          </p:cNvPr>
          <p:cNvSpPr/>
          <p:nvPr/>
        </p:nvSpPr>
        <p:spPr>
          <a:xfrm>
            <a:off x="2401607" y="2144079"/>
            <a:ext cx="2667000" cy="2373900"/>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4" name="Google Shape;112;p19">
            <a:extLst>
              <a:ext uri="{FF2B5EF4-FFF2-40B4-BE49-F238E27FC236}">
                <a16:creationId xmlns:a16="http://schemas.microsoft.com/office/drawing/2014/main" id="{650B7ECF-9505-F295-8308-9FCD5047AF83}"/>
              </a:ext>
            </a:extLst>
          </p:cNvPr>
          <p:cNvSpPr/>
          <p:nvPr/>
        </p:nvSpPr>
        <p:spPr>
          <a:xfrm>
            <a:off x="7421425" y="2144079"/>
            <a:ext cx="2667000" cy="2373900"/>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5" name="Google Shape;110;p19">
            <a:extLst>
              <a:ext uri="{FF2B5EF4-FFF2-40B4-BE49-F238E27FC236}">
                <a16:creationId xmlns:a16="http://schemas.microsoft.com/office/drawing/2014/main" id="{B27B2058-A1B0-DD79-D5FE-6331A1B7BA8E}"/>
              </a:ext>
            </a:extLst>
          </p:cNvPr>
          <p:cNvSpPr txBox="1"/>
          <p:nvPr/>
        </p:nvSpPr>
        <p:spPr>
          <a:xfrm>
            <a:off x="2501916" y="2684829"/>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400" b="1" dirty="0">
                <a:solidFill>
                  <a:schemeClr val="lt1"/>
                </a:solidFill>
                <a:latin typeface="Roboto"/>
                <a:ea typeface="Roboto"/>
                <a:cs typeface="Roboto"/>
                <a:sym typeface="Roboto"/>
              </a:rPr>
              <a:t>Solution #1</a:t>
            </a:r>
          </a:p>
          <a:p>
            <a:pPr marL="0" marR="0" lvl="0" indent="0" algn="ctr" rtl="0">
              <a:lnSpc>
                <a:spcPct val="150000"/>
              </a:lnSpc>
              <a:spcBef>
                <a:spcPts val="0"/>
              </a:spcBef>
              <a:spcAft>
                <a:spcPts val="0"/>
              </a:spcAft>
              <a:buClr>
                <a:schemeClr val="lt1"/>
              </a:buClr>
              <a:buSzPts val="1200"/>
              <a:buFont typeface="Noto Sans Symbols"/>
              <a:buNone/>
            </a:pPr>
            <a:r>
              <a:rPr lang="en-US" sz="1400" b="1" dirty="0">
                <a:solidFill>
                  <a:schemeClr val="lt1"/>
                </a:solidFill>
                <a:latin typeface="Roboto"/>
                <a:ea typeface="Roboto"/>
                <a:cs typeface="Roboto"/>
                <a:sym typeface="Roboto"/>
              </a:rPr>
              <a:t>Dashboards that show the percentage of individuals who listen to each style of song.</a:t>
            </a:r>
            <a:br>
              <a:rPr lang="en" sz="1050" dirty="0">
                <a:solidFill>
                  <a:schemeClr val="lt1"/>
                </a:solidFill>
                <a:latin typeface="Roboto"/>
                <a:ea typeface="Roboto"/>
                <a:cs typeface="Roboto"/>
                <a:sym typeface="Roboto"/>
              </a:rPr>
            </a:br>
            <a:r>
              <a:rPr lang="en" sz="1000" dirty="0">
                <a:solidFill>
                  <a:schemeClr val="lt1"/>
                </a:solidFill>
                <a:latin typeface="Roboto"/>
                <a:ea typeface="Roboto"/>
                <a:cs typeface="Roboto"/>
                <a:sym typeface="Roboto"/>
              </a:rPr>
              <a:t>  </a:t>
            </a:r>
            <a:endParaRPr sz="2000" dirty="0"/>
          </a:p>
        </p:txBody>
      </p:sp>
      <p:sp>
        <p:nvSpPr>
          <p:cNvPr id="6" name="Google Shape;110;p19">
            <a:extLst>
              <a:ext uri="{FF2B5EF4-FFF2-40B4-BE49-F238E27FC236}">
                <a16:creationId xmlns:a16="http://schemas.microsoft.com/office/drawing/2014/main" id="{2C4D055A-6617-59DC-7A2C-10F18F925DC9}"/>
              </a:ext>
            </a:extLst>
          </p:cNvPr>
          <p:cNvSpPr txBox="1"/>
          <p:nvPr/>
        </p:nvSpPr>
        <p:spPr>
          <a:xfrm>
            <a:off x="7507225" y="2544887"/>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dirty="0">
                <a:solidFill>
                  <a:schemeClr val="lt1"/>
                </a:solidFill>
                <a:latin typeface="Roboto"/>
                <a:ea typeface="Roboto"/>
                <a:cs typeface="Roboto"/>
                <a:sym typeface="Roboto"/>
              </a:rPr>
              <a:t>Solution #2</a:t>
            </a:r>
            <a:br>
              <a:rPr lang="en" sz="1000" b="1" dirty="0">
                <a:solidFill>
                  <a:schemeClr val="lt1"/>
                </a:solidFill>
                <a:latin typeface="Roboto"/>
                <a:ea typeface="Roboto"/>
                <a:cs typeface="Roboto"/>
                <a:sym typeface="Roboto"/>
              </a:rPr>
            </a:br>
            <a:r>
              <a:rPr lang="en-US" sz="1600" b="1" i="0" dirty="0">
                <a:solidFill>
                  <a:schemeClr val="bg1"/>
                </a:solidFill>
                <a:effectLst/>
                <a:latin typeface="-apple-system"/>
              </a:rPr>
              <a:t>Building a star schema in AWS Redshift and inserting data from AWS S3 via Python</a:t>
            </a:r>
            <a:r>
              <a:rPr lang="en" sz="1600" b="1" dirty="0">
                <a:solidFill>
                  <a:schemeClr val="bg1"/>
                </a:solidFill>
                <a:latin typeface="Roboto"/>
                <a:ea typeface="Roboto"/>
                <a:cs typeface="Roboto"/>
                <a:sym typeface="Roboto"/>
              </a:rPr>
              <a:t> </a:t>
            </a:r>
            <a:endParaRPr sz="1600" b="1" dirty="0">
              <a:solidFill>
                <a:schemeClr val="bg1"/>
              </a:solidFill>
            </a:endParaRPr>
          </a:p>
        </p:txBody>
      </p:sp>
      <p:sp>
        <p:nvSpPr>
          <p:cNvPr id="7" name="Google Shape;111;p19">
            <a:extLst>
              <a:ext uri="{FF2B5EF4-FFF2-40B4-BE49-F238E27FC236}">
                <a16:creationId xmlns:a16="http://schemas.microsoft.com/office/drawing/2014/main" id="{C7F6E6DA-5C4E-F3EF-AB6F-9CC9DD824674}"/>
              </a:ext>
            </a:extLst>
          </p:cNvPr>
          <p:cNvSpPr/>
          <p:nvPr/>
        </p:nvSpPr>
        <p:spPr>
          <a:xfrm>
            <a:off x="3394761" y="4246374"/>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8" name="Google Shape;114;p19">
            <a:extLst>
              <a:ext uri="{FF2B5EF4-FFF2-40B4-BE49-F238E27FC236}">
                <a16:creationId xmlns:a16="http://schemas.microsoft.com/office/drawing/2014/main" id="{18AB7625-04CE-DDD6-49CE-C1EF26A34A4B}"/>
              </a:ext>
            </a:extLst>
          </p:cNvPr>
          <p:cNvSpPr/>
          <p:nvPr/>
        </p:nvSpPr>
        <p:spPr>
          <a:xfrm>
            <a:off x="8414579" y="4246374"/>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02</a:t>
            </a:r>
            <a:endParaRPr dirty="0"/>
          </a:p>
        </p:txBody>
      </p:sp>
      <p:grpSp>
        <p:nvGrpSpPr>
          <p:cNvPr id="9" name="Google Shape;91;p18">
            <a:extLst>
              <a:ext uri="{FF2B5EF4-FFF2-40B4-BE49-F238E27FC236}">
                <a16:creationId xmlns:a16="http://schemas.microsoft.com/office/drawing/2014/main" id="{CA5EAF6A-4766-D6DE-61AB-EC3CC751F4C0}"/>
              </a:ext>
            </a:extLst>
          </p:cNvPr>
          <p:cNvGrpSpPr/>
          <p:nvPr/>
        </p:nvGrpSpPr>
        <p:grpSpPr>
          <a:xfrm>
            <a:off x="2234076" y="1767007"/>
            <a:ext cx="3031079" cy="3450945"/>
            <a:chOff x="3170455" y="1352550"/>
            <a:chExt cx="2789455" cy="2356200"/>
          </a:xfrm>
        </p:grpSpPr>
        <p:cxnSp>
          <p:nvCxnSpPr>
            <p:cNvPr id="10" name="Google Shape;92;p18">
              <a:extLst>
                <a:ext uri="{FF2B5EF4-FFF2-40B4-BE49-F238E27FC236}">
                  <a16:creationId xmlns:a16="http://schemas.microsoft.com/office/drawing/2014/main" id="{736BA54D-AF3B-B741-EF17-2A933E9D4FB1}"/>
                </a:ext>
              </a:extLst>
            </p:cNvPr>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11" name="Google Shape;93;p18">
              <a:extLst>
                <a:ext uri="{FF2B5EF4-FFF2-40B4-BE49-F238E27FC236}">
                  <a16:creationId xmlns:a16="http://schemas.microsoft.com/office/drawing/2014/main" id="{9B9F0F12-8B69-36F2-1A3C-2BAFC0FB54E8}"/>
                </a:ext>
              </a:extLst>
            </p:cNvPr>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grpSp>
        <p:nvGrpSpPr>
          <p:cNvPr id="12" name="Google Shape;91;p18">
            <a:extLst>
              <a:ext uri="{FF2B5EF4-FFF2-40B4-BE49-F238E27FC236}">
                <a16:creationId xmlns:a16="http://schemas.microsoft.com/office/drawing/2014/main" id="{8B452C67-6F34-353E-71EB-DD6CF13DD392}"/>
              </a:ext>
            </a:extLst>
          </p:cNvPr>
          <p:cNvGrpSpPr/>
          <p:nvPr/>
        </p:nvGrpSpPr>
        <p:grpSpPr>
          <a:xfrm>
            <a:off x="7239385" y="1703527"/>
            <a:ext cx="3031079" cy="3450945"/>
            <a:chOff x="3170455" y="1352550"/>
            <a:chExt cx="2789455" cy="2356200"/>
          </a:xfrm>
        </p:grpSpPr>
        <p:cxnSp>
          <p:nvCxnSpPr>
            <p:cNvPr id="13" name="Google Shape;92;p18">
              <a:extLst>
                <a:ext uri="{FF2B5EF4-FFF2-40B4-BE49-F238E27FC236}">
                  <a16:creationId xmlns:a16="http://schemas.microsoft.com/office/drawing/2014/main" id="{11352A0A-AD02-43D9-6559-7D78E8B4E823}"/>
                </a:ext>
              </a:extLst>
            </p:cNvPr>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14" name="Google Shape;93;p18">
              <a:extLst>
                <a:ext uri="{FF2B5EF4-FFF2-40B4-BE49-F238E27FC236}">
                  <a16:creationId xmlns:a16="http://schemas.microsoft.com/office/drawing/2014/main" id="{C7584C8C-DD29-FC66-31A5-AF93C88FBFEB}"/>
                </a:ext>
              </a:extLst>
            </p:cNvPr>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pic>
        <p:nvPicPr>
          <p:cNvPr id="15" name="Slide 4">
            <a:hlinkClick r:id="" action="ppaction://media"/>
            <a:extLst>
              <a:ext uri="{FF2B5EF4-FFF2-40B4-BE49-F238E27FC236}">
                <a16:creationId xmlns:a16="http://schemas.microsoft.com/office/drawing/2014/main" id="{B1276EB8-8563-E4E3-A00E-DF6D8221100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24485" y="6039485"/>
            <a:ext cx="487363" cy="487363"/>
          </a:xfrm>
          <a:prstGeom prst="rect">
            <a:avLst/>
          </a:prstGeom>
        </p:spPr>
      </p:pic>
    </p:spTree>
    <p:extLst>
      <p:ext uri="{BB962C8B-B14F-4D97-AF65-F5344CB8AC3E}">
        <p14:creationId xmlns:p14="http://schemas.microsoft.com/office/powerpoint/2010/main" val="357348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717"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5;p20">
            <a:extLst>
              <a:ext uri="{FF2B5EF4-FFF2-40B4-BE49-F238E27FC236}">
                <a16:creationId xmlns:a16="http://schemas.microsoft.com/office/drawing/2014/main" id="{979CD055-2CC1-87F4-7DAE-B62070710F3A}"/>
              </a:ext>
            </a:extLst>
          </p:cNvPr>
          <p:cNvSpPr txBox="1">
            <a:spLocks/>
          </p:cNvSpPr>
          <p:nvPr/>
        </p:nvSpPr>
        <p:spPr>
          <a:xfrm>
            <a:off x="1322614" y="357642"/>
            <a:ext cx="9076072" cy="737250"/>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7F7F7F"/>
              </a:buClr>
              <a:buSzPts val="3200"/>
              <a:buFont typeface="Roboto"/>
              <a:buNone/>
            </a:pPr>
            <a:r>
              <a:rPr lang="en" b="1" dirty="0">
                <a:solidFill>
                  <a:schemeClr val="tx2">
                    <a:lumMod val="75000"/>
                  </a:schemeClr>
                </a:solidFill>
              </a:rPr>
              <a:t>Business model: CRISP-DM Methodology</a:t>
            </a:r>
            <a:endParaRPr lang="en-IN" dirty="0">
              <a:solidFill>
                <a:schemeClr val="tx2">
                  <a:lumMod val="75000"/>
                </a:schemeClr>
              </a:solidFill>
            </a:endParaRPr>
          </a:p>
        </p:txBody>
      </p:sp>
      <p:sp>
        <p:nvSpPr>
          <p:cNvPr id="4" name="Google Shape;137;p20">
            <a:extLst>
              <a:ext uri="{FF2B5EF4-FFF2-40B4-BE49-F238E27FC236}">
                <a16:creationId xmlns:a16="http://schemas.microsoft.com/office/drawing/2014/main" id="{7D6C6DA0-9C61-8E14-A3B8-0B4AD6EC48B3}"/>
              </a:ext>
            </a:extLst>
          </p:cNvPr>
          <p:cNvSpPr txBox="1"/>
          <p:nvPr/>
        </p:nvSpPr>
        <p:spPr>
          <a:xfrm>
            <a:off x="399180" y="1808096"/>
            <a:ext cx="4693500" cy="483900"/>
          </a:xfrm>
          <a:prstGeom prst="rect">
            <a:avLst/>
          </a:prstGeom>
          <a:noFill/>
          <a:ln>
            <a:noFill/>
          </a:ln>
        </p:spPr>
        <p:txBody>
          <a:bodyPr spcFirstLastPara="1" wrap="square" lIns="0" tIns="45700" rIns="91425" bIns="45700" anchor="t" anchorCtr="0">
            <a:noAutofit/>
          </a:bodyPr>
          <a:lstStyle/>
          <a:p>
            <a:pPr>
              <a:buFont typeface="+mj-lt"/>
              <a:buAutoNum type="arabicPeriod"/>
            </a:pPr>
            <a:r>
              <a:rPr lang="en-US" sz="1400" b="0" i="0" dirty="0">
                <a:solidFill>
                  <a:srgbClr val="233452"/>
                </a:solidFill>
                <a:effectLst/>
                <a:latin typeface="Roboto"/>
              </a:rPr>
              <a:t>Business understanding – What does the business need?</a:t>
            </a:r>
            <a:r>
              <a:rPr lang="en-US" sz="1400" dirty="0">
                <a:solidFill>
                  <a:srgbClr val="233452"/>
                </a:solidFill>
                <a:latin typeface="Roboto"/>
              </a:rPr>
              <a:t> </a:t>
            </a:r>
            <a:endParaRPr lang="en-US" sz="1400" b="0" i="0" dirty="0">
              <a:solidFill>
                <a:srgbClr val="233452"/>
              </a:solidFill>
              <a:effectLst/>
              <a:latin typeface="Roboto"/>
            </a:endParaRPr>
          </a:p>
        </p:txBody>
      </p:sp>
      <p:sp>
        <p:nvSpPr>
          <p:cNvPr id="5" name="Google Shape;137;p20">
            <a:extLst>
              <a:ext uri="{FF2B5EF4-FFF2-40B4-BE49-F238E27FC236}">
                <a16:creationId xmlns:a16="http://schemas.microsoft.com/office/drawing/2014/main" id="{F021A4C9-9D35-B9D5-E963-1230E9DA8E69}"/>
              </a:ext>
            </a:extLst>
          </p:cNvPr>
          <p:cNvSpPr txBox="1"/>
          <p:nvPr/>
        </p:nvSpPr>
        <p:spPr>
          <a:xfrm>
            <a:off x="399180" y="2521300"/>
            <a:ext cx="4693500" cy="483900"/>
          </a:xfrm>
          <a:prstGeom prst="rect">
            <a:avLst/>
          </a:prstGeom>
          <a:noFill/>
          <a:ln>
            <a:noFill/>
          </a:ln>
        </p:spPr>
        <p:txBody>
          <a:bodyPr spcFirstLastPara="1" wrap="square" lIns="0" tIns="45700" rIns="91425" bIns="45700" anchor="t" anchorCtr="0">
            <a:noAutofit/>
          </a:bodyPr>
          <a:lstStyle/>
          <a:p>
            <a:pPr algn="l"/>
            <a:r>
              <a:rPr lang="en-US" sz="1050" b="0" i="0" dirty="0">
                <a:solidFill>
                  <a:srgbClr val="233452"/>
                </a:solidFill>
                <a:effectLst/>
                <a:latin typeface="Roboto"/>
              </a:rPr>
              <a:t>2.</a:t>
            </a:r>
            <a:r>
              <a:rPr lang="en-US" sz="1400" b="0" i="0" dirty="0">
                <a:solidFill>
                  <a:srgbClr val="233452"/>
                </a:solidFill>
                <a:effectLst/>
                <a:latin typeface="Roboto"/>
              </a:rPr>
              <a:t>Data understanding – What data do we have / need? Is it clean?</a:t>
            </a:r>
          </a:p>
        </p:txBody>
      </p:sp>
      <p:sp>
        <p:nvSpPr>
          <p:cNvPr id="6" name="Google Shape;137;p20">
            <a:extLst>
              <a:ext uri="{FF2B5EF4-FFF2-40B4-BE49-F238E27FC236}">
                <a16:creationId xmlns:a16="http://schemas.microsoft.com/office/drawing/2014/main" id="{A112DFD5-DB29-DF67-77C5-44146CA052E4}"/>
              </a:ext>
            </a:extLst>
          </p:cNvPr>
          <p:cNvSpPr txBox="1"/>
          <p:nvPr/>
        </p:nvSpPr>
        <p:spPr>
          <a:xfrm>
            <a:off x="399180" y="3304976"/>
            <a:ext cx="4693500" cy="483900"/>
          </a:xfrm>
          <a:prstGeom prst="rect">
            <a:avLst/>
          </a:prstGeom>
          <a:noFill/>
          <a:ln>
            <a:noFill/>
          </a:ln>
        </p:spPr>
        <p:txBody>
          <a:bodyPr spcFirstLastPara="1" wrap="square" lIns="0" tIns="45700" rIns="91425" bIns="45700" anchor="t" anchorCtr="0">
            <a:noAutofit/>
          </a:bodyPr>
          <a:lstStyle/>
          <a:p>
            <a:pPr>
              <a:lnSpc>
                <a:spcPct val="120000"/>
              </a:lnSpc>
            </a:pPr>
            <a:r>
              <a:rPr lang="en-US" sz="1400" b="0" i="0" dirty="0">
                <a:solidFill>
                  <a:srgbClr val="233452"/>
                </a:solidFill>
                <a:effectLst/>
                <a:latin typeface="Roboto"/>
              </a:rPr>
              <a:t>3.Data preparation – How do we organize the data for modeling?</a:t>
            </a:r>
          </a:p>
          <a:p>
            <a:pPr marL="0" marR="0" lvl="0" indent="0" algn="l" rtl="0">
              <a:lnSpc>
                <a:spcPct val="120000"/>
              </a:lnSpc>
              <a:spcBef>
                <a:spcPts val="0"/>
              </a:spcBef>
              <a:spcAft>
                <a:spcPts val="0"/>
              </a:spcAft>
              <a:buNone/>
            </a:pPr>
            <a:endParaRPr sz="1400" dirty="0">
              <a:solidFill>
                <a:srgbClr val="717171"/>
              </a:solidFill>
              <a:latin typeface="Roboto"/>
              <a:ea typeface="Roboto"/>
              <a:cs typeface="Roboto"/>
              <a:sym typeface="Roboto"/>
            </a:endParaRPr>
          </a:p>
        </p:txBody>
      </p:sp>
      <p:sp>
        <p:nvSpPr>
          <p:cNvPr id="7" name="Google Shape;137;p20">
            <a:extLst>
              <a:ext uri="{FF2B5EF4-FFF2-40B4-BE49-F238E27FC236}">
                <a16:creationId xmlns:a16="http://schemas.microsoft.com/office/drawing/2014/main" id="{FB9CB711-2102-6988-76EB-F4521719923B}"/>
              </a:ext>
            </a:extLst>
          </p:cNvPr>
          <p:cNvSpPr txBox="1"/>
          <p:nvPr/>
        </p:nvSpPr>
        <p:spPr>
          <a:xfrm>
            <a:off x="399180" y="4103727"/>
            <a:ext cx="4693500" cy="483900"/>
          </a:xfrm>
          <a:prstGeom prst="rect">
            <a:avLst/>
          </a:prstGeom>
          <a:noFill/>
          <a:ln>
            <a:noFill/>
          </a:ln>
        </p:spPr>
        <p:txBody>
          <a:bodyPr spcFirstLastPara="1" wrap="square" lIns="0" tIns="45700" rIns="91425" bIns="45700" anchor="t" anchorCtr="0">
            <a:noAutofit/>
          </a:bodyPr>
          <a:lstStyle/>
          <a:p>
            <a:r>
              <a:rPr lang="en-US" sz="1400" b="0" i="0" dirty="0">
                <a:solidFill>
                  <a:srgbClr val="233452"/>
                </a:solidFill>
                <a:effectLst/>
                <a:latin typeface="Roboto"/>
              </a:rPr>
              <a:t>4.Modeling – What modeling techniques should we apply?</a:t>
            </a:r>
            <a:r>
              <a:rPr lang="en-US" sz="1400" dirty="0">
                <a:solidFill>
                  <a:srgbClr val="233452"/>
                </a:solidFill>
                <a:latin typeface="Roboto"/>
              </a:rPr>
              <a:t> </a:t>
            </a:r>
            <a:endParaRPr lang="en-US" sz="1400" b="0" i="0" dirty="0">
              <a:solidFill>
                <a:srgbClr val="233452"/>
              </a:solidFill>
              <a:effectLst/>
              <a:latin typeface="Roboto"/>
            </a:endParaRPr>
          </a:p>
        </p:txBody>
      </p:sp>
      <p:sp>
        <p:nvSpPr>
          <p:cNvPr id="8" name="Google Shape;137;p20">
            <a:extLst>
              <a:ext uri="{FF2B5EF4-FFF2-40B4-BE49-F238E27FC236}">
                <a16:creationId xmlns:a16="http://schemas.microsoft.com/office/drawing/2014/main" id="{1E091581-8BDA-1034-3C85-823CB151C3C0}"/>
              </a:ext>
            </a:extLst>
          </p:cNvPr>
          <p:cNvSpPr txBox="1"/>
          <p:nvPr/>
        </p:nvSpPr>
        <p:spPr>
          <a:xfrm>
            <a:off x="399180" y="4690161"/>
            <a:ext cx="4693500" cy="483900"/>
          </a:xfrm>
          <a:prstGeom prst="rect">
            <a:avLst/>
          </a:prstGeom>
          <a:noFill/>
          <a:ln>
            <a:noFill/>
          </a:ln>
        </p:spPr>
        <p:txBody>
          <a:bodyPr spcFirstLastPara="1" wrap="square" lIns="0" tIns="45700" rIns="91425" bIns="45700" anchor="t" anchorCtr="0">
            <a:noAutofit/>
          </a:bodyPr>
          <a:lstStyle/>
          <a:p>
            <a:pPr algn="l"/>
            <a:r>
              <a:rPr lang="en-US" sz="1400" b="0" i="0" dirty="0">
                <a:solidFill>
                  <a:srgbClr val="233452"/>
                </a:solidFill>
                <a:effectLst/>
                <a:latin typeface="Roboto"/>
              </a:rPr>
              <a:t>5.Evaluation – Which model best meets the business objectives?</a:t>
            </a:r>
          </a:p>
        </p:txBody>
      </p:sp>
      <p:sp>
        <p:nvSpPr>
          <p:cNvPr id="9" name="Google Shape;137;p20">
            <a:extLst>
              <a:ext uri="{FF2B5EF4-FFF2-40B4-BE49-F238E27FC236}">
                <a16:creationId xmlns:a16="http://schemas.microsoft.com/office/drawing/2014/main" id="{7EEFE6E0-F059-E239-2AD3-BF3457BEB5DD}"/>
              </a:ext>
            </a:extLst>
          </p:cNvPr>
          <p:cNvSpPr txBox="1"/>
          <p:nvPr/>
        </p:nvSpPr>
        <p:spPr>
          <a:xfrm>
            <a:off x="399180" y="5432614"/>
            <a:ext cx="4693500" cy="483900"/>
          </a:xfrm>
          <a:prstGeom prst="rect">
            <a:avLst/>
          </a:prstGeom>
          <a:noFill/>
          <a:ln>
            <a:noFill/>
          </a:ln>
        </p:spPr>
        <p:txBody>
          <a:bodyPr spcFirstLastPara="1" wrap="square" lIns="0" tIns="45700" rIns="91425" bIns="45700" anchor="t" anchorCtr="0">
            <a:noAutofit/>
          </a:bodyPr>
          <a:lstStyle/>
          <a:p>
            <a:pPr algn="l"/>
            <a:r>
              <a:rPr lang="en-US" sz="1400" dirty="0">
                <a:solidFill>
                  <a:srgbClr val="233452"/>
                </a:solidFill>
                <a:latin typeface="Roboto"/>
              </a:rPr>
              <a:t>6.</a:t>
            </a:r>
            <a:r>
              <a:rPr lang="en-US" sz="1400" b="0" i="0" dirty="0">
                <a:solidFill>
                  <a:srgbClr val="233452"/>
                </a:solidFill>
                <a:effectLst/>
                <a:latin typeface="Roboto"/>
              </a:rPr>
              <a:t>Deployment – How do stakeholders access the results?</a:t>
            </a:r>
          </a:p>
        </p:txBody>
      </p:sp>
      <p:pic>
        <p:nvPicPr>
          <p:cNvPr id="10" name="Picture 2" descr="CRISP DM">
            <a:extLst>
              <a:ext uri="{FF2B5EF4-FFF2-40B4-BE49-F238E27FC236}">
                <a16:creationId xmlns:a16="http://schemas.microsoft.com/office/drawing/2014/main" id="{F8DFC061-0B17-E2E1-B5A9-CED948F95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0406" y="1134114"/>
            <a:ext cx="6314765" cy="5227078"/>
          </a:xfrm>
          <a:prstGeom prst="rect">
            <a:avLst/>
          </a:prstGeom>
          <a:noFill/>
          <a:extLst>
            <a:ext uri="{909E8E84-426E-40DD-AFC4-6F175D3DCCD1}">
              <a14:hiddenFill xmlns:a14="http://schemas.microsoft.com/office/drawing/2010/main">
                <a:solidFill>
                  <a:srgbClr val="FFFFFF"/>
                </a:solidFill>
              </a14:hiddenFill>
            </a:ext>
          </a:extLst>
        </p:spPr>
      </p:pic>
      <p:pic>
        <p:nvPicPr>
          <p:cNvPr id="3" name="Slide 5">
            <a:hlinkClick r:id="" action="ppaction://media"/>
            <a:extLst>
              <a:ext uri="{FF2B5EF4-FFF2-40B4-BE49-F238E27FC236}">
                <a16:creationId xmlns:a16="http://schemas.microsoft.com/office/drawing/2014/main" id="{C31D57BB-B65C-3F09-4759-BC867A92427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99180" y="6175067"/>
            <a:ext cx="487363" cy="487363"/>
          </a:xfrm>
          <a:prstGeom prst="rect">
            <a:avLst/>
          </a:prstGeom>
        </p:spPr>
      </p:pic>
    </p:spTree>
    <p:extLst>
      <p:ext uri="{BB962C8B-B14F-4D97-AF65-F5344CB8AC3E}">
        <p14:creationId xmlns:p14="http://schemas.microsoft.com/office/powerpoint/2010/main" val="170685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640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2"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0;p22">
            <a:extLst>
              <a:ext uri="{FF2B5EF4-FFF2-40B4-BE49-F238E27FC236}">
                <a16:creationId xmlns:a16="http://schemas.microsoft.com/office/drawing/2014/main" id="{B2E12479-8729-ED65-D890-309E7CFCA3BF}"/>
              </a:ext>
            </a:extLst>
          </p:cNvPr>
          <p:cNvSpPr txBox="1">
            <a:spLocks/>
          </p:cNvSpPr>
          <p:nvPr/>
        </p:nvSpPr>
        <p:spPr>
          <a:xfrm>
            <a:off x="1785257" y="504599"/>
            <a:ext cx="8368500" cy="495300"/>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7F7F7F"/>
              </a:buClr>
              <a:buSzPts val="3200"/>
              <a:buFont typeface="Roboto"/>
              <a:buNone/>
            </a:pPr>
            <a:r>
              <a:rPr lang="en-IN" dirty="0"/>
              <a:t>Business Understanding </a:t>
            </a:r>
          </a:p>
        </p:txBody>
      </p:sp>
      <p:sp>
        <p:nvSpPr>
          <p:cNvPr id="3" name="Google Shape;171;p22">
            <a:extLst>
              <a:ext uri="{FF2B5EF4-FFF2-40B4-BE49-F238E27FC236}">
                <a16:creationId xmlns:a16="http://schemas.microsoft.com/office/drawing/2014/main" id="{941C0421-A7B9-0B43-E973-9047165480DC}"/>
              </a:ext>
            </a:extLst>
          </p:cNvPr>
          <p:cNvSpPr/>
          <p:nvPr/>
        </p:nvSpPr>
        <p:spPr>
          <a:xfrm>
            <a:off x="1785257" y="2629446"/>
            <a:ext cx="2541814" cy="2563039"/>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4" name="Google Shape;184;p22">
            <a:extLst>
              <a:ext uri="{FF2B5EF4-FFF2-40B4-BE49-F238E27FC236}">
                <a16:creationId xmlns:a16="http://schemas.microsoft.com/office/drawing/2014/main" id="{74B63C91-AD48-AFA6-54C2-1220187E903D}"/>
              </a:ext>
            </a:extLst>
          </p:cNvPr>
          <p:cNvSpPr/>
          <p:nvPr/>
        </p:nvSpPr>
        <p:spPr>
          <a:xfrm>
            <a:off x="6276995" y="3299440"/>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tx2">
              <a:lumMod val="60000"/>
              <a:lumOff val="40000"/>
            </a:schemeClr>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5" name="Google Shape;186;p22">
            <a:extLst>
              <a:ext uri="{FF2B5EF4-FFF2-40B4-BE49-F238E27FC236}">
                <a16:creationId xmlns:a16="http://schemas.microsoft.com/office/drawing/2014/main" id="{D0C3CF7D-A51A-D97D-5E2F-3AAAAB5B1DAD}"/>
              </a:ext>
            </a:extLst>
          </p:cNvPr>
          <p:cNvSpPr txBox="1"/>
          <p:nvPr/>
        </p:nvSpPr>
        <p:spPr>
          <a:xfrm>
            <a:off x="7567547" y="3429000"/>
            <a:ext cx="3567900" cy="1273629"/>
          </a:xfrm>
          <a:prstGeom prst="rect">
            <a:avLst/>
          </a:prstGeom>
          <a:noFill/>
          <a:ln>
            <a:noFill/>
          </a:ln>
        </p:spPr>
        <p:txBody>
          <a:bodyPr spcFirstLastPara="1" wrap="square" lIns="0" tIns="0" rIns="0" bIns="0" anchor="ctr" anchorCtr="0">
            <a:noAutofit/>
          </a:bodyPr>
          <a:lstStyle/>
          <a:p>
            <a:pPr algn="just">
              <a:lnSpc>
                <a:spcPct val="120000"/>
              </a:lnSpc>
              <a:buClr>
                <a:schemeClr val="accent2"/>
              </a:buClr>
              <a:buSzPts val="1200"/>
            </a:pPr>
            <a:r>
              <a:rPr lang="en-US" b="0" dirty="0">
                <a:solidFill>
                  <a:schemeClr val="accent1">
                    <a:lumMod val="50000"/>
                  </a:schemeClr>
                </a:solidFill>
                <a:latin typeface="-apple-system"/>
                <a:ea typeface="Roboto"/>
                <a:cs typeface="Roboto"/>
              </a:rPr>
              <a:t>Our company's goal is to give </a:t>
            </a:r>
            <a:r>
              <a:rPr lang="en-US" b="0" dirty="0" err="1">
                <a:solidFill>
                  <a:schemeClr val="accent1">
                    <a:lumMod val="50000"/>
                  </a:schemeClr>
                </a:solidFill>
                <a:latin typeface="-apple-system"/>
                <a:ea typeface="Roboto"/>
                <a:cs typeface="Roboto"/>
              </a:rPr>
              <a:t>Sparkify</a:t>
            </a:r>
            <a:r>
              <a:rPr lang="en-US" b="0" dirty="0">
                <a:solidFill>
                  <a:schemeClr val="accent1">
                    <a:lumMod val="50000"/>
                  </a:schemeClr>
                </a:solidFill>
                <a:latin typeface="-apple-system"/>
                <a:ea typeface="Roboto"/>
                <a:cs typeface="Roboto"/>
              </a:rPr>
              <a:t> a solution that will enable them to suggest songs to the users based on their interests and draw them into the app.</a:t>
            </a:r>
            <a:endParaRPr dirty="0">
              <a:solidFill>
                <a:schemeClr val="accent1">
                  <a:lumMod val="50000"/>
                </a:schemeClr>
              </a:solidFill>
            </a:endParaRPr>
          </a:p>
        </p:txBody>
      </p:sp>
      <p:cxnSp>
        <p:nvCxnSpPr>
          <p:cNvPr id="10" name="Straight Connector 9">
            <a:extLst>
              <a:ext uri="{FF2B5EF4-FFF2-40B4-BE49-F238E27FC236}">
                <a16:creationId xmlns:a16="http://schemas.microsoft.com/office/drawing/2014/main" id="{3AFB8F4A-9A4B-7C92-372B-A4863C7C1085}"/>
              </a:ext>
            </a:extLst>
          </p:cNvPr>
          <p:cNvCxnSpPr/>
          <p:nvPr/>
        </p:nvCxnSpPr>
        <p:spPr>
          <a:xfrm>
            <a:off x="4453564" y="3756923"/>
            <a:ext cx="1642436" cy="0"/>
          </a:xfrm>
          <a:prstGeom prst="line">
            <a:avLst/>
          </a:prstGeom>
        </p:spPr>
        <p:style>
          <a:lnRef idx="1">
            <a:schemeClr val="accent5"/>
          </a:lnRef>
          <a:fillRef idx="0">
            <a:schemeClr val="accent5"/>
          </a:fillRef>
          <a:effectRef idx="0">
            <a:schemeClr val="accent5"/>
          </a:effectRef>
          <a:fontRef idx="minor">
            <a:schemeClr val="tx1"/>
          </a:fontRef>
        </p:style>
      </p:cxnSp>
      <p:sp>
        <p:nvSpPr>
          <p:cNvPr id="11" name="Google Shape;110;p19">
            <a:extLst>
              <a:ext uri="{FF2B5EF4-FFF2-40B4-BE49-F238E27FC236}">
                <a16:creationId xmlns:a16="http://schemas.microsoft.com/office/drawing/2014/main" id="{95D464AA-4A31-1BCA-92C6-ACB3BA9B0CDE}"/>
              </a:ext>
            </a:extLst>
          </p:cNvPr>
          <p:cNvSpPr txBox="1"/>
          <p:nvPr/>
        </p:nvSpPr>
        <p:spPr>
          <a:xfrm>
            <a:off x="1929364" y="3102891"/>
            <a:ext cx="2253600" cy="1043960"/>
          </a:xfrm>
          <a:prstGeom prst="rect">
            <a:avLst/>
          </a:prstGeom>
          <a:noFill/>
          <a:ln>
            <a:noFill/>
          </a:ln>
        </p:spPr>
        <p:txBody>
          <a:bodyPr spcFirstLastPara="1" wrap="square" lIns="0" tIns="0" rIns="0" bIns="0" anchor="t" anchorCtr="0">
            <a:noAutofit/>
          </a:bodyPr>
          <a:lstStyle/>
          <a:p>
            <a:pPr algn="ctr">
              <a:lnSpc>
                <a:spcPct val="150000"/>
              </a:lnSpc>
              <a:buClr>
                <a:schemeClr val="lt1"/>
              </a:buClr>
              <a:buSzPts val="1200"/>
            </a:pPr>
            <a:r>
              <a:rPr lang="en-US" b="0" dirty="0">
                <a:solidFill>
                  <a:schemeClr val="bg1"/>
                </a:solidFill>
                <a:latin typeface="-apple-system"/>
                <a:ea typeface="Roboto"/>
                <a:cs typeface="Roboto"/>
              </a:rPr>
              <a:t>This phase is to determine the business objective and requirements.</a:t>
            </a:r>
          </a:p>
          <a:p>
            <a:pPr marL="0" marR="0" lvl="0" indent="0" algn="just" rtl="0">
              <a:lnSpc>
                <a:spcPct val="150000"/>
              </a:lnSpc>
              <a:spcBef>
                <a:spcPts val="0"/>
              </a:spcBef>
              <a:spcAft>
                <a:spcPts val="0"/>
              </a:spcAft>
              <a:buClr>
                <a:schemeClr val="lt1"/>
              </a:buClr>
              <a:buSzPts val="1200"/>
              <a:buFont typeface="Noto Sans Symbols"/>
              <a:buNone/>
            </a:pPr>
            <a:endParaRPr dirty="0">
              <a:solidFill>
                <a:schemeClr val="bg1"/>
              </a:solidFill>
            </a:endParaRPr>
          </a:p>
        </p:txBody>
      </p:sp>
      <p:pic>
        <p:nvPicPr>
          <p:cNvPr id="6" name="Slide 6">
            <a:hlinkClick r:id="" action="ppaction://media"/>
            <a:extLst>
              <a:ext uri="{FF2B5EF4-FFF2-40B4-BE49-F238E27FC236}">
                <a16:creationId xmlns:a16="http://schemas.microsoft.com/office/drawing/2014/main" id="{BC022CCC-0824-9D5E-6B09-AA0B68FA548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73685" y="6130925"/>
            <a:ext cx="487363" cy="487363"/>
          </a:xfrm>
          <a:prstGeom prst="rect">
            <a:avLst/>
          </a:prstGeom>
        </p:spPr>
      </p:pic>
    </p:spTree>
    <p:extLst>
      <p:ext uri="{BB962C8B-B14F-4D97-AF65-F5344CB8AC3E}">
        <p14:creationId xmlns:p14="http://schemas.microsoft.com/office/powerpoint/2010/main" val="58131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94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Google Shape;171;p22">
            <a:extLst>
              <a:ext uri="{FF2B5EF4-FFF2-40B4-BE49-F238E27FC236}">
                <a16:creationId xmlns:a16="http://schemas.microsoft.com/office/drawing/2014/main" id="{CB50DE13-8D0C-BAD9-D65A-EE8174211F4D}"/>
              </a:ext>
            </a:extLst>
          </p:cNvPr>
          <p:cNvSpPr/>
          <p:nvPr/>
        </p:nvSpPr>
        <p:spPr>
          <a:xfrm>
            <a:off x="1173408" y="2604734"/>
            <a:ext cx="2253600" cy="2253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grpSp>
        <p:nvGrpSpPr>
          <p:cNvPr id="28" name="Google Shape;172;p22">
            <a:extLst>
              <a:ext uri="{FF2B5EF4-FFF2-40B4-BE49-F238E27FC236}">
                <a16:creationId xmlns:a16="http://schemas.microsoft.com/office/drawing/2014/main" id="{CF2F3C4D-0E5D-F888-91A6-8604D6452A97}"/>
              </a:ext>
            </a:extLst>
          </p:cNvPr>
          <p:cNvGrpSpPr/>
          <p:nvPr/>
        </p:nvGrpSpPr>
        <p:grpSpPr>
          <a:xfrm>
            <a:off x="3661820" y="2733747"/>
            <a:ext cx="1114951" cy="2336858"/>
            <a:chOff x="2979178" y="1775507"/>
            <a:chExt cx="1114951" cy="2336858"/>
          </a:xfrm>
        </p:grpSpPr>
        <p:grpSp>
          <p:nvGrpSpPr>
            <p:cNvPr id="29" name="Google Shape;173;p22">
              <a:extLst>
                <a:ext uri="{FF2B5EF4-FFF2-40B4-BE49-F238E27FC236}">
                  <a16:creationId xmlns:a16="http://schemas.microsoft.com/office/drawing/2014/main" id="{608D07D1-1181-EE2A-051D-6096B23A43DF}"/>
                </a:ext>
              </a:extLst>
            </p:cNvPr>
            <p:cNvGrpSpPr/>
            <p:nvPr/>
          </p:nvGrpSpPr>
          <p:grpSpPr>
            <a:xfrm>
              <a:off x="2979178" y="1775507"/>
              <a:ext cx="1114951" cy="2336858"/>
              <a:chOff x="2719062" y="1949392"/>
              <a:chExt cx="1219192" cy="2336858"/>
            </a:xfrm>
          </p:grpSpPr>
          <p:grpSp>
            <p:nvGrpSpPr>
              <p:cNvPr id="31" name="Google Shape;174;p22">
                <a:extLst>
                  <a:ext uri="{FF2B5EF4-FFF2-40B4-BE49-F238E27FC236}">
                    <a16:creationId xmlns:a16="http://schemas.microsoft.com/office/drawing/2014/main" id="{0E75EA5E-F433-B801-6F5D-EF61CD8F66BF}"/>
                  </a:ext>
                </a:extLst>
              </p:cNvPr>
              <p:cNvGrpSpPr/>
              <p:nvPr/>
            </p:nvGrpSpPr>
            <p:grpSpPr>
              <a:xfrm flipH="1">
                <a:off x="2719062" y="1949392"/>
                <a:ext cx="1219192" cy="533400"/>
                <a:chOff x="1676400" y="1733550"/>
                <a:chExt cx="1600200" cy="533400"/>
              </a:xfrm>
            </p:grpSpPr>
            <p:cxnSp>
              <p:nvCxnSpPr>
                <p:cNvPr id="35" name="Google Shape;175;p22">
                  <a:extLst>
                    <a:ext uri="{FF2B5EF4-FFF2-40B4-BE49-F238E27FC236}">
                      <a16:creationId xmlns:a16="http://schemas.microsoft.com/office/drawing/2014/main" id="{1E248D66-6A8F-2C96-707C-E6F9289A0FF5}"/>
                    </a:ext>
                  </a:extLst>
                </p:cNvPr>
                <p:cNvCxnSpPr/>
                <p:nvPr/>
              </p:nvCxnSpPr>
              <p:spPr>
                <a:xfrm>
                  <a:off x="1676400" y="1733550"/>
                  <a:ext cx="1066800" cy="0"/>
                </a:xfrm>
                <a:prstGeom prst="straightConnector1">
                  <a:avLst/>
                </a:prstGeom>
                <a:noFill/>
                <a:ln w="19050" cap="rnd" cmpd="sng">
                  <a:solidFill>
                    <a:srgbClr val="D8D8D8"/>
                  </a:solidFill>
                  <a:prstDash val="solid"/>
                  <a:round/>
                  <a:headEnd type="none" w="sm" len="sm"/>
                  <a:tailEnd type="none" w="sm" len="sm"/>
                </a:ln>
              </p:spPr>
            </p:cxnSp>
            <p:cxnSp>
              <p:nvCxnSpPr>
                <p:cNvPr id="36" name="Google Shape;176;p22">
                  <a:extLst>
                    <a:ext uri="{FF2B5EF4-FFF2-40B4-BE49-F238E27FC236}">
                      <a16:creationId xmlns:a16="http://schemas.microsoft.com/office/drawing/2014/main" id="{AA282C85-2FE7-BE87-A4C6-CBF9F74E8E00}"/>
                    </a:ext>
                  </a:extLst>
                </p:cNvPr>
                <p:cNvCxnSpPr/>
                <p:nvPr/>
              </p:nvCxnSpPr>
              <p:spPr>
                <a:xfrm>
                  <a:off x="2743200" y="1733550"/>
                  <a:ext cx="533400" cy="533400"/>
                </a:xfrm>
                <a:prstGeom prst="straightConnector1">
                  <a:avLst/>
                </a:prstGeom>
                <a:noFill/>
                <a:ln w="19050" cap="rnd" cmpd="sng">
                  <a:solidFill>
                    <a:srgbClr val="D8D8D8"/>
                  </a:solidFill>
                  <a:prstDash val="solid"/>
                  <a:round/>
                  <a:headEnd type="none" w="sm" len="sm"/>
                  <a:tailEnd type="none" w="sm" len="sm"/>
                </a:ln>
              </p:spPr>
            </p:cxnSp>
          </p:grpSp>
          <p:grpSp>
            <p:nvGrpSpPr>
              <p:cNvPr id="32" name="Google Shape;177;p22">
                <a:extLst>
                  <a:ext uri="{FF2B5EF4-FFF2-40B4-BE49-F238E27FC236}">
                    <a16:creationId xmlns:a16="http://schemas.microsoft.com/office/drawing/2014/main" id="{8A08DB9D-2C66-8102-44E4-1DC7964111BD}"/>
                  </a:ext>
                </a:extLst>
              </p:cNvPr>
              <p:cNvGrpSpPr/>
              <p:nvPr/>
            </p:nvGrpSpPr>
            <p:grpSpPr>
              <a:xfrm rot="10800000">
                <a:off x="2719062" y="3752850"/>
                <a:ext cx="1219192" cy="533400"/>
                <a:chOff x="1676400" y="1733550"/>
                <a:chExt cx="1600200" cy="533400"/>
              </a:xfrm>
            </p:grpSpPr>
            <p:cxnSp>
              <p:nvCxnSpPr>
                <p:cNvPr id="33" name="Google Shape;178;p22">
                  <a:extLst>
                    <a:ext uri="{FF2B5EF4-FFF2-40B4-BE49-F238E27FC236}">
                      <a16:creationId xmlns:a16="http://schemas.microsoft.com/office/drawing/2014/main" id="{32BEBBF5-9D2E-4AEC-663A-B6C7EE81ECF8}"/>
                    </a:ext>
                  </a:extLst>
                </p:cNvPr>
                <p:cNvCxnSpPr/>
                <p:nvPr/>
              </p:nvCxnSpPr>
              <p:spPr>
                <a:xfrm>
                  <a:off x="1676400" y="1733550"/>
                  <a:ext cx="1066800" cy="0"/>
                </a:xfrm>
                <a:prstGeom prst="straightConnector1">
                  <a:avLst/>
                </a:prstGeom>
                <a:noFill/>
                <a:ln w="19050" cap="rnd" cmpd="sng">
                  <a:solidFill>
                    <a:srgbClr val="D8D8D8"/>
                  </a:solidFill>
                  <a:prstDash val="solid"/>
                  <a:round/>
                  <a:headEnd type="none" w="sm" len="sm"/>
                  <a:tailEnd type="none" w="sm" len="sm"/>
                </a:ln>
              </p:spPr>
            </p:cxnSp>
            <p:cxnSp>
              <p:nvCxnSpPr>
                <p:cNvPr id="34" name="Google Shape;179;p22">
                  <a:extLst>
                    <a:ext uri="{FF2B5EF4-FFF2-40B4-BE49-F238E27FC236}">
                      <a16:creationId xmlns:a16="http://schemas.microsoft.com/office/drawing/2014/main" id="{411BE355-BD91-2CBA-3822-5CF6EC469E24}"/>
                    </a:ext>
                  </a:extLst>
                </p:cNvPr>
                <p:cNvCxnSpPr/>
                <p:nvPr/>
              </p:nvCxnSpPr>
              <p:spPr>
                <a:xfrm>
                  <a:off x="2743200" y="1733550"/>
                  <a:ext cx="533400" cy="533400"/>
                </a:xfrm>
                <a:prstGeom prst="straightConnector1">
                  <a:avLst/>
                </a:prstGeom>
                <a:noFill/>
                <a:ln w="19050" cap="rnd" cmpd="sng">
                  <a:solidFill>
                    <a:srgbClr val="D8D8D8"/>
                  </a:solidFill>
                  <a:prstDash val="solid"/>
                  <a:round/>
                  <a:headEnd type="none" w="sm" len="sm"/>
                  <a:tailEnd type="none" w="sm" len="sm"/>
                </a:ln>
              </p:spPr>
            </p:cxnSp>
          </p:grpSp>
        </p:grpSp>
        <p:cxnSp>
          <p:nvCxnSpPr>
            <p:cNvPr id="30" name="Google Shape;180;p22">
              <a:extLst>
                <a:ext uri="{FF2B5EF4-FFF2-40B4-BE49-F238E27FC236}">
                  <a16:creationId xmlns:a16="http://schemas.microsoft.com/office/drawing/2014/main" id="{DA59F54A-84BC-17EA-0B68-5D28417354EE}"/>
                </a:ext>
              </a:extLst>
            </p:cNvPr>
            <p:cNvCxnSpPr/>
            <p:nvPr/>
          </p:nvCxnSpPr>
          <p:spPr>
            <a:xfrm rot="10800000">
              <a:off x="3171860" y="2943937"/>
              <a:ext cx="922200" cy="0"/>
            </a:xfrm>
            <a:prstGeom prst="straightConnector1">
              <a:avLst/>
            </a:prstGeom>
            <a:noFill/>
            <a:ln w="19050" cap="rnd" cmpd="sng">
              <a:solidFill>
                <a:srgbClr val="D8D8D8"/>
              </a:solidFill>
              <a:prstDash val="solid"/>
              <a:round/>
              <a:headEnd type="none" w="sm" len="sm"/>
              <a:tailEnd type="none" w="sm" len="sm"/>
            </a:ln>
          </p:spPr>
        </p:cxnSp>
      </p:grpSp>
      <p:sp>
        <p:nvSpPr>
          <p:cNvPr id="37" name="Google Shape;181;p22">
            <a:extLst>
              <a:ext uri="{FF2B5EF4-FFF2-40B4-BE49-F238E27FC236}">
                <a16:creationId xmlns:a16="http://schemas.microsoft.com/office/drawing/2014/main" id="{C7983410-17A1-D390-2BC6-CEA09BDFA4FA}"/>
              </a:ext>
            </a:extLst>
          </p:cNvPr>
          <p:cNvSpPr/>
          <p:nvPr/>
        </p:nvSpPr>
        <p:spPr>
          <a:xfrm>
            <a:off x="5148420" y="2276940"/>
            <a:ext cx="913613" cy="852147"/>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38" name="Google Shape;181;p22">
            <a:extLst>
              <a:ext uri="{FF2B5EF4-FFF2-40B4-BE49-F238E27FC236}">
                <a16:creationId xmlns:a16="http://schemas.microsoft.com/office/drawing/2014/main" id="{6BECF75C-7420-5886-307A-190FA7CE6052}"/>
              </a:ext>
            </a:extLst>
          </p:cNvPr>
          <p:cNvSpPr/>
          <p:nvPr/>
        </p:nvSpPr>
        <p:spPr>
          <a:xfrm>
            <a:off x="5157180" y="3445370"/>
            <a:ext cx="913614" cy="843759"/>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39" name="Google Shape;181;p22">
            <a:extLst>
              <a:ext uri="{FF2B5EF4-FFF2-40B4-BE49-F238E27FC236}">
                <a16:creationId xmlns:a16="http://schemas.microsoft.com/office/drawing/2014/main" id="{423784AC-0BF4-DC4F-BF1B-691FA089FA38}"/>
              </a:ext>
            </a:extLst>
          </p:cNvPr>
          <p:cNvSpPr/>
          <p:nvPr/>
        </p:nvSpPr>
        <p:spPr>
          <a:xfrm>
            <a:off x="5182386" y="4613797"/>
            <a:ext cx="879647" cy="880989"/>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tx2">
              <a:lumMod val="75000"/>
            </a:schemeClr>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40" name="Google Shape;183;p22">
            <a:extLst>
              <a:ext uri="{FF2B5EF4-FFF2-40B4-BE49-F238E27FC236}">
                <a16:creationId xmlns:a16="http://schemas.microsoft.com/office/drawing/2014/main" id="{350F743A-9682-20D1-1289-6288FDFC1909}"/>
              </a:ext>
            </a:extLst>
          </p:cNvPr>
          <p:cNvSpPr txBox="1"/>
          <p:nvPr/>
        </p:nvSpPr>
        <p:spPr>
          <a:xfrm>
            <a:off x="6686580" y="2424147"/>
            <a:ext cx="3567900" cy="576300"/>
          </a:xfrm>
          <a:prstGeom prst="rect">
            <a:avLst/>
          </a:prstGeom>
          <a:noFill/>
          <a:ln>
            <a:noFill/>
          </a:ln>
        </p:spPr>
        <p:txBody>
          <a:bodyPr spcFirstLastPara="1" wrap="square" lIns="0" tIns="0" rIns="0" bIns="0" anchor="ctr" anchorCtr="0">
            <a:noAutofit/>
          </a:bodyPr>
          <a:lstStyle/>
          <a:p>
            <a:pPr>
              <a:lnSpc>
                <a:spcPct val="120000"/>
              </a:lnSpc>
              <a:buClr>
                <a:schemeClr val="accent1"/>
              </a:buClr>
              <a:buSzPts val="1200"/>
            </a:pPr>
            <a:r>
              <a:rPr lang="en-US" dirty="0">
                <a:latin typeface="-apple-system"/>
                <a:ea typeface="Roboto"/>
                <a:cs typeface="Roboto"/>
              </a:rPr>
              <a:t>Here, w</a:t>
            </a:r>
            <a:r>
              <a:rPr lang="en-US" b="0" dirty="0">
                <a:latin typeface="-apple-system"/>
                <a:ea typeface="Roboto"/>
                <a:cs typeface="Roboto"/>
              </a:rPr>
              <a:t>e locate, gather, and evaluate the data sets necessary to achieve the project's objectives during this phase.</a:t>
            </a:r>
            <a:endParaRPr dirty="0"/>
          </a:p>
        </p:txBody>
      </p:sp>
      <p:sp>
        <p:nvSpPr>
          <p:cNvPr id="41" name="Google Shape;183;p22">
            <a:extLst>
              <a:ext uri="{FF2B5EF4-FFF2-40B4-BE49-F238E27FC236}">
                <a16:creationId xmlns:a16="http://schemas.microsoft.com/office/drawing/2014/main" id="{88C44E93-4F89-E956-9671-0996B25EDA5C}"/>
              </a:ext>
            </a:extLst>
          </p:cNvPr>
          <p:cNvSpPr txBox="1"/>
          <p:nvPr/>
        </p:nvSpPr>
        <p:spPr>
          <a:xfrm>
            <a:off x="6686580" y="3373011"/>
            <a:ext cx="3567900" cy="913613"/>
          </a:xfrm>
          <a:prstGeom prst="rect">
            <a:avLst/>
          </a:prstGeom>
          <a:noFill/>
          <a:ln>
            <a:noFill/>
          </a:ln>
        </p:spPr>
        <p:txBody>
          <a:bodyPr spcFirstLastPara="1" wrap="square" lIns="0" tIns="0" rIns="0" bIns="0" anchor="ctr" anchorCtr="0">
            <a:noAutofit/>
          </a:bodyPr>
          <a:lstStyle/>
          <a:p>
            <a:pPr lvl="0" rtl="0">
              <a:lnSpc>
                <a:spcPct val="100000"/>
              </a:lnSpc>
            </a:pPr>
            <a:r>
              <a:rPr lang="en-US" b="0" dirty="0">
                <a:latin typeface="-apple-system"/>
                <a:ea typeface="Roboto"/>
                <a:cs typeface="Roboto"/>
              </a:rPr>
              <a:t>Two datasets : </a:t>
            </a:r>
          </a:p>
          <a:p>
            <a:pPr lvl="0" rtl="0">
              <a:lnSpc>
                <a:spcPct val="100000"/>
              </a:lnSpc>
            </a:pPr>
            <a:r>
              <a:rPr lang="en-US" b="0" dirty="0">
                <a:latin typeface="-apple-system"/>
                <a:ea typeface="Roboto"/>
                <a:cs typeface="Roboto"/>
              </a:rPr>
              <a:t>Song Dataset</a:t>
            </a:r>
          </a:p>
          <a:p>
            <a:pPr lvl="0" rtl="0">
              <a:lnSpc>
                <a:spcPct val="100000"/>
              </a:lnSpc>
            </a:pPr>
            <a:r>
              <a:rPr lang="en-US" dirty="0">
                <a:latin typeface="-apple-system"/>
                <a:ea typeface="Roboto"/>
                <a:cs typeface="Roboto"/>
              </a:rPr>
              <a:t>Log Dataset</a:t>
            </a:r>
            <a:endParaRPr lang="en-US" b="0" dirty="0">
              <a:latin typeface="-apple-system"/>
              <a:ea typeface="Roboto"/>
              <a:cs typeface="Roboto"/>
            </a:endParaRPr>
          </a:p>
        </p:txBody>
      </p:sp>
      <p:sp>
        <p:nvSpPr>
          <p:cNvPr id="42" name="Google Shape;183;p22">
            <a:extLst>
              <a:ext uri="{FF2B5EF4-FFF2-40B4-BE49-F238E27FC236}">
                <a16:creationId xmlns:a16="http://schemas.microsoft.com/office/drawing/2014/main" id="{8024A9C6-BDB2-ABD8-B19D-AF6F5867DE3F}"/>
              </a:ext>
            </a:extLst>
          </p:cNvPr>
          <p:cNvSpPr txBox="1"/>
          <p:nvPr/>
        </p:nvSpPr>
        <p:spPr>
          <a:xfrm>
            <a:off x="6686580" y="4782455"/>
            <a:ext cx="3567900" cy="576300"/>
          </a:xfrm>
          <a:prstGeom prst="rect">
            <a:avLst/>
          </a:prstGeom>
          <a:noFill/>
          <a:ln>
            <a:noFill/>
          </a:ln>
        </p:spPr>
        <p:txBody>
          <a:bodyPr spcFirstLastPara="1" wrap="square" lIns="0" tIns="0" rIns="0" bIns="0" anchor="ctr" anchorCtr="0">
            <a:noAutofit/>
          </a:bodyPr>
          <a:lstStyle/>
          <a:p>
            <a:pPr lvl="0" rtl="0">
              <a:lnSpc>
                <a:spcPct val="100000"/>
              </a:lnSpc>
            </a:pPr>
            <a:r>
              <a:rPr lang="en-US" b="0" dirty="0">
                <a:latin typeface="-apple-system"/>
                <a:ea typeface="Roboto"/>
                <a:cs typeface="Roboto"/>
              </a:rPr>
              <a:t>Both datasets will be acquired from </a:t>
            </a:r>
            <a:endParaRPr lang="en-IN" b="0" dirty="0">
              <a:latin typeface="-apple-system"/>
              <a:ea typeface="Roboto"/>
              <a:cs typeface="Roboto"/>
            </a:endParaRPr>
          </a:p>
          <a:p>
            <a:pPr lvl="0" rtl="0">
              <a:lnSpc>
                <a:spcPct val="100000"/>
              </a:lnSpc>
            </a:pPr>
            <a:r>
              <a:rPr lang="en-US" b="0" dirty="0">
                <a:latin typeface="-apple-system"/>
                <a:ea typeface="Roboto"/>
                <a:cs typeface="Roboto"/>
                <a:hlinkClick r:id="rId4"/>
              </a:rPr>
              <a:t>http://millionsongdataset.com/</a:t>
            </a:r>
            <a:endParaRPr lang="en-IN" dirty="0">
              <a:latin typeface="-apple-system"/>
              <a:ea typeface="Roboto"/>
              <a:cs typeface="Roboto"/>
            </a:endParaRPr>
          </a:p>
          <a:p>
            <a:pPr lvl="0" rtl="0">
              <a:lnSpc>
                <a:spcPct val="100000"/>
              </a:lnSpc>
            </a:pPr>
            <a:endParaRPr lang="en-US" b="0" dirty="0">
              <a:latin typeface="-apple-system"/>
              <a:ea typeface="Roboto"/>
              <a:cs typeface="Roboto"/>
            </a:endParaRPr>
          </a:p>
        </p:txBody>
      </p:sp>
      <p:sp>
        <p:nvSpPr>
          <p:cNvPr id="43" name="Google Shape;170;p22">
            <a:extLst>
              <a:ext uri="{FF2B5EF4-FFF2-40B4-BE49-F238E27FC236}">
                <a16:creationId xmlns:a16="http://schemas.microsoft.com/office/drawing/2014/main" id="{F57FA0FC-FE11-171B-A724-DEE0955C9162}"/>
              </a:ext>
            </a:extLst>
          </p:cNvPr>
          <p:cNvSpPr txBox="1">
            <a:spLocks/>
          </p:cNvSpPr>
          <p:nvPr/>
        </p:nvSpPr>
        <p:spPr>
          <a:xfrm>
            <a:off x="1877785" y="760418"/>
            <a:ext cx="8368500" cy="495300"/>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7F7F7F"/>
              </a:buClr>
              <a:buSzPts val="3200"/>
              <a:buFont typeface="Roboto"/>
              <a:buNone/>
            </a:pPr>
            <a:r>
              <a:rPr lang="en-IN" dirty="0"/>
              <a:t>Data Understanding</a:t>
            </a:r>
          </a:p>
        </p:txBody>
      </p:sp>
      <p:sp>
        <p:nvSpPr>
          <p:cNvPr id="44" name="Google Shape;110;p19">
            <a:extLst>
              <a:ext uri="{FF2B5EF4-FFF2-40B4-BE49-F238E27FC236}">
                <a16:creationId xmlns:a16="http://schemas.microsoft.com/office/drawing/2014/main" id="{5A4602AF-E54F-88E9-C689-CDD82A702F3C}"/>
              </a:ext>
            </a:extLst>
          </p:cNvPr>
          <p:cNvSpPr txBox="1"/>
          <p:nvPr/>
        </p:nvSpPr>
        <p:spPr>
          <a:xfrm>
            <a:off x="1384184" y="3190554"/>
            <a:ext cx="1786856" cy="1482967"/>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2000" dirty="0">
                <a:solidFill>
                  <a:schemeClr val="lt1"/>
                </a:solidFill>
                <a:latin typeface="Roboto"/>
                <a:ea typeface="Roboto"/>
                <a:cs typeface="Roboto"/>
                <a:sym typeface="Roboto"/>
              </a:rPr>
              <a:t>Data Understanding </a:t>
            </a:r>
            <a:endParaRPr sz="2000" dirty="0"/>
          </a:p>
        </p:txBody>
      </p:sp>
      <p:pic>
        <p:nvPicPr>
          <p:cNvPr id="2" name="Slide 7">
            <a:hlinkClick r:id="" action="ppaction://media"/>
            <a:extLst>
              <a:ext uri="{FF2B5EF4-FFF2-40B4-BE49-F238E27FC236}">
                <a16:creationId xmlns:a16="http://schemas.microsoft.com/office/drawing/2014/main" id="{D0696B0C-FCD1-2752-410D-40CAB00F717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53365" y="6120765"/>
            <a:ext cx="487363" cy="487363"/>
          </a:xfrm>
          <a:prstGeom prst="rect">
            <a:avLst/>
          </a:prstGeom>
        </p:spPr>
      </p:pic>
    </p:spTree>
    <p:extLst>
      <p:ext uri="{BB962C8B-B14F-4D97-AF65-F5344CB8AC3E}">
        <p14:creationId xmlns:p14="http://schemas.microsoft.com/office/powerpoint/2010/main" val="396516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86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0;p22">
            <a:extLst>
              <a:ext uri="{FF2B5EF4-FFF2-40B4-BE49-F238E27FC236}">
                <a16:creationId xmlns:a16="http://schemas.microsoft.com/office/drawing/2014/main" id="{7C807C05-4A50-2CE8-BEBA-C49F0B0FD45C}"/>
              </a:ext>
            </a:extLst>
          </p:cNvPr>
          <p:cNvSpPr txBox="1">
            <a:spLocks/>
          </p:cNvSpPr>
          <p:nvPr/>
        </p:nvSpPr>
        <p:spPr>
          <a:xfrm>
            <a:off x="1785256" y="504598"/>
            <a:ext cx="8958943" cy="576289"/>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7F7F7F"/>
              </a:buClr>
              <a:buSzPts val="3200"/>
              <a:buFont typeface="Roboto"/>
              <a:buNone/>
            </a:pPr>
            <a:r>
              <a:rPr lang="en-US" dirty="0">
                <a:solidFill>
                  <a:schemeClr val="tx1">
                    <a:lumMod val="95000"/>
                    <a:lumOff val="5000"/>
                  </a:schemeClr>
                </a:solidFill>
              </a:rPr>
              <a:t>Data Preparations </a:t>
            </a:r>
            <a:endParaRPr lang="en-IN" dirty="0">
              <a:solidFill>
                <a:schemeClr val="tx1">
                  <a:lumMod val="95000"/>
                  <a:lumOff val="5000"/>
                </a:schemeClr>
              </a:solidFill>
            </a:endParaRPr>
          </a:p>
        </p:txBody>
      </p:sp>
      <p:sp>
        <p:nvSpPr>
          <p:cNvPr id="3" name="Google Shape;171;p22">
            <a:extLst>
              <a:ext uri="{FF2B5EF4-FFF2-40B4-BE49-F238E27FC236}">
                <a16:creationId xmlns:a16="http://schemas.microsoft.com/office/drawing/2014/main" id="{A6F9F771-8257-3201-1CD5-DF4887D4510B}"/>
              </a:ext>
            </a:extLst>
          </p:cNvPr>
          <p:cNvSpPr/>
          <p:nvPr/>
        </p:nvSpPr>
        <p:spPr>
          <a:xfrm>
            <a:off x="1303709" y="1751699"/>
            <a:ext cx="1968157" cy="2004543"/>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4" name="Google Shape;184;p22">
            <a:extLst>
              <a:ext uri="{FF2B5EF4-FFF2-40B4-BE49-F238E27FC236}">
                <a16:creationId xmlns:a16="http://schemas.microsoft.com/office/drawing/2014/main" id="{B52A05BD-7964-5B90-7081-174AB43683DE}"/>
              </a:ext>
            </a:extLst>
          </p:cNvPr>
          <p:cNvSpPr/>
          <p:nvPr/>
        </p:nvSpPr>
        <p:spPr>
          <a:xfrm>
            <a:off x="5024608" y="1856004"/>
            <a:ext cx="1968157" cy="179593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tx2">
              <a:lumMod val="60000"/>
              <a:lumOff val="40000"/>
            </a:schemeClr>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7" name="Google Shape;184;p22">
            <a:extLst>
              <a:ext uri="{FF2B5EF4-FFF2-40B4-BE49-F238E27FC236}">
                <a16:creationId xmlns:a16="http://schemas.microsoft.com/office/drawing/2014/main" id="{1CFEBC90-A83D-B672-291A-FEBDBA9D437F}"/>
              </a:ext>
            </a:extLst>
          </p:cNvPr>
          <p:cNvSpPr/>
          <p:nvPr/>
        </p:nvSpPr>
        <p:spPr>
          <a:xfrm>
            <a:off x="8091323" y="1856004"/>
            <a:ext cx="1968157" cy="179593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tx2">
              <a:lumMod val="60000"/>
              <a:lumOff val="40000"/>
            </a:schemeClr>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8" name="Google Shape;184;p22">
            <a:extLst>
              <a:ext uri="{FF2B5EF4-FFF2-40B4-BE49-F238E27FC236}">
                <a16:creationId xmlns:a16="http://schemas.microsoft.com/office/drawing/2014/main" id="{CED8E13B-3F54-9DD5-DCA6-C0F1392AC06D}"/>
              </a:ext>
            </a:extLst>
          </p:cNvPr>
          <p:cNvSpPr/>
          <p:nvPr/>
        </p:nvSpPr>
        <p:spPr>
          <a:xfrm>
            <a:off x="8091323" y="4823147"/>
            <a:ext cx="1968157" cy="179593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tx2">
              <a:lumMod val="60000"/>
              <a:lumOff val="40000"/>
            </a:schemeClr>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cxnSp>
        <p:nvCxnSpPr>
          <p:cNvPr id="10" name="Straight Arrow Connector 9">
            <a:extLst>
              <a:ext uri="{FF2B5EF4-FFF2-40B4-BE49-F238E27FC236}">
                <a16:creationId xmlns:a16="http://schemas.microsoft.com/office/drawing/2014/main" id="{3D941269-29D1-097B-D7D8-2106BD8A3019}"/>
              </a:ext>
            </a:extLst>
          </p:cNvPr>
          <p:cNvCxnSpPr>
            <a:cxnSpLocks/>
          </p:cNvCxnSpPr>
          <p:nvPr/>
        </p:nvCxnSpPr>
        <p:spPr>
          <a:xfrm>
            <a:off x="3687580" y="2753971"/>
            <a:ext cx="985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2ACF3F4-575B-C0F1-6FDA-59C9AB48AF10}"/>
              </a:ext>
            </a:extLst>
          </p:cNvPr>
          <p:cNvCxnSpPr/>
          <p:nvPr/>
        </p:nvCxnSpPr>
        <p:spPr>
          <a:xfrm>
            <a:off x="7123393" y="2715756"/>
            <a:ext cx="8449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FC15AF6-9AD2-2B00-3623-B89B96909C3B}"/>
              </a:ext>
            </a:extLst>
          </p:cNvPr>
          <p:cNvCxnSpPr>
            <a:cxnSpLocks/>
          </p:cNvCxnSpPr>
          <p:nvPr/>
        </p:nvCxnSpPr>
        <p:spPr>
          <a:xfrm>
            <a:off x="9075401" y="3756243"/>
            <a:ext cx="0" cy="848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Google Shape;110;p19">
            <a:extLst>
              <a:ext uri="{FF2B5EF4-FFF2-40B4-BE49-F238E27FC236}">
                <a16:creationId xmlns:a16="http://schemas.microsoft.com/office/drawing/2014/main" id="{398BCF40-1B27-92E8-62D0-5C5401F64D2F}"/>
              </a:ext>
            </a:extLst>
          </p:cNvPr>
          <p:cNvSpPr txBox="1"/>
          <p:nvPr/>
        </p:nvSpPr>
        <p:spPr>
          <a:xfrm>
            <a:off x="1642901" y="2511722"/>
            <a:ext cx="1558267" cy="1244521"/>
          </a:xfrm>
          <a:prstGeom prst="rect">
            <a:avLst/>
          </a:prstGeom>
          <a:noFill/>
          <a:ln>
            <a:noFill/>
          </a:ln>
        </p:spPr>
        <p:txBody>
          <a:bodyPr spcFirstLastPara="1" wrap="square" lIns="0" tIns="0" rIns="0" bIns="0" anchor="t" anchorCtr="0">
            <a:noAutofit/>
          </a:bodyPr>
          <a:lstStyle/>
          <a:p>
            <a:pPr lvl="0"/>
            <a:r>
              <a:rPr lang="en-US" sz="1400" b="1" dirty="0">
                <a:solidFill>
                  <a:schemeClr val="bg1">
                    <a:lumMod val="95000"/>
                  </a:schemeClr>
                </a:solidFill>
              </a:rPr>
              <a:t>Check for NULL and missing values</a:t>
            </a:r>
            <a:endParaRPr lang="en-US" sz="1400" dirty="0">
              <a:solidFill>
                <a:schemeClr val="bg1">
                  <a:lumMod val="95000"/>
                </a:schemeClr>
              </a:solidFill>
            </a:endParaRPr>
          </a:p>
        </p:txBody>
      </p:sp>
      <p:sp>
        <p:nvSpPr>
          <p:cNvPr id="17" name="Google Shape;110;p19">
            <a:extLst>
              <a:ext uri="{FF2B5EF4-FFF2-40B4-BE49-F238E27FC236}">
                <a16:creationId xmlns:a16="http://schemas.microsoft.com/office/drawing/2014/main" id="{985CB3FA-3C7C-2CA3-1489-7980378B6EB9}"/>
              </a:ext>
            </a:extLst>
          </p:cNvPr>
          <p:cNvSpPr txBox="1"/>
          <p:nvPr/>
        </p:nvSpPr>
        <p:spPr>
          <a:xfrm>
            <a:off x="5405182" y="2555363"/>
            <a:ext cx="1207007" cy="1244521"/>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400" b="1" dirty="0">
                <a:solidFill>
                  <a:schemeClr val="bg1"/>
                </a:solidFill>
                <a:ea typeface="Roboto"/>
                <a:cs typeface="Roboto"/>
                <a:sym typeface="Roboto"/>
              </a:rPr>
              <a:t>Scale the data </a:t>
            </a:r>
            <a:endParaRPr sz="3600" b="1" dirty="0">
              <a:solidFill>
                <a:schemeClr val="bg1"/>
              </a:solidFill>
            </a:endParaRPr>
          </a:p>
        </p:txBody>
      </p:sp>
      <p:sp>
        <p:nvSpPr>
          <p:cNvPr id="18" name="Google Shape;110;p19">
            <a:extLst>
              <a:ext uri="{FF2B5EF4-FFF2-40B4-BE49-F238E27FC236}">
                <a16:creationId xmlns:a16="http://schemas.microsoft.com/office/drawing/2014/main" id="{D0A56C4F-2B5E-B6DD-D0C2-6C52457F1492}"/>
              </a:ext>
            </a:extLst>
          </p:cNvPr>
          <p:cNvSpPr txBox="1"/>
          <p:nvPr/>
        </p:nvSpPr>
        <p:spPr>
          <a:xfrm>
            <a:off x="8364931" y="2407417"/>
            <a:ext cx="1388228" cy="1244521"/>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400" b="1" dirty="0">
                <a:solidFill>
                  <a:schemeClr val="lt1"/>
                </a:solidFill>
                <a:ea typeface="Roboto"/>
                <a:cs typeface="Roboto"/>
                <a:sym typeface="Roboto"/>
              </a:rPr>
              <a:t>Transfrom the data</a:t>
            </a:r>
            <a:endParaRPr sz="1400" b="1" dirty="0"/>
          </a:p>
        </p:txBody>
      </p:sp>
      <p:sp>
        <p:nvSpPr>
          <p:cNvPr id="19" name="Google Shape;110;p19">
            <a:extLst>
              <a:ext uri="{FF2B5EF4-FFF2-40B4-BE49-F238E27FC236}">
                <a16:creationId xmlns:a16="http://schemas.microsoft.com/office/drawing/2014/main" id="{00C79C1C-3809-D810-5CB4-23BA6D2B8CCA}"/>
              </a:ext>
            </a:extLst>
          </p:cNvPr>
          <p:cNvSpPr txBox="1"/>
          <p:nvPr/>
        </p:nvSpPr>
        <p:spPr>
          <a:xfrm>
            <a:off x="8364931" y="5374560"/>
            <a:ext cx="1579920" cy="1244521"/>
          </a:xfrm>
          <a:prstGeom prst="rect">
            <a:avLst/>
          </a:prstGeom>
          <a:noFill/>
          <a:ln>
            <a:noFill/>
          </a:ln>
        </p:spPr>
        <p:txBody>
          <a:bodyPr spcFirstLastPara="1" wrap="square" lIns="0" tIns="0" rIns="0" bIns="0" anchor="t" anchorCtr="0">
            <a:noAutofit/>
          </a:bodyPr>
          <a:lstStyle/>
          <a:p>
            <a:pPr algn="ctr">
              <a:lnSpc>
                <a:spcPct val="150000"/>
              </a:lnSpc>
              <a:buClr>
                <a:schemeClr val="lt1"/>
              </a:buClr>
              <a:buSzPts val="1200"/>
            </a:pPr>
            <a:r>
              <a:rPr lang="en-US" sz="1400" b="1" dirty="0">
                <a:solidFill>
                  <a:schemeClr val="bg1">
                    <a:lumMod val="95000"/>
                  </a:schemeClr>
                </a:solidFill>
              </a:rPr>
              <a:t>Encoding the data to categorical variables</a:t>
            </a:r>
            <a:r>
              <a:rPr lang="en-US" sz="1400" b="1" dirty="0">
                <a:solidFill>
                  <a:schemeClr val="bg1">
                    <a:lumMod val="95000"/>
                  </a:schemeClr>
                </a:solidFill>
                <a:latin typeface="Garamond" panose="02020404030301010803"/>
              </a:rPr>
              <a:t> </a:t>
            </a:r>
            <a:endParaRPr lang="en-US" sz="1400" dirty="0">
              <a:solidFill>
                <a:schemeClr val="bg1">
                  <a:lumMod val="95000"/>
                </a:schemeClr>
              </a:solidFill>
            </a:endParaRPr>
          </a:p>
        </p:txBody>
      </p:sp>
      <p:pic>
        <p:nvPicPr>
          <p:cNvPr id="6" name="Slide 8">
            <a:hlinkClick r:id="" action="ppaction://media"/>
            <a:extLst>
              <a:ext uri="{FF2B5EF4-FFF2-40B4-BE49-F238E27FC236}">
                <a16:creationId xmlns:a16="http://schemas.microsoft.com/office/drawing/2014/main" id="{C660DE7C-0BBF-5BF9-E0B9-FF3C5EFAEC6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73685" y="6131718"/>
            <a:ext cx="487363" cy="487363"/>
          </a:xfrm>
          <a:prstGeom prst="rect">
            <a:avLst/>
          </a:prstGeom>
        </p:spPr>
      </p:pic>
    </p:spTree>
    <p:extLst>
      <p:ext uri="{BB962C8B-B14F-4D97-AF65-F5344CB8AC3E}">
        <p14:creationId xmlns:p14="http://schemas.microsoft.com/office/powerpoint/2010/main" val="175884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39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0;p22">
            <a:extLst>
              <a:ext uri="{FF2B5EF4-FFF2-40B4-BE49-F238E27FC236}">
                <a16:creationId xmlns:a16="http://schemas.microsoft.com/office/drawing/2014/main" id="{C52A32CD-1D1B-D2BF-55B0-E03E6F3450DC}"/>
              </a:ext>
            </a:extLst>
          </p:cNvPr>
          <p:cNvSpPr txBox="1">
            <a:spLocks/>
          </p:cNvSpPr>
          <p:nvPr/>
        </p:nvSpPr>
        <p:spPr>
          <a:xfrm>
            <a:off x="1785257" y="504599"/>
            <a:ext cx="8368500" cy="495300"/>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7F7F7F"/>
              </a:buClr>
              <a:buSzPts val="3200"/>
              <a:buFont typeface="Roboto"/>
              <a:buNone/>
            </a:pPr>
            <a:r>
              <a:rPr lang="en" dirty="0"/>
              <a:t>Modeling</a:t>
            </a:r>
            <a:endParaRPr lang="en-IN" dirty="0"/>
          </a:p>
        </p:txBody>
      </p:sp>
      <p:sp>
        <p:nvSpPr>
          <p:cNvPr id="3" name="Google Shape;171;p22">
            <a:extLst>
              <a:ext uri="{FF2B5EF4-FFF2-40B4-BE49-F238E27FC236}">
                <a16:creationId xmlns:a16="http://schemas.microsoft.com/office/drawing/2014/main" id="{10C559C3-15E2-9456-C1A8-4D302410B773}"/>
              </a:ext>
            </a:extLst>
          </p:cNvPr>
          <p:cNvSpPr/>
          <p:nvPr/>
        </p:nvSpPr>
        <p:spPr>
          <a:xfrm>
            <a:off x="1785257" y="2629447"/>
            <a:ext cx="2253600" cy="2253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5" name="Google Shape;186;p22">
            <a:extLst>
              <a:ext uri="{FF2B5EF4-FFF2-40B4-BE49-F238E27FC236}">
                <a16:creationId xmlns:a16="http://schemas.microsoft.com/office/drawing/2014/main" id="{7D6E5F5E-D4E4-DE88-DA4A-3A82D970F77A}"/>
              </a:ext>
            </a:extLst>
          </p:cNvPr>
          <p:cNvSpPr txBox="1"/>
          <p:nvPr/>
        </p:nvSpPr>
        <p:spPr>
          <a:xfrm>
            <a:off x="7437095" y="2341297"/>
            <a:ext cx="3567900" cy="576300"/>
          </a:xfrm>
          <a:prstGeom prst="rect">
            <a:avLst/>
          </a:prstGeom>
          <a:noFill/>
          <a:ln>
            <a:noFill/>
          </a:ln>
        </p:spPr>
        <p:txBody>
          <a:bodyPr spcFirstLastPara="1" wrap="square" lIns="0" tIns="0" rIns="0" bIns="0" anchor="ctr" anchorCtr="0">
            <a:noAutofit/>
          </a:bodyPr>
          <a:lstStyle/>
          <a:p>
            <a:pPr algn="just">
              <a:lnSpc>
                <a:spcPct val="120000"/>
              </a:lnSpc>
              <a:buClr>
                <a:schemeClr val="accent2"/>
              </a:buClr>
              <a:buSzPts val="1200"/>
            </a:pPr>
            <a:r>
              <a:rPr lang="en-US" dirty="0">
                <a:latin typeface="-apple-system"/>
              </a:rPr>
              <a:t>Using different Machine Learning Algorithms such as Linear Regression and Logistic Regression in order to</a:t>
            </a:r>
            <a:r>
              <a:rPr lang="en-IN" dirty="0">
                <a:latin typeface="-apple-system"/>
              </a:rPr>
              <a:t> choose the best model.</a:t>
            </a:r>
            <a:endParaRPr lang="en-IN" dirty="0"/>
          </a:p>
          <a:p>
            <a:pPr marL="0" marR="0" lvl="0" indent="0" algn="just" rtl="0">
              <a:lnSpc>
                <a:spcPct val="120000"/>
              </a:lnSpc>
              <a:spcBef>
                <a:spcPts val="0"/>
              </a:spcBef>
              <a:spcAft>
                <a:spcPts val="0"/>
              </a:spcAft>
              <a:buClr>
                <a:schemeClr val="accent2"/>
              </a:buClr>
              <a:buSzPts val="1200"/>
              <a:buFont typeface="Noto Sans Symbols"/>
              <a:buNone/>
            </a:pPr>
            <a:endParaRPr dirty="0"/>
          </a:p>
        </p:txBody>
      </p:sp>
      <p:sp>
        <p:nvSpPr>
          <p:cNvPr id="7" name="Rectangle 6" descr="Statistics">
            <a:extLst>
              <a:ext uri="{FF2B5EF4-FFF2-40B4-BE49-F238E27FC236}">
                <a16:creationId xmlns:a16="http://schemas.microsoft.com/office/drawing/2014/main" id="{FA202D6B-2900-D854-D003-B9FDE63C9C84}"/>
              </a:ext>
            </a:extLst>
          </p:cNvPr>
          <p:cNvSpPr/>
          <p:nvPr/>
        </p:nvSpPr>
        <p:spPr>
          <a:xfrm>
            <a:off x="6287722" y="1982565"/>
            <a:ext cx="791015" cy="79101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7" descr="Bar chart">
            <a:extLst>
              <a:ext uri="{FF2B5EF4-FFF2-40B4-BE49-F238E27FC236}">
                <a16:creationId xmlns:a16="http://schemas.microsoft.com/office/drawing/2014/main" id="{54DF609F-AAD1-0A17-EE00-DCF57E53A51B}"/>
              </a:ext>
            </a:extLst>
          </p:cNvPr>
          <p:cNvSpPr/>
          <p:nvPr/>
        </p:nvSpPr>
        <p:spPr>
          <a:xfrm>
            <a:off x="6413557" y="4166006"/>
            <a:ext cx="791015" cy="791015"/>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02303661-F23D-1EAD-887C-D3E92C99CB23}"/>
              </a:ext>
            </a:extLst>
          </p:cNvPr>
          <p:cNvSpPr txBox="1"/>
          <p:nvPr/>
        </p:nvSpPr>
        <p:spPr>
          <a:xfrm>
            <a:off x="7359442" y="4258995"/>
            <a:ext cx="3958415" cy="646331"/>
          </a:xfrm>
          <a:prstGeom prst="rect">
            <a:avLst/>
          </a:prstGeom>
          <a:noFill/>
        </p:spPr>
        <p:txBody>
          <a:bodyPr wrap="square">
            <a:spAutoFit/>
          </a:bodyPr>
          <a:lstStyle/>
          <a:p>
            <a:pPr lvl="0">
              <a:lnSpc>
                <a:spcPct val="100000"/>
              </a:lnSpc>
            </a:pPr>
            <a:r>
              <a:rPr lang="en-US" dirty="0">
                <a:latin typeface="-apple-system"/>
              </a:rPr>
              <a:t>Use Python , SQL, and Tableau  to </a:t>
            </a:r>
          </a:p>
          <a:p>
            <a:pPr lvl="0">
              <a:lnSpc>
                <a:spcPct val="100000"/>
              </a:lnSpc>
            </a:pPr>
            <a:r>
              <a:rPr lang="en-US" dirty="0">
                <a:latin typeface="-apple-system"/>
              </a:rPr>
              <a:t>develop dashboards.</a:t>
            </a:r>
          </a:p>
        </p:txBody>
      </p:sp>
      <p:cxnSp>
        <p:nvCxnSpPr>
          <p:cNvPr id="15" name="Straight Arrow Connector 14">
            <a:extLst>
              <a:ext uri="{FF2B5EF4-FFF2-40B4-BE49-F238E27FC236}">
                <a16:creationId xmlns:a16="http://schemas.microsoft.com/office/drawing/2014/main" id="{F3585C86-5469-8267-FB0F-55BDC449DB3D}"/>
              </a:ext>
            </a:extLst>
          </p:cNvPr>
          <p:cNvCxnSpPr/>
          <p:nvPr/>
        </p:nvCxnSpPr>
        <p:spPr>
          <a:xfrm flipV="1">
            <a:off x="4330460" y="2629447"/>
            <a:ext cx="1639047" cy="7995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7E9A46DE-E2C0-691C-2277-4B1A74EEBCF9}"/>
              </a:ext>
            </a:extLst>
          </p:cNvPr>
          <p:cNvCxnSpPr/>
          <p:nvPr/>
        </p:nvCxnSpPr>
        <p:spPr>
          <a:xfrm>
            <a:off x="4330460" y="3864634"/>
            <a:ext cx="1765540" cy="5952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4" name="Slide 9">
            <a:hlinkClick r:id="" action="ppaction://media"/>
            <a:extLst>
              <a:ext uri="{FF2B5EF4-FFF2-40B4-BE49-F238E27FC236}">
                <a16:creationId xmlns:a16="http://schemas.microsoft.com/office/drawing/2014/main" id="{241B522F-8950-6BE6-10D8-922F802AD827}"/>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365125" y="6100445"/>
            <a:ext cx="487363" cy="487363"/>
          </a:xfrm>
          <a:prstGeom prst="rect">
            <a:avLst/>
          </a:prstGeom>
        </p:spPr>
      </p:pic>
    </p:spTree>
    <p:extLst>
      <p:ext uri="{BB962C8B-B14F-4D97-AF65-F5344CB8AC3E}">
        <p14:creationId xmlns:p14="http://schemas.microsoft.com/office/powerpoint/2010/main" val="58144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21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426</Words>
  <Application>Microsoft Office PowerPoint</Application>
  <PresentationFormat>Widescreen</PresentationFormat>
  <Paragraphs>52</Paragraphs>
  <Slides>13</Slides>
  <Notes>0</Notes>
  <HiddenSlides>0</HiddenSlides>
  <MMClips>13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Calibri</vt:lpstr>
      <vt:lpstr>Calibri Light</vt:lpstr>
      <vt:lpstr>Garamond</vt:lpstr>
      <vt:lpstr>Google Sans</vt:lpstr>
      <vt:lpstr>Noto Sans Symbols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Lavanyaa Murali</dc:creator>
  <cp:lastModifiedBy>Lavanyaa Murali</cp:lastModifiedBy>
  <cp:revision>83</cp:revision>
  <dcterms:created xsi:type="dcterms:W3CDTF">2023-03-20T21:06:17Z</dcterms:created>
  <dcterms:modified xsi:type="dcterms:W3CDTF">2023-03-21T19:15:32Z</dcterms:modified>
</cp:coreProperties>
</file>