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8" r:id="rId16"/>
    <p:sldId id="283" r:id="rId17"/>
    <p:sldId id="291" r:id="rId18"/>
    <p:sldId id="289" r:id="rId19"/>
    <p:sldId id="290" r:id="rId20"/>
    <p:sldId id="284" r:id="rId21"/>
    <p:sldId id="286" r:id="rId22"/>
    <p:sldId id="287" r:id="rId23"/>
    <p:sldId id="292" r:id="rId24"/>
    <p:sldId id="257" r:id="rId25"/>
    <p:sldId id="285" r:id="rId26"/>
    <p:sldId id="258" r:id="rId27"/>
    <p:sldId id="263" r:id="rId28"/>
    <p:sldId id="293" r:id="rId29"/>
    <p:sldId id="260" r:id="rId30"/>
    <p:sldId id="264" r:id="rId31"/>
    <p:sldId id="265" r:id="rId32"/>
    <p:sldId id="266" r:id="rId33"/>
    <p:sldId id="261" r:id="rId34"/>
    <p:sldId id="267" r:id="rId35"/>
    <p:sldId id="268" r:id="rId36"/>
    <p:sldId id="269" r:id="rId37"/>
    <p:sldId id="262" r:id="rId38"/>
    <p:sldId id="259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06" autoAdjust="0"/>
  </p:normalViewPr>
  <p:slideViewPr>
    <p:cSldViewPr snapToGrid="0" snapToObjects="1">
      <p:cViewPr>
        <p:scale>
          <a:sx n="125" d="100"/>
          <a:sy n="125" d="100"/>
        </p:scale>
        <p:origin x="-1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slide" Target="slides/slide35.xml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slide" Target="slides/slide34.xml"/><Relationship Id="rId14" Type="http://schemas.openxmlformats.org/officeDocument/2006/relationships/slide" Target="slides/slide13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80D88-1BAF-4045-9FDA-E4816920CBFA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4FFC-D080-E045-AE38-D4A963176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E0F2-643E-DB4D-9982-5F9AB8E6F55E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4655-C092-2B4F-8A9D-9A4C8556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•"/>
        <a:defRPr sz="2400" b="0" kern="1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–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3579"/>
            <a:ext cx="7772400" cy="1102519"/>
          </a:xfrm>
        </p:spPr>
        <p:txBody>
          <a:bodyPr/>
          <a:lstStyle/>
          <a:p>
            <a:r>
              <a:rPr lang="en-US" dirty="0" smtClean="0"/>
              <a:t>Compiler Laboratory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2217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P. P. Das and Prof. I. Sengupta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September 3, 2020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6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64-bit program counter or instruction pointer (</a:t>
            </a:r>
            <a:r>
              <a:rPr lang="en-US" dirty="0" smtClean="0">
                <a:solidFill>
                  <a:srgbClr val="800000"/>
                </a:solidFill>
              </a:rPr>
              <a:t>rip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Segment </a:t>
            </a:r>
            <a:r>
              <a:rPr lang="en-US" dirty="0" smtClean="0"/>
              <a:t>registers (CS, DS, SS, ES, FS, GS)</a:t>
            </a:r>
            <a:endParaRPr lang="en-US" dirty="0" smtClean="0"/>
          </a:p>
          <a:p>
            <a:r>
              <a:rPr lang="en-US" dirty="0" smtClean="0"/>
              <a:t>64-bit condition flag register (</a:t>
            </a:r>
            <a:r>
              <a:rPr lang="en-US" dirty="0" smtClean="0">
                <a:solidFill>
                  <a:srgbClr val="800000"/>
                </a:solidFill>
              </a:rPr>
              <a:t>zero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800000"/>
                </a:solidFill>
              </a:rPr>
              <a:t>sign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800000"/>
                </a:solidFill>
              </a:rPr>
              <a:t>carry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Control register, Debug register,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48-bit virtual/logical address – generated by the CPU.</a:t>
            </a:r>
          </a:p>
          <a:p>
            <a:pPr lvl="1"/>
            <a:r>
              <a:rPr lang="en-US" dirty="0" smtClean="0"/>
              <a:t>The width of any x86-64 address register is 64 bits.</a:t>
            </a:r>
          </a:p>
          <a:p>
            <a:pPr lvl="1"/>
            <a:r>
              <a:rPr lang="en-US" dirty="0" smtClean="0"/>
              <a:t>Most significant 17 bits are either all 0’s or all 1’s.</a:t>
            </a:r>
          </a:p>
          <a:p>
            <a:pPr lvl="1"/>
            <a:r>
              <a:rPr lang="en-US" dirty="0" smtClean="0"/>
              <a:t>Thus, logical address size is 64 – 18 = 48 bits.</a:t>
            </a:r>
          </a:p>
          <a:p>
            <a:r>
              <a:rPr lang="en-US" dirty="0" smtClean="0"/>
              <a:t>Depending on the processor, the 48-bit logical address is translated to 36 to 40 bits of physical (main memory) address.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3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99"/>
            <a:ext cx="8229600" cy="566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Register Usage Convention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33691"/>
              </p:ext>
            </p:extLst>
          </p:nvPr>
        </p:nvGraphicFramePr>
        <p:xfrm>
          <a:off x="792480" y="658099"/>
          <a:ext cx="388112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/>
                <a:gridCol w="2926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GPR (64-bit)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Usage Convention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Return value from a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Callee</a:t>
                      </a:r>
                      <a:r>
                        <a:rPr lang="en-US" baseline="0" dirty="0" smtClean="0"/>
                        <a:t> saved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argument to a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argument to a function</a:t>
                      </a:r>
                    </a:p>
                    <a:p>
                      <a:pPr algn="l"/>
                      <a:r>
                        <a:rPr lang="en-US" dirty="0" smtClean="0"/>
                        <a:t>Return value from a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argument to a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argument to a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Callee</a:t>
                      </a:r>
                      <a:r>
                        <a:rPr lang="en-US" dirty="0" smtClean="0"/>
                        <a:t> saved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Hardware stack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02484"/>
              </p:ext>
            </p:extLst>
          </p:nvPr>
        </p:nvGraphicFramePr>
        <p:xfrm>
          <a:off x="4826000" y="698739"/>
          <a:ext cx="388112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/>
                <a:gridCol w="2926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GPR (64-bit)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Usage Convention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argument to a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argument to a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Callee</a:t>
                      </a:r>
                      <a:r>
                        <a:rPr lang="en-US" dirty="0" smtClean="0"/>
                        <a:t> saved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Reserved for linker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Reserved for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Callee</a:t>
                      </a:r>
                      <a:r>
                        <a:rPr lang="en-US" dirty="0" smtClean="0"/>
                        <a:t> saved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Callee</a:t>
                      </a:r>
                      <a:r>
                        <a:rPr lang="en-US" dirty="0" smtClean="0"/>
                        <a:t> saved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Callee</a:t>
                      </a:r>
                      <a:r>
                        <a:rPr lang="en-US" dirty="0" smtClean="0"/>
                        <a:t> saved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4960" y="449072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800000"/>
                </a:solidFill>
              </a:rPr>
              <a:t>Function return address is at the top of the stack.</a:t>
            </a:r>
            <a:endParaRPr lang="en-US" i="1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4800" y="476504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800000"/>
                </a:solidFill>
              </a:rPr>
              <a:t>For 32-bit, use “</a:t>
            </a:r>
            <a:r>
              <a:rPr lang="en-US" i="1" dirty="0" err="1" smtClean="0">
                <a:solidFill>
                  <a:srgbClr val="800000"/>
                </a:solidFill>
              </a:rPr>
              <a:t>eax</a:t>
            </a:r>
            <a:r>
              <a:rPr lang="en-US" i="1" dirty="0" smtClean="0">
                <a:solidFill>
                  <a:srgbClr val="800000"/>
                </a:solidFill>
              </a:rPr>
              <a:t>” instead of “</a:t>
            </a:r>
            <a:r>
              <a:rPr lang="en-US" i="1" dirty="0" err="1" smtClean="0">
                <a:solidFill>
                  <a:srgbClr val="800000"/>
                </a:solidFill>
              </a:rPr>
              <a:t>rax</a:t>
            </a:r>
            <a:r>
              <a:rPr lang="en-US" i="1" dirty="0" smtClean="0">
                <a:solidFill>
                  <a:srgbClr val="800000"/>
                </a:solidFill>
              </a:rPr>
              <a:t>”, etc.</a:t>
            </a:r>
            <a:endParaRPr lang="en-US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5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Suppose a program is written as two files: 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main.c</a:t>
            </a:r>
            <a:r>
              <a:rPr lang="en-US" dirty="0" smtClean="0"/>
              <a:t> and 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fact.c</a:t>
            </a:r>
            <a:endParaRPr lang="en-US" sz="2000" b="1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dirty="0" err="1" smtClean="0">
                <a:latin typeface="Courier New"/>
                <a:cs typeface="Courier New"/>
              </a:rPr>
              <a:t>gcc</a:t>
            </a:r>
            <a:r>
              <a:rPr lang="en-US" b="1" dirty="0" smtClean="0">
                <a:latin typeface="Courier New"/>
                <a:cs typeface="Courier New"/>
              </a:rPr>
              <a:t> –Wall –S </a:t>
            </a:r>
            <a:r>
              <a:rPr lang="en-US" b="1" dirty="0" err="1" smtClean="0">
                <a:latin typeface="Courier New"/>
                <a:cs typeface="Courier New"/>
              </a:rPr>
              <a:t>main.c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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main.s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dirty="0" err="1" smtClean="0">
                <a:latin typeface="Courier New"/>
                <a:cs typeface="Courier New"/>
              </a:rPr>
              <a:t>gcc</a:t>
            </a:r>
            <a:r>
              <a:rPr lang="en-US" b="1" dirty="0" smtClean="0">
                <a:latin typeface="Courier New"/>
                <a:cs typeface="Courier New"/>
              </a:rPr>
              <a:t> –Wall –c </a:t>
            </a:r>
            <a:r>
              <a:rPr lang="en-US" b="1" dirty="0" err="1" smtClean="0">
                <a:latin typeface="Courier New"/>
                <a:cs typeface="Courier New"/>
              </a:rPr>
              <a:t>main.c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	</a:t>
            </a:r>
            <a:r>
              <a:rPr lang="en-US" b="1" dirty="0" err="1" smtClean="0">
                <a:solidFill>
                  <a:srgbClr val="E46C0A"/>
                </a:solidFill>
                <a:latin typeface="Courier New"/>
                <a:cs typeface="Courier New"/>
                <a:sym typeface="Wingdings"/>
              </a:rPr>
              <a:t>main.o</a:t>
            </a:r>
            <a:endParaRPr lang="en-US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dirty="0" err="1" smtClean="0">
                <a:latin typeface="Courier New"/>
                <a:cs typeface="Courier New"/>
              </a:rPr>
              <a:t>gcc</a:t>
            </a:r>
            <a:r>
              <a:rPr lang="en-US" b="1" dirty="0" smtClean="0">
                <a:latin typeface="Courier New"/>
                <a:cs typeface="Courier New"/>
              </a:rPr>
              <a:t> –Wall –S </a:t>
            </a:r>
            <a:r>
              <a:rPr lang="en-US" b="1" dirty="0" err="1" smtClean="0">
                <a:latin typeface="Courier New"/>
                <a:cs typeface="Courier New"/>
              </a:rPr>
              <a:t>fact.c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	</a:t>
            </a:r>
            <a:r>
              <a:rPr lang="en-US" b="1" dirty="0" err="1" smtClean="0">
                <a:solidFill>
                  <a:srgbClr val="E46C0A"/>
                </a:solidFill>
                <a:latin typeface="Courier New"/>
                <a:cs typeface="Courier New"/>
                <a:sym typeface="Wingdings"/>
              </a:rPr>
              <a:t>fact.s</a:t>
            </a:r>
            <a:endParaRPr lang="en-US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dirty="0" err="1" smtClean="0">
                <a:latin typeface="Courier New"/>
                <a:cs typeface="Courier New"/>
              </a:rPr>
              <a:t>gcc</a:t>
            </a:r>
            <a:r>
              <a:rPr lang="en-US" b="1" dirty="0" smtClean="0">
                <a:latin typeface="Courier New"/>
                <a:cs typeface="Courier New"/>
              </a:rPr>
              <a:t> –Wall –c </a:t>
            </a:r>
            <a:r>
              <a:rPr lang="en-US" b="1" dirty="0" err="1" smtClean="0">
                <a:latin typeface="Courier New"/>
                <a:cs typeface="Courier New"/>
              </a:rPr>
              <a:t>fact.c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	</a:t>
            </a:r>
            <a:r>
              <a:rPr lang="en-US" b="1" dirty="0" err="1" smtClean="0">
                <a:solidFill>
                  <a:srgbClr val="E46C0A"/>
                </a:solidFill>
                <a:latin typeface="Courier New"/>
                <a:cs typeface="Courier New"/>
                <a:sym typeface="Wingdings"/>
              </a:rPr>
              <a:t>fact.o</a:t>
            </a:r>
            <a:endParaRPr lang="en-US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en-US" b="1" dirty="0" err="1" smtClean="0">
                <a:latin typeface="Courier New"/>
                <a:cs typeface="Courier New"/>
              </a:rPr>
              <a:t>gcc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main.o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fact.o</a:t>
            </a:r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en-US" b="1" dirty="0" smtClean="0">
                <a:latin typeface="Courier New"/>
                <a:cs typeface="Courier New"/>
                <a:sym typeface="Wingdings"/>
              </a:rPr>
              <a:t>	</a:t>
            </a:r>
            <a:r>
              <a:rPr lang="en-US" b="1" dirty="0" err="1" smtClean="0">
                <a:solidFill>
                  <a:srgbClr val="E46C0A"/>
                </a:solidFill>
                <a:latin typeface="Courier New"/>
                <a:cs typeface="Courier New"/>
                <a:sym typeface="Wingdings"/>
              </a:rPr>
              <a:t>a.out</a:t>
            </a:r>
            <a:endParaRPr lang="en-US" b="1" dirty="0" smtClean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1200"/>
              </a:spcAft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728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899"/>
            <a:ext cx="8229600" cy="667781"/>
          </a:xfrm>
        </p:spPr>
        <p:txBody>
          <a:bodyPr/>
          <a:lstStyle/>
          <a:p>
            <a:r>
              <a:rPr lang="en-US" dirty="0" smtClean="0"/>
              <a:t>Conventions Followed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726045"/>
            <a:ext cx="7467600" cy="44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6329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the convention:</a:t>
            </a:r>
          </a:p>
          <a:p>
            <a:pPr lvl="1"/>
            <a:r>
              <a:rPr lang="en-US" dirty="0" smtClean="0"/>
              <a:t>“ah” or “al” denotes an 8-bit register</a:t>
            </a:r>
          </a:p>
          <a:p>
            <a:pPr lvl="1"/>
            <a:r>
              <a:rPr lang="en-US" dirty="0" smtClean="0"/>
              <a:t>“ax” denotes a 16-bit register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eax</a:t>
            </a:r>
            <a:r>
              <a:rPr lang="en-US" dirty="0" smtClean="0"/>
              <a:t>” denotes a 32-bit register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rax</a:t>
            </a:r>
            <a:r>
              <a:rPr lang="en-US" dirty="0" smtClean="0"/>
              <a:t>” denotes a 64-bit register</a:t>
            </a:r>
          </a:p>
          <a:p>
            <a:r>
              <a:rPr lang="en-US" dirty="0" smtClean="0"/>
              <a:t>Either “e” or “r” type registers will be used in the assembly code depending on whether you are using 32-bit or 64-bit instructions.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6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66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Various Addressing Modes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520"/>
            <a:ext cx="6861240" cy="2702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1040" y="1308854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Mem</a:t>
            </a:r>
            <a:r>
              <a:rPr lang="en-US" dirty="0" smtClean="0">
                <a:solidFill>
                  <a:srgbClr val="3366FF"/>
                </a:solidFill>
              </a:rPr>
              <a:t>[x]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0" y="1739146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56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0" y="2118638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rbx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2503488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Mem</a:t>
            </a:r>
            <a:r>
              <a:rPr lang="en-US" dirty="0" smtClean="0">
                <a:solidFill>
                  <a:srgbClr val="3366FF"/>
                </a:solidFill>
              </a:rPr>
              <a:t>[</a:t>
            </a:r>
            <a:r>
              <a:rPr lang="en-US" dirty="0" err="1" smtClean="0">
                <a:solidFill>
                  <a:srgbClr val="3366FF"/>
                </a:solidFill>
              </a:rPr>
              <a:t>rsp</a:t>
            </a:r>
            <a:r>
              <a:rPr lang="en-US" dirty="0" smtClean="0">
                <a:solidFill>
                  <a:srgbClr val="3366FF"/>
                </a:solidFill>
              </a:rPr>
              <a:t>]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2320" y="30861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Mem</a:t>
            </a:r>
            <a:r>
              <a:rPr lang="en-US" dirty="0" smtClean="0">
                <a:solidFill>
                  <a:srgbClr val="3366FF"/>
                </a:solidFill>
              </a:rPr>
              <a:t>[rbp-8]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1240" y="3560128"/>
            <a:ext cx="228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Mem</a:t>
            </a:r>
            <a:r>
              <a:rPr lang="en-US" dirty="0" smtClean="0">
                <a:solidFill>
                  <a:srgbClr val="3366FF"/>
                </a:solidFill>
              </a:rPr>
              <a:t>[rbx-16+rcx*8]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130800" y="1678186"/>
            <a:ext cx="1920240" cy="43029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34000" y="2011680"/>
            <a:ext cx="1717040" cy="37592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15280" y="2387600"/>
            <a:ext cx="1666240" cy="3556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47360" y="2743200"/>
            <a:ext cx="1503680" cy="34298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 flipV="1">
            <a:off x="5770880" y="3270846"/>
            <a:ext cx="1361440" cy="1846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51600" y="3769360"/>
            <a:ext cx="409640" cy="2032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2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Mechanism of Function Call and Return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539751" y="399654"/>
            <a:ext cx="2803525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main()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    …</a:t>
            </a:r>
            <a:r>
              <a:rPr lang="en-US" sz="1800" b="1" dirty="0" smtClean="0">
                <a:latin typeface="Courier New" charset="0"/>
                <a:cs typeface="Courier New" charset="0"/>
              </a:rPr>
              <a:t>…</a:t>
            </a:r>
            <a:endParaRPr lang="en-US" sz="18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    x = </a:t>
            </a:r>
            <a:r>
              <a:rPr lang="en-US" sz="1800" b="1" dirty="0" err="1">
                <a:latin typeface="Courier New" charset="0"/>
                <a:cs typeface="Courier New" charset="0"/>
              </a:rPr>
              <a:t>gcd</a:t>
            </a:r>
            <a:r>
              <a:rPr lang="en-US" sz="1800" b="1" dirty="0">
                <a:latin typeface="Courier New" charset="0"/>
                <a:cs typeface="Courier New" charset="0"/>
              </a:rPr>
              <a:t> (a, b);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    …</a:t>
            </a:r>
            <a:r>
              <a:rPr lang="en-US" sz="1800" b="1" dirty="0" smtClean="0">
                <a:latin typeface="Courier New" charset="0"/>
                <a:cs typeface="Courier New" charset="0"/>
              </a:rPr>
              <a:t>…</a:t>
            </a:r>
            <a:endParaRPr lang="en-US" sz="18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5340350" y="630635"/>
            <a:ext cx="3379788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>
                <a:latin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cs typeface="Courier New" charset="0"/>
              </a:rPr>
              <a:t>gcd</a:t>
            </a:r>
            <a:r>
              <a:rPr lang="en-US" sz="1800" b="1" dirty="0">
                <a:latin typeface="Courier New" charset="0"/>
                <a:cs typeface="Courier New" charset="0"/>
              </a:rPr>
              <a:t> (</a:t>
            </a:r>
            <a:r>
              <a:rPr lang="en-US" sz="1800" b="1" dirty="0" err="1">
                <a:latin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cs typeface="Courier New" charset="0"/>
              </a:rPr>
              <a:t> x, </a:t>
            </a:r>
            <a:r>
              <a:rPr lang="en-US" sz="1800" b="1" dirty="0" err="1">
                <a:latin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cs typeface="Courier New" charset="0"/>
              </a:rPr>
              <a:t> y)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    …</a:t>
            </a:r>
            <a:r>
              <a:rPr lang="en-US" sz="1800" b="1" dirty="0" smtClean="0">
                <a:latin typeface="Courier New" charset="0"/>
                <a:cs typeface="Courier New" charset="0"/>
              </a:rPr>
              <a:t>…</a:t>
            </a:r>
            <a:endParaRPr lang="en-US" sz="18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    …</a:t>
            </a:r>
            <a:r>
              <a:rPr lang="en-US" sz="1800" b="1" dirty="0" smtClean="0">
                <a:latin typeface="Courier New" charset="0"/>
                <a:cs typeface="Courier New" charset="0"/>
              </a:rPr>
              <a:t>…</a:t>
            </a:r>
            <a:endParaRPr lang="en-US" sz="18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    return (result);</a:t>
            </a:r>
          </a:p>
          <a:p>
            <a:pPr eaLnBrk="1" hangingPunct="1"/>
            <a:r>
              <a:rPr lang="en-US" sz="18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2710" name="Line 7"/>
          <p:cNvSpPr>
            <a:spLocks noChangeShapeType="1"/>
          </p:cNvSpPr>
          <p:nvPr/>
        </p:nvSpPr>
        <p:spPr bwMode="auto">
          <a:xfrm flipV="1">
            <a:off x="3265488" y="883919"/>
            <a:ext cx="1958976" cy="4267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3689351" y="3723085"/>
            <a:ext cx="1535113" cy="634603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12" name="Rectangle 9"/>
          <p:cNvSpPr>
            <a:spLocks noChangeArrowheads="1"/>
          </p:cNvSpPr>
          <p:nvPr/>
        </p:nvSpPr>
        <p:spPr bwMode="auto">
          <a:xfrm>
            <a:off x="3689351" y="3464719"/>
            <a:ext cx="1535113" cy="258366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charset="0"/>
              </a:rPr>
              <a:t>Return </a:t>
            </a:r>
            <a:r>
              <a:rPr lang="en-US" sz="1600" b="1" dirty="0" err="1">
                <a:latin typeface="Calibri" charset="0"/>
              </a:rPr>
              <a:t>Addr</a:t>
            </a:r>
            <a:endParaRPr lang="en-US" sz="1600" b="1" dirty="0">
              <a:latin typeface="Calibri" charset="0"/>
            </a:endParaRPr>
          </a:p>
        </p:txBody>
      </p:sp>
      <p:sp>
        <p:nvSpPr>
          <p:cNvPr id="72713" name="Rectangle 10"/>
          <p:cNvSpPr>
            <a:spLocks noChangeArrowheads="1"/>
          </p:cNvSpPr>
          <p:nvPr/>
        </p:nvSpPr>
        <p:spPr bwMode="auto">
          <a:xfrm>
            <a:off x="3689351" y="3205163"/>
            <a:ext cx="1535113" cy="259556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charset="0"/>
              </a:rPr>
              <a:t>Return Value</a:t>
            </a:r>
          </a:p>
        </p:txBody>
      </p:sp>
      <p:sp>
        <p:nvSpPr>
          <p:cNvPr id="72714" name="Rectangle 11"/>
          <p:cNvSpPr>
            <a:spLocks noChangeArrowheads="1"/>
          </p:cNvSpPr>
          <p:nvPr/>
        </p:nvSpPr>
        <p:spPr bwMode="auto">
          <a:xfrm>
            <a:off x="3689351" y="2744391"/>
            <a:ext cx="1535113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alibri" charset="0"/>
              </a:rPr>
              <a:t>Local </a:t>
            </a:r>
          </a:p>
          <a:p>
            <a:pPr algn="ctr"/>
            <a:r>
              <a:rPr lang="en-US" sz="1600" b="1" dirty="0">
                <a:latin typeface="Calibri" charset="0"/>
              </a:rPr>
              <a:t>Variables</a:t>
            </a:r>
          </a:p>
        </p:txBody>
      </p:sp>
      <p:sp>
        <p:nvSpPr>
          <p:cNvPr id="72715" name="Rectangle 12"/>
          <p:cNvSpPr>
            <a:spLocks noChangeArrowheads="1"/>
          </p:cNvSpPr>
          <p:nvPr/>
        </p:nvSpPr>
        <p:spPr bwMode="auto">
          <a:xfrm>
            <a:off x="1460501" y="3724275"/>
            <a:ext cx="1535113" cy="634604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16" name="Rectangle 13"/>
          <p:cNvSpPr>
            <a:spLocks noChangeArrowheads="1"/>
          </p:cNvSpPr>
          <p:nvPr/>
        </p:nvSpPr>
        <p:spPr bwMode="auto">
          <a:xfrm>
            <a:off x="6070601" y="3724275"/>
            <a:ext cx="1535113" cy="634604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17" name="Text Box 14"/>
          <p:cNvSpPr txBox="1">
            <a:spLocks noChangeArrowheads="1"/>
          </p:cNvSpPr>
          <p:nvPr/>
        </p:nvSpPr>
        <p:spPr bwMode="auto">
          <a:xfrm>
            <a:off x="1538288" y="4444604"/>
            <a:ext cx="1881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Before call</a:t>
            </a:r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3841750" y="4444604"/>
            <a:ext cx="1881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After call</a:t>
            </a:r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6108700" y="4414838"/>
            <a:ext cx="1881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After return</a:t>
            </a:r>
          </a:p>
        </p:txBody>
      </p:sp>
      <p:sp>
        <p:nvSpPr>
          <p:cNvPr id="72720" name="AutoShape 17"/>
          <p:cNvSpPr>
            <a:spLocks/>
          </p:cNvSpPr>
          <p:nvPr/>
        </p:nvSpPr>
        <p:spPr bwMode="auto">
          <a:xfrm>
            <a:off x="731839" y="2715816"/>
            <a:ext cx="344487" cy="1930003"/>
          </a:xfrm>
          <a:prstGeom prst="leftBrace">
            <a:avLst>
              <a:gd name="adj1" fmla="val 62250"/>
              <a:gd name="adj2" fmla="val 50000"/>
            </a:avLst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21" name="Text Box 18"/>
          <p:cNvSpPr txBox="1">
            <a:spLocks noChangeArrowheads="1"/>
          </p:cNvSpPr>
          <p:nvPr/>
        </p:nvSpPr>
        <p:spPr bwMode="auto">
          <a:xfrm rot="-5400000">
            <a:off x="-389732" y="3106341"/>
            <a:ext cx="170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Calibri" charset="0"/>
              </a:rPr>
              <a:t>STACK</a:t>
            </a:r>
          </a:p>
        </p:txBody>
      </p:sp>
      <p:sp>
        <p:nvSpPr>
          <p:cNvPr id="72722" name="Line 19"/>
          <p:cNvSpPr>
            <a:spLocks noChangeShapeType="1"/>
          </p:cNvSpPr>
          <p:nvPr/>
        </p:nvSpPr>
        <p:spPr bwMode="auto">
          <a:xfrm flipH="1" flipV="1">
            <a:off x="1960562" y="1818639"/>
            <a:ext cx="3885883" cy="10739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AutoShape 20"/>
          <p:cNvSpPr>
            <a:spLocks/>
          </p:cNvSpPr>
          <p:nvPr/>
        </p:nvSpPr>
        <p:spPr bwMode="auto">
          <a:xfrm>
            <a:off x="3151189" y="2715816"/>
            <a:ext cx="384175" cy="979884"/>
          </a:xfrm>
          <a:prstGeom prst="leftBrace">
            <a:avLst>
              <a:gd name="adj1" fmla="val 28340"/>
              <a:gd name="adj2" fmla="val 50000"/>
            </a:avLst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2724" name="Text Box 21"/>
          <p:cNvSpPr txBox="1">
            <a:spLocks noChangeArrowheads="1"/>
          </p:cNvSpPr>
          <p:nvPr/>
        </p:nvSpPr>
        <p:spPr bwMode="auto">
          <a:xfrm>
            <a:off x="1960563" y="2917032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Calibri" charset="0"/>
              </a:rPr>
              <a:t>Activation record</a:t>
            </a:r>
          </a:p>
        </p:txBody>
      </p:sp>
    </p:spTree>
    <p:extLst>
      <p:ext uri="{BB962C8B-B14F-4D97-AF65-F5344CB8AC3E}">
        <p14:creationId xmlns:p14="http://schemas.microsoft.com/office/powerpoint/2010/main" val="277028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17476" y="267892"/>
            <a:ext cx="2379663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main()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……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x=ncr(a,b);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    ……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74989" y="757238"/>
            <a:ext cx="280352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int ncr (int n,int r)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  </a:t>
            </a:r>
            <a:r>
              <a:rPr lang="en-US" sz="1600" b="1">
                <a:solidFill>
                  <a:srgbClr val="993300"/>
                </a:solidFill>
                <a:latin typeface="Courier New" charset="0"/>
                <a:cs typeface="Courier New" charset="0"/>
              </a:rPr>
              <a:t>return</a:t>
            </a:r>
            <a:r>
              <a:rPr lang="en-US" sz="1600" b="1">
                <a:latin typeface="Courier New" charset="0"/>
                <a:cs typeface="Courier New" charset="0"/>
              </a:rPr>
              <a:t> (fact(n)/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  fact(r)/fact(n-r));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3689351" y="3723085"/>
            <a:ext cx="1535113" cy="634603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34" name="Rectangle 9"/>
          <p:cNvSpPr>
            <a:spLocks noChangeArrowheads="1"/>
          </p:cNvSpPr>
          <p:nvPr/>
        </p:nvSpPr>
        <p:spPr bwMode="auto">
          <a:xfrm>
            <a:off x="3689351" y="3263503"/>
            <a:ext cx="1535113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LV1, RV1, RA1</a:t>
            </a:r>
          </a:p>
        </p:txBody>
      </p:sp>
      <p:sp>
        <p:nvSpPr>
          <p:cNvPr id="73735" name="Rectangle 10"/>
          <p:cNvSpPr>
            <a:spLocks noChangeArrowheads="1"/>
          </p:cNvSpPr>
          <p:nvPr/>
        </p:nvSpPr>
        <p:spPr bwMode="auto">
          <a:xfrm>
            <a:off x="231776" y="3752850"/>
            <a:ext cx="1535113" cy="634604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36" name="Rectangle 11"/>
          <p:cNvSpPr>
            <a:spLocks noChangeArrowheads="1"/>
          </p:cNvSpPr>
          <p:nvPr/>
        </p:nvSpPr>
        <p:spPr bwMode="auto">
          <a:xfrm>
            <a:off x="7145338" y="3752850"/>
            <a:ext cx="1535112" cy="634604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193675" y="4386263"/>
            <a:ext cx="1881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800080"/>
                </a:solidFill>
                <a:latin typeface="Calibri" charset="0"/>
              </a:rPr>
              <a:t>Before call</a:t>
            </a:r>
          </a:p>
        </p:txBody>
      </p:sp>
      <p:sp>
        <p:nvSpPr>
          <p:cNvPr id="73738" name="Text Box 13"/>
          <p:cNvSpPr txBox="1">
            <a:spLocks noChangeArrowheads="1"/>
          </p:cNvSpPr>
          <p:nvPr/>
        </p:nvSpPr>
        <p:spPr bwMode="auto">
          <a:xfrm>
            <a:off x="3841751" y="4386263"/>
            <a:ext cx="1309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800080"/>
                </a:solidFill>
                <a:latin typeface="Calibri" charset="0"/>
              </a:rPr>
              <a:t>Call </a:t>
            </a:r>
            <a:r>
              <a:rPr lang="en-US" sz="2000" b="1" dirty="0" smtClean="0">
                <a:solidFill>
                  <a:srgbClr val="800080"/>
                </a:solidFill>
                <a:latin typeface="Calibri" charset="0"/>
              </a:rPr>
              <a:t>“fact”</a:t>
            </a:r>
            <a:endParaRPr lang="en-US" sz="2000" b="1" dirty="0">
              <a:solidFill>
                <a:srgbClr val="800080"/>
              </a:solidFill>
              <a:latin typeface="Calibri" charset="0"/>
            </a:endParaRPr>
          </a:p>
        </p:txBody>
      </p:sp>
      <p:sp>
        <p:nvSpPr>
          <p:cNvPr id="73739" name="Text Box 14"/>
          <p:cNvSpPr txBox="1">
            <a:spLocks noChangeArrowheads="1"/>
          </p:cNvSpPr>
          <p:nvPr/>
        </p:nvSpPr>
        <p:spPr bwMode="auto">
          <a:xfrm>
            <a:off x="7107239" y="4386263"/>
            <a:ext cx="1691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800080"/>
                </a:solidFill>
                <a:latin typeface="Calibri" charset="0"/>
              </a:rPr>
              <a:t>“</a:t>
            </a:r>
            <a:r>
              <a:rPr lang="en-US" sz="2000" b="1" dirty="0" err="1" smtClean="0">
                <a:solidFill>
                  <a:srgbClr val="800080"/>
                </a:solidFill>
                <a:latin typeface="Calibri" charset="0"/>
              </a:rPr>
              <a:t>ncr</a:t>
            </a:r>
            <a:r>
              <a:rPr lang="en-US" sz="2000" b="1" dirty="0" smtClean="0">
                <a:solidFill>
                  <a:srgbClr val="800080"/>
                </a:solidFill>
                <a:latin typeface="Calibri" charset="0"/>
              </a:rPr>
              <a:t>” </a:t>
            </a:r>
            <a:r>
              <a:rPr lang="en-US" sz="2000" b="1" dirty="0">
                <a:solidFill>
                  <a:srgbClr val="800080"/>
                </a:solidFill>
                <a:latin typeface="Calibri" charset="0"/>
              </a:rPr>
              <a:t>returns</a:t>
            </a:r>
          </a:p>
        </p:txBody>
      </p:sp>
      <p:sp>
        <p:nvSpPr>
          <p:cNvPr id="73740" name="Text Box 18"/>
          <p:cNvSpPr txBox="1">
            <a:spLocks noChangeArrowheads="1"/>
          </p:cNvSpPr>
          <p:nvPr/>
        </p:nvSpPr>
        <p:spPr bwMode="auto">
          <a:xfrm>
            <a:off x="6877050" y="1102519"/>
            <a:ext cx="226695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int fact (int n)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  ………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  return(result);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73741" name="Line 19"/>
          <p:cNvSpPr>
            <a:spLocks noChangeShapeType="1"/>
          </p:cNvSpPr>
          <p:nvPr/>
        </p:nvSpPr>
        <p:spPr bwMode="auto">
          <a:xfrm flipV="1">
            <a:off x="2266950" y="901303"/>
            <a:ext cx="768350" cy="34528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Line 20"/>
          <p:cNvSpPr>
            <a:spLocks noChangeShapeType="1"/>
          </p:cNvSpPr>
          <p:nvPr/>
        </p:nvSpPr>
        <p:spPr bwMode="auto">
          <a:xfrm flipH="1">
            <a:off x="1306511" y="1483360"/>
            <a:ext cx="2015808" cy="138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Line 21"/>
          <p:cNvSpPr>
            <a:spLocks noChangeShapeType="1"/>
          </p:cNvSpPr>
          <p:nvPr/>
        </p:nvSpPr>
        <p:spPr bwMode="auto">
          <a:xfrm flipV="1">
            <a:off x="5570538" y="1246585"/>
            <a:ext cx="1344612" cy="8691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Line 22"/>
          <p:cNvSpPr>
            <a:spLocks noChangeShapeType="1"/>
          </p:cNvSpPr>
          <p:nvPr/>
        </p:nvSpPr>
        <p:spPr bwMode="auto">
          <a:xfrm flipH="1" flipV="1">
            <a:off x="5762626" y="1824831"/>
            <a:ext cx="1344613" cy="20121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Text Box 23"/>
          <p:cNvSpPr txBox="1">
            <a:spLocks noChangeArrowheads="1"/>
          </p:cNvSpPr>
          <p:nvPr/>
        </p:nvSpPr>
        <p:spPr bwMode="auto">
          <a:xfrm>
            <a:off x="5916613" y="1362075"/>
            <a:ext cx="1306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A50021"/>
                </a:solidFill>
              </a:rPr>
              <a:t>3 times</a:t>
            </a:r>
          </a:p>
        </p:txBody>
      </p:sp>
      <p:sp>
        <p:nvSpPr>
          <p:cNvPr id="73746" name="Rectangle 24"/>
          <p:cNvSpPr>
            <a:spLocks noChangeArrowheads="1"/>
          </p:cNvSpPr>
          <p:nvPr/>
        </p:nvSpPr>
        <p:spPr bwMode="auto">
          <a:xfrm>
            <a:off x="5378451" y="3751660"/>
            <a:ext cx="1535113" cy="634603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47" name="Rectangle 25"/>
          <p:cNvSpPr>
            <a:spLocks noChangeArrowheads="1"/>
          </p:cNvSpPr>
          <p:nvPr/>
        </p:nvSpPr>
        <p:spPr bwMode="auto">
          <a:xfrm>
            <a:off x="5378451" y="3292078"/>
            <a:ext cx="1535113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LV1, RV1, RA1</a:t>
            </a:r>
          </a:p>
        </p:txBody>
      </p:sp>
      <p:sp>
        <p:nvSpPr>
          <p:cNvPr id="73748" name="Text Box 26"/>
          <p:cNvSpPr txBox="1">
            <a:spLocks noChangeArrowheads="1"/>
          </p:cNvSpPr>
          <p:nvPr/>
        </p:nvSpPr>
        <p:spPr bwMode="auto">
          <a:xfrm>
            <a:off x="5275264" y="4386263"/>
            <a:ext cx="1765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800080"/>
                </a:solidFill>
                <a:latin typeface="Calibri" charset="0"/>
              </a:rPr>
              <a:t>“fact” </a:t>
            </a:r>
            <a:r>
              <a:rPr lang="en-US" sz="2000" b="1" dirty="0">
                <a:solidFill>
                  <a:srgbClr val="800080"/>
                </a:solidFill>
                <a:latin typeface="Calibri" charset="0"/>
              </a:rPr>
              <a:t>returns</a:t>
            </a:r>
          </a:p>
        </p:txBody>
      </p:sp>
      <p:sp>
        <p:nvSpPr>
          <p:cNvPr id="73749" name="Rectangle 27"/>
          <p:cNvSpPr>
            <a:spLocks noChangeArrowheads="1"/>
          </p:cNvSpPr>
          <p:nvPr/>
        </p:nvSpPr>
        <p:spPr bwMode="auto">
          <a:xfrm>
            <a:off x="1960563" y="3751660"/>
            <a:ext cx="1535112" cy="634603"/>
          </a:xfrm>
          <a:prstGeom prst="rect">
            <a:avLst/>
          </a:prstGeom>
          <a:solidFill>
            <a:srgbClr val="C0C0C0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charset="0"/>
            </a:endParaRPr>
          </a:p>
        </p:txBody>
      </p:sp>
      <p:sp>
        <p:nvSpPr>
          <p:cNvPr id="73750" name="Rectangle 28"/>
          <p:cNvSpPr>
            <a:spLocks noChangeArrowheads="1"/>
          </p:cNvSpPr>
          <p:nvPr/>
        </p:nvSpPr>
        <p:spPr bwMode="auto">
          <a:xfrm>
            <a:off x="1960563" y="3292078"/>
            <a:ext cx="1535112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LV1, RV1, RA1</a:t>
            </a:r>
          </a:p>
        </p:txBody>
      </p:sp>
      <p:sp>
        <p:nvSpPr>
          <p:cNvPr id="73751" name="Rectangle 29"/>
          <p:cNvSpPr>
            <a:spLocks noChangeArrowheads="1"/>
          </p:cNvSpPr>
          <p:nvPr/>
        </p:nvSpPr>
        <p:spPr bwMode="auto">
          <a:xfrm>
            <a:off x="3689351" y="2802732"/>
            <a:ext cx="1535113" cy="460772"/>
          </a:xfrm>
          <a:prstGeom prst="rect">
            <a:avLst/>
          </a:prstGeom>
          <a:solidFill>
            <a:srgbClr val="FFE699"/>
          </a:solidFill>
          <a:ln w="222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charset="0"/>
              </a:rPr>
              <a:t>LV2, RV2, RA2</a:t>
            </a:r>
          </a:p>
        </p:txBody>
      </p:sp>
      <p:sp>
        <p:nvSpPr>
          <p:cNvPr id="73752" name="Text Box 30"/>
          <p:cNvSpPr txBox="1">
            <a:spLocks noChangeArrowheads="1"/>
          </p:cNvSpPr>
          <p:nvPr/>
        </p:nvSpPr>
        <p:spPr bwMode="auto">
          <a:xfrm>
            <a:off x="2190751" y="4386263"/>
            <a:ext cx="142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800080"/>
                </a:solidFill>
                <a:latin typeface="Calibri" charset="0"/>
              </a:rPr>
              <a:t>Call </a:t>
            </a:r>
            <a:r>
              <a:rPr lang="en-US" sz="2000" b="1" dirty="0" smtClean="0">
                <a:solidFill>
                  <a:srgbClr val="800080"/>
                </a:solidFill>
                <a:latin typeface="Calibri" charset="0"/>
              </a:rPr>
              <a:t>“</a:t>
            </a:r>
            <a:r>
              <a:rPr lang="en-US" sz="2000" b="1" dirty="0" err="1" smtClean="0">
                <a:solidFill>
                  <a:srgbClr val="800080"/>
                </a:solidFill>
                <a:latin typeface="Calibri" charset="0"/>
              </a:rPr>
              <a:t>ncr</a:t>
            </a:r>
            <a:r>
              <a:rPr lang="en-US" sz="2000" b="1" dirty="0" smtClean="0">
                <a:solidFill>
                  <a:srgbClr val="800080"/>
                </a:solidFill>
                <a:latin typeface="Calibri" charset="0"/>
              </a:rPr>
              <a:t>”</a:t>
            </a:r>
            <a:endParaRPr lang="en-US" sz="2000" b="1" dirty="0">
              <a:solidFill>
                <a:srgbClr val="800080"/>
              </a:solidFill>
              <a:latin typeface="Calibri" charset="0"/>
            </a:endParaRPr>
          </a:p>
        </p:txBody>
      </p:sp>
      <p:sp>
        <p:nvSpPr>
          <p:cNvPr id="73753" name="Freeform 31"/>
          <p:cNvSpPr>
            <a:spLocks/>
          </p:cNvSpPr>
          <p:nvPr/>
        </p:nvSpPr>
        <p:spPr bwMode="auto">
          <a:xfrm>
            <a:off x="4533900" y="2193131"/>
            <a:ext cx="1766888" cy="867966"/>
          </a:xfrm>
          <a:custGeom>
            <a:avLst/>
            <a:gdLst>
              <a:gd name="T0" fmla="*/ 2147483647 w 1113"/>
              <a:gd name="T1" fmla="*/ 2147483647 h 729"/>
              <a:gd name="T2" fmla="*/ 2147483647 w 1113"/>
              <a:gd name="T3" fmla="*/ 2147483647 h 729"/>
              <a:gd name="T4" fmla="*/ 0 w 1113"/>
              <a:gd name="T5" fmla="*/ 2147483647 h 729"/>
              <a:gd name="T6" fmla="*/ 0 60000 65536"/>
              <a:gd name="T7" fmla="*/ 0 60000 65536"/>
              <a:gd name="T8" fmla="*/ 0 60000 65536"/>
              <a:gd name="T9" fmla="*/ 0 w 1113"/>
              <a:gd name="T10" fmla="*/ 0 h 729"/>
              <a:gd name="T11" fmla="*/ 1113 w 1113"/>
              <a:gd name="T12" fmla="*/ 729 h 7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3" h="729">
                <a:moveTo>
                  <a:pt x="1113" y="729"/>
                </a:moveTo>
                <a:cubicBezTo>
                  <a:pt x="939" y="416"/>
                  <a:pt x="766" y="104"/>
                  <a:pt x="580" y="52"/>
                </a:cubicBezTo>
                <a:cubicBezTo>
                  <a:pt x="394" y="0"/>
                  <a:pt x="197" y="207"/>
                  <a:pt x="0" y="415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Text Box 32"/>
          <p:cNvSpPr txBox="1">
            <a:spLocks noChangeArrowheads="1"/>
          </p:cNvSpPr>
          <p:nvPr/>
        </p:nvSpPr>
        <p:spPr bwMode="auto">
          <a:xfrm>
            <a:off x="5992813" y="2419350"/>
            <a:ext cx="1306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A50021"/>
                </a:solidFill>
                <a:latin typeface="Calibri" charset="0"/>
              </a:rPr>
              <a:t>3 times</a:t>
            </a:r>
          </a:p>
        </p:txBody>
      </p:sp>
    </p:spTree>
    <p:extLst>
      <p:ext uri="{BB962C8B-B14F-4D97-AF65-F5344CB8AC3E}">
        <p14:creationId xmlns:p14="http://schemas.microsoft.com/office/powerpoint/2010/main" val="275275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46481"/>
            <a:ext cx="7772400" cy="16538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x</a:t>
            </a:r>
            <a:r>
              <a:rPr lang="en-US" dirty="0" smtClean="0"/>
              <a:t>86 </a:t>
            </a:r>
            <a:r>
              <a:rPr lang="en-US" dirty="0" smtClean="0"/>
              <a:t>Instruction Set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smtClean="0"/>
              <a:t>Compiling C code to x86 Assembly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45861"/>
          </a:xfrm>
          <a:noFill/>
          <a:ln/>
          <a:effectLst/>
        </p:spPr>
        <p:txBody>
          <a:bodyPr>
            <a:normAutofit fontScale="90000"/>
          </a:bodyPr>
          <a:lstStyle/>
          <a:p>
            <a:r>
              <a:rPr lang="en-US" dirty="0"/>
              <a:t>Compiling Into Assembly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32000" y="2311798"/>
            <a:ext cx="6797040" cy="2645903"/>
            <a:chOff x="4439920" y="1239837"/>
            <a:chExt cx="4251644" cy="2645903"/>
          </a:xfrm>
        </p:grpSpPr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4439920" y="1239837"/>
              <a:ext cx="4114800" cy="487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rgbClr val="000090"/>
                  </a:solidFill>
                  <a:latin typeface="Calibri" pitchFamily="34" charset="0"/>
                </a:rPr>
                <a:t>Generated IA32 Assembly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4495801" y="1610758"/>
              <a:ext cx="4195763" cy="2274982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 dirty="0">
                  <a:latin typeface="Courier New" pitchFamily="49" charset="0"/>
                </a:rPr>
                <a:t>sum:</a:t>
              </a:r>
              <a:endParaRPr lang="en-US" sz="1600" b="1" dirty="0" smtClean="0">
                <a:latin typeface="Courier New" pitchFamily="49" charset="0"/>
              </a:endParaRP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pushl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 smtClean="0">
                  <a:latin typeface="Courier New" pitchFamily="49" charset="0"/>
                </a:rPr>
                <a:t>ebp</a:t>
              </a:r>
              <a:r>
                <a:rPr lang="en-US" sz="1600" b="1" dirty="0" smtClean="0">
                  <a:latin typeface="Courier New" pitchFamily="49" charset="0"/>
                </a:rPr>
                <a:t>			  	// Save </a:t>
              </a:r>
              <a:r>
                <a:rPr lang="en-US" sz="1600" b="1" dirty="0" err="1" smtClean="0">
                  <a:latin typeface="Courier New" pitchFamily="49" charset="0"/>
                </a:rPr>
                <a:t>ebp</a:t>
              </a:r>
              <a:r>
                <a:rPr lang="en-US" sz="1600" b="1" dirty="0" smtClean="0">
                  <a:latin typeface="Courier New" pitchFamily="49" charset="0"/>
                </a:rPr>
                <a:t> in stack</a:t>
              </a: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movl</a:t>
              </a:r>
              <a:r>
                <a:rPr lang="en-US" sz="1600" b="1" dirty="0" smtClean="0">
                  <a:latin typeface="Courier New" pitchFamily="49" charset="0"/>
                </a:rPr>
                <a:t>  %</a:t>
              </a:r>
              <a:r>
                <a:rPr lang="en-US" sz="1600" b="1" dirty="0" err="1">
                  <a:latin typeface="Courier New" pitchFamily="49" charset="0"/>
                </a:rPr>
                <a:t>esp</a:t>
              </a:r>
              <a:r>
                <a:rPr lang="en-US" sz="1600" b="1" dirty="0">
                  <a:latin typeface="Courier New" pitchFamily="49" charset="0"/>
                </a:rPr>
                <a:t>,%</a:t>
              </a:r>
              <a:r>
                <a:rPr lang="en-US" sz="1600" b="1" dirty="0" err="1" smtClean="0">
                  <a:latin typeface="Courier New" pitchFamily="49" charset="0"/>
                </a:rPr>
                <a:t>ebp</a:t>
              </a:r>
              <a:r>
                <a:rPr lang="en-US" sz="1600" b="1" dirty="0" smtClean="0">
                  <a:latin typeface="Courier New" pitchFamily="49" charset="0"/>
                </a:rPr>
                <a:t>			// </a:t>
              </a:r>
              <a:r>
                <a:rPr lang="en-US" sz="1600" b="1" dirty="0" err="1" smtClean="0">
                  <a:latin typeface="Courier New" pitchFamily="49" charset="0"/>
                </a:rPr>
                <a:t>ebp</a:t>
              </a:r>
              <a:r>
                <a:rPr lang="en-US" sz="1600" b="1" dirty="0" smtClean="0">
                  <a:latin typeface="Courier New" pitchFamily="49" charset="0"/>
                </a:rPr>
                <a:t> = </a:t>
              </a:r>
              <a:r>
                <a:rPr lang="en-US" sz="1600" b="1" dirty="0" err="1" smtClean="0">
                  <a:latin typeface="Courier New" pitchFamily="49" charset="0"/>
                </a:rPr>
                <a:t>esp</a:t>
              </a:r>
              <a:endParaRPr lang="en-US" sz="1600" b="1" dirty="0" smtClean="0">
                <a:latin typeface="Courier New" pitchFamily="49" charset="0"/>
              </a:endParaRP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movl</a:t>
              </a:r>
              <a:r>
                <a:rPr lang="en-US" sz="1600" b="1" dirty="0" smtClean="0">
                  <a:latin typeface="Courier New" pitchFamily="49" charset="0"/>
                </a:rPr>
                <a:t>  12</a:t>
              </a:r>
              <a:r>
                <a:rPr lang="en-US" sz="1600" b="1" dirty="0">
                  <a:latin typeface="Courier New" pitchFamily="49" charset="0"/>
                </a:rPr>
                <a:t>(%ebp),%</a:t>
              </a:r>
              <a:r>
                <a:rPr lang="en-US" sz="1600" b="1" dirty="0" err="1" smtClean="0">
                  <a:latin typeface="Courier New" pitchFamily="49" charset="0"/>
                </a:rPr>
                <a:t>eax</a:t>
              </a:r>
              <a:r>
                <a:rPr lang="en-US" sz="1600" b="1" dirty="0" smtClean="0">
                  <a:latin typeface="Courier New" pitchFamily="49" charset="0"/>
                </a:rPr>
                <a:t>		// </a:t>
              </a:r>
              <a:r>
                <a:rPr lang="en-US" sz="1600" b="1" dirty="0" err="1" smtClean="0">
                  <a:latin typeface="Courier New" pitchFamily="49" charset="0"/>
                </a:rPr>
                <a:t>eax</a:t>
              </a:r>
              <a:r>
                <a:rPr lang="en-US" sz="1600" b="1" dirty="0" smtClean="0">
                  <a:latin typeface="Courier New" pitchFamily="49" charset="0"/>
                </a:rPr>
                <a:t> = </a:t>
              </a:r>
              <a:r>
                <a:rPr lang="en-US" sz="1600" b="1" dirty="0" err="1" smtClean="0">
                  <a:latin typeface="Courier New" pitchFamily="49" charset="0"/>
                </a:rPr>
                <a:t>Mem</a:t>
              </a:r>
              <a:r>
                <a:rPr lang="en-US" sz="1600" b="1" dirty="0" smtClean="0">
                  <a:latin typeface="Courier New" pitchFamily="49" charset="0"/>
                </a:rPr>
                <a:t> [</a:t>
              </a:r>
              <a:r>
                <a:rPr lang="en-US" sz="1600" b="1" dirty="0" err="1" smtClean="0">
                  <a:latin typeface="Courier New" pitchFamily="49" charset="0"/>
                </a:rPr>
                <a:t>ebp</a:t>
              </a:r>
              <a:r>
                <a:rPr lang="en-US" sz="1600" b="1" dirty="0" smtClean="0">
                  <a:latin typeface="Courier New" pitchFamily="49" charset="0"/>
                </a:rPr>
                <a:t> + 12]</a:t>
              </a: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addl</a:t>
              </a:r>
              <a:r>
                <a:rPr lang="en-US" sz="1600" b="1" dirty="0" smtClean="0">
                  <a:latin typeface="Courier New" pitchFamily="49" charset="0"/>
                </a:rPr>
                <a:t>  8</a:t>
              </a:r>
              <a:r>
                <a:rPr lang="en-US" sz="1600" b="1" dirty="0">
                  <a:latin typeface="Courier New" pitchFamily="49" charset="0"/>
                </a:rPr>
                <a:t>(%ebp),%</a:t>
              </a:r>
              <a:r>
                <a:rPr lang="en-US" sz="1600" b="1" dirty="0" err="1" smtClean="0">
                  <a:latin typeface="Courier New" pitchFamily="49" charset="0"/>
                </a:rPr>
                <a:t>eax</a:t>
              </a:r>
              <a:r>
                <a:rPr lang="en-US" sz="1600" b="1" dirty="0" smtClean="0">
                  <a:latin typeface="Courier New" pitchFamily="49" charset="0"/>
                </a:rPr>
                <a:t>		// </a:t>
              </a:r>
              <a:r>
                <a:rPr lang="en-US" sz="1600" b="1" dirty="0" err="1" smtClean="0">
                  <a:latin typeface="Courier New" pitchFamily="49" charset="0"/>
                </a:rPr>
                <a:t>eax</a:t>
              </a:r>
              <a:r>
                <a:rPr lang="en-US" sz="1600" b="1" dirty="0" smtClean="0">
                  <a:latin typeface="Courier New" pitchFamily="49" charset="0"/>
                </a:rPr>
                <a:t> += </a:t>
              </a:r>
              <a:r>
                <a:rPr lang="en-US" sz="1600" b="1" dirty="0" err="1" smtClean="0">
                  <a:latin typeface="Courier New" pitchFamily="49" charset="0"/>
                </a:rPr>
                <a:t>Mem</a:t>
              </a:r>
              <a:r>
                <a:rPr lang="en-US" sz="1600" b="1" dirty="0" smtClean="0">
                  <a:latin typeface="Courier New" pitchFamily="49" charset="0"/>
                </a:rPr>
                <a:t>[</a:t>
              </a:r>
              <a:r>
                <a:rPr lang="en-US" sz="1600" b="1" dirty="0" err="1" smtClean="0">
                  <a:latin typeface="Courier New" pitchFamily="49" charset="0"/>
                </a:rPr>
                <a:t>ebp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</a:rPr>
                <a:t>+ 8]</a:t>
              </a: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popl</a:t>
              </a:r>
              <a:r>
                <a:rPr lang="en-US" sz="1600" b="1" dirty="0" smtClean="0">
                  <a:latin typeface="Courier New" pitchFamily="49" charset="0"/>
                </a:rPr>
                <a:t>  %</a:t>
              </a:r>
              <a:r>
                <a:rPr lang="en-US" sz="1600" b="1" dirty="0" err="1" smtClean="0">
                  <a:latin typeface="Courier New" pitchFamily="49" charset="0"/>
                </a:rPr>
                <a:t>ebp</a:t>
              </a:r>
              <a:r>
                <a:rPr lang="en-US" sz="1600" b="1" dirty="0" smtClean="0">
                  <a:latin typeface="Courier New" pitchFamily="49" charset="0"/>
                </a:rPr>
                <a:t>				// Restore </a:t>
              </a:r>
              <a:r>
                <a:rPr lang="en-US" sz="1600" b="1" dirty="0" err="1" smtClean="0">
                  <a:latin typeface="Courier New" pitchFamily="49" charset="0"/>
                </a:rPr>
                <a:t>ebp</a:t>
              </a:r>
              <a:r>
                <a:rPr lang="en-US" sz="1600" b="1" dirty="0" smtClean="0">
                  <a:latin typeface="Courier New" pitchFamily="49" charset="0"/>
                </a:rPr>
                <a:t> from stack</a:t>
              </a:r>
            </a:p>
            <a:p>
              <a:pPr algn="l">
                <a:lnSpc>
                  <a:spcPct val="100000"/>
                </a:lnSpc>
                <a:spcAft>
                  <a:spcPts val="600"/>
                </a:spcAft>
                <a:tabLst>
                  <a:tab pos="457200" algn="l"/>
                  <a:tab pos="14859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ret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1" y="890471"/>
            <a:ext cx="2875279" cy="1673457"/>
            <a:chOff x="304801" y="1284448"/>
            <a:chExt cx="2875279" cy="1673457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304801" y="1637031"/>
              <a:ext cx="2875279" cy="1320874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</a:rPr>
                <a:t>sum (</a:t>
              </a: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x, </a:t>
              </a: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y)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t = </a:t>
              </a:r>
              <a:r>
                <a:rPr lang="en-US" sz="1600" b="1" dirty="0" smtClean="0">
                  <a:latin typeface="Courier New" pitchFamily="49" charset="0"/>
                </a:rPr>
                <a:t>x + y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 dirty="0">
                  <a:latin typeface="Courier New" pitchFamily="49" charset="0"/>
                </a:rPr>
                <a:t>  return </a:t>
              </a:r>
              <a:r>
                <a:rPr lang="en-US" sz="1600" b="1" dirty="0" err="1">
                  <a:latin typeface="Courier New" pitchFamily="49" charset="0"/>
                </a:rPr>
                <a:t>t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14400" y="1284448"/>
              <a:ext cx="135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C Code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01840" y="570071"/>
            <a:ext cx="1097280" cy="1650287"/>
            <a:chOff x="7376160" y="661511"/>
            <a:chExt cx="1097280" cy="1650287"/>
          </a:xfrm>
        </p:grpSpPr>
        <p:sp>
          <p:nvSpPr>
            <p:cNvPr id="5" name="Rectangle 4"/>
            <p:cNvSpPr/>
            <p:nvPr/>
          </p:nvSpPr>
          <p:spPr>
            <a:xfrm>
              <a:off x="7376160" y="1899920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366FF"/>
                  </a:solidFill>
                </a:rPr>
                <a:t>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76160" y="1488042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y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76160" y="1076164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3366FF"/>
                  </a:solidFill>
                </a:rPr>
                <a:t>ebp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76160" y="661511"/>
              <a:ext cx="1097280" cy="4118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3366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29320" y="336391"/>
            <a:ext cx="51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800000"/>
                </a:solidFill>
              </a:rPr>
              <a:t>esp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99120" y="561697"/>
            <a:ext cx="330200" cy="95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2000" y="2204720"/>
            <a:ext cx="1097280" cy="411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RA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23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“leave” and “enter” 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“enter” instruction sets up a stack frame by first pushing “</a:t>
            </a:r>
            <a:r>
              <a:rPr lang="en-US" dirty="0" err="1"/>
              <a:t>r</a:t>
            </a:r>
            <a:r>
              <a:rPr lang="en-US" dirty="0" err="1" smtClean="0"/>
              <a:t>bp</a:t>
            </a:r>
            <a:r>
              <a:rPr lang="en-US" dirty="0" smtClean="0"/>
              <a:t>” into the stack and then copying “</a:t>
            </a:r>
            <a:r>
              <a:rPr lang="en-US" dirty="0" err="1"/>
              <a:t>r</a:t>
            </a:r>
            <a:r>
              <a:rPr lang="en-US" dirty="0" err="1" smtClean="0"/>
              <a:t>sp</a:t>
            </a:r>
            <a:r>
              <a:rPr lang="en-US" dirty="0" smtClean="0"/>
              <a:t>” into “</a:t>
            </a:r>
            <a:r>
              <a:rPr lang="en-US" dirty="0" err="1"/>
              <a:t>r</a:t>
            </a:r>
            <a:r>
              <a:rPr lang="en-US" dirty="0" err="1" smtClean="0"/>
              <a:t>bp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gcc</a:t>
            </a:r>
            <a:r>
              <a:rPr lang="en-US" dirty="0" smtClean="0"/>
              <a:t>” uses the following code segment instead of “enter”: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pushq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%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bp</a:t>
            </a:r>
            <a:endParaRPr lang="en-US" sz="18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57200" lvl="1" indent="0">
              <a:spcAft>
                <a:spcPts val="300"/>
              </a:spcAft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movq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%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sp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, %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bp</a:t>
            </a:r>
            <a:endParaRPr lang="en-US" sz="1800" b="1" dirty="0" smtClean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subq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$n, %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rsp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// Allocate space on stack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The “leave” instruction does the opposite: it copies “</a:t>
            </a:r>
            <a:r>
              <a:rPr lang="en-US" dirty="0" err="1"/>
              <a:t>r</a:t>
            </a:r>
            <a:r>
              <a:rPr lang="en-US" dirty="0" err="1" smtClean="0"/>
              <a:t>bp</a:t>
            </a:r>
            <a:r>
              <a:rPr lang="en-US" dirty="0" smtClean="0"/>
              <a:t>” to “</a:t>
            </a:r>
            <a:r>
              <a:rPr lang="en-US" dirty="0" err="1"/>
              <a:t>r</a:t>
            </a:r>
            <a:r>
              <a:rPr lang="en-US" dirty="0" err="1" smtClean="0"/>
              <a:t>sp</a:t>
            </a:r>
            <a:r>
              <a:rPr lang="en-US" dirty="0" smtClean="0"/>
              <a:t>” and then pops the old “</a:t>
            </a:r>
            <a:r>
              <a:rPr lang="en-US" dirty="0" err="1"/>
              <a:t>r</a:t>
            </a:r>
            <a:r>
              <a:rPr lang="en-US" dirty="0" err="1" smtClean="0"/>
              <a:t>bp</a:t>
            </a:r>
            <a:r>
              <a:rPr lang="en-US" dirty="0" smtClean="0"/>
              <a:t>” from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9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85200" cy="38290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Words starting with a “.” are assembler directives.</a:t>
            </a:r>
          </a:p>
          <a:p>
            <a:pPr lvl="1"/>
            <a:r>
              <a:rPr lang="en-US" sz="1800" dirty="0" smtClean="0"/>
              <a:t>They do not correspond to machine instructions, but some information that are required by the assembler to generate machine code.</a:t>
            </a:r>
          </a:p>
          <a:p>
            <a:r>
              <a:rPr lang="en-US" sz="1800" dirty="0" smtClean="0"/>
              <a:t>Examples:</a:t>
            </a:r>
          </a:p>
          <a:p>
            <a:pPr lvl="1"/>
            <a:r>
              <a:rPr lang="en-US" sz="1600" b="1" dirty="0" smtClean="0">
                <a:latin typeface="Courier New"/>
                <a:cs typeface="Courier New"/>
              </a:rPr>
              <a:t>.file</a:t>
            </a:r>
            <a:r>
              <a:rPr lang="en-US" sz="1600" dirty="0" smtClean="0"/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.text</a:t>
            </a:r>
            <a:r>
              <a:rPr lang="en-US" sz="1600" dirty="0" smtClean="0"/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.</a:t>
            </a:r>
            <a:r>
              <a:rPr lang="en-US" sz="1600" b="1" dirty="0" err="1" smtClean="0">
                <a:latin typeface="Courier New"/>
                <a:cs typeface="Courier New"/>
              </a:rPr>
              <a:t>globl</a:t>
            </a:r>
            <a:r>
              <a:rPr lang="en-US" sz="1600" dirty="0" smtClean="0"/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.type</a:t>
            </a:r>
            <a:r>
              <a:rPr lang="en-US" sz="1600" dirty="0" smtClean="0"/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.string</a:t>
            </a:r>
            <a:r>
              <a:rPr lang="en-US" sz="1600" dirty="0" smtClean="0"/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.section</a:t>
            </a:r>
            <a:r>
              <a:rPr lang="en-US" sz="1600" dirty="0" smtClean="0"/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.size</a:t>
            </a:r>
          </a:p>
          <a:p>
            <a:pPr lvl="1"/>
            <a:r>
              <a:rPr lang="en-US" sz="1800" b="1" dirty="0" smtClean="0">
                <a:latin typeface="Courier New"/>
                <a:cs typeface="Courier New"/>
              </a:rPr>
              <a:t>.</a:t>
            </a:r>
            <a:r>
              <a:rPr lang="en-US" sz="1600" b="1" dirty="0" err="1" smtClean="0">
                <a:latin typeface="Courier New"/>
                <a:cs typeface="Courier New"/>
              </a:rPr>
              <a:t>cfi_startproc</a:t>
            </a:r>
            <a:r>
              <a:rPr lang="en-US" sz="1600" dirty="0" smtClean="0"/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.</a:t>
            </a:r>
            <a:r>
              <a:rPr lang="en-US" sz="1600" b="1" dirty="0" err="1" smtClean="0">
                <a:latin typeface="Courier New"/>
                <a:cs typeface="Courier New"/>
              </a:rPr>
              <a:t>cfi_def_cfa_offset</a:t>
            </a:r>
            <a:r>
              <a:rPr lang="en-US" sz="1600" dirty="0" smtClean="0"/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.</a:t>
            </a:r>
            <a:r>
              <a:rPr lang="en-US" sz="1600" b="1" dirty="0" err="1" smtClean="0">
                <a:latin typeface="Courier New"/>
                <a:cs typeface="Courier New"/>
              </a:rPr>
              <a:t>cfi_offset</a:t>
            </a:r>
            <a:r>
              <a:rPr lang="en-US" sz="1600" dirty="0" smtClean="0"/>
              <a:t>, </a:t>
            </a:r>
            <a:r>
              <a:rPr lang="en-US" sz="1600" b="1" dirty="0" smtClean="0">
                <a:latin typeface="Courier New"/>
                <a:cs typeface="Courier New"/>
              </a:rPr>
              <a:t>.</a:t>
            </a:r>
            <a:r>
              <a:rPr lang="en-US" sz="1600" b="1" dirty="0" err="1" smtClean="0">
                <a:latin typeface="Courier New"/>
                <a:cs typeface="Courier New"/>
              </a:rPr>
              <a:t>cfi_endproc</a:t>
            </a:r>
            <a:r>
              <a:rPr lang="en-US" sz="1600" dirty="0" smtClean="0"/>
              <a:t>, </a:t>
            </a:r>
            <a:r>
              <a:rPr lang="en-US" sz="1800" dirty="0" smtClean="0"/>
              <a:t>etc.</a:t>
            </a:r>
          </a:p>
          <a:p>
            <a:r>
              <a:rPr lang="en-US" sz="1800" dirty="0" smtClean="0"/>
              <a:t>What are “.</a:t>
            </a:r>
            <a:r>
              <a:rPr lang="en-US" sz="1800" dirty="0" err="1" smtClean="0"/>
              <a:t>cfi</a:t>
            </a:r>
            <a:r>
              <a:rPr lang="en-US" sz="1800" dirty="0" smtClean="0"/>
              <a:t>” directives?</a:t>
            </a:r>
          </a:p>
          <a:p>
            <a:pPr lvl="1"/>
            <a:r>
              <a:rPr lang="en-US" sz="1800" dirty="0" smtClean="0"/>
              <a:t>Current Frame Index, used for exception handling on some machines.</a:t>
            </a:r>
          </a:p>
          <a:p>
            <a:pPr lvl="1"/>
            <a:r>
              <a:rPr lang="en-US" sz="1800" dirty="0" smtClean="0"/>
              <a:t>To prevent these from appearing in the .s file, use the command: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E46C0A"/>
                </a:solidFill>
              </a:rPr>
              <a:t> </a:t>
            </a:r>
            <a:r>
              <a:rPr lang="en-US" sz="1800" dirty="0" smtClean="0">
                <a:solidFill>
                  <a:srgbClr val="E46C0A"/>
                </a:solidFill>
              </a:rPr>
              <a:t>         </a:t>
            </a:r>
            <a:r>
              <a:rPr lang="en-US" sz="1800" b="1" dirty="0" err="1" smtClean="0">
                <a:solidFill>
                  <a:srgbClr val="E46C0A"/>
                </a:solidFill>
                <a:latin typeface="Courier New"/>
                <a:cs typeface="Courier New"/>
              </a:rPr>
              <a:t>gcc</a:t>
            </a:r>
            <a:r>
              <a:rPr lang="en-US" sz="1800" b="1" dirty="0" smtClean="0">
                <a:solidFill>
                  <a:srgbClr val="E46C0A"/>
                </a:solidFill>
                <a:latin typeface="Courier New"/>
                <a:cs typeface="Courier New"/>
              </a:rPr>
              <a:t> –Wall –</a:t>
            </a:r>
            <a:r>
              <a:rPr lang="en-US" sz="1800" b="1" dirty="0" err="1" smtClean="0">
                <a:solidFill>
                  <a:srgbClr val="E46C0A"/>
                </a:solidFill>
                <a:latin typeface="Courier New"/>
                <a:cs typeface="Courier New"/>
              </a:rPr>
              <a:t>fno</a:t>
            </a:r>
            <a:r>
              <a:rPr lang="en-US" sz="1800" b="1" dirty="0" smtClean="0">
                <a:solidFill>
                  <a:srgbClr val="E46C0A"/>
                </a:solidFill>
                <a:latin typeface="Courier New"/>
                <a:cs typeface="Courier New"/>
              </a:rPr>
              <a:t>-asynchronous-unwind-tables –S </a:t>
            </a:r>
            <a:r>
              <a:rPr lang="en-US" sz="1800" b="1" dirty="0" err="1" smtClean="0">
                <a:solidFill>
                  <a:srgbClr val="E46C0A"/>
                </a:solidFill>
                <a:latin typeface="Courier New"/>
                <a:cs typeface="Courier New"/>
              </a:rPr>
              <a:t>myfile.c</a:t>
            </a:r>
            <a:endParaRPr lang="en-US" sz="18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4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Illustrative Examples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8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3" y="174880"/>
            <a:ext cx="4084602" cy="2842640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  <a:latin typeface="Courier New"/>
                <a:cs typeface="Courier New"/>
              </a:rPr>
              <a:t>#include &lt;</a:t>
            </a:r>
            <a:r>
              <a:rPr lang="en-US" sz="3500" b="1" dirty="0" err="1">
                <a:solidFill>
                  <a:schemeClr val="tx1"/>
                </a:solidFill>
                <a:latin typeface="Courier New"/>
                <a:cs typeface="Courier New"/>
              </a:rPr>
              <a:t>stdio.h</a:t>
            </a:r>
            <a:r>
              <a:rPr lang="en-US" sz="3500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35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5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3500" b="1" dirty="0">
                <a:solidFill>
                  <a:schemeClr val="tx1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hu-HU" sz="3500" b="1" dirty="0">
                <a:solidFill>
                  <a:schemeClr val="tx1"/>
                </a:solidFill>
                <a:latin typeface="Courier New"/>
                <a:cs typeface="Courier New"/>
              </a:rPr>
              <a:t>  int a, b, c</a:t>
            </a:r>
            <a:r>
              <a:rPr lang="hu-HU" sz="3500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hu-HU" sz="35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hu-HU" sz="3500" b="1" dirty="0">
                <a:solidFill>
                  <a:schemeClr val="tx1"/>
                </a:solidFill>
                <a:latin typeface="Courier New"/>
                <a:cs typeface="Courier New"/>
              </a:rPr>
              <a:t>  a = 20;  b = 50;</a:t>
            </a:r>
          </a:p>
          <a:p>
            <a:pPr marL="0" indent="0">
              <a:buNone/>
            </a:pPr>
            <a:r>
              <a:rPr lang="hu-HU" sz="3500" b="1" dirty="0">
                <a:solidFill>
                  <a:schemeClr val="tx1"/>
                </a:solidFill>
                <a:latin typeface="Courier New"/>
                <a:cs typeface="Courier New"/>
              </a:rPr>
              <a:t>  c = a + b;</a:t>
            </a:r>
          </a:p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3500" b="1" dirty="0" err="1">
                <a:solidFill>
                  <a:schemeClr val="tx1"/>
                </a:solidFill>
                <a:latin typeface="Courier New"/>
                <a:cs typeface="Courier New"/>
              </a:rPr>
              <a:t>printf</a:t>
            </a:r>
            <a:r>
              <a:rPr lang="en-US" sz="3500" b="1" dirty="0">
                <a:solidFill>
                  <a:schemeClr val="tx1"/>
                </a:solidFill>
                <a:latin typeface="Courier New"/>
                <a:cs typeface="Courier New"/>
              </a:rPr>
              <a:t> ("\</a:t>
            </a:r>
            <a:r>
              <a:rPr lang="en-US" sz="3500" b="1" dirty="0" err="1">
                <a:solidFill>
                  <a:schemeClr val="tx1"/>
                </a:solidFill>
                <a:latin typeface="Courier New"/>
                <a:cs typeface="Courier New"/>
              </a:rPr>
              <a:t>nSum</a:t>
            </a:r>
            <a:r>
              <a:rPr lang="en-US" sz="3500" b="1" dirty="0">
                <a:solidFill>
                  <a:schemeClr val="tx1"/>
                </a:solidFill>
                <a:latin typeface="Courier New"/>
                <a:cs typeface="Courier New"/>
              </a:rPr>
              <a:t> is %d", c)</a:t>
            </a:r>
            <a:r>
              <a:rPr lang="en-US" sz="3500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sz="35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s-IS" sz="3500" b="1" dirty="0">
                <a:solidFill>
                  <a:schemeClr val="tx1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buNone/>
            </a:pPr>
            <a:r>
              <a:rPr lang="is-IS" sz="35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0495" y="254000"/>
            <a:ext cx="4084602" cy="47947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main</a:t>
            </a:r>
            <a:r>
              <a:rPr lang="en-US" sz="1400" b="1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      </a:t>
            </a:r>
            <a:r>
              <a:rPr lang="en-US" sz="1400" b="1" dirty="0" err="1" smtClean="0">
                <a:latin typeface="Courier New"/>
                <a:cs typeface="Courier New"/>
              </a:rPr>
              <a:t>pushq</a:t>
            </a:r>
            <a:r>
              <a:rPr lang="en-US" sz="1400" b="1" dirty="0" smtClean="0">
                <a:latin typeface="Courier New"/>
                <a:cs typeface="Courier New"/>
              </a:rPr>
              <a:t>   </a:t>
            </a:r>
            <a:r>
              <a:rPr lang="en-US" sz="1400" b="1" dirty="0">
                <a:latin typeface="Courier New"/>
                <a:cs typeface="Courier New"/>
              </a:rPr>
              <a:t>%</a:t>
            </a:r>
            <a:r>
              <a:rPr lang="en-US" sz="1400" b="1" dirty="0" err="1">
                <a:latin typeface="Courier New"/>
                <a:cs typeface="Courier New"/>
              </a:rPr>
              <a:t>rbp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movq</a:t>
            </a:r>
            <a:r>
              <a:rPr lang="en-US" sz="1400" b="1" dirty="0">
                <a:latin typeface="Courier New"/>
                <a:cs typeface="Courier New"/>
              </a:rPr>
              <a:t>    %</a:t>
            </a:r>
            <a:r>
              <a:rPr lang="en-US" sz="1400" b="1" dirty="0" err="1">
                <a:latin typeface="Courier New"/>
                <a:cs typeface="Courier New"/>
              </a:rPr>
              <a:t>rsp</a:t>
            </a:r>
            <a:r>
              <a:rPr lang="en-US" sz="1400" b="1" dirty="0">
                <a:latin typeface="Courier New"/>
                <a:cs typeface="Courier New"/>
              </a:rPr>
              <a:t>, %</a:t>
            </a:r>
            <a:r>
              <a:rPr lang="en-US" sz="1400" b="1" dirty="0" err="1">
                <a:latin typeface="Courier New"/>
                <a:cs typeface="Courier New"/>
              </a:rPr>
              <a:t>rbp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subq</a:t>
            </a:r>
            <a:r>
              <a:rPr lang="en-US" sz="1400" b="1" dirty="0">
                <a:latin typeface="Courier New"/>
                <a:cs typeface="Courier New"/>
              </a:rPr>
              <a:t>    $16, %</a:t>
            </a:r>
            <a:r>
              <a:rPr lang="en-US" sz="1400" b="1" dirty="0" err="1">
                <a:latin typeface="Courier New"/>
                <a:cs typeface="Courier New"/>
              </a:rPr>
              <a:t>rsp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$20, -12(%</a:t>
            </a:r>
            <a:r>
              <a:rPr lang="cs-CZ" sz="1400" b="1" dirty="0" err="1">
                <a:latin typeface="Courier New"/>
                <a:cs typeface="Courier New"/>
              </a:rPr>
              <a:t>rbp</a:t>
            </a:r>
            <a:r>
              <a:rPr lang="cs-CZ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$50, -8(%</a:t>
            </a:r>
            <a:r>
              <a:rPr lang="cs-CZ" sz="1400" b="1" dirty="0" err="1">
                <a:latin typeface="Courier New"/>
                <a:cs typeface="Courier New"/>
              </a:rPr>
              <a:t>rbp</a:t>
            </a:r>
            <a:r>
              <a:rPr lang="cs-CZ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-12(%</a:t>
            </a:r>
            <a:r>
              <a:rPr lang="cs-CZ" sz="1400" b="1" dirty="0" err="1">
                <a:latin typeface="Courier New"/>
                <a:cs typeface="Courier New"/>
              </a:rPr>
              <a:t>rbp</a:t>
            </a:r>
            <a:r>
              <a:rPr lang="cs-CZ" sz="1400" b="1" dirty="0">
                <a:latin typeface="Courier New"/>
                <a:cs typeface="Courier New"/>
              </a:rPr>
              <a:t>)</a:t>
            </a:r>
            <a:r>
              <a:rPr lang="cs-CZ" sz="1400" b="1" dirty="0" smtClean="0">
                <a:latin typeface="Courier New"/>
                <a:cs typeface="Courier New"/>
              </a:rPr>
              <a:t>, %</a:t>
            </a:r>
            <a:r>
              <a:rPr lang="cs-CZ" sz="1400" b="1" dirty="0" err="1">
                <a:latin typeface="Courier New"/>
                <a:cs typeface="Courier New"/>
              </a:rPr>
              <a:t>edx</a:t>
            </a:r>
            <a:endParaRPr lang="cs-CZ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-8(%</a:t>
            </a:r>
            <a:r>
              <a:rPr lang="cs-CZ" sz="1400" b="1" dirty="0" err="1">
                <a:latin typeface="Courier New"/>
                <a:cs typeface="Courier New"/>
              </a:rPr>
              <a:t>rbp</a:t>
            </a:r>
            <a:r>
              <a:rPr lang="cs-CZ" sz="1400" b="1" dirty="0">
                <a:latin typeface="Courier New"/>
                <a:cs typeface="Courier New"/>
              </a:rPr>
              <a:t>), </a:t>
            </a:r>
            <a:r>
              <a:rPr lang="cs-CZ" sz="1400" b="1" dirty="0" smtClean="0">
                <a:latin typeface="Courier New"/>
                <a:cs typeface="Courier New"/>
              </a:rPr>
              <a:t>%</a:t>
            </a:r>
            <a:r>
              <a:rPr lang="cs-CZ" sz="1400" b="1" dirty="0" err="1">
                <a:latin typeface="Courier New"/>
                <a:cs typeface="Courier New"/>
              </a:rPr>
              <a:t>eax</a:t>
            </a:r>
            <a:endParaRPr lang="cs-CZ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addl</a:t>
            </a:r>
            <a:r>
              <a:rPr lang="en-US" sz="1400" b="1" dirty="0">
                <a:latin typeface="Courier New"/>
                <a:cs typeface="Courier New"/>
              </a:rPr>
              <a:t>    %</a:t>
            </a:r>
            <a:r>
              <a:rPr lang="en-US" sz="1400" b="1" dirty="0" err="1">
                <a:latin typeface="Courier New"/>
                <a:cs typeface="Courier New"/>
              </a:rPr>
              <a:t>edx</a:t>
            </a:r>
            <a:r>
              <a:rPr lang="en-US" sz="1400" b="1" dirty="0">
                <a:latin typeface="Courier New"/>
                <a:cs typeface="Courier New"/>
              </a:rPr>
              <a:t>, %</a:t>
            </a:r>
            <a:r>
              <a:rPr lang="en-US" sz="1400" b="1" dirty="0" err="1">
                <a:latin typeface="Courier New"/>
                <a:cs typeface="Courier New"/>
              </a:rPr>
              <a:t>eax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%</a:t>
            </a:r>
            <a:r>
              <a:rPr lang="cs-CZ" sz="1400" b="1" dirty="0" err="1">
                <a:latin typeface="Courier New"/>
                <a:cs typeface="Courier New"/>
              </a:rPr>
              <a:t>eax</a:t>
            </a:r>
            <a:r>
              <a:rPr lang="cs-CZ" sz="1400" b="1" dirty="0">
                <a:latin typeface="Courier New"/>
                <a:cs typeface="Courier New"/>
              </a:rPr>
              <a:t>, -4(%</a:t>
            </a:r>
            <a:r>
              <a:rPr lang="cs-CZ" sz="1400" b="1" dirty="0" err="1">
                <a:latin typeface="Courier New"/>
                <a:cs typeface="Courier New"/>
              </a:rPr>
              <a:t>rbp</a:t>
            </a:r>
            <a:r>
              <a:rPr lang="cs-CZ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    -4(%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rbp</a:t>
            </a: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), %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eax</a:t>
            </a:r>
            <a:endParaRPr lang="cs-CZ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    %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eax</a:t>
            </a: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, %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esi</a:t>
            </a:r>
            <a:endParaRPr lang="cs-CZ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    $.LC0, %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edi</a:t>
            </a:r>
            <a:endParaRPr lang="cs-CZ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    $0, %</a:t>
            </a:r>
            <a:r>
              <a:rPr lang="cs-CZ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eax</a:t>
            </a:r>
            <a:endParaRPr lang="cs-CZ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 call   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endParaRPr lang="en-US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400" b="1" dirty="0">
                <a:solidFill>
                  <a:srgbClr val="FF0000"/>
                </a:solidFill>
                <a:latin typeface="Courier New"/>
                <a:cs typeface="Courier New"/>
              </a:rPr>
              <a:t>       </a:t>
            </a:r>
            <a:r>
              <a:rPr lang="cs-CZ" sz="1400" b="1" dirty="0">
                <a:latin typeface="Courier New"/>
                <a:cs typeface="Courier New"/>
              </a:rPr>
              <a:t>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$0, %</a:t>
            </a:r>
            <a:r>
              <a:rPr lang="cs-CZ" sz="1400" b="1" dirty="0" err="1">
                <a:latin typeface="Courier New"/>
                <a:cs typeface="Courier New"/>
              </a:rPr>
              <a:t>eax</a:t>
            </a:r>
            <a:endParaRPr lang="cs-CZ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    leave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3493" y="3154862"/>
            <a:ext cx="4084602" cy="1841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200" b="1" dirty="0" smtClean="0">
                <a:latin typeface="Courier New"/>
                <a:cs typeface="Courier New"/>
              </a:rPr>
              <a:t>.file   "prog1.c"</a:t>
            </a:r>
          </a:p>
          <a:p>
            <a:pPr marL="0" indent="0">
              <a:buNone/>
            </a:pPr>
            <a:r>
              <a:rPr lang="ro-RO" sz="2200" b="1" dirty="0" smtClean="0">
                <a:latin typeface="Courier New"/>
                <a:cs typeface="Courier New"/>
              </a:rPr>
              <a:t>        .text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        .section        .</a:t>
            </a:r>
            <a:r>
              <a:rPr lang="en-US" sz="2200" b="1" dirty="0" err="1" smtClean="0">
                <a:latin typeface="Courier New"/>
                <a:cs typeface="Courier New"/>
              </a:rPr>
              <a:t>rodata</a:t>
            </a:r>
            <a:endParaRPr lang="en-US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.LC0:</a:t>
            </a:r>
          </a:p>
          <a:p>
            <a:pPr marL="0" indent="0">
              <a:buNone/>
            </a:pPr>
            <a:r>
              <a:rPr lang="nl-NL" sz="2200" b="1" dirty="0" smtClean="0">
                <a:latin typeface="Courier New"/>
                <a:cs typeface="Courier New"/>
              </a:rPr>
              <a:t>        .string "\</a:t>
            </a:r>
            <a:r>
              <a:rPr lang="nl-NL" sz="2200" b="1" dirty="0" err="1" smtClean="0">
                <a:latin typeface="Courier New"/>
                <a:cs typeface="Courier New"/>
              </a:rPr>
              <a:t>nSum</a:t>
            </a:r>
            <a:r>
              <a:rPr lang="nl-NL" sz="2200" b="1" dirty="0" smtClean="0">
                <a:latin typeface="Courier New"/>
                <a:cs typeface="Courier New"/>
              </a:rPr>
              <a:t> is %d"</a:t>
            </a:r>
          </a:p>
          <a:p>
            <a:pPr marL="0" indent="0">
              <a:buNone/>
            </a:pPr>
            <a:r>
              <a:rPr lang="nl-NL" sz="2200" b="1" dirty="0" smtClean="0">
                <a:latin typeface="Courier New"/>
                <a:cs typeface="Courier New"/>
              </a:rPr>
              <a:t>        .</a:t>
            </a:r>
            <a:r>
              <a:rPr lang="nl-NL" sz="2200" b="1" dirty="0" err="1" smtClean="0">
                <a:latin typeface="Courier New"/>
                <a:cs typeface="Courier New"/>
              </a:rPr>
              <a:t>text</a:t>
            </a:r>
            <a:endParaRPr lang="nl-NL" sz="2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2200" b="1" dirty="0" smtClean="0">
                <a:latin typeface="Courier New"/>
                <a:cs typeface="Courier New"/>
              </a:rPr>
              <a:t>        .</a:t>
            </a:r>
            <a:r>
              <a:rPr lang="fr-FR" sz="2200" b="1" dirty="0" err="1" smtClean="0">
                <a:latin typeface="Courier New"/>
                <a:cs typeface="Courier New"/>
              </a:rPr>
              <a:t>globl</a:t>
            </a:r>
            <a:r>
              <a:rPr lang="fr-FR" sz="2200" b="1" dirty="0" smtClean="0">
                <a:latin typeface="Courier New"/>
                <a:cs typeface="Courier New"/>
              </a:rPr>
              <a:t>  main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/>
                <a:cs typeface="Courier New"/>
              </a:rPr>
              <a:t>        .type   main, @function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5840" y="58928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02000" y="2225040"/>
            <a:ext cx="1828800" cy="105664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8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3493" y="235840"/>
            <a:ext cx="4084602" cy="2161920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sum 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x,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y)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fr-FR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lang="fr-FR" sz="1800" b="1" dirty="0">
                <a:solidFill>
                  <a:srgbClr val="000000"/>
                </a:solidFill>
                <a:latin typeface="Courier New"/>
                <a:cs typeface="Courier New"/>
              </a:rPr>
              <a:t> = x + y;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latin typeface="Courier New"/>
                <a:cs typeface="Courier New"/>
              </a:rPr>
              <a:t>  return </a:t>
            </a:r>
            <a:r>
              <a:rPr lang="fr-FR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lang="fr-FR" sz="18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90495" y="254000"/>
            <a:ext cx="4084602" cy="47947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_sum:                                   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pushq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%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movq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%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rsp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, %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   </a:t>
            </a:r>
            <a:r>
              <a:rPr lang="cs-CZ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movl</a:t>
            </a:r>
            <a:r>
              <a:rPr lang="cs-CZ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%</a:t>
            </a:r>
            <a:r>
              <a:rPr lang="cs-CZ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edi</a:t>
            </a:r>
            <a:r>
              <a:rPr lang="cs-CZ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, -4(%</a:t>
            </a:r>
            <a:r>
              <a:rPr lang="cs-CZ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r>
              <a:rPr lang="cs-CZ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    </a:t>
            </a:r>
            <a:r>
              <a:rPr lang="cs-CZ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movl</a:t>
            </a:r>
            <a:r>
              <a:rPr lang="cs-CZ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%</a:t>
            </a:r>
            <a:r>
              <a:rPr lang="cs-CZ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esi</a:t>
            </a:r>
            <a:r>
              <a:rPr lang="cs-CZ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, -8(%</a:t>
            </a:r>
            <a:r>
              <a:rPr lang="cs-CZ" sz="16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rbp</a:t>
            </a:r>
            <a:r>
              <a:rPr lang="cs-CZ" sz="1600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600" b="1" dirty="0">
                <a:latin typeface="Courier New"/>
                <a:cs typeface="Courier New"/>
              </a:rPr>
              <a:t>        </a:t>
            </a:r>
            <a:r>
              <a:rPr lang="cs-CZ" sz="1600" b="1" dirty="0" err="1">
                <a:latin typeface="Courier New"/>
                <a:cs typeface="Courier New"/>
              </a:rPr>
              <a:t>movl</a:t>
            </a:r>
            <a:r>
              <a:rPr lang="cs-CZ" sz="1600" b="1" dirty="0">
                <a:latin typeface="Courier New"/>
                <a:cs typeface="Courier New"/>
              </a:rPr>
              <a:t>    -4(%</a:t>
            </a:r>
            <a:r>
              <a:rPr lang="cs-CZ" sz="1600" b="1" dirty="0" err="1">
                <a:latin typeface="Courier New"/>
                <a:cs typeface="Courier New"/>
              </a:rPr>
              <a:t>rbp</a:t>
            </a:r>
            <a:r>
              <a:rPr lang="cs-CZ" sz="1600" b="1" dirty="0">
                <a:latin typeface="Courier New"/>
                <a:cs typeface="Courier New"/>
              </a:rPr>
              <a:t>), %</a:t>
            </a:r>
            <a:r>
              <a:rPr lang="cs-CZ" sz="1600" b="1" dirty="0" err="1">
                <a:latin typeface="Courier New"/>
                <a:cs typeface="Courier New"/>
              </a:rPr>
              <a:t>esi</a:t>
            </a:r>
            <a:endParaRPr lang="cs-CZ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err="1">
                <a:latin typeface="Courier New"/>
                <a:cs typeface="Courier New"/>
              </a:rPr>
              <a:t>addl</a:t>
            </a:r>
            <a:r>
              <a:rPr lang="en-US" sz="1600" b="1" dirty="0">
                <a:latin typeface="Courier New"/>
                <a:cs typeface="Courier New"/>
              </a:rPr>
              <a:t>    -8(%</a:t>
            </a:r>
            <a:r>
              <a:rPr lang="en-US" sz="1600" b="1" dirty="0" err="1">
                <a:latin typeface="Courier New"/>
                <a:cs typeface="Courier New"/>
              </a:rPr>
              <a:t>rbp</a:t>
            </a:r>
            <a:r>
              <a:rPr lang="en-US" sz="1600" b="1" dirty="0">
                <a:latin typeface="Courier New"/>
                <a:cs typeface="Courier New"/>
              </a:rPr>
              <a:t>), %</a:t>
            </a:r>
            <a:r>
              <a:rPr lang="en-US" sz="1600" b="1" dirty="0" err="1">
                <a:latin typeface="Courier New"/>
                <a:cs typeface="Courier New"/>
              </a:rPr>
              <a:t>esi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600" b="1" dirty="0">
                <a:latin typeface="Courier New"/>
                <a:cs typeface="Courier New"/>
              </a:rPr>
              <a:t>        </a:t>
            </a:r>
            <a:r>
              <a:rPr lang="cs-CZ" sz="1600" b="1" dirty="0" err="1">
                <a:latin typeface="Courier New"/>
                <a:cs typeface="Courier New"/>
              </a:rPr>
              <a:t>movl</a:t>
            </a:r>
            <a:r>
              <a:rPr lang="cs-CZ" sz="1600" b="1" dirty="0">
                <a:latin typeface="Courier New"/>
                <a:cs typeface="Courier New"/>
              </a:rPr>
              <a:t>    %</a:t>
            </a:r>
            <a:r>
              <a:rPr lang="cs-CZ" sz="1600" b="1" dirty="0" err="1">
                <a:latin typeface="Courier New"/>
                <a:cs typeface="Courier New"/>
              </a:rPr>
              <a:t>esi</a:t>
            </a:r>
            <a:r>
              <a:rPr lang="cs-CZ" sz="1600" b="1" dirty="0">
                <a:latin typeface="Courier New"/>
                <a:cs typeface="Courier New"/>
              </a:rPr>
              <a:t>, -12(%</a:t>
            </a:r>
            <a:r>
              <a:rPr lang="cs-CZ" sz="1600" b="1" dirty="0" err="1">
                <a:latin typeface="Courier New"/>
                <a:cs typeface="Courier New"/>
              </a:rPr>
              <a:t>rbp</a:t>
            </a:r>
            <a:r>
              <a:rPr lang="cs-CZ" sz="16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600" b="1" dirty="0">
                <a:latin typeface="Courier New"/>
                <a:cs typeface="Courier New"/>
              </a:rPr>
              <a:t>        </a:t>
            </a:r>
            <a:r>
              <a:rPr lang="cs-CZ" sz="1600" b="1" dirty="0" err="1">
                <a:solidFill>
                  <a:srgbClr val="E46C0A"/>
                </a:solidFill>
                <a:latin typeface="Courier New"/>
                <a:cs typeface="Courier New"/>
              </a:rPr>
              <a:t>movl</a:t>
            </a:r>
            <a:r>
              <a:rPr lang="cs-CZ" sz="1600" b="1" dirty="0">
                <a:solidFill>
                  <a:srgbClr val="E46C0A"/>
                </a:solidFill>
                <a:latin typeface="Courier New"/>
                <a:cs typeface="Courier New"/>
              </a:rPr>
              <a:t>    -12(%</a:t>
            </a:r>
            <a:r>
              <a:rPr lang="cs-CZ" sz="1600" b="1" dirty="0" err="1">
                <a:solidFill>
                  <a:srgbClr val="E46C0A"/>
                </a:solidFill>
                <a:latin typeface="Courier New"/>
                <a:cs typeface="Courier New"/>
              </a:rPr>
              <a:t>rbp</a:t>
            </a:r>
            <a:r>
              <a:rPr lang="cs-CZ" sz="1600" b="1" dirty="0">
                <a:solidFill>
                  <a:srgbClr val="E46C0A"/>
                </a:solidFill>
                <a:latin typeface="Courier New"/>
                <a:cs typeface="Courier New"/>
              </a:rPr>
              <a:t>), %</a:t>
            </a:r>
            <a:r>
              <a:rPr lang="cs-CZ" sz="1600" b="1" dirty="0" err="1">
                <a:solidFill>
                  <a:srgbClr val="E46C0A"/>
                </a:solidFill>
                <a:latin typeface="Courier New"/>
                <a:cs typeface="Courier New"/>
              </a:rPr>
              <a:t>eax</a:t>
            </a:r>
            <a:endParaRPr lang="cs-CZ" sz="16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600" b="1" dirty="0">
                <a:solidFill>
                  <a:srgbClr val="E46C0A"/>
                </a:solidFill>
                <a:latin typeface="Courier New"/>
                <a:cs typeface="Courier New"/>
              </a:rPr>
              <a:t>        </a:t>
            </a:r>
            <a:r>
              <a:rPr lang="cs-CZ" sz="1600" b="1" dirty="0" err="1">
                <a:solidFill>
                  <a:srgbClr val="E46C0A"/>
                </a:solidFill>
                <a:latin typeface="Courier New"/>
                <a:cs typeface="Courier New"/>
              </a:rPr>
              <a:t>popq</a:t>
            </a:r>
            <a:r>
              <a:rPr lang="cs-CZ" sz="1600" b="1" dirty="0">
                <a:solidFill>
                  <a:srgbClr val="E46C0A"/>
                </a:solidFill>
                <a:latin typeface="Courier New"/>
                <a:cs typeface="Courier New"/>
              </a:rPr>
              <a:t>    %</a:t>
            </a:r>
            <a:r>
              <a:rPr lang="cs-CZ" sz="1600" b="1" dirty="0" err="1">
                <a:solidFill>
                  <a:srgbClr val="E46C0A"/>
                </a:solidFill>
                <a:latin typeface="Courier New"/>
                <a:cs typeface="Courier New"/>
              </a:rPr>
              <a:t>rbp</a:t>
            </a:r>
            <a:endParaRPr lang="cs-CZ" sz="1600" b="1" dirty="0">
              <a:solidFill>
                <a:srgbClr val="E46C0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600" b="1" dirty="0">
                <a:solidFill>
                  <a:srgbClr val="E46C0A"/>
                </a:solidFill>
                <a:latin typeface="Courier New"/>
                <a:cs typeface="Courier New"/>
              </a:rPr>
              <a:t>        </a:t>
            </a:r>
            <a:r>
              <a:rPr lang="cs-CZ" sz="1600" b="1" dirty="0" err="1">
                <a:solidFill>
                  <a:srgbClr val="E46C0A"/>
                </a:solidFill>
                <a:latin typeface="Courier New"/>
                <a:cs typeface="Courier New"/>
              </a:rPr>
              <a:t>retq</a:t>
            </a:r>
            <a:endParaRPr lang="cs-CZ" sz="1600" b="1" dirty="0">
              <a:solidFill>
                <a:srgbClr val="E46C0A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" y="179324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680" y="2915920"/>
            <a:ext cx="370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0090"/>
                </a:solidFill>
              </a:rPr>
              <a:t>Note: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solidFill>
                  <a:srgbClr val="000090"/>
                </a:solidFill>
              </a:rPr>
              <a:t>rdi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edi</a:t>
            </a:r>
            <a:r>
              <a:rPr lang="en-US" dirty="0" smtClean="0">
                <a:solidFill>
                  <a:srgbClr val="000090"/>
                </a:solidFill>
              </a:rPr>
              <a:t> and </a:t>
            </a:r>
            <a:r>
              <a:rPr lang="en-US" dirty="0" err="1" smtClean="0">
                <a:solidFill>
                  <a:srgbClr val="000090"/>
                </a:solidFill>
              </a:rPr>
              <a:t>rsi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esi</a:t>
            </a:r>
            <a:r>
              <a:rPr lang="en-US" dirty="0" smtClean="0">
                <a:solidFill>
                  <a:srgbClr val="000090"/>
                </a:solidFill>
              </a:rPr>
              <a:t> contains the 1</a:t>
            </a:r>
            <a:r>
              <a:rPr lang="en-US" baseline="30000" dirty="0" smtClean="0">
                <a:solidFill>
                  <a:srgbClr val="000090"/>
                </a:solidFill>
              </a:rPr>
              <a:t>st</a:t>
            </a:r>
            <a:r>
              <a:rPr lang="en-US" dirty="0" smtClean="0">
                <a:solidFill>
                  <a:srgbClr val="000090"/>
                </a:solidFill>
              </a:rPr>
              <a:t> and 2</a:t>
            </a:r>
            <a:r>
              <a:rPr lang="en-US" baseline="30000" dirty="0" smtClean="0">
                <a:solidFill>
                  <a:srgbClr val="000090"/>
                </a:solidFill>
              </a:rPr>
              <a:t>nd</a:t>
            </a:r>
            <a:r>
              <a:rPr lang="en-US" dirty="0" smtClean="0">
                <a:solidFill>
                  <a:srgbClr val="000090"/>
                </a:solidFill>
              </a:rPr>
              <a:t> arguments to a function.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err="1" smtClean="0">
                <a:solidFill>
                  <a:srgbClr val="000090"/>
                </a:solidFill>
              </a:rPr>
              <a:t>rax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eax</a:t>
            </a:r>
            <a:r>
              <a:rPr lang="en-US" dirty="0" smtClean="0">
                <a:solidFill>
                  <a:srgbClr val="000090"/>
                </a:solidFill>
              </a:rPr>
              <a:t> will contain the return value from the function.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52800" y="487680"/>
            <a:ext cx="1788160" cy="52832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29840" y="1229360"/>
            <a:ext cx="2722880" cy="9753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9120" y="1605280"/>
            <a:ext cx="3403600" cy="131064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8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97" y="92239"/>
            <a:ext cx="4385325" cy="467280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  <a:endParaRPr lang="en-US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fact (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n = 7,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= fact(n);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("\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nFact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(%d)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is %d",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n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>
                <a:solidFill>
                  <a:srgbClr val="000090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s-IS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fact (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a)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prod,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prod = 1;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 for (i=1; i&lt;=a; i++)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da-DK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prod</a:t>
            </a: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*= i</a:t>
            </a:r>
            <a:r>
              <a:rPr lang="da-DK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da-DK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da-DK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da-DK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prod</a:t>
            </a: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da-DK" sz="14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1760" y="67056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3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7435" y="50800"/>
            <a:ext cx="4084602" cy="4996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o-RO" sz="1200" b="1" dirty="0">
                <a:latin typeface="Courier New"/>
                <a:cs typeface="Courier New"/>
              </a:rPr>
              <a:t> .file   "prog2.c"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200" b="1" dirty="0">
                <a:latin typeface="Courier New"/>
                <a:cs typeface="Courier New"/>
              </a:rPr>
              <a:t>        .text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.section        .</a:t>
            </a:r>
            <a:r>
              <a:rPr lang="en-US" sz="1200" b="1" dirty="0" err="1">
                <a:latin typeface="Courier New"/>
                <a:cs typeface="Courier New"/>
              </a:rPr>
              <a:t>rodata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.LC0: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.string "\</a:t>
            </a:r>
            <a:r>
              <a:rPr lang="en-US" sz="1200" b="1" dirty="0" err="1" smtClean="0">
                <a:latin typeface="Courier New"/>
                <a:cs typeface="Courier New"/>
              </a:rPr>
              <a:t>nFact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latin typeface="Courier New"/>
                <a:cs typeface="Courier New"/>
              </a:rPr>
              <a:t>%d) </a:t>
            </a:r>
            <a:r>
              <a:rPr lang="en-US" sz="1200" b="1" dirty="0">
                <a:latin typeface="Courier New"/>
                <a:cs typeface="Courier New"/>
              </a:rPr>
              <a:t>is %d"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.text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1" dirty="0">
                <a:latin typeface="Courier New"/>
                <a:cs typeface="Courier New"/>
              </a:rPr>
              <a:t>        .</a:t>
            </a:r>
            <a:r>
              <a:rPr lang="fr-FR" sz="1200" b="1" dirty="0" err="1">
                <a:latin typeface="Courier New"/>
                <a:cs typeface="Courier New"/>
              </a:rPr>
              <a:t>globl</a:t>
            </a:r>
            <a:r>
              <a:rPr lang="fr-FR" sz="1200" b="1" dirty="0">
                <a:latin typeface="Courier New"/>
                <a:cs typeface="Courier New"/>
              </a:rPr>
              <a:t> 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.type   main, @function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main: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.LFB0: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pushq</a:t>
            </a:r>
            <a:r>
              <a:rPr lang="en-US" sz="1200" b="1" dirty="0">
                <a:latin typeface="Courier New"/>
                <a:cs typeface="Courier New"/>
              </a:rPr>
              <a:t>  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subq</a:t>
            </a:r>
            <a:r>
              <a:rPr lang="en-US" sz="1200" b="1" dirty="0">
                <a:latin typeface="Courier New"/>
                <a:cs typeface="Courier New"/>
              </a:rPr>
              <a:t>    $16,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$7,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fact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edx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esi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$.LC0,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280" y="1564640"/>
            <a:ext cx="3474720" cy="348263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3600" y="1061430"/>
            <a:ext cx="4385325" cy="1824010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n = 7,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= fact(n);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("\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nFact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(%d)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is %d",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n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val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>
                <a:solidFill>
                  <a:srgbClr val="000090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s-IS" sz="14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376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846986" y="147030"/>
            <a:ext cx="4084602" cy="4537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o-RO" sz="1200" b="1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.LFE0: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.size   main, .-main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.</a:t>
            </a:r>
            <a:r>
              <a:rPr lang="en-US" sz="1200" b="1" dirty="0" err="1">
                <a:latin typeface="Courier New"/>
                <a:cs typeface="Courier New"/>
              </a:rPr>
              <a:t>globl</a:t>
            </a:r>
            <a:r>
              <a:rPr lang="en-US" sz="1200" b="1" dirty="0">
                <a:latin typeface="Courier New"/>
                <a:cs typeface="Courier New"/>
              </a:rPr>
              <a:t>  fact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.type   fact, @function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fact: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.LFB1: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pushq</a:t>
            </a:r>
            <a:r>
              <a:rPr lang="en-US" sz="1200" b="1" dirty="0">
                <a:latin typeface="Courier New"/>
                <a:cs typeface="Courier New"/>
              </a:rPr>
              <a:t>  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r>
              <a:rPr lang="cs-CZ" sz="1200" b="1" dirty="0">
                <a:latin typeface="Courier New"/>
                <a:cs typeface="Courier New"/>
              </a:rPr>
              <a:t>, -20(%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$1,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$1,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jmp</a:t>
            </a:r>
            <a:r>
              <a:rPr lang="cs-CZ" sz="1200" b="1" dirty="0">
                <a:latin typeface="Courier New"/>
                <a:cs typeface="Courier New"/>
              </a:rPr>
              <a:t>     .L4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.L5: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200" b="1" dirty="0">
                <a:latin typeface="Courier New"/>
                <a:cs typeface="Courier New"/>
              </a:rPr>
              <a:t>        imull   -4(%rbp), %eax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addl</a:t>
            </a:r>
            <a:r>
              <a:rPr lang="en-US" sz="1200" b="1" dirty="0">
                <a:latin typeface="Courier New"/>
                <a:cs typeface="Courier New"/>
              </a:rPr>
              <a:t>    $1, -4(%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cmpl</a:t>
            </a:r>
            <a:r>
              <a:rPr lang="cs-CZ" sz="1200" b="1" dirty="0">
                <a:latin typeface="Courier New"/>
                <a:cs typeface="Courier New"/>
              </a:rPr>
              <a:t>    -20(%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jle</a:t>
            </a:r>
            <a:r>
              <a:rPr lang="cs-CZ" sz="1200" b="1" dirty="0">
                <a:latin typeface="Courier New"/>
                <a:cs typeface="Courier New"/>
              </a:rPr>
              <a:t>     .L5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popq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12640" y="924560"/>
            <a:ext cx="3322320" cy="38506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6857" y="823759"/>
            <a:ext cx="3533783" cy="2092161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fact (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a)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prod,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prod = 1;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 for (i=1; i&lt;=a; i++)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   </a:t>
            </a:r>
            <a:r>
              <a:rPr lang="da-DK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prod</a:t>
            </a: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*= i</a:t>
            </a:r>
            <a:r>
              <a:rPr lang="da-DK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endParaRPr lang="da-DK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da-DK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da-DK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prod</a:t>
            </a:r>
            <a:r>
              <a:rPr lang="da-DK" sz="14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da-DK" sz="14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336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3" y="92239"/>
            <a:ext cx="5093214" cy="422576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fact (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 n = 7, r = 3, 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result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result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n,r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("\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nncr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(%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d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,%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d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) is %d", n, r, result);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>
                <a:solidFill>
                  <a:srgbClr val="000090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s-IS" sz="1400" b="1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a,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b)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return (fact(a) / fact(b) / fact(a-b));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3678" y="478318"/>
            <a:ext cx="2831557" cy="2510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fact 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a)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prod,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5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if (a == 0) return 1;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prod = 1;</a:t>
            </a:r>
          </a:p>
          <a:p>
            <a:pPr marL="0" indent="0">
              <a:buNone/>
            </a:pPr>
            <a:r>
              <a:rPr lang="da-DK" sz="1500" b="1" dirty="0">
                <a:latin typeface="Courier New"/>
                <a:cs typeface="Courier New"/>
              </a:rPr>
              <a:t>  for (i=1; i&lt;=a; i++)</a:t>
            </a:r>
          </a:p>
          <a:p>
            <a:pPr marL="0" indent="0">
              <a:buNone/>
            </a:pPr>
            <a:r>
              <a:rPr lang="da-DK" sz="1500" b="1" dirty="0">
                <a:latin typeface="Courier New"/>
                <a:cs typeface="Courier New"/>
              </a:rPr>
              <a:t>    </a:t>
            </a:r>
            <a:r>
              <a:rPr lang="da-DK" sz="1500" b="1" dirty="0" err="1">
                <a:latin typeface="Courier New"/>
                <a:cs typeface="Courier New"/>
              </a:rPr>
              <a:t>prod</a:t>
            </a:r>
            <a:r>
              <a:rPr lang="da-DK" sz="1500" b="1" dirty="0">
                <a:latin typeface="Courier New"/>
                <a:cs typeface="Courier New"/>
              </a:rPr>
              <a:t> *= i;</a:t>
            </a:r>
          </a:p>
          <a:p>
            <a:pPr marL="0" indent="0">
              <a:buNone/>
            </a:pPr>
            <a:r>
              <a:rPr lang="da-DK" sz="1500" b="1" dirty="0">
                <a:latin typeface="Courier New"/>
                <a:cs typeface="Courier New"/>
              </a:rPr>
              <a:t>  </a:t>
            </a:r>
            <a:r>
              <a:rPr lang="da-DK" sz="1500" b="1" dirty="0" err="1">
                <a:latin typeface="Courier New"/>
                <a:cs typeface="Courier New"/>
              </a:rPr>
              <a:t>return</a:t>
            </a:r>
            <a:r>
              <a:rPr lang="da-DK" sz="1500" b="1" dirty="0">
                <a:latin typeface="Courier New"/>
                <a:cs typeface="Courier New"/>
              </a:rPr>
              <a:t> </a:t>
            </a:r>
            <a:r>
              <a:rPr lang="da-DK" sz="1500" b="1" dirty="0" err="1">
                <a:latin typeface="Courier New"/>
                <a:cs typeface="Courier New"/>
              </a:rPr>
              <a:t>prod</a:t>
            </a:r>
            <a:r>
              <a:rPr lang="da-DK" sz="15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da-DK" sz="1500" b="1" dirty="0">
                <a:latin typeface="Courier New"/>
                <a:cs typeface="Courier New"/>
              </a:rPr>
              <a:t>}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1760" y="67056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x86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46169"/>
          </a:xfrm>
        </p:spPr>
        <p:txBody>
          <a:bodyPr>
            <a:normAutofit/>
          </a:bodyPr>
          <a:lstStyle/>
          <a:p>
            <a:r>
              <a:rPr lang="en-US" dirty="0" smtClean="0"/>
              <a:t>Totally </a:t>
            </a:r>
            <a:r>
              <a:rPr lang="en-US" dirty="0" smtClean="0"/>
              <a:t>dominates </a:t>
            </a:r>
            <a:r>
              <a:rPr lang="en-US" dirty="0" smtClean="0"/>
              <a:t>laptop/desktop/server market.</a:t>
            </a:r>
          </a:p>
          <a:p>
            <a:r>
              <a:rPr lang="en-US" dirty="0" smtClean="0"/>
              <a:t>Evolutionary design:</a:t>
            </a:r>
          </a:p>
          <a:p>
            <a:pPr lvl="1"/>
            <a:r>
              <a:rPr lang="en-US" dirty="0" smtClean="0"/>
              <a:t>Backward compatible till 8086 (introduced in 1978).</a:t>
            </a:r>
          </a:p>
          <a:p>
            <a:r>
              <a:rPr lang="en-US" dirty="0" smtClean="0"/>
              <a:t>Based on Complex Instruction Set Computer (CISC) architecture.</a:t>
            </a:r>
          </a:p>
          <a:p>
            <a:pPr lvl="1"/>
            <a:r>
              <a:rPr lang="en-US" dirty="0" smtClean="0"/>
              <a:t>Many different instructions with a number of variations.</a:t>
            </a:r>
          </a:p>
          <a:p>
            <a:pPr lvl="1"/>
            <a:r>
              <a:rPr lang="en-US" dirty="0" smtClean="0"/>
              <a:t>The alternate is the </a:t>
            </a:r>
            <a:r>
              <a:rPr lang="en-US" dirty="0" smtClean="0"/>
              <a:t>Reduced Instruction Set Computer (RISC) </a:t>
            </a:r>
            <a:r>
              <a:rPr lang="en-US" dirty="0" smtClean="0"/>
              <a:t>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9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28987" y="2615841"/>
            <a:ext cx="3510800" cy="1882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1200" b="1" dirty="0">
                <a:latin typeface="Courier New"/>
                <a:cs typeface="Courier New"/>
              </a:rPr>
              <a:t> .file   "prog3.c"</a:t>
            </a:r>
          </a:p>
          <a:p>
            <a:pPr marL="0" indent="0">
              <a:buNone/>
            </a:pPr>
            <a:r>
              <a:rPr lang="ro-RO" sz="1200" b="1" dirty="0">
                <a:latin typeface="Courier New"/>
                <a:cs typeface="Courier New"/>
              </a:rPr>
              <a:t>        .text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.section        .</a:t>
            </a:r>
            <a:r>
              <a:rPr lang="en-US" sz="1200" b="1" dirty="0" err="1">
                <a:latin typeface="Courier New"/>
                <a:cs typeface="Courier New"/>
              </a:rPr>
              <a:t>rodata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.LC0:</a:t>
            </a:r>
          </a:p>
          <a:p>
            <a:pPr marL="0" indent="0">
              <a:buNone/>
            </a:pPr>
            <a:r>
              <a:rPr lang="nl-NL" sz="1200" b="1" dirty="0">
                <a:latin typeface="Courier New"/>
                <a:cs typeface="Courier New"/>
              </a:rPr>
              <a:t>        .string "\</a:t>
            </a:r>
            <a:r>
              <a:rPr lang="nl-NL" sz="1200" b="1" dirty="0" err="1">
                <a:latin typeface="Courier New"/>
                <a:cs typeface="Courier New"/>
              </a:rPr>
              <a:t>nncr</a:t>
            </a:r>
            <a:r>
              <a:rPr lang="nl-NL" sz="1200" b="1" dirty="0" smtClean="0">
                <a:latin typeface="Courier New"/>
                <a:cs typeface="Courier New"/>
              </a:rPr>
              <a:t>(%</a:t>
            </a:r>
            <a:r>
              <a:rPr lang="nl-NL" sz="1200" b="1" dirty="0" err="1">
                <a:latin typeface="Courier New"/>
                <a:cs typeface="Courier New"/>
              </a:rPr>
              <a:t>d</a:t>
            </a:r>
            <a:r>
              <a:rPr lang="nl-NL" sz="1200" b="1" dirty="0" err="1" smtClean="0">
                <a:latin typeface="Courier New"/>
                <a:cs typeface="Courier New"/>
              </a:rPr>
              <a:t>,%</a:t>
            </a:r>
            <a:r>
              <a:rPr lang="nl-NL" sz="1200" b="1" dirty="0" err="1">
                <a:latin typeface="Courier New"/>
                <a:cs typeface="Courier New"/>
              </a:rPr>
              <a:t>d</a:t>
            </a:r>
            <a:r>
              <a:rPr lang="nl-NL" sz="1200" b="1" dirty="0">
                <a:latin typeface="Courier New"/>
                <a:cs typeface="Courier New"/>
              </a:rPr>
              <a:t>) is %d"</a:t>
            </a:r>
          </a:p>
          <a:p>
            <a:pPr marL="0" indent="0">
              <a:buNone/>
            </a:pPr>
            <a:r>
              <a:rPr lang="nl-NL" sz="1200" b="1" dirty="0">
                <a:latin typeface="Courier New"/>
                <a:cs typeface="Courier New"/>
              </a:rPr>
              <a:t>        .</a:t>
            </a:r>
            <a:r>
              <a:rPr lang="nl-NL" sz="1200" b="1" dirty="0" err="1">
                <a:latin typeface="Courier New"/>
                <a:cs typeface="Courier New"/>
              </a:rPr>
              <a:t>text</a:t>
            </a:r>
            <a:endParaRPr lang="nl-NL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200" b="1" dirty="0">
                <a:latin typeface="Courier New"/>
                <a:cs typeface="Courier New"/>
              </a:rPr>
              <a:t>        .</a:t>
            </a:r>
            <a:r>
              <a:rPr lang="fr-FR" sz="1200" b="1" dirty="0" err="1">
                <a:latin typeface="Courier New"/>
                <a:cs typeface="Courier New"/>
              </a:rPr>
              <a:t>globl</a:t>
            </a:r>
            <a:r>
              <a:rPr lang="fr-FR" sz="1200" b="1" dirty="0">
                <a:latin typeface="Courier New"/>
                <a:cs typeface="Courier New"/>
              </a:rPr>
              <a:t>  main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.type   main, @function</a:t>
            </a:r>
            <a:endParaRPr lang="cs-CZ" sz="12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76107" y="147031"/>
            <a:ext cx="3293354" cy="4516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main: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.LFB0: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pushq</a:t>
            </a:r>
            <a:r>
              <a:rPr lang="en-US" sz="1200" b="1" dirty="0">
                <a:latin typeface="Courier New"/>
                <a:cs typeface="Courier New"/>
              </a:rPr>
              <a:t>  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subq</a:t>
            </a:r>
            <a:r>
              <a:rPr lang="en-US" sz="1200" b="1" dirty="0">
                <a:latin typeface="Courier New"/>
                <a:cs typeface="Courier New"/>
              </a:rPr>
              <a:t>    $16,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$7, -12(%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$3,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edx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-12(%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edx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esi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</a:t>
            </a:r>
            <a:r>
              <a:rPr lang="en-US" sz="1200" b="1" dirty="0" err="1">
                <a:latin typeface="Courier New"/>
                <a:cs typeface="Courier New"/>
              </a:rPr>
              <a:t>ncr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ecx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edx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-12(%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esi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$.LC0,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leave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3493" y="92239"/>
            <a:ext cx="3717467" cy="2193761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 n = 7, r = 3, 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result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result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 = 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(</a:t>
            </a:r>
            <a:r>
              <a:rPr lang="fr-FR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n,r</a:t>
            </a:r>
            <a:r>
              <a:rPr lang="fr-FR" sz="1400" b="1" dirty="0">
                <a:solidFill>
                  <a:srgbClr val="00009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("\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nncr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(%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d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,%</a:t>
            </a:r>
            <a:r>
              <a:rPr lang="en-US" sz="1400" b="1" dirty="0" err="1">
                <a:solidFill>
                  <a:srgbClr val="000090"/>
                </a:solidFill>
                <a:latin typeface="Courier New"/>
                <a:cs typeface="Courier New"/>
              </a:rPr>
              <a:t>d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) is %d", </a:t>
            </a:r>
            <a:endParaRPr lang="en-US" sz="1400" b="1" dirty="0" smtClean="0">
              <a:solidFill>
                <a:srgbClr val="000090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   n</a:t>
            </a: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, r, result);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>
                <a:solidFill>
                  <a:srgbClr val="000090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  <a:endParaRPr lang="is-IS" sz="1400" b="1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0438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3358" y="2534631"/>
            <a:ext cx="3188085" cy="1884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ncr</a:t>
            </a:r>
            <a:r>
              <a:rPr lang="en-US" sz="1200" b="1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pushq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pushq</a:t>
            </a:r>
            <a:r>
              <a:rPr lang="en-US" sz="1200" b="1" dirty="0">
                <a:latin typeface="Courier New"/>
                <a:cs typeface="Courier New"/>
              </a:rPr>
              <a:t>   %</a:t>
            </a:r>
            <a:r>
              <a:rPr lang="en-US" sz="1200" b="1" dirty="0" err="1">
                <a:latin typeface="Courier New"/>
                <a:cs typeface="Courier New"/>
              </a:rPr>
              <a:t>rbx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subq</a:t>
            </a:r>
            <a:r>
              <a:rPr lang="en-US" sz="1200" b="1" dirty="0">
                <a:latin typeface="Courier New"/>
                <a:cs typeface="Courier New"/>
              </a:rPr>
              <a:t>    $24,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r>
              <a:rPr lang="cs-CZ" sz="1200" b="1" dirty="0">
                <a:latin typeface="Courier New"/>
                <a:cs typeface="Courier New"/>
              </a:rPr>
              <a:t>, -20(%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esi</a:t>
            </a:r>
            <a:r>
              <a:rPr lang="cs-CZ" sz="1200" b="1" dirty="0">
                <a:latin typeface="Courier New"/>
                <a:cs typeface="Courier New"/>
              </a:rPr>
              <a:t>, -24(%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-20(%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24267" y="183101"/>
            <a:ext cx="3293354" cy="4516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</a:t>
            </a:r>
            <a:r>
              <a:rPr lang="cs-CZ" sz="1200" b="1" dirty="0" smtClean="0">
                <a:latin typeface="Courier New"/>
                <a:cs typeface="Courier New"/>
              </a:rPr>
              <a:t>      </a:t>
            </a:r>
            <a:r>
              <a:rPr lang="cs-CZ" sz="1200" b="1" dirty="0" err="1" smtClean="0">
                <a:latin typeface="Courier New"/>
                <a:cs typeface="Courier New"/>
              </a:rPr>
              <a:t>movl</a:t>
            </a:r>
            <a:r>
              <a:rPr lang="cs-CZ" sz="1200" b="1" dirty="0" smtClean="0">
                <a:latin typeface="Courier New"/>
                <a:cs typeface="Courier New"/>
              </a:rPr>
              <a:t>    </a:t>
            </a:r>
            <a:r>
              <a:rPr lang="cs-CZ" sz="1200" b="1" dirty="0">
                <a:latin typeface="Courier New"/>
                <a:cs typeface="Courier New"/>
              </a:rPr>
              <a:t>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fact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ebx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-24(%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fact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ecx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ebx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cltd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hr-HR" sz="1200" b="1" dirty="0">
                <a:latin typeface="Courier New"/>
                <a:cs typeface="Courier New"/>
              </a:rPr>
              <a:t>        idivl   %ecx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ebx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-20(%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subl</a:t>
            </a:r>
            <a:r>
              <a:rPr lang="cs-CZ" sz="1200" b="1" dirty="0">
                <a:latin typeface="Courier New"/>
                <a:cs typeface="Courier New"/>
              </a:rPr>
              <a:t>    -24(%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fact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esi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ebx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cltd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hr-HR" sz="1200" b="1" dirty="0">
                <a:latin typeface="Courier New"/>
                <a:cs typeface="Courier New"/>
              </a:rPr>
              <a:t>        idivl   %esi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addq</a:t>
            </a:r>
            <a:r>
              <a:rPr lang="en-US" sz="1200" b="1" dirty="0">
                <a:latin typeface="Courier New"/>
                <a:cs typeface="Courier New"/>
              </a:rPr>
              <a:t>    $24,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popq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rbx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popq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358" y="198630"/>
            <a:ext cx="2831557" cy="1990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36"/>
              </a:spcBef>
              <a:spcAft>
                <a:spcPts val="600"/>
              </a:spcAft>
              <a:buNone/>
            </a:pP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ncr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a, </a:t>
            </a:r>
            <a:r>
              <a:rPr lang="en-US" sz="14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b)</a:t>
            </a:r>
          </a:p>
          <a:p>
            <a:pPr marL="0" indent="0">
              <a:spcBef>
                <a:spcPts val="936"/>
              </a:spcBef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936"/>
              </a:spcBef>
              <a:buNone/>
            </a:pP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return (fact(a) / </a:t>
            </a:r>
          </a:p>
          <a:p>
            <a:pPr marL="0" indent="0">
              <a:spcBef>
                <a:spcPts val="936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  fact(b) / fact(a-b));</a:t>
            </a:r>
          </a:p>
          <a:p>
            <a:pPr marL="0" indent="0">
              <a:spcBef>
                <a:spcPts val="936"/>
              </a:spcBef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rgbClr val="00009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1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176427" y="147030"/>
            <a:ext cx="3188085" cy="4922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fact</a:t>
            </a:r>
            <a:r>
              <a:rPr lang="en-US" sz="1200" b="1" dirty="0">
                <a:latin typeface="Courier New"/>
                <a:cs typeface="Courier New"/>
              </a:rPr>
              <a:t>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	   </a:t>
            </a:r>
            <a:r>
              <a:rPr lang="en-US" sz="1200" b="1" dirty="0" err="1" smtClean="0">
                <a:latin typeface="Courier New"/>
                <a:cs typeface="Courier New"/>
              </a:rPr>
              <a:t>pushq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r>
              <a:rPr lang="cs-CZ" sz="1200" b="1" dirty="0">
                <a:latin typeface="Courier New"/>
                <a:cs typeface="Courier New"/>
              </a:rPr>
              <a:t>, -20(%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cmpl</a:t>
            </a:r>
            <a:r>
              <a:rPr lang="cs-CZ" sz="1200" b="1" dirty="0">
                <a:latin typeface="Courier New"/>
                <a:cs typeface="Courier New"/>
              </a:rPr>
              <a:t>    $0, -20(%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pl-PL" sz="1200" b="1" dirty="0">
                <a:latin typeface="Courier New"/>
                <a:cs typeface="Courier New"/>
              </a:rPr>
              <a:t>        </a:t>
            </a:r>
            <a:r>
              <a:rPr lang="pl-PL" sz="1200" b="1" dirty="0" err="1">
                <a:latin typeface="Courier New"/>
                <a:cs typeface="Courier New"/>
              </a:rPr>
              <a:t>jne</a:t>
            </a:r>
            <a:r>
              <a:rPr lang="pl-PL" sz="1200" b="1" dirty="0">
                <a:latin typeface="Courier New"/>
                <a:cs typeface="Courier New"/>
              </a:rPr>
              <a:t>     .L6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$1,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jmp</a:t>
            </a:r>
            <a:r>
              <a:rPr lang="cs-CZ" sz="1200" b="1" dirty="0">
                <a:latin typeface="Courier New"/>
                <a:cs typeface="Courier New"/>
              </a:rPr>
              <a:t>     .L7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.L6: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$1,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$1,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jmp</a:t>
            </a:r>
            <a:r>
              <a:rPr lang="cs-CZ" sz="1200" b="1" dirty="0">
                <a:latin typeface="Courier New"/>
                <a:cs typeface="Courier New"/>
              </a:rPr>
              <a:t>     .</a:t>
            </a:r>
            <a:r>
              <a:rPr lang="cs-CZ" sz="1200" b="1" dirty="0" smtClean="0">
                <a:latin typeface="Courier New"/>
                <a:cs typeface="Courier New"/>
              </a:rPr>
              <a:t>L8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.L9: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movl</a:t>
            </a:r>
            <a:r>
              <a:rPr lang="cs-CZ" sz="1200" b="1" dirty="0" smtClean="0">
                <a:latin typeface="Courier New"/>
                <a:cs typeface="Courier New"/>
              </a:rPr>
              <a:t>    -8(%</a:t>
            </a:r>
            <a:r>
              <a:rPr lang="cs-CZ" sz="1200" b="1" dirty="0" err="1" smtClean="0">
                <a:latin typeface="Courier New"/>
                <a:cs typeface="Courier New"/>
              </a:rPr>
              <a:t>rbp</a:t>
            </a:r>
            <a:r>
              <a:rPr lang="cs-CZ" sz="1200" b="1" dirty="0" smtClean="0">
                <a:latin typeface="Courier New"/>
                <a:cs typeface="Courier New"/>
              </a:rPr>
              <a:t>),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endParaRPr lang="cs-CZ" sz="12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o-RO" sz="1200" b="1" dirty="0" smtClean="0">
                <a:latin typeface="Courier New"/>
                <a:cs typeface="Courier New"/>
              </a:rPr>
              <a:t>        imull   -4(%rbp), %eax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movl</a:t>
            </a:r>
            <a:r>
              <a:rPr lang="cs-CZ" sz="1200" b="1" dirty="0" smtClean="0">
                <a:latin typeface="Courier New"/>
                <a:cs typeface="Courier New"/>
              </a:rPr>
              <a:t>   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r>
              <a:rPr lang="cs-CZ" sz="1200" b="1" dirty="0" smtClean="0">
                <a:latin typeface="Courier New"/>
                <a:cs typeface="Courier New"/>
              </a:rPr>
              <a:t>, -8(%</a:t>
            </a:r>
            <a:r>
              <a:rPr lang="cs-CZ" sz="1200" b="1" dirty="0" err="1" smtClean="0">
                <a:latin typeface="Courier New"/>
                <a:cs typeface="Courier New"/>
              </a:rPr>
              <a:t>rbp</a:t>
            </a:r>
            <a:r>
              <a:rPr lang="cs-CZ" sz="12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addl</a:t>
            </a:r>
            <a:r>
              <a:rPr lang="en-US" sz="1200" b="1" dirty="0" smtClean="0">
                <a:latin typeface="Courier New"/>
                <a:cs typeface="Courier New"/>
              </a:rPr>
              <a:t>    $1, -4(%</a:t>
            </a:r>
            <a:r>
              <a:rPr lang="en-US" sz="1200" b="1" dirty="0" err="1" smtClean="0">
                <a:latin typeface="Courier New"/>
                <a:cs typeface="Courier New"/>
              </a:rPr>
              <a:t>rbp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.L8: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movl</a:t>
            </a:r>
            <a:r>
              <a:rPr lang="cs-CZ" sz="1200" b="1" dirty="0" smtClean="0">
                <a:latin typeface="Courier New"/>
                <a:cs typeface="Courier New"/>
              </a:rPr>
              <a:t>    -4(%</a:t>
            </a:r>
            <a:r>
              <a:rPr lang="cs-CZ" sz="1200" b="1" dirty="0" err="1" smtClean="0">
                <a:latin typeface="Courier New"/>
                <a:cs typeface="Courier New"/>
              </a:rPr>
              <a:t>rbp</a:t>
            </a:r>
            <a:r>
              <a:rPr lang="cs-CZ" sz="1200" b="1" dirty="0" smtClean="0">
                <a:latin typeface="Courier New"/>
                <a:cs typeface="Courier New"/>
              </a:rPr>
              <a:t>),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endParaRPr lang="cs-CZ" sz="12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cmpl</a:t>
            </a:r>
            <a:r>
              <a:rPr lang="cs-CZ" sz="1200" b="1" dirty="0" smtClean="0">
                <a:latin typeface="Courier New"/>
                <a:cs typeface="Courier New"/>
              </a:rPr>
              <a:t>    -20(%</a:t>
            </a:r>
            <a:r>
              <a:rPr lang="cs-CZ" sz="1200" b="1" dirty="0" err="1" smtClean="0">
                <a:latin typeface="Courier New"/>
                <a:cs typeface="Courier New"/>
              </a:rPr>
              <a:t>rbp</a:t>
            </a:r>
            <a:r>
              <a:rPr lang="cs-CZ" sz="1200" b="1" dirty="0" smtClean="0">
                <a:latin typeface="Courier New"/>
                <a:cs typeface="Courier New"/>
              </a:rPr>
              <a:t>),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endParaRPr lang="cs-CZ" sz="12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jle</a:t>
            </a:r>
            <a:r>
              <a:rPr lang="cs-CZ" sz="1200" b="1" dirty="0" smtClean="0">
                <a:latin typeface="Courier New"/>
                <a:cs typeface="Courier New"/>
              </a:rPr>
              <a:t>     .L9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movl</a:t>
            </a:r>
            <a:r>
              <a:rPr lang="cs-CZ" sz="1200" b="1" dirty="0" smtClean="0">
                <a:latin typeface="Courier New"/>
                <a:cs typeface="Courier New"/>
              </a:rPr>
              <a:t>    -8(%</a:t>
            </a:r>
            <a:r>
              <a:rPr lang="cs-CZ" sz="1200" b="1" dirty="0" err="1" smtClean="0">
                <a:latin typeface="Courier New"/>
                <a:cs typeface="Courier New"/>
              </a:rPr>
              <a:t>rbp</a:t>
            </a:r>
            <a:r>
              <a:rPr lang="cs-CZ" sz="1200" b="1" dirty="0" smtClean="0">
                <a:latin typeface="Courier New"/>
                <a:cs typeface="Courier New"/>
              </a:rPr>
              <a:t>),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endParaRPr lang="cs-CZ" sz="12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.L7: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popq</a:t>
            </a:r>
            <a:r>
              <a:rPr lang="cs-CZ" sz="1200" b="1" dirty="0" smtClean="0">
                <a:latin typeface="Courier New"/>
                <a:cs typeface="Courier New"/>
              </a:rPr>
              <a:t>    %</a:t>
            </a:r>
            <a:r>
              <a:rPr lang="cs-CZ" sz="1200" b="1" dirty="0" err="1" smtClean="0">
                <a:latin typeface="Courier New"/>
                <a:cs typeface="Courier New"/>
              </a:rPr>
              <a:t>rbp</a:t>
            </a:r>
            <a:endParaRPr lang="cs-CZ" sz="12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ret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cs-CZ" sz="1200" b="1" dirty="0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158" y="833918"/>
            <a:ext cx="2831557" cy="2510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fact 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a)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prod,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5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if (a == 0) return 1;</a:t>
            </a:r>
          </a:p>
          <a:p>
            <a:pPr marL="0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prod = 1;</a:t>
            </a:r>
          </a:p>
          <a:p>
            <a:pPr marL="0" indent="0">
              <a:buNone/>
            </a:pPr>
            <a:r>
              <a:rPr lang="da-DK" sz="1500" b="1" dirty="0">
                <a:latin typeface="Courier New"/>
                <a:cs typeface="Courier New"/>
              </a:rPr>
              <a:t>  for (i=1; i&lt;=a; i++)</a:t>
            </a:r>
          </a:p>
          <a:p>
            <a:pPr marL="0" indent="0">
              <a:buNone/>
            </a:pPr>
            <a:r>
              <a:rPr lang="da-DK" sz="1500" b="1" dirty="0">
                <a:latin typeface="Courier New"/>
                <a:cs typeface="Courier New"/>
              </a:rPr>
              <a:t>    </a:t>
            </a:r>
            <a:r>
              <a:rPr lang="da-DK" sz="1500" b="1" dirty="0" err="1">
                <a:latin typeface="Courier New"/>
                <a:cs typeface="Courier New"/>
              </a:rPr>
              <a:t>prod</a:t>
            </a:r>
            <a:r>
              <a:rPr lang="da-DK" sz="1500" b="1" dirty="0">
                <a:latin typeface="Courier New"/>
                <a:cs typeface="Courier New"/>
              </a:rPr>
              <a:t> *= i;</a:t>
            </a:r>
          </a:p>
          <a:p>
            <a:pPr marL="0" indent="0">
              <a:buNone/>
            </a:pPr>
            <a:r>
              <a:rPr lang="da-DK" sz="1500" b="1" dirty="0">
                <a:latin typeface="Courier New"/>
                <a:cs typeface="Courier New"/>
              </a:rPr>
              <a:t>  </a:t>
            </a:r>
            <a:r>
              <a:rPr lang="da-DK" sz="1500" b="1" dirty="0" err="1">
                <a:latin typeface="Courier New"/>
                <a:cs typeface="Courier New"/>
              </a:rPr>
              <a:t>return</a:t>
            </a:r>
            <a:r>
              <a:rPr lang="da-DK" sz="1500" b="1" dirty="0">
                <a:latin typeface="Courier New"/>
                <a:cs typeface="Courier New"/>
              </a:rPr>
              <a:t> </a:t>
            </a:r>
            <a:r>
              <a:rPr lang="da-DK" sz="1500" b="1" dirty="0" err="1">
                <a:latin typeface="Courier New"/>
                <a:cs typeface="Courier New"/>
              </a:rPr>
              <a:t>prod</a:t>
            </a:r>
            <a:r>
              <a:rPr lang="da-DK" sz="15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da-DK" sz="1500" b="1" dirty="0">
                <a:latin typeface="Courier New"/>
                <a:cs typeface="Courier New"/>
              </a:rPr>
              <a:t>}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1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3" y="92239"/>
            <a:ext cx="4291634" cy="4418801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bubble_sort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(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[],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void swap (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*,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*);</a:t>
            </a:r>
          </a:p>
          <a:p>
            <a:pPr marL="0" indent="0">
              <a:spcAft>
                <a:spcPts val="0"/>
              </a:spcAft>
              <a:buNone/>
            </a:pPr>
            <a:endParaRPr lang="en-US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main()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nb-NO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nb-NO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mydata</a:t>
            </a: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[] = {20, 12, 40, 10, 70, </a:t>
            </a:r>
            <a:endParaRPr lang="nb-NO" sz="14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nb-NO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       30</a:t>
            </a: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, 50, 80, 5, 25};</a:t>
            </a:r>
          </a:p>
          <a:p>
            <a:pPr marL="0" indent="0">
              <a:spcAft>
                <a:spcPts val="0"/>
              </a:spcAft>
              <a:buNone/>
            </a:pPr>
            <a:endParaRPr lang="nb-NO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nb-NO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bubble_sort</a:t>
            </a: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 (</a:t>
            </a:r>
            <a:r>
              <a:rPr lang="nb-NO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mydata</a:t>
            </a: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, 10)</a:t>
            </a:r>
            <a:r>
              <a:rPr lang="nb-NO" sz="1400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nb-NO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nb-NO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printf</a:t>
            </a: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 ("\</a:t>
            </a:r>
            <a:r>
              <a:rPr lang="nb-NO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nSorted</a:t>
            </a:r>
            <a:r>
              <a:rPr lang="nb-NO" sz="1400" b="1" dirty="0">
                <a:solidFill>
                  <a:schemeClr val="tx1"/>
                </a:solidFill>
                <a:latin typeface="Courier New"/>
                <a:cs typeface="Courier New"/>
              </a:rPr>
              <a:t> list: 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for (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=0;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&lt;10;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++)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(" %d",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mydata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]);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ro-RO" sz="1400" b="1" dirty="0">
                <a:solidFill>
                  <a:schemeClr val="tx1"/>
                </a:solidFill>
                <a:latin typeface="Courier New"/>
                <a:cs typeface="Courier New"/>
              </a:rPr>
              <a:t>  printf ("\n");</a:t>
            </a:r>
          </a:p>
          <a:p>
            <a:pPr marL="0" indent="0">
              <a:spcAft>
                <a:spcPts val="0"/>
              </a:spcAft>
              <a:buNone/>
            </a:pPr>
            <a:endParaRPr lang="ro-RO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>
                <a:solidFill>
                  <a:schemeClr val="tx1"/>
                </a:solidFill>
                <a:latin typeface="Courier New"/>
                <a:cs typeface="Courier New"/>
              </a:rPr>
              <a:t>  return 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is-IS" sz="14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14596" y="92239"/>
            <a:ext cx="4109095" cy="4258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void </a:t>
            </a:r>
            <a:r>
              <a:rPr lang="en-US" sz="1400" b="1" dirty="0" err="1">
                <a:latin typeface="Courier New"/>
                <a:cs typeface="Courier New"/>
              </a:rPr>
              <a:t>bubble_sort</a:t>
            </a:r>
            <a:r>
              <a:rPr lang="en-US" sz="1400" b="1" dirty="0">
                <a:latin typeface="Courier New"/>
                <a:cs typeface="Courier New"/>
              </a:rPr>
              <a:t> 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data[], 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n)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  </a:t>
            </a:r>
            <a:r>
              <a:rPr lang="fr-FR" sz="1400" b="1" dirty="0" err="1">
                <a:latin typeface="Courier New"/>
                <a:cs typeface="Courier New"/>
              </a:rPr>
              <a:t>int</a:t>
            </a:r>
            <a:r>
              <a:rPr lang="fr-FR" sz="1400" b="1" dirty="0">
                <a:latin typeface="Courier New"/>
                <a:cs typeface="Courier New"/>
              </a:rPr>
              <a:t> i, j;</a:t>
            </a:r>
          </a:p>
          <a:p>
            <a:pPr marL="0" indent="0">
              <a:buNone/>
            </a:pPr>
            <a:endParaRPr lang="fr-FR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for (i=0; i&lt;(n-1); i++)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  for (j=0; j&lt;(n-i-1); </a:t>
            </a:r>
            <a:r>
              <a:rPr lang="da-DK" sz="1400" b="1" dirty="0" err="1">
                <a:latin typeface="Courier New"/>
                <a:cs typeface="Courier New"/>
              </a:rPr>
              <a:t>j++</a:t>
            </a:r>
            <a:r>
              <a:rPr lang="da-DK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  if (data[j] &gt; data[j+1])</a:t>
            </a:r>
          </a:p>
          <a:p>
            <a:pPr marL="0" indent="0">
              <a:buNone/>
            </a:pPr>
            <a:r>
              <a:rPr lang="pl-PL" sz="1400" b="1" dirty="0">
                <a:latin typeface="Courier New"/>
                <a:cs typeface="Courier New"/>
              </a:rPr>
              <a:t>        </a:t>
            </a:r>
            <a:r>
              <a:rPr lang="pl-PL" sz="1400" b="1" dirty="0" err="1">
                <a:latin typeface="Courier New"/>
                <a:cs typeface="Courier New"/>
              </a:rPr>
              <a:t>swap</a:t>
            </a:r>
            <a:r>
              <a:rPr lang="pl-PL" sz="1400" b="1" dirty="0">
                <a:latin typeface="Courier New"/>
                <a:cs typeface="Courier New"/>
              </a:rPr>
              <a:t> (&amp;data[j], &amp;data[j+1]);</a:t>
            </a:r>
          </a:p>
          <a:p>
            <a:pPr marL="0" indent="0">
              <a:buNone/>
            </a:pPr>
            <a:r>
              <a:rPr lang="pl-PL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pl-PL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l-PL" sz="1400" b="1" dirty="0" err="1">
                <a:latin typeface="Courier New"/>
                <a:cs typeface="Courier New"/>
              </a:rPr>
              <a:t>void</a:t>
            </a:r>
            <a:r>
              <a:rPr lang="pl-PL" sz="1400" b="1" dirty="0">
                <a:latin typeface="Courier New"/>
                <a:cs typeface="Courier New"/>
              </a:rPr>
              <a:t> </a:t>
            </a:r>
            <a:r>
              <a:rPr lang="pl-PL" sz="1400" b="1" dirty="0" err="1">
                <a:latin typeface="Courier New"/>
                <a:cs typeface="Courier New"/>
              </a:rPr>
              <a:t>swap</a:t>
            </a:r>
            <a:r>
              <a:rPr lang="pl-PL" sz="1400" b="1" dirty="0">
                <a:latin typeface="Courier New"/>
                <a:cs typeface="Courier New"/>
              </a:rPr>
              <a:t>(</a:t>
            </a:r>
            <a:r>
              <a:rPr lang="pl-PL" sz="1400" b="1" dirty="0" err="1">
                <a:latin typeface="Courier New"/>
                <a:cs typeface="Courier New"/>
              </a:rPr>
              <a:t>int</a:t>
            </a:r>
            <a:r>
              <a:rPr lang="pl-PL" sz="1400" b="1" dirty="0">
                <a:latin typeface="Courier New"/>
                <a:cs typeface="Courier New"/>
              </a:rPr>
              <a:t> *</a:t>
            </a:r>
            <a:r>
              <a:rPr lang="pl-PL" sz="1400" b="1" dirty="0" err="1">
                <a:latin typeface="Courier New"/>
                <a:cs typeface="Courier New"/>
              </a:rPr>
              <a:t>xp</a:t>
            </a:r>
            <a:r>
              <a:rPr lang="pl-PL" sz="1400" b="1" dirty="0">
                <a:latin typeface="Courier New"/>
                <a:cs typeface="Courier New"/>
              </a:rPr>
              <a:t>, </a:t>
            </a:r>
            <a:r>
              <a:rPr lang="pl-PL" sz="1400" b="1" dirty="0" err="1">
                <a:latin typeface="Courier New"/>
                <a:cs typeface="Courier New"/>
              </a:rPr>
              <a:t>int</a:t>
            </a:r>
            <a:r>
              <a:rPr lang="pl-PL" sz="1400" b="1" dirty="0">
                <a:latin typeface="Courier New"/>
                <a:cs typeface="Courier New"/>
              </a:rPr>
              <a:t> *</a:t>
            </a:r>
            <a:r>
              <a:rPr lang="pl-PL" sz="1400" b="1" dirty="0" err="1">
                <a:latin typeface="Courier New"/>
                <a:cs typeface="Courier New"/>
              </a:rPr>
              <a:t>yp</a:t>
            </a:r>
            <a:r>
              <a:rPr lang="pl-PL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pl-PL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  </a:t>
            </a:r>
            <a:r>
              <a:rPr lang="fr-FR" sz="1400" b="1" dirty="0" err="1">
                <a:latin typeface="Courier New"/>
                <a:cs typeface="Courier New"/>
              </a:rPr>
              <a:t>int</a:t>
            </a:r>
            <a:r>
              <a:rPr lang="fr-FR" sz="1400" b="1" dirty="0">
                <a:latin typeface="Courier New"/>
                <a:cs typeface="Courier New"/>
              </a:rPr>
              <a:t> </a:t>
            </a:r>
            <a:r>
              <a:rPr lang="fr-FR" sz="1400" b="1" dirty="0" err="1">
                <a:latin typeface="Courier New"/>
                <a:cs typeface="Courier New"/>
              </a:rPr>
              <a:t>temp</a:t>
            </a:r>
            <a:r>
              <a:rPr lang="fr-FR" sz="1400" b="1" dirty="0">
                <a:latin typeface="Courier New"/>
                <a:cs typeface="Courier New"/>
              </a:rPr>
              <a:t> = *</a:t>
            </a:r>
            <a:r>
              <a:rPr lang="fr-FR" sz="1400" b="1" dirty="0" err="1">
                <a:latin typeface="Courier New"/>
                <a:cs typeface="Courier New"/>
              </a:rPr>
              <a:t>xp</a:t>
            </a:r>
            <a:r>
              <a:rPr lang="fr-FR" sz="14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  *</a:t>
            </a:r>
            <a:r>
              <a:rPr lang="fr-FR" sz="1400" b="1" dirty="0" err="1">
                <a:latin typeface="Courier New"/>
                <a:cs typeface="Courier New"/>
              </a:rPr>
              <a:t>xp</a:t>
            </a:r>
            <a:r>
              <a:rPr lang="fr-FR" sz="1400" b="1" dirty="0">
                <a:latin typeface="Courier New"/>
                <a:cs typeface="Courier New"/>
              </a:rPr>
              <a:t> = *</a:t>
            </a:r>
            <a:r>
              <a:rPr lang="fr-FR" sz="1400" b="1" dirty="0" err="1">
                <a:latin typeface="Courier New"/>
                <a:cs typeface="Courier New"/>
              </a:rPr>
              <a:t>yp</a:t>
            </a:r>
            <a:r>
              <a:rPr lang="fr-FR" sz="14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  *</a:t>
            </a:r>
            <a:r>
              <a:rPr lang="fr-FR" sz="1400" b="1" dirty="0" err="1">
                <a:latin typeface="Courier New"/>
                <a:cs typeface="Courier New"/>
              </a:rPr>
              <a:t>yp</a:t>
            </a:r>
            <a:r>
              <a:rPr lang="fr-FR" sz="1400" b="1" dirty="0">
                <a:latin typeface="Courier New"/>
                <a:cs typeface="Courier New"/>
              </a:rPr>
              <a:t> = </a:t>
            </a:r>
            <a:r>
              <a:rPr lang="fr-FR" sz="1400" b="1" dirty="0" err="1">
                <a:latin typeface="Courier New"/>
                <a:cs typeface="Courier New"/>
              </a:rPr>
              <a:t>temp</a:t>
            </a:r>
            <a:r>
              <a:rPr lang="fr-FR" sz="14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3040" y="113792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2747" y="72865"/>
            <a:ext cx="3188085" cy="5070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main: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.LFB0: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pushq</a:t>
            </a:r>
            <a:r>
              <a:rPr lang="en-US" sz="1200" b="1" dirty="0">
                <a:latin typeface="Courier New"/>
                <a:cs typeface="Courier New"/>
              </a:rPr>
              <a:t>  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subq</a:t>
            </a:r>
            <a:r>
              <a:rPr lang="en-US" sz="1200" b="1" dirty="0">
                <a:latin typeface="Courier New"/>
                <a:cs typeface="Courier New"/>
              </a:rPr>
              <a:t>    $64,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%fs:40,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r>
              <a:rPr lang="en-US" sz="1200" b="1" dirty="0">
                <a:latin typeface="Courier New"/>
                <a:cs typeface="Courier New"/>
              </a:rPr>
              <a:t>, -8(%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xorl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eax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eax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$20, -48(%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$12, -44(%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$40, -40(%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$10, -36(%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$70, -32(%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$30, -28(%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$50, -24(%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$80, -20(%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$5, -16(%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$25, -12(%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leaq</a:t>
            </a:r>
            <a:r>
              <a:rPr lang="en-US" sz="1200" b="1" dirty="0">
                <a:latin typeface="Courier New"/>
                <a:cs typeface="Courier New"/>
              </a:rPr>
              <a:t>    -48(%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$10, %</a:t>
            </a:r>
            <a:r>
              <a:rPr lang="cs-CZ" sz="1200" b="1" dirty="0" err="1">
                <a:latin typeface="Courier New"/>
                <a:cs typeface="Courier New"/>
              </a:rPr>
              <a:t>esi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rdi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200" b="1" dirty="0">
                <a:latin typeface="Courier New"/>
                <a:cs typeface="Courier New"/>
              </a:rPr>
              <a:t>        call    </a:t>
            </a:r>
            <a:r>
              <a:rPr lang="it-IT" sz="1200" b="1" dirty="0" err="1">
                <a:latin typeface="Courier New"/>
                <a:cs typeface="Courier New"/>
              </a:rPr>
              <a:t>bubble_sort</a:t>
            </a:r>
            <a:endParaRPr lang="it-IT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$.LC0,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-52(%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jmp</a:t>
            </a:r>
            <a:r>
              <a:rPr lang="cs-CZ" sz="1200" b="1" dirty="0">
                <a:latin typeface="Courier New"/>
                <a:cs typeface="Courier New"/>
              </a:rPr>
              <a:t>     .L2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95946" y="147031"/>
            <a:ext cx="3661494" cy="4211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-52(%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cltq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-48(%rbp,%rax,4),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esi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$.LC1,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addl</a:t>
            </a:r>
            <a:r>
              <a:rPr lang="en-US" sz="1200" b="1" dirty="0">
                <a:latin typeface="Courier New"/>
                <a:cs typeface="Courier New"/>
              </a:rPr>
              <a:t>    $1, -52(%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cmpl</a:t>
            </a:r>
            <a:r>
              <a:rPr lang="en-US" sz="1200" b="1" dirty="0">
                <a:latin typeface="Courier New"/>
                <a:cs typeface="Courier New"/>
              </a:rPr>
              <a:t>    $9, -52(%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jle</a:t>
            </a:r>
            <a:r>
              <a:rPr lang="en-US" sz="1200" b="1" dirty="0">
                <a:latin typeface="Courier New"/>
                <a:cs typeface="Courier New"/>
              </a:rPr>
              <a:t>     .L3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$10, %</a:t>
            </a:r>
            <a:r>
              <a:rPr lang="cs-CZ" sz="1200" b="1" dirty="0" err="1">
                <a:latin typeface="Courier New"/>
                <a:cs typeface="Courier New"/>
              </a:rPr>
              <a:t>edi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</a:t>
            </a:r>
            <a:r>
              <a:rPr lang="en-US" sz="1200" b="1" dirty="0" err="1">
                <a:latin typeface="Courier New"/>
                <a:cs typeface="Courier New"/>
              </a:rPr>
              <a:t>putchar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-8(%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%</a:t>
            </a:r>
            <a:r>
              <a:rPr lang="en-US" sz="1200" b="1" dirty="0" err="1">
                <a:latin typeface="Courier New"/>
                <a:cs typeface="Courier New"/>
              </a:rPr>
              <a:t>rdx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200" b="1" dirty="0">
                <a:latin typeface="Courier New"/>
                <a:cs typeface="Courier New"/>
              </a:rPr>
              <a:t>        </a:t>
            </a:r>
            <a:r>
              <a:rPr lang="es-ES_tradnl" sz="1200" b="1" dirty="0" err="1">
                <a:latin typeface="Courier New"/>
                <a:cs typeface="Courier New"/>
              </a:rPr>
              <a:t>xorq</a:t>
            </a:r>
            <a:r>
              <a:rPr lang="es-ES_tradnl" sz="1200" b="1" dirty="0">
                <a:latin typeface="Courier New"/>
                <a:cs typeface="Courier New"/>
              </a:rPr>
              <a:t>    %fs:40, %</a:t>
            </a:r>
            <a:r>
              <a:rPr lang="es-ES_tradnl" sz="1200" b="1" dirty="0" err="1">
                <a:latin typeface="Courier New"/>
                <a:cs typeface="Courier New"/>
              </a:rPr>
              <a:t>rdx</a:t>
            </a:r>
            <a:endParaRPr lang="es-ES_tradnl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200" b="1" dirty="0">
                <a:latin typeface="Courier New"/>
                <a:cs typeface="Courier New"/>
              </a:rPr>
              <a:t>        je      .L5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__</a:t>
            </a:r>
            <a:r>
              <a:rPr lang="en-US" sz="1200" b="1" dirty="0" err="1">
                <a:latin typeface="Courier New"/>
                <a:cs typeface="Courier New"/>
              </a:rPr>
              <a:t>stack_chk_fail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343544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237" y="72865"/>
            <a:ext cx="3188085" cy="5070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/>
                <a:cs typeface="Courier New"/>
              </a:rPr>
              <a:t>bubble_sort</a:t>
            </a:r>
            <a:r>
              <a:rPr lang="en-US" sz="1200" b="1" dirty="0">
                <a:latin typeface="Courier New"/>
                <a:cs typeface="Courier New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.LFB1: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pushq</a:t>
            </a:r>
            <a:r>
              <a:rPr lang="en-US" sz="1200" b="1" dirty="0">
                <a:latin typeface="Courier New"/>
                <a:cs typeface="Courier New"/>
              </a:rPr>
              <a:t>  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subq</a:t>
            </a:r>
            <a:r>
              <a:rPr lang="en-US" sz="1200" b="1" dirty="0">
                <a:latin typeface="Courier New"/>
                <a:cs typeface="Courier New"/>
              </a:rPr>
              <a:t>    $32,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rdi</a:t>
            </a:r>
            <a:r>
              <a:rPr lang="en-US" sz="1200" b="1" dirty="0">
                <a:latin typeface="Courier New"/>
                <a:cs typeface="Courier New"/>
              </a:rPr>
              <a:t>, -24(%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esi</a:t>
            </a:r>
            <a:r>
              <a:rPr lang="cs-CZ" sz="1200" b="1" dirty="0">
                <a:latin typeface="Courier New"/>
                <a:cs typeface="Courier New"/>
              </a:rPr>
              <a:t>, -28(%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jmp</a:t>
            </a:r>
            <a:r>
              <a:rPr lang="cs-CZ" sz="1200" b="1" dirty="0">
                <a:latin typeface="Courier New"/>
                <a:cs typeface="Courier New"/>
              </a:rPr>
              <a:t>     .L7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.L11: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$0,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jmp</a:t>
            </a:r>
            <a:r>
              <a:rPr lang="cs-CZ" sz="1200" b="1" dirty="0">
                <a:latin typeface="Courier New"/>
                <a:cs typeface="Courier New"/>
              </a:rPr>
              <a:t>     .</a:t>
            </a:r>
            <a:r>
              <a:rPr lang="cs-CZ" sz="1200" b="1" dirty="0" smtClean="0">
                <a:latin typeface="Courier New"/>
                <a:cs typeface="Courier New"/>
              </a:rPr>
              <a:t>L8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.L10: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cltq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leaq</a:t>
            </a:r>
            <a:r>
              <a:rPr lang="en-US" sz="1200" b="1" dirty="0">
                <a:latin typeface="Courier New"/>
                <a:cs typeface="Courier New"/>
              </a:rPr>
              <a:t>    0(,%rax,4), %</a:t>
            </a:r>
            <a:r>
              <a:rPr lang="en-US" sz="1200" b="1" dirty="0" err="1">
                <a:latin typeface="Courier New"/>
                <a:cs typeface="Courier New"/>
              </a:rPr>
              <a:t>rdx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-24(%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rdx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(%</a:t>
            </a:r>
            <a:r>
              <a:rPr lang="cs-CZ" sz="1200" b="1" dirty="0" err="1">
                <a:latin typeface="Courier New"/>
                <a:cs typeface="Courier New"/>
              </a:rPr>
              <a:t>rax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edx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cltq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addq</a:t>
            </a:r>
            <a:r>
              <a:rPr lang="en-US" sz="1200" b="1" dirty="0">
                <a:latin typeface="Courier New"/>
                <a:cs typeface="Courier New"/>
              </a:rPr>
              <a:t>    $1,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leaq</a:t>
            </a:r>
            <a:r>
              <a:rPr lang="en-US" sz="1200" b="1" dirty="0">
                <a:latin typeface="Courier New"/>
                <a:cs typeface="Courier New"/>
              </a:rPr>
              <a:t>    0(,%rax,4), %</a:t>
            </a:r>
            <a:r>
              <a:rPr lang="en-US" sz="1200" b="1" dirty="0" err="1">
                <a:latin typeface="Courier New"/>
                <a:cs typeface="Courier New"/>
              </a:rPr>
              <a:t>rcx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-24(%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rcx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(%</a:t>
            </a:r>
            <a:r>
              <a:rPr lang="cs-CZ" sz="1200" b="1" dirty="0" err="1">
                <a:latin typeface="Courier New"/>
                <a:cs typeface="Courier New"/>
              </a:rPr>
              <a:t>rax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200" b="1" dirty="0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6645" y="221198"/>
            <a:ext cx="3137355" cy="1569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.</a:t>
            </a:r>
            <a:r>
              <a:rPr lang="en-US" sz="1200" b="1" dirty="0">
                <a:latin typeface="Courier New"/>
                <a:cs typeface="Courier New"/>
              </a:rPr>
              <a:t>L7: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-28(%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subl</a:t>
            </a:r>
            <a:r>
              <a:rPr lang="cs-CZ" sz="1200" b="1" dirty="0">
                <a:latin typeface="Courier New"/>
                <a:cs typeface="Courier New"/>
              </a:rPr>
              <a:t>    $1,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cmpl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200" b="1" dirty="0">
                <a:latin typeface="Courier New"/>
                <a:cs typeface="Courier New"/>
              </a:rPr>
              <a:t>        </a:t>
            </a:r>
            <a:r>
              <a:rPr lang="nl-NL" sz="1200" b="1" dirty="0" err="1">
                <a:latin typeface="Courier New"/>
                <a:cs typeface="Courier New"/>
              </a:rPr>
              <a:t>jl</a:t>
            </a:r>
            <a:r>
              <a:rPr lang="nl-NL" sz="1200" b="1" dirty="0">
                <a:latin typeface="Courier New"/>
                <a:cs typeface="Courier New"/>
              </a:rPr>
              <a:t>      .L11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sz="1200" b="1" dirty="0">
                <a:latin typeface="Courier New"/>
                <a:cs typeface="Courier New"/>
              </a:rPr>
              <a:t>        </a:t>
            </a:r>
            <a:r>
              <a:rPr lang="fi-FI" sz="1200" b="1" dirty="0" err="1">
                <a:latin typeface="Courier New"/>
                <a:cs typeface="Courier New"/>
              </a:rPr>
              <a:t>nop</a:t>
            </a:r>
            <a:endParaRPr lang="fi-FI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leave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3042" y="147030"/>
            <a:ext cx="3293354" cy="4922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cmpl</a:t>
            </a:r>
            <a:r>
              <a:rPr lang="cs-CZ" sz="1200" b="1" dirty="0" smtClean="0">
                <a:latin typeface="Courier New"/>
                <a:cs typeface="Courier New"/>
              </a:rPr>
              <a:t>   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r>
              <a:rPr lang="cs-CZ" sz="1200" b="1" dirty="0" smtClean="0">
                <a:latin typeface="Courier New"/>
                <a:cs typeface="Courier New"/>
              </a:rPr>
              <a:t>, %</a:t>
            </a:r>
            <a:r>
              <a:rPr lang="cs-CZ" sz="1200" b="1" dirty="0" err="1" smtClean="0">
                <a:latin typeface="Courier New"/>
                <a:cs typeface="Courier New"/>
              </a:rPr>
              <a:t>edx</a:t>
            </a:r>
            <a:endParaRPr lang="cs-CZ" sz="1200" b="1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jle</a:t>
            </a:r>
            <a:r>
              <a:rPr lang="cs-CZ" sz="1200" b="1" dirty="0" smtClean="0">
                <a:latin typeface="Courier New"/>
                <a:cs typeface="Courier New"/>
              </a:rPr>
              <a:t>     .L9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movl</a:t>
            </a:r>
            <a:r>
              <a:rPr lang="cs-CZ" sz="1200" b="1" dirty="0" smtClean="0">
                <a:latin typeface="Courier New"/>
                <a:cs typeface="Courier New"/>
              </a:rPr>
              <a:t>    -4(%</a:t>
            </a:r>
            <a:r>
              <a:rPr lang="cs-CZ" sz="1200" b="1" dirty="0" err="1" smtClean="0">
                <a:latin typeface="Courier New"/>
                <a:cs typeface="Courier New"/>
              </a:rPr>
              <a:t>rbp</a:t>
            </a:r>
            <a:r>
              <a:rPr lang="cs-CZ" sz="1200" b="1" dirty="0" smtClean="0">
                <a:latin typeface="Courier New"/>
                <a:cs typeface="Courier New"/>
              </a:rPr>
              <a:t>),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endParaRPr lang="cs-CZ" sz="1200" b="1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 smtClean="0">
                <a:latin typeface="Courier New"/>
                <a:cs typeface="Courier New"/>
              </a:rPr>
              <a:t>        </a:t>
            </a:r>
            <a:r>
              <a:rPr lang="cs-CZ" sz="1200" b="1" dirty="0" err="1" smtClean="0">
                <a:latin typeface="Courier New"/>
                <a:cs typeface="Courier New"/>
              </a:rPr>
              <a:t>cltq</a:t>
            </a:r>
            <a:endParaRPr lang="cs-CZ" sz="1200" b="1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addq</a:t>
            </a:r>
            <a:r>
              <a:rPr lang="en-US" sz="1200" b="1" dirty="0" smtClean="0">
                <a:latin typeface="Courier New"/>
                <a:cs typeface="Courier New"/>
              </a:rPr>
              <a:t>    $1, %</a:t>
            </a:r>
            <a:r>
              <a:rPr lang="en-US" sz="1200" b="1" dirty="0" err="1" smtClean="0">
                <a:latin typeface="Courier New"/>
                <a:cs typeface="Courier New"/>
              </a:rPr>
              <a:t>rax</a:t>
            </a: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    </a:t>
            </a:r>
            <a:r>
              <a:rPr lang="en-US" sz="1200" b="1" dirty="0" err="1" smtClean="0">
                <a:latin typeface="Courier New"/>
                <a:cs typeface="Courier New"/>
              </a:rPr>
              <a:t>leaq</a:t>
            </a:r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0(,%rax,4), %</a:t>
            </a:r>
            <a:r>
              <a:rPr lang="en-US" sz="1200" b="1" dirty="0" err="1">
                <a:latin typeface="Courier New"/>
                <a:cs typeface="Courier New"/>
              </a:rPr>
              <a:t>rdx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-24(%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rdx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cltq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leaq</a:t>
            </a:r>
            <a:r>
              <a:rPr lang="en-US" sz="1200" b="1" dirty="0">
                <a:latin typeface="Courier New"/>
                <a:cs typeface="Courier New"/>
              </a:rPr>
              <a:t>    0(,%rax,4), %</a:t>
            </a:r>
            <a:r>
              <a:rPr lang="en-US" sz="1200" b="1" dirty="0" err="1">
                <a:latin typeface="Courier New"/>
                <a:cs typeface="Courier New"/>
              </a:rPr>
              <a:t>rcx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-24(%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rcx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rdx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rsi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rax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rdi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call    swap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.L9: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addl</a:t>
            </a:r>
            <a:r>
              <a:rPr lang="en-US" sz="1200" b="1" dirty="0">
                <a:latin typeface="Courier New"/>
                <a:cs typeface="Courier New"/>
              </a:rPr>
              <a:t>    $1, -4(%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.L8: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-28(%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subl</a:t>
            </a:r>
            <a:r>
              <a:rPr lang="cs-CZ" sz="1200" b="1" dirty="0">
                <a:latin typeface="Courier New"/>
                <a:cs typeface="Courier New"/>
              </a:rPr>
              <a:t>    -8(%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subl</a:t>
            </a:r>
            <a:r>
              <a:rPr lang="cs-CZ" sz="1200" b="1" dirty="0">
                <a:latin typeface="Courier New"/>
                <a:cs typeface="Courier New"/>
              </a:rPr>
              <a:t>    $1,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cmpl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-4(%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200" b="1" dirty="0">
                <a:latin typeface="Courier New"/>
                <a:cs typeface="Courier New"/>
              </a:rPr>
              <a:t>        </a:t>
            </a:r>
            <a:r>
              <a:rPr lang="nl-NL" sz="1200" b="1" dirty="0" err="1">
                <a:latin typeface="Courier New"/>
                <a:cs typeface="Courier New"/>
              </a:rPr>
              <a:t>jl</a:t>
            </a:r>
            <a:r>
              <a:rPr lang="nl-NL" sz="1200" b="1" dirty="0">
                <a:latin typeface="Courier New"/>
                <a:cs typeface="Courier New"/>
              </a:rPr>
              <a:t>      .L10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addl</a:t>
            </a:r>
            <a:r>
              <a:rPr lang="en-US" sz="1200" b="1" dirty="0">
                <a:latin typeface="Courier New"/>
                <a:cs typeface="Courier New"/>
              </a:rPr>
              <a:t>    $1, -8(%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70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69967" y="218592"/>
            <a:ext cx="3188085" cy="39165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swap: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pushq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rsp</a:t>
            </a:r>
            <a:r>
              <a:rPr lang="en-US" sz="1200" b="1" dirty="0">
                <a:latin typeface="Courier New"/>
                <a:cs typeface="Courier New"/>
              </a:rPr>
              <a:t>, 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rdi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smtClean="0">
                <a:latin typeface="Courier New"/>
                <a:cs typeface="Courier New"/>
              </a:rPr>
              <a:t>-</a:t>
            </a:r>
            <a:r>
              <a:rPr lang="en-US" sz="1200" b="1" dirty="0">
                <a:latin typeface="Courier New"/>
                <a:cs typeface="Courier New"/>
              </a:rPr>
              <a:t>8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%</a:t>
            </a:r>
            <a:r>
              <a:rPr lang="en-US" sz="1200" b="1" dirty="0" err="1">
                <a:latin typeface="Courier New"/>
                <a:cs typeface="Courier New"/>
              </a:rPr>
              <a:t>rsi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  <a:r>
              <a:rPr lang="en-US" sz="1200" b="1" dirty="0" smtClean="0">
                <a:latin typeface="Courier New"/>
                <a:cs typeface="Courier New"/>
              </a:rPr>
              <a:t>-</a:t>
            </a:r>
            <a:r>
              <a:rPr lang="en-US" sz="1200" b="1" dirty="0" smtClean="0">
                <a:latin typeface="Courier New"/>
                <a:cs typeface="Courier New"/>
              </a:rPr>
              <a:t>16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latin typeface="Courier New"/>
                <a:cs typeface="Courier New"/>
              </a:rPr>
              <a:t>-</a:t>
            </a:r>
            <a:r>
              <a:rPr lang="en-US" sz="1200" b="1" dirty="0">
                <a:latin typeface="Courier New"/>
                <a:cs typeface="Courier New"/>
              </a:rPr>
              <a:t>8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%</a:t>
            </a:r>
            <a:r>
              <a:rPr lang="en-US" sz="1200" b="1" dirty="0" err="1" smtClean="0">
                <a:latin typeface="Courier New"/>
                <a:cs typeface="Courier New"/>
              </a:rPr>
              <a:t>rsi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(%</a:t>
            </a:r>
            <a:r>
              <a:rPr lang="cs-CZ" sz="1200" b="1" dirty="0" err="1" smtClean="0">
                <a:latin typeface="Courier New"/>
                <a:cs typeface="Courier New"/>
              </a:rPr>
              <a:t>rsi</a:t>
            </a:r>
            <a:r>
              <a:rPr lang="cs-CZ" sz="1200" b="1" dirty="0" smtClean="0">
                <a:latin typeface="Courier New"/>
                <a:cs typeface="Courier New"/>
              </a:rPr>
              <a:t>)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</a:t>
            </a:r>
            <a:r>
              <a:rPr lang="cs-CZ" sz="1200" b="1" dirty="0" smtClean="0">
                <a:latin typeface="Courier New"/>
                <a:cs typeface="Courier New"/>
              </a:rPr>
              <a:t>-20(</a:t>
            </a:r>
            <a:r>
              <a:rPr lang="cs-CZ" sz="1200" b="1" dirty="0">
                <a:latin typeface="Courier New"/>
                <a:cs typeface="Courier New"/>
              </a:rPr>
              <a:t>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latin typeface="Courier New"/>
                <a:cs typeface="Courier New"/>
              </a:rPr>
              <a:t>-</a:t>
            </a:r>
            <a:r>
              <a:rPr lang="en-US" sz="1200" b="1" dirty="0" smtClean="0">
                <a:latin typeface="Courier New"/>
                <a:cs typeface="Courier New"/>
              </a:rPr>
              <a:t>16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%</a:t>
            </a:r>
            <a:r>
              <a:rPr lang="en-US" sz="1200" b="1" dirty="0" err="1" smtClean="0">
                <a:latin typeface="Courier New"/>
                <a:cs typeface="Courier New"/>
              </a:rPr>
              <a:t>rsi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(%</a:t>
            </a:r>
            <a:r>
              <a:rPr lang="cs-CZ" sz="1200" b="1" dirty="0" err="1" smtClean="0">
                <a:latin typeface="Courier New"/>
                <a:cs typeface="Courier New"/>
              </a:rPr>
              <a:t>rsi</a:t>
            </a:r>
            <a:r>
              <a:rPr lang="cs-CZ" sz="1200" b="1" dirty="0" smtClean="0">
                <a:latin typeface="Courier New"/>
                <a:cs typeface="Courier New"/>
              </a:rPr>
              <a:t>)</a:t>
            </a:r>
            <a:r>
              <a:rPr lang="cs-CZ" sz="1200" b="1" dirty="0">
                <a:latin typeface="Courier New"/>
                <a:cs typeface="Courier New"/>
              </a:rPr>
              <a:t>,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>
                <a:latin typeface="Courier New"/>
                <a:cs typeface="Courier New"/>
              </a:rPr>
              <a:t>movq</a:t>
            </a:r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latin typeface="Courier New"/>
                <a:cs typeface="Courier New"/>
              </a:rPr>
              <a:t>-</a:t>
            </a:r>
            <a:r>
              <a:rPr lang="en-US" sz="1200" b="1" dirty="0">
                <a:latin typeface="Courier New"/>
                <a:cs typeface="Courier New"/>
              </a:rPr>
              <a:t>8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%</a:t>
            </a:r>
            <a:r>
              <a:rPr lang="en-US" sz="1200" b="1" dirty="0" err="1" smtClean="0">
                <a:latin typeface="Courier New"/>
                <a:cs typeface="Courier New"/>
              </a:rPr>
              <a:t>rsi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(%</a:t>
            </a:r>
            <a:r>
              <a:rPr lang="cs-CZ" sz="1200" b="1" dirty="0" err="1" smtClean="0">
                <a:latin typeface="Courier New"/>
                <a:cs typeface="Courier New"/>
              </a:rPr>
              <a:t>rsi</a:t>
            </a:r>
            <a:r>
              <a:rPr lang="cs-CZ" sz="1200" b="1" dirty="0" smtClean="0">
                <a:latin typeface="Courier New"/>
                <a:cs typeface="Courier New"/>
              </a:rPr>
              <a:t>)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movl</a:t>
            </a:r>
            <a:r>
              <a:rPr lang="en-US" sz="1200" b="1" dirty="0" smtClean="0">
                <a:latin typeface="Courier New"/>
                <a:cs typeface="Courier New"/>
              </a:rPr>
              <a:t>    -</a:t>
            </a:r>
            <a:r>
              <a:rPr lang="en-US" sz="1200" b="1" dirty="0" smtClean="0">
                <a:latin typeface="Courier New"/>
                <a:cs typeface="Courier New"/>
              </a:rPr>
              <a:t>20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rbp</a:t>
            </a:r>
            <a:r>
              <a:rPr lang="en-US" sz="1200" b="1" dirty="0">
                <a:latin typeface="Courier New"/>
                <a:cs typeface="Courier New"/>
              </a:rPr>
              <a:t>), </a:t>
            </a:r>
            <a:r>
              <a:rPr lang="en-US" sz="1200" b="1" dirty="0" smtClean="0">
                <a:latin typeface="Courier New"/>
                <a:cs typeface="Courier New"/>
              </a:rPr>
              <a:t>%</a:t>
            </a:r>
            <a:r>
              <a:rPr lang="en-US" sz="1200" b="1" dirty="0" err="1">
                <a:latin typeface="Courier New"/>
                <a:cs typeface="Courier New"/>
              </a:rPr>
              <a:t>e</a:t>
            </a:r>
            <a:r>
              <a:rPr lang="en-US" sz="1200" b="1" dirty="0" err="1" smtClean="0">
                <a:latin typeface="Courier New"/>
                <a:cs typeface="Courier New"/>
              </a:rPr>
              <a:t>ax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smtClean="0">
                <a:latin typeface="Courier New"/>
                <a:cs typeface="Courier New"/>
              </a:rPr>
              <a:t>movq    </a:t>
            </a:r>
            <a:r>
              <a:rPr lang="cs-CZ" sz="1200" b="1" dirty="0" smtClean="0">
                <a:latin typeface="Courier New"/>
                <a:cs typeface="Courier New"/>
              </a:rPr>
              <a:t>-16(</a:t>
            </a:r>
            <a:r>
              <a:rPr lang="cs-CZ" sz="1200" b="1" dirty="0">
                <a:latin typeface="Courier New"/>
                <a:cs typeface="Courier New"/>
              </a:rPr>
              <a:t>%</a:t>
            </a:r>
            <a:r>
              <a:rPr lang="cs-CZ" sz="1200" b="1" dirty="0" err="1">
                <a:latin typeface="Courier New"/>
                <a:cs typeface="Courier New"/>
              </a:rPr>
              <a:t>rbp</a:t>
            </a:r>
            <a:r>
              <a:rPr lang="cs-CZ" sz="1200" b="1" dirty="0">
                <a:latin typeface="Courier New"/>
                <a:cs typeface="Courier New"/>
              </a:rPr>
              <a:t>), </a:t>
            </a:r>
            <a:r>
              <a:rPr lang="cs-CZ" sz="1200" b="1" dirty="0" smtClean="0">
                <a:latin typeface="Courier New"/>
                <a:cs typeface="Courier New"/>
              </a:rPr>
              <a:t>%</a:t>
            </a:r>
            <a:r>
              <a:rPr lang="cs-CZ" sz="1200" b="1" dirty="0" err="1" smtClean="0">
                <a:latin typeface="Courier New"/>
                <a:cs typeface="Courier New"/>
              </a:rPr>
              <a:t>rsi</a:t>
            </a:r>
            <a:endParaRPr lang="cs-CZ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cs-CZ" sz="1200" b="1" dirty="0">
                <a:latin typeface="Courier New"/>
                <a:cs typeface="Courier New"/>
              </a:rPr>
              <a:t>        </a:t>
            </a:r>
            <a:r>
              <a:rPr lang="cs-CZ" sz="1200" b="1" dirty="0" err="1">
                <a:latin typeface="Courier New"/>
                <a:cs typeface="Courier New"/>
              </a:rPr>
              <a:t>movl</a:t>
            </a:r>
            <a:r>
              <a:rPr lang="cs-CZ" sz="1200" b="1" dirty="0">
                <a:latin typeface="Courier New"/>
                <a:cs typeface="Courier New"/>
              </a:rPr>
              <a:t>    %</a:t>
            </a:r>
            <a:r>
              <a:rPr lang="cs-CZ" sz="1200" b="1" dirty="0" err="1" smtClean="0">
                <a:latin typeface="Courier New"/>
                <a:cs typeface="Courier New"/>
              </a:rPr>
              <a:t>eax</a:t>
            </a:r>
            <a:r>
              <a:rPr lang="cs-CZ" sz="1200" b="1" dirty="0">
                <a:latin typeface="Courier New"/>
                <a:cs typeface="Courier New"/>
              </a:rPr>
              <a:t>, (%</a:t>
            </a:r>
            <a:r>
              <a:rPr lang="cs-CZ" sz="1200" b="1" dirty="0" err="1" smtClean="0">
                <a:latin typeface="Courier New"/>
                <a:cs typeface="Courier New"/>
              </a:rPr>
              <a:t>rsi</a:t>
            </a:r>
            <a:r>
              <a:rPr lang="cs-CZ" sz="1200" b="1" dirty="0" smtClean="0">
                <a:latin typeface="Courier New"/>
                <a:cs typeface="Courier New"/>
              </a:rPr>
              <a:t>)</a:t>
            </a:r>
            <a:r>
              <a:rPr lang="cs-CZ" sz="1200" b="1" dirty="0">
                <a:latin typeface="Courier New"/>
                <a:cs typeface="Courier New"/>
              </a:rPr>
              <a:t> </a:t>
            </a:r>
            <a:endParaRPr lang="fi-FI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i-FI" sz="1200" b="1" dirty="0">
                <a:latin typeface="Courier New"/>
                <a:cs typeface="Courier New"/>
              </a:rPr>
              <a:t>        </a:t>
            </a:r>
            <a:r>
              <a:rPr lang="fi-FI" sz="1200" b="1" dirty="0" err="1">
                <a:latin typeface="Courier New"/>
                <a:cs typeface="Courier New"/>
              </a:rPr>
              <a:t>popq</a:t>
            </a:r>
            <a:r>
              <a:rPr lang="fi-FI" sz="1200" b="1" dirty="0">
                <a:latin typeface="Courier New"/>
                <a:cs typeface="Courier New"/>
              </a:rPr>
              <a:t>    %</a:t>
            </a:r>
            <a:r>
              <a:rPr lang="fi-FI" sz="1200" b="1" dirty="0" err="1">
                <a:latin typeface="Courier New"/>
                <a:cs typeface="Courier New"/>
              </a:rPr>
              <a:t>rbp</a:t>
            </a:r>
            <a:endParaRPr lang="fi-FI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i-FI" sz="1200" b="1" dirty="0">
                <a:latin typeface="Courier New"/>
                <a:cs typeface="Courier New"/>
              </a:rPr>
              <a:t>        </a:t>
            </a:r>
            <a:r>
              <a:rPr lang="fi-FI" sz="1200" b="1" dirty="0" err="1" smtClean="0">
                <a:latin typeface="Courier New"/>
                <a:cs typeface="Courier New"/>
              </a:rPr>
              <a:t>ret</a:t>
            </a:r>
            <a:endParaRPr lang="fi-FI" sz="12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10837" y="366559"/>
            <a:ext cx="3289884" cy="1787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err="1" smtClean="0">
                <a:latin typeface="Courier New"/>
                <a:cs typeface="Courier New"/>
              </a:rPr>
              <a:t>void</a:t>
            </a:r>
            <a:r>
              <a:rPr lang="pl-PL" sz="1400" b="1" dirty="0" smtClean="0">
                <a:latin typeface="Courier New"/>
                <a:cs typeface="Courier New"/>
              </a:rPr>
              <a:t> </a:t>
            </a:r>
            <a:r>
              <a:rPr lang="pl-PL" sz="1400" b="1" dirty="0" err="1">
                <a:latin typeface="Courier New"/>
                <a:cs typeface="Courier New"/>
              </a:rPr>
              <a:t>swap</a:t>
            </a:r>
            <a:r>
              <a:rPr lang="pl-PL" sz="1400" b="1" dirty="0">
                <a:latin typeface="Courier New"/>
                <a:cs typeface="Courier New"/>
              </a:rPr>
              <a:t>(</a:t>
            </a:r>
            <a:r>
              <a:rPr lang="pl-PL" sz="1400" b="1" dirty="0" err="1">
                <a:latin typeface="Courier New"/>
                <a:cs typeface="Courier New"/>
              </a:rPr>
              <a:t>int</a:t>
            </a:r>
            <a:r>
              <a:rPr lang="pl-PL" sz="1400" b="1" dirty="0">
                <a:latin typeface="Courier New"/>
                <a:cs typeface="Courier New"/>
              </a:rPr>
              <a:t> *</a:t>
            </a:r>
            <a:r>
              <a:rPr lang="pl-PL" sz="1400" b="1" dirty="0" err="1">
                <a:latin typeface="Courier New"/>
                <a:cs typeface="Courier New"/>
              </a:rPr>
              <a:t>xp</a:t>
            </a:r>
            <a:r>
              <a:rPr lang="pl-PL" sz="1400" b="1" dirty="0">
                <a:latin typeface="Courier New"/>
                <a:cs typeface="Courier New"/>
              </a:rPr>
              <a:t>, </a:t>
            </a:r>
            <a:r>
              <a:rPr lang="pl-PL" sz="1400" b="1" dirty="0" err="1">
                <a:latin typeface="Courier New"/>
                <a:cs typeface="Courier New"/>
              </a:rPr>
              <a:t>int</a:t>
            </a:r>
            <a:r>
              <a:rPr lang="pl-PL" sz="1400" b="1" dirty="0">
                <a:latin typeface="Courier New"/>
                <a:cs typeface="Courier New"/>
              </a:rPr>
              <a:t> *</a:t>
            </a:r>
            <a:r>
              <a:rPr lang="pl-PL" sz="1400" b="1" dirty="0" err="1">
                <a:latin typeface="Courier New"/>
                <a:cs typeface="Courier New"/>
              </a:rPr>
              <a:t>yp</a:t>
            </a:r>
            <a:r>
              <a:rPr lang="pl-PL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pl-PL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  </a:t>
            </a:r>
            <a:r>
              <a:rPr lang="fr-FR" sz="1400" b="1" dirty="0" err="1">
                <a:latin typeface="Courier New"/>
                <a:cs typeface="Courier New"/>
              </a:rPr>
              <a:t>int</a:t>
            </a:r>
            <a:r>
              <a:rPr lang="fr-FR" sz="1400" b="1" dirty="0">
                <a:latin typeface="Courier New"/>
                <a:cs typeface="Courier New"/>
              </a:rPr>
              <a:t> </a:t>
            </a:r>
            <a:r>
              <a:rPr lang="fr-FR" sz="1400" b="1" dirty="0" err="1">
                <a:latin typeface="Courier New"/>
                <a:cs typeface="Courier New"/>
              </a:rPr>
              <a:t>temp</a:t>
            </a:r>
            <a:r>
              <a:rPr lang="fr-FR" sz="1400" b="1" dirty="0">
                <a:latin typeface="Courier New"/>
                <a:cs typeface="Courier New"/>
              </a:rPr>
              <a:t> = *</a:t>
            </a:r>
            <a:r>
              <a:rPr lang="fr-FR" sz="1400" b="1" dirty="0" err="1">
                <a:latin typeface="Courier New"/>
                <a:cs typeface="Courier New"/>
              </a:rPr>
              <a:t>xp</a:t>
            </a:r>
            <a:r>
              <a:rPr lang="fr-FR" sz="14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  *</a:t>
            </a:r>
            <a:r>
              <a:rPr lang="fr-FR" sz="1400" b="1" dirty="0" err="1">
                <a:latin typeface="Courier New"/>
                <a:cs typeface="Courier New"/>
              </a:rPr>
              <a:t>xp</a:t>
            </a:r>
            <a:r>
              <a:rPr lang="fr-FR" sz="1400" b="1" dirty="0">
                <a:latin typeface="Courier New"/>
                <a:cs typeface="Courier New"/>
              </a:rPr>
              <a:t> = *</a:t>
            </a:r>
            <a:r>
              <a:rPr lang="fr-FR" sz="1400" b="1" dirty="0" err="1">
                <a:latin typeface="Courier New"/>
                <a:cs typeface="Courier New"/>
              </a:rPr>
              <a:t>yp</a:t>
            </a:r>
            <a:r>
              <a:rPr lang="fr-FR" sz="14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  *</a:t>
            </a:r>
            <a:r>
              <a:rPr lang="fr-FR" sz="1400" b="1" dirty="0" err="1">
                <a:latin typeface="Courier New"/>
                <a:cs typeface="Courier New"/>
              </a:rPr>
              <a:t>yp</a:t>
            </a:r>
            <a:r>
              <a:rPr lang="fr-FR" sz="1400" b="1" dirty="0">
                <a:latin typeface="Courier New"/>
                <a:cs typeface="Courier New"/>
              </a:rPr>
              <a:t> = </a:t>
            </a:r>
            <a:r>
              <a:rPr lang="fr-FR" sz="1400" b="1" dirty="0" err="1">
                <a:latin typeface="Courier New"/>
                <a:cs typeface="Courier New"/>
              </a:rPr>
              <a:t>temp</a:t>
            </a:r>
            <a:r>
              <a:rPr lang="fr-FR" sz="14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fr-FR" sz="1400" b="1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09360" y="2877759"/>
            <a:ext cx="1097280" cy="1650287"/>
            <a:chOff x="7376160" y="661511"/>
            <a:chExt cx="1097280" cy="1650287"/>
          </a:xfrm>
        </p:grpSpPr>
        <p:sp>
          <p:nvSpPr>
            <p:cNvPr id="6" name="Rectangle 5"/>
            <p:cNvSpPr/>
            <p:nvPr/>
          </p:nvSpPr>
          <p:spPr>
            <a:xfrm>
              <a:off x="7376160" y="1899920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*</a:t>
              </a:r>
              <a:r>
                <a:rPr lang="en-US" dirty="0" err="1">
                  <a:solidFill>
                    <a:srgbClr val="3366FF"/>
                  </a:solidFill>
                </a:rPr>
                <a:t>y</a:t>
              </a:r>
              <a:r>
                <a:rPr lang="en-US" dirty="0" err="1" smtClean="0">
                  <a:solidFill>
                    <a:srgbClr val="3366FF"/>
                  </a:solidFill>
                </a:rPr>
                <a:t>p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76160" y="1488042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*</a:t>
              </a:r>
              <a:r>
                <a:rPr lang="en-US" dirty="0" err="1">
                  <a:solidFill>
                    <a:srgbClr val="3366FF"/>
                  </a:solidFill>
                </a:rPr>
                <a:t>x</a:t>
              </a:r>
              <a:r>
                <a:rPr lang="en-US" dirty="0" err="1" smtClean="0">
                  <a:solidFill>
                    <a:srgbClr val="3366FF"/>
                  </a:solidFill>
                </a:rPr>
                <a:t>p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76160" y="1076164"/>
              <a:ext cx="1097280" cy="4118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3366FF"/>
                  </a:solidFill>
                </a:rPr>
                <a:t>rbp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76160" y="661511"/>
              <a:ext cx="1097280" cy="4118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3366FF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89520" y="413512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-16(%</a:t>
            </a:r>
            <a:r>
              <a:rPr lang="en-US" dirty="0" err="1" smtClean="0"/>
              <a:t>rbp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9840" y="372872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-8(%</a:t>
            </a:r>
            <a:r>
              <a:rPr lang="en-US" dirty="0" err="1" smtClean="0"/>
              <a:t>rbp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0641" y="332727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(%</a:t>
            </a:r>
            <a:r>
              <a:rPr lang="en-US" dirty="0" err="1" smtClean="0"/>
              <a:t>rbp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9360" y="4504452"/>
            <a:ext cx="1097280" cy="411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temp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9840" y="450088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-20(%</a:t>
            </a:r>
            <a:r>
              <a:rPr lang="en-US" dirty="0" err="1" smtClean="0"/>
              <a:t>rbp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3" y="92238"/>
            <a:ext cx="3063238" cy="2386802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fact 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if (n == 0) return 1;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else</a:t>
            </a:r>
          </a:p>
          <a:p>
            <a:pPr marL="0" indent="0">
              <a:buNone/>
            </a:pPr>
            <a:r>
              <a:rPr lang="is-IS" sz="1400" b="1" dirty="0">
                <a:solidFill>
                  <a:srgbClr val="000000"/>
                </a:solidFill>
                <a:latin typeface="Courier New"/>
                <a:cs typeface="Courier New"/>
              </a:rPr>
              <a:t>    return (n * fact(n-1));</a:t>
            </a:r>
          </a:p>
          <a:p>
            <a:pPr marL="0" indent="0">
              <a:buNone/>
            </a:pPr>
            <a:r>
              <a:rPr lang="is-IS" sz="14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da-DK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9569" y="92238"/>
            <a:ext cx="3562855" cy="44462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fact: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.LFB0: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pushq</a:t>
            </a:r>
            <a:r>
              <a:rPr lang="en-US" sz="1400" b="1" dirty="0">
                <a:latin typeface="Courier New"/>
                <a:cs typeface="Courier New"/>
              </a:rPr>
              <a:t>   %</a:t>
            </a:r>
            <a:r>
              <a:rPr lang="en-US" sz="1400" b="1" dirty="0" err="1">
                <a:latin typeface="Courier New"/>
                <a:cs typeface="Courier New"/>
              </a:rPr>
              <a:t>rbp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movq</a:t>
            </a:r>
            <a:r>
              <a:rPr lang="en-US" sz="1400" b="1" dirty="0">
                <a:latin typeface="Courier New"/>
                <a:cs typeface="Courier New"/>
              </a:rPr>
              <a:t>    %</a:t>
            </a:r>
            <a:r>
              <a:rPr lang="en-US" sz="1400" b="1" dirty="0" err="1">
                <a:latin typeface="Courier New"/>
                <a:cs typeface="Courier New"/>
              </a:rPr>
              <a:t>rsp</a:t>
            </a:r>
            <a:r>
              <a:rPr lang="en-US" sz="1400" b="1" dirty="0">
                <a:latin typeface="Courier New"/>
                <a:cs typeface="Courier New"/>
              </a:rPr>
              <a:t>, %</a:t>
            </a:r>
            <a:r>
              <a:rPr lang="en-US" sz="1400" b="1" dirty="0" err="1">
                <a:latin typeface="Courier New"/>
                <a:cs typeface="Courier New"/>
              </a:rPr>
              <a:t>rbp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latin typeface="Courier New"/>
                <a:cs typeface="Courier New"/>
              </a:rPr>
              <a:t>subq</a:t>
            </a:r>
            <a:r>
              <a:rPr lang="en-US" sz="1400" b="1" dirty="0">
                <a:latin typeface="Courier New"/>
                <a:cs typeface="Courier New"/>
              </a:rPr>
              <a:t>    $16, %</a:t>
            </a:r>
            <a:r>
              <a:rPr lang="en-US" sz="1400" b="1" dirty="0" err="1">
                <a:latin typeface="Courier New"/>
                <a:cs typeface="Courier New"/>
              </a:rPr>
              <a:t>rsp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%</a:t>
            </a:r>
            <a:r>
              <a:rPr lang="cs-CZ" sz="1400" b="1" dirty="0" err="1">
                <a:latin typeface="Courier New"/>
                <a:cs typeface="Courier New"/>
              </a:rPr>
              <a:t>edi</a:t>
            </a:r>
            <a:r>
              <a:rPr lang="cs-CZ" sz="1400" b="1" dirty="0">
                <a:latin typeface="Courier New"/>
                <a:cs typeface="Courier New"/>
              </a:rPr>
              <a:t>, -4(%</a:t>
            </a:r>
            <a:r>
              <a:rPr lang="cs-CZ" sz="1400" b="1" dirty="0" err="1">
                <a:latin typeface="Courier New"/>
                <a:cs typeface="Courier New"/>
              </a:rPr>
              <a:t>rbp</a:t>
            </a:r>
            <a:r>
              <a:rPr lang="cs-CZ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cmpl</a:t>
            </a:r>
            <a:r>
              <a:rPr lang="cs-CZ" sz="1400" b="1" dirty="0">
                <a:latin typeface="Courier New"/>
                <a:cs typeface="Courier New"/>
              </a:rPr>
              <a:t>    $0, -4(%</a:t>
            </a:r>
            <a:r>
              <a:rPr lang="cs-CZ" sz="1400" b="1" dirty="0" err="1">
                <a:latin typeface="Courier New"/>
                <a:cs typeface="Courier New"/>
              </a:rPr>
              <a:t>rbp</a:t>
            </a:r>
            <a:r>
              <a:rPr lang="cs-CZ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pl-PL" sz="1400" b="1" dirty="0">
                <a:latin typeface="Courier New"/>
                <a:cs typeface="Courier New"/>
              </a:rPr>
              <a:t>        </a:t>
            </a:r>
            <a:r>
              <a:rPr lang="pl-PL" sz="1400" b="1" dirty="0" err="1">
                <a:latin typeface="Courier New"/>
                <a:cs typeface="Courier New"/>
              </a:rPr>
              <a:t>jne</a:t>
            </a:r>
            <a:r>
              <a:rPr lang="pl-PL" sz="1400" b="1" dirty="0">
                <a:latin typeface="Courier New"/>
                <a:cs typeface="Courier New"/>
              </a:rPr>
              <a:t>     .L2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$1, %</a:t>
            </a:r>
            <a:r>
              <a:rPr lang="cs-CZ" sz="1400" b="1" dirty="0" err="1">
                <a:latin typeface="Courier New"/>
                <a:cs typeface="Courier New"/>
              </a:rPr>
              <a:t>eax</a:t>
            </a:r>
            <a:endParaRPr lang="cs-CZ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jmp</a:t>
            </a:r>
            <a:r>
              <a:rPr lang="cs-CZ" sz="1400" b="1" dirty="0">
                <a:latin typeface="Courier New"/>
                <a:cs typeface="Courier New"/>
              </a:rPr>
              <a:t>     .L3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 dirty="0">
                <a:latin typeface="Courier New"/>
                <a:cs typeface="Courier New"/>
              </a:rPr>
              <a:t>.L2: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-4(%</a:t>
            </a:r>
            <a:r>
              <a:rPr lang="cs-CZ" sz="1400" b="1" dirty="0" err="1">
                <a:latin typeface="Courier New"/>
                <a:cs typeface="Courier New"/>
              </a:rPr>
              <a:t>rbp</a:t>
            </a:r>
            <a:r>
              <a:rPr lang="cs-CZ" sz="1400" b="1" dirty="0">
                <a:latin typeface="Courier New"/>
                <a:cs typeface="Courier New"/>
              </a:rPr>
              <a:t>), %</a:t>
            </a:r>
            <a:r>
              <a:rPr lang="cs-CZ" sz="1400" b="1" dirty="0" err="1">
                <a:latin typeface="Courier New"/>
                <a:cs typeface="Courier New"/>
              </a:rPr>
              <a:t>eax</a:t>
            </a:r>
            <a:endParaRPr lang="cs-CZ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subl</a:t>
            </a:r>
            <a:r>
              <a:rPr lang="cs-CZ" sz="1400" b="1" dirty="0">
                <a:latin typeface="Courier New"/>
                <a:cs typeface="Courier New"/>
              </a:rPr>
              <a:t>    $1, %</a:t>
            </a:r>
            <a:r>
              <a:rPr lang="cs-CZ" sz="1400" b="1" dirty="0" err="1">
                <a:latin typeface="Courier New"/>
                <a:cs typeface="Courier New"/>
              </a:rPr>
              <a:t>eax</a:t>
            </a:r>
            <a:endParaRPr lang="cs-CZ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cs-CZ" sz="1400" b="1" dirty="0">
                <a:latin typeface="Courier New"/>
                <a:cs typeface="Courier New"/>
              </a:rPr>
              <a:t>        </a:t>
            </a:r>
            <a:r>
              <a:rPr lang="cs-CZ" sz="1400" b="1" dirty="0" err="1">
                <a:latin typeface="Courier New"/>
                <a:cs typeface="Courier New"/>
              </a:rPr>
              <a:t>movl</a:t>
            </a:r>
            <a:r>
              <a:rPr lang="cs-CZ" sz="1400" b="1" dirty="0">
                <a:latin typeface="Courier New"/>
                <a:cs typeface="Courier New"/>
              </a:rPr>
              <a:t>    %</a:t>
            </a:r>
            <a:r>
              <a:rPr lang="cs-CZ" sz="1400" b="1" dirty="0" err="1">
                <a:latin typeface="Courier New"/>
                <a:cs typeface="Courier New"/>
              </a:rPr>
              <a:t>eax</a:t>
            </a:r>
            <a:r>
              <a:rPr lang="cs-CZ" sz="1400" b="1" dirty="0">
                <a:latin typeface="Courier New"/>
                <a:cs typeface="Courier New"/>
              </a:rPr>
              <a:t>, %</a:t>
            </a:r>
            <a:r>
              <a:rPr lang="cs-CZ" sz="1400" b="1" dirty="0" err="1">
                <a:latin typeface="Courier New"/>
                <a:cs typeface="Courier New"/>
              </a:rPr>
              <a:t>edi</a:t>
            </a:r>
            <a:endParaRPr lang="cs-CZ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    call    fact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o-RO" sz="1400" b="1" dirty="0">
                <a:latin typeface="Courier New"/>
                <a:cs typeface="Courier New"/>
              </a:rPr>
              <a:t>        imull   -4(%rbp), %eax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o-RO" sz="1400" b="1" dirty="0">
                <a:latin typeface="Courier New"/>
                <a:cs typeface="Courier New"/>
              </a:rPr>
              <a:t>.L3: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    leave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    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651" y="1798320"/>
            <a:ext cx="1615440" cy="579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9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x86 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40397"/>
              </p:ext>
            </p:extLst>
          </p:nvPr>
        </p:nvGraphicFramePr>
        <p:xfrm>
          <a:off x="793774" y="1652270"/>
          <a:ext cx="78930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19"/>
                <a:gridCol w="1077266"/>
                <a:gridCol w="1542190"/>
                <a:gridCol w="398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5-10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First 16-bit Intel processor</a:t>
                      </a:r>
                    </a:p>
                    <a:p>
                      <a:pPr algn="l"/>
                      <a:r>
                        <a:rPr lang="en-US" dirty="0" smtClean="0"/>
                        <a:t>1MB address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16-33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First 32-bit Intel processor (IA32)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Pentium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2.8-3.8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First 64-bit Intel processor (x86-64)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1.0-3.5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First dual-core Intel processor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 i7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1.7-3.9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Support of up to four cores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1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x86-64 processors can also run in 32-bit mode.</a:t>
            </a:r>
          </a:p>
          <a:p>
            <a:pPr lvl="1"/>
            <a:r>
              <a:rPr lang="en-US" dirty="0" smtClean="0"/>
              <a:t>There are 32-bit instruction variants.</a:t>
            </a:r>
          </a:p>
          <a:p>
            <a:r>
              <a:rPr lang="en-US" dirty="0" smtClean="0"/>
              <a:t>We can use “</a:t>
            </a:r>
            <a:r>
              <a:rPr lang="en-US" dirty="0" err="1" smtClean="0"/>
              <a:t>gcc</a:t>
            </a:r>
            <a:r>
              <a:rPr lang="en-US" dirty="0" smtClean="0"/>
              <a:t>” to compile for both 32-bit and 64-bit target machines: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latin typeface="Courier New"/>
                <a:cs typeface="Courier New"/>
              </a:rPr>
              <a:t>gcc</a:t>
            </a:r>
            <a:r>
              <a:rPr lang="en-US" b="1" dirty="0" smtClean="0">
                <a:latin typeface="Courier New"/>
                <a:cs typeface="Courier New"/>
              </a:rPr>
              <a:t> –m32 </a:t>
            </a:r>
            <a:r>
              <a:rPr lang="en-US" b="1" dirty="0" err="1" smtClean="0">
                <a:latin typeface="Courier New"/>
                <a:cs typeface="Courier New"/>
              </a:rPr>
              <a:t>myprog.c</a:t>
            </a:r>
            <a:endParaRPr lang="en-US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gcc</a:t>
            </a:r>
            <a:r>
              <a:rPr lang="en-US" b="1" dirty="0" smtClean="0">
                <a:latin typeface="Courier New"/>
                <a:cs typeface="Courier New"/>
              </a:rPr>
              <a:t> –m64 </a:t>
            </a:r>
            <a:r>
              <a:rPr lang="en-US" b="1" dirty="0" err="1" smtClean="0">
                <a:latin typeface="Courier New"/>
                <a:cs typeface="Courier New"/>
              </a:rPr>
              <a:t>myprog.c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/>
              <a:t>By default, 64-bit is assumed.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parts of a processor design that one needs to understand to write assembly language code. </a:t>
            </a:r>
          </a:p>
          <a:p>
            <a:pPr lvl="1"/>
            <a:r>
              <a:rPr lang="en-US" dirty="0" smtClean="0"/>
              <a:t>Data types supported</a:t>
            </a:r>
          </a:p>
          <a:p>
            <a:pPr lvl="1"/>
            <a:r>
              <a:rPr lang="en-US" dirty="0" smtClean="0"/>
              <a:t>Instruction set</a:t>
            </a:r>
          </a:p>
          <a:p>
            <a:pPr lvl="1"/>
            <a:r>
              <a:rPr lang="en-US" dirty="0" smtClean="0"/>
              <a:t>Processor registers</a:t>
            </a:r>
          </a:p>
          <a:p>
            <a:r>
              <a:rPr lang="en-US" dirty="0" smtClean="0"/>
              <a:t>You shall be learning two different ISA’s in this semester:</a:t>
            </a:r>
          </a:p>
          <a:p>
            <a:pPr lvl="1"/>
            <a:r>
              <a:rPr lang="en-US" dirty="0" smtClean="0"/>
              <a:t>x86 in this class (based on CISC)</a:t>
            </a:r>
          </a:p>
          <a:p>
            <a:pPr lvl="1"/>
            <a:r>
              <a:rPr lang="en-US" dirty="0" smtClean="0"/>
              <a:t>MIPS in the COA class (based on RISC)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2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800100"/>
            <a:ext cx="3200400" cy="1510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81"/>
            <a:ext cx="8229600" cy="599440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5440" y="2457450"/>
            <a:ext cx="5791200" cy="2561590"/>
          </a:xfrm>
        </p:spPr>
        <p:txBody>
          <a:bodyPr>
            <a:normAutofit fontScale="62500" lnSpcReduction="20000"/>
          </a:bodyPr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32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600" b="1" dirty="0" smtClean="0"/>
              <a:t>PC: Program </a:t>
            </a:r>
            <a:r>
              <a:rPr lang="en-US" sz="2600" b="1" dirty="0" smtClean="0"/>
              <a:t>counter (called Instruction Pointer in x86)</a:t>
            </a:r>
            <a:endParaRPr lang="en-US" sz="26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2200" dirty="0" smtClean="0"/>
              <a:t>Called </a:t>
            </a:r>
            <a:r>
              <a:rPr lang="en-US" sz="2200" dirty="0"/>
              <a:t>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600" b="1" dirty="0" smtClean="0"/>
              <a:t>Registers</a:t>
            </a:r>
            <a:endParaRPr lang="en-US" sz="26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2200" dirty="0" smtClean="0"/>
              <a:t>Used to temporarily store heavily </a:t>
            </a:r>
            <a:r>
              <a:rPr lang="en-US" sz="2200" dirty="0"/>
              <a:t>used </a:t>
            </a:r>
            <a:r>
              <a:rPr lang="en-US" sz="2200" dirty="0" smtClean="0"/>
              <a:t>data items</a:t>
            </a:r>
            <a:endParaRPr lang="en-US" sz="2200" dirty="0"/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600" b="1" dirty="0"/>
              <a:t>Condition </a:t>
            </a:r>
            <a:r>
              <a:rPr lang="en-US" sz="2600" b="1" dirty="0" smtClean="0"/>
              <a:t>codes</a:t>
            </a:r>
            <a:endParaRPr lang="en-US" sz="26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22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22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485900"/>
            <a:ext cx="5334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028700"/>
            <a:ext cx="13716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800100"/>
            <a:ext cx="1752600" cy="1657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297576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Stack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27635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1676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07645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90043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30937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169926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1714500"/>
            <a:ext cx="1371600" cy="514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307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3041359"/>
            <a:ext cx="0" cy="5448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3898609"/>
            <a:ext cx="0" cy="5448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6" y="1885950"/>
            <a:ext cx="7270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6" y="2741775"/>
            <a:ext cx="7270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6" y="3543300"/>
            <a:ext cx="10001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6" y="4400550"/>
            <a:ext cx="10001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232925"/>
            <a:ext cx="0" cy="51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234315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b="1" dirty="0" err="1">
                <a:latin typeface="Courier New" pitchFamily="49" charset="0"/>
              </a:rPr>
              <a:t>gcc</a:t>
            </a:r>
            <a:r>
              <a:rPr lang="en-US" sz="2000" b="1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314325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b="1" dirty="0" err="1" smtClean="0">
                <a:latin typeface="Courier New" pitchFamily="49" charset="0"/>
              </a:rPr>
              <a:t>gcc</a:t>
            </a:r>
            <a:r>
              <a:rPr lang="en-US" sz="2000" dirty="0" smtClean="0">
                <a:latin typeface="Calibri" pitchFamily="34" charset="0"/>
              </a:rPr>
              <a:t> or </a:t>
            </a:r>
            <a:r>
              <a:rPr lang="en-US" sz="2000" b="1" dirty="0" smtClean="0">
                <a:latin typeface="Courier New" pitchFamily="49" charset="0"/>
              </a:rPr>
              <a:t>as</a:t>
            </a:r>
            <a:r>
              <a:rPr lang="en-US" sz="2000" dirty="0" smtClean="0">
                <a:latin typeface="Calibri" pitchFamily="34" charset="0"/>
              </a:rPr>
              <a:t>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6" y="40005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b="1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1934766"/>
            <a:ext cx="3263900" cy="366767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program (</a:t>
            </a:r>
            <a:r>
              <a:rPr lang="en-US" b="1" dirty="0">
                <a:latin typeface="Courier New" pitchFamily="49" charset="0"/>
              </a:rPr>
              <a:t>p1.c p2.c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2743200"/>
            <a:ext cx="3492500" cy="366767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Asm</a:t>
            </a:r>
            <a:r>
              <a:rPr lang="en-US" dirty="0">
                <a:latin typeface="Calibri" pitchFamily="34" charset="0"/>
              </a:rPr>
              <a:t> program (</a:t>
            </a:r>
            <a:r>
              <a:rPr lang="en-US" b="1" dirty="0">
                <a:latin typeface="Courier New" pitchFamily="49" charset="0"/>
              </a:rPr>
              <a:t>p1.s p2.s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3600450"/>
            <a:ext cx="3721100" cy="366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Object program (</a:t>
            </a:r>
            <a:r>
              <a:rPr lang="en-US" b="1" dirty="0">
                <a:latin typeface="Courier New" pitchFamily="49" charset="0"/>
              </a:rPr>
              <a:t>p1.o p2.o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4457700"/>
            <a:ext cx="3748088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Executable program (</a:t>
            </a:r>
            <a:r>
              <a:rPr lang="en-US" b="1" dirty="0">
                <a:latin typeface="Courier New" pitchFamily="49" charset="0"/>
              </a:rPr>
              <a:t>p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3600450"/>
            <a:ext cx="2044700" cy="366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Static libraries (</a:t>
            </a:r>
            <a:r>
              <a:rPr lang="en-US" b="1" dirty="0">
                <a:latin typeface="Courier New" pitchFamily="49" charset="0"/>
              </a:rPr>
              <a:t>.a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4000500"/>
            <a:ext cx="990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7389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Turning C </a:t>
            </a:r>
            <a:r>
              <a:rPr lang="en-US" dirty="0" smtClean="0"/>
              <a:t>Programs into </a:t>
            </a:r>
            <a:r>
              <a:rPr lang="en-US" dirty="0"/>
              <a:t>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90880"/>
            <a:ext cx="7976394" cy="1195070"/>
          </a:xfrm>
        </p:spPr>
        <p:txBody>
          <a:bodyPr>
            <a:normAutofit/>
          </a:bodyPr>
          <a:lstStyle/>
          <a:p>
            <a:pPr marL="560388" lvl="1" indent="-222250" defTabSz="895350">
              <a:spcAft>
                <a:spcPts val="300"/>
              </a:spcAft>
              <a:tabLst>
                <a:tab pos="2286000" algn="l"/>
                <a:tab pos="3543300" algn="l"/>
              </a:tabLst>
            </a:pPr>
            <a:r>
              <a:rPr lang="en-US" dirty="0" smtClean="0"/>
              <a:t>C code </a:t>
            </a:r>
            <a:r>
              <a:rPr lang="en-US" dirty="0"/>
              <a:t>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spcAft>
                <a:spcPts val="300"/>
              </a:spcAft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–O1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742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64-bit Registers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60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GPRs: Sixteen 64-bit integer registers</a:t>
            </a:r>
          </a:p>
          <a:p>
            <a:pPr lvl="1"/>
            <a:r>
              <a:rPr lang="en-US" dirty="0" err="1" smtClean="0"/>
              <a:t>rax</a:t>
            </a:r>
            <a:r>
              <a:rPr lang="en-US" dirty="0" smtClean="0"/>
              <a:t>, </a:t>
            </a:r>
            <a:r>
              <a:rPr lang="en-US" dirty="0" err="1" smtClean="0"/>
              <a:t>rbx</a:t>
            </a:r>
            <a:r>
              <a:rPr lang="en-US" dirty="0" smtClean="0"/>
              <a:t>, </a:t>
            </a:r>
            <a:r>
              <a:rPr lang="en-US" dirty="0" err="1" smtClean="0"/>
              <a:t>rcx</a:t>
            </a:r>
            <a:r>
              <a:rPr lang="en-US" dirty="0" smtClean="0"/>
              <a:t>, </a:t>
            </a:r>
            <a:r>
              <a:rPr lang="en-US" dirty="0" err="1" smtClean="0"/>
              <a:t>rdx</a:t>
            </a:r>
            <a:r>
              <a:rPr lang="en-US" dirty="0" smtClean="0"/>
              <a:t>, </a:t>
            </a:r>
            <a:r>
              <a:rPr lang="en-US" dirty="0" err="1" smtClean="0"/>
              <a:t>rsp</a:t>
            </a:r>
            <a:r>
              <a:rPr lang="en-US" dirty="0" smtClean="0"/>
              <a:t>, </a:t>
            </a:r>
            <a:r>
              <a:rPr lang="en-US" dirty="0" err="1" smtClean="0"/>
              <a:t>rbp</a:t>
            </a:r>
            <a:r>
              <a:rPr lang="en-US" dirty="0" smtClean="0"/>
              <a:t>, </a:t>
            </a:r>
            <a:r>
              <a:rPr lang="en-US" dirty="0" err="1" smtClean="0"/>
              <a:t>rsi</a:t>
            </a:r>
            <a:r>
              <a:rPr lang="en-US" dirty="0" smtClean="0"/>
              <a:t>, </a:t>
            </a:r>
            <a:r>
              <a:rPr lang="en-US" dirty="0" err="1" smtClean="0"/>
              <a:t>rdi</a:t>
            </a:r>
            <a:r>
              <a:rPr lang="en-US" dirty="0" smtClean="0"/>
              <a:t>, r8, r9, r10, r11, r12, r13, r14, r15</a:t>
            </a:r>
          </a:p>
          <a:p>
            <a:r>
              <a:rPr lang="en-US" dirty="0" smtClean="0"/>
              <a:t>FPRs: Eight 80-bit floating-point registers</a:t>
            </a:r>
          </a:p>
          <a:p>
            <a:pPr lvl="1"/>
            <a:r>
              <a:rPr lang="en-US" dirty="0" smtClean="0"/>
              <a:t>r0, r1, r2, r3, r4, r5, r6, r7</a:t>
            </a:r>
          </a:p>
          <a:p>
            <a:r>
              <a:rPr lang="en-US" dirty="0" smtClean="0"/>
              <a:t>MMXs: Eight 64-bit SIMD registers</a:t>
            </a:r>
          </a:p>
          <a:p>
            <a:pPr lvl="1"/>
            <a:r>
              <a:rPr lang="en-US" dirty="0" smtClean="0"/>
              <a:t>mm0, mm1, mm2, mm3, mm4, mm5, mm6, mm7</a:t>
            </a:r>
          </a:p>
          <a:p>
            <a:r>
              <a:rPr lang="en-US" dirty="0" smtClean="0"/>
              <a:t>XMMs: Sixteen 128-bit SSE registers (Streaming SIMD Extensions)</a:t>
            </a:r>
          </a:p>
          <a:p>
            <a:pPr lvl="1"/>
            <a:r>
              <a:rPr lang="en-US" dirty="0" smtClean="0"/>
              <a:t>xmm0, xmm1, xmm2, xmm3, …, xmm15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8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0" ma:contentTypeDescription="Create a new document." ma:contentTypeScope="" ma:versionID="1387e57d93c54c960b14b7ac962276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B2CBD7-DE07-4A02-A04D-6E6A38FC57F7}"/>
</file>

<file path=customXml/itemProps2.xml><?xml version="1.0" encoding="utf-8"?>
<ds:datastoreItem xmlns:ds="http://schemas.openxmlformats.org/officeDocument/2006/customXml" ds:itemID="{C45906FF-16F9-4087-AF7B-0B56C699905F}"/>
</file>

<file path=customXml/itemProps3.xml><?xml version="1.0" encoding="utf-8"?>
<ds:datastoreItem xmlns:ds="http://schemas.openxmlformats.org/officeDocument/2006/customXml" ds:itemID="{A8B63FDE-99FA-46CF-B61F-11AD88AF762C}"/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4356</Words>
  <Application>Microsoft Macintosh PowerPoint</Application>
  <PresentationFormat>On-screen Show (16:9)</PresentationFormat>
  <Paragraphs>739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Compiler Laboratory</vt:lpstr>
      <vt:lpstr>x86 Instruction Set Architecture Compiling C code to x86 Assembly</vt:lpstr>
      <vt:lpstr>Introduction to x86 Architecture</vt:lpstr>
      <vt:lpstr>Evolution of x86 Architecture</vt:lpstr>
      <vt:lpstr>Backward Compatibility</vt:lpstr>
      <vt:lpstr>Instruction Set Architecture (ISA)</vt:lpstr>
      <vt:lpstr>Assembly Programmer’s View</vt:lpstr>
      <vt:lpstr>Turning C Programs into Object Code</vt:lpstr>
      <vt:lpstr>Intel 64-bit Registers</vt:lpstr>
      <vt:lpstr>Special Registers</vt:lpstr>
      <vt:lpstr>Main Memory Address</vt:lpstr>
      <vt:lpstr>Register Usage Convention</vt:lpstr>
      <vt:lpstr>Compiling a C program</vt:lpstr>
      <vt:lpstr>Conventions Followed</vt:lpstr>
      <vt:lpstr>PowerPoint Presentation</vt:lpstr>
      <vt:lpstr>Various Addressing Modes</vt:lpstr>
      <vt:lpstr>Mechanism of Function Call and Return </vt:lpstr>
      <vt:lpstr>PowerPoint Presentation</vt:lpstr>
      <vt:lpstr>PowerPoint Presentation</vt:lpstr>
      <vt:lpstr>Compiling Into Assembly</vt:lpstr>
      <vt:lpstr>“leave” and “enter” Instructions</vt:lpstr>
      <vt:lpstr>Assembler Directives</vt:lpstr>
      <vt:lpstr>Some Illustrative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Sengupta</dc:creator>
  <cp:lastModifiedBy>Indranil Sengupta</cp:lastModifiedBy>
  <cp:revision>74</cp:revision>
  <dcterms:created xsi:type="dcterms:W3CDTF">2020-09-02T10:10:13Z</dcterms:created>
  <dcterms:modified xsi:type="dcterms:W3CDTF">2020-09-03T05:51:57Z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