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9"/>
  </p:notesMasterIdLst>
  <p:sldIdLst>
    <p:sldId id="256" r:id="rId4"/>
    <p:sldId id="261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6" autoAdjust="0"/>
    <p:restoredTop sz="94628" autoAdjust="0"/>
  </p:normalViewPr>
  <p:slideViewPr>
    <p:cSldViewPr>
      <p:cViewPr varScale="1">
        <p:scale>
          <a:sx n="107" d="100"/>
          <a:sy n="107" d="100"/>
        </p:scale>
        <p:origin x="830" y="8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D452B-E691-487D-9D38-368971812A9B}" type="datetimeFigureOut">
              <a:rPr lang="en-IN" smtClean="0"/>
              <a:t>10-06-2021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F3577-B91A-4F46-BD94-59E83E102CC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1151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F3577-B91A-4F46-BD94-59E83E102CC1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9030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F3577-B91A-4F46-BD94-59E83E102CC1}" type="slidenum">
              <a:rPr lang="en-IN" smtClean="0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6042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419872" y="1059582"/>
            <a:ext cx="5724128" cy="1815441"/>
          </a:xfrm>
        </p:spPr>
        <p:txBody>
          <a:bodyPr/>
          <a:lstStyle/>
          <a:p>
            <a:r>
              <a:rPr lang="en-US" sz="2400" b="1" dirty="0">
                <a:latin typeface="Georgia" panose="02040502050405020303" pitchFamily="18" charset="0"/>
              </a:rPr>
              <a:t>Helmet Detection on Motorcyclists Using Image Descriptors and </a:t>
            </a:r>
          </a:p>
          <a:p>
            <a:r>
              <a:rPr lang="en-US" sz="2400" b="1" dirty="0">
                <a:latin typeface="Georgia" panose="02040502050405020303" pitchFamily="18" charset="0"/>
              </a:rPr>
              <a:t>Classifiers</a:t>
            </a:r>
            <a:endParaRPr lang="en-US" altLang="ko-KR" sz="2400" b="1" dirty="0">
              <a:latin typeface="Georgia" panose="02040502050405020303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491880" y="2571750"/>
            <a:ext cx="5652120" cy="1208895"/>
          </a:xfrm>
        </p:spPr>
        <p:txBody>
          <a:bodyPr/>
          <a:lstStyle/>
          <a:p>
            <a:pPr lvl="0"/>
            <a:r>
              <a:rPr lang="en-IN" b="1" dirty="0">
                <a:latin typeface="Georgia" panose="02040502050405020303" pitchFamily="18" charset="0"/>
              </a:rPr>
              <a:t>Authors:</a:t>
            </a:r>
          </a:p>
          <a:p>
            <a:pPr lvl="0"/>
            <a:r>
              <a:rPr lang="en-IN" dirty="0">
                <a:latin typeface="Georgia" panose="02040502050405020303" pitchFamily="18" charset="0"/>
              </a:rPr>
              <a:t>Romuere R.V.e Silva , Kelson R. T. Aires and </a:t>
            </a:r>
            <a:r>
              <a:rPr lang="pt-BR" dirty="0">
                <a:latin typeface="Georgia" panose="02040502050405020303" pitchFamily="18" charset="0"/>
              </a:rPr>
              <a:t>Rodrigo de M. S. Veras</a:t>
            </a:r>
          </a:p>
          <a:p>
            <a:pPr>
              <a:spcBef>
                <a:spcPts val="0"/>
              </a:spcBef>
              <a:defRPr/>
            </a:pP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CFD5E8-4584-4793-BBCC-83B3529AF7A3}"/>
              </a:ext>
            </a:extLst>
          </p:cNvPr>
          <p:cNvSpPr txBox="1"/>
          <p:nvPr/>
        </p:nvSpPr>
        <p:spPr>
          <a:xfrm>
            <a:off x="7452320" y="429994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Georgia" panose="02040502050405020303" pitchFamily="18" charset="0"/>
              </a:rPr>
              <a:t>Ishika Gupta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9BDEEF89-4B0D-4B4E-A351-97EBA22BF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33970"/>
            <a:ext cx="2880320" cy="19217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613882-11F2-442C-861F-64E1443474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366417"/>
            <a:ext cx="4792740" cy="2029828"/>
          </a:xfrm>
          <a:prstGeom prst="rect">
            <a:avLst/>
          </a:prstGeom>
        </p:spPr>
      </p:pic>
      <p:pic>
        <p:nvPicPr>
          <p:cNvPr id="10" name="Picture 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181DCA7-7E2D-473E-B937-F690ADFF19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051" y="2854561"/>
            <a:ext cx="4792740" cy="2096579"/>
          </a:xfrm>
          <a:prstGeom prst="rect">
            <a:avLst/>
          </a:prstGeom>
        </p:spPr>
      </p:pic>
      <p:pic>
        <p:nvPicPr>
          <p:cNvPr id="12" name="Picture 11" descr="A picture containing different&#10;&#10;Description automatically generated">
            <a:extLst>
              <a:ext uri="{FF2B5EF4-FFF2-40B4-BE49-F238E27FC236}">
                <a16:creationId xmlns:a16="http://schemas.microsoft.com/office/drawing/2014/main" id="{DDA575D0-890F-4864-8903-DF13E47669A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072492"/>
            <a:ext cx="3252251" cy="1736441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F5A6623-27F0-44C5-9D5E-DB7424606197}"/>
              </a:ext>
            </a:extLst>
          </p:cNvPr>
          <p:cNvCxnSpPr/>
          <p:nvPr/>
        </p:nvCxnSpPr>
        <p:spPr>
          <a:xfrm>
            <a:off x="3419872" y="1394848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E3CA1E-5F09-4D06-B020-66BCD686CE94}"/>
              </a:ext>
            </a:extLst>
          </p:cNvPr>
          <p:cNvCxnSpPr>
            <a:endCxn id="10" idx="0"/>
          </p:cNvCxnSpPr>
          <p:nvPr/>
        </p:nvCxnSpPr>
        <p:spPr>
          <a:xfrm>
            <a:off x="6702421" y="2417676"/>
            <a:ext cx="0" cy="436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74C04C-D8C0-4211-85C9-D9EDCDA7B325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3851920" y="3902850"/>
            <a:ext cx="45413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962DA93-D4D1-476E-8E92-F89EC267A085}"/>
              </a:ext>
            </a:extLst>
          </p:cNvPr>
          <p:cNvSpPr txBox="1"/>
          <p:nvPr/>
        </p:nvSpPr>
        <p:spPr>
          <a:xfrm>
            <a:off x="107504" y="1635646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STEP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13005B-0928-4A03-86F4-6DA9B475FED4}"/>
              </a:ext>
            </a:extLst>
          </p:cNvPr>
          <p:cNvSpPr txBox="1"/>
          <p:nvPr/>
        </p:nvSpPr>
        <p:spPr>
          <a:xfrm>
            <a:off x="8293303" y="2201316"/>
            <a:ext cx="971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STEP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949F71-42F2-4848-9C6F-03C643971FA6}"/>
              </a:ext>
            </a:extLst>
          </p:cNvPr>
          <p:cNvSpPr txBox="1"/>
          <p:nvPr/>
        </p:nvSpPr>
        <p:spPr>
          <a:xfrm>
            <a:off x="4380058" y="2764715"/>
            <a:ext cx="971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STEP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FF3E9D-4F98-4040-8C67-42353C612C2A}"/>
              </a:ext>
            </a:extLst>
          </p:cNvPr>
          <p:cNvSpPr txBox="1"/>
          <p:nvPr/>
        </p:nvSpPr>
        <p:spPr>
          <a:xfrm>
            <a:off x="73112" y="2854561"/>
            <a:ext cx="971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STEP 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700BA1-93F8-4FE9-B7FA-765FA9AFC727}"/>
              </a:ext>
            </a:extLst>
          </p:cNvPr>
          <p:cNvSpPr txBox="1"/>
          <p:nvPr/>
        </p:nvSpPr>
        <p:spPr>
          <a:xfrm>
            <a:off x="2662661" y="8754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Georgia" panose="02040502050405020303" pitchFamily="18" charset="0"/>
              </a:rPr>
              <a:t>How to detect HELMET?</a:t>
            </a:r>
          </a:p>
        </p:txBody>
      </p:sp>
    </p:spTree>
    <p:extLst>
      <p:ext uri="{BB962C8B-B14F-4D97-AF65-F5344CB8AC3E}">
        <p14:creationId xmlns:p14="http://schemas.microsoft.com/office/powerpoint/2010/main" val="959718149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6714C8-73EA-4E1B-AF46-6C3D52E135A6}"/>
              </a:ext>
            </a:extLst>
          </p:cNvPr>
          <p:cNvSpPr txBox="1"/>
          <p:nvPr/>
        </p:nvSpPr>
        <p:spPr>
          <a:xfrm>
            <a:off x="35496" y="267494"/>
            <a:ext cx="1547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RESULT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06FB01-1592-4151-98E9-58513558B91D}"/>
              </a:ext>
            </a:extLst>
          </p:cNvPr>
          <p:cNvSpPr txBox="1"/>
          <p:nvPr/>
        </p:nvSpPr>
        <p:spPr>
          <a:xfrm>
            <a:off x="1691680" y="195486"/>
            <a:ext cx="7272808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Georgia" panose="02040502050405020303" pitchFamily="18" charset="0"/>
              </a:rPr>
              <a:t>The results are divided into two groups: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Georgia" panose="02040502050405020303" pitchFamily="18" charset="0"/>
              </a:rPr>
              <a:t>results of the vehicle classifier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Georgia" panose="02040502050405020303" pitchFamily="18" charset="0"/>
              </a:rPr>
              <a:t>results of the helmet detector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latin typeface="Georgia" panose="02040502050405020303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latin typeface="Georgia" panose="02040502050405020303" pitchFamily="18" charset="0"/>
              </a:rPr>
              <a:t>Two image database obtained: database1 and database2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latin typeface="Georgia" panose="02040502050405020303" pitchFamily="18" charset="0"/>
              </a:rPr>
              <a:t>The </a:t>
            </a:r>
            <a:r>
              <a:rPr lang="en-US" sz="1200" b="1" dirty="0">
                <a:latin typeface="Georgia" panose="02040502050405020303" pitchFamily="18" charset="0"/>
              </a:rPr>
              <a:t>first database </a:t>
            </a:r>
            <a:r>
              <a:rPr lang="en-US" sz="1200" dirty="0">
                <a:latin typeface="Georgia" panose="02040502050405020303" pitchFamily="18" charset="0"/>
              </a:rPr>
              <a:t>was employed in the classification of the vehicles, and the </a:t>
            </a:r>
          </a:p>
          <a:p>
            <a:pPr>
              <a:lnSpc>
                <a:spcPct val="150000"/>
              </a:lnSpc>
            </a:pPr>
            <a:r>
              <a:rPr lang="en-US" sz="1200" b="1" dirty="0">
                <a:latin typeface="Georgia" panose="02040502050405020303" pitchFamily="18" charset="0"/>
              </a:rPr>
              <a:t>       second database</a:t>
            </a:r>
            <a:r>
              <a:rPr lang="en-US" sz="1200" dirty="0">
                <a:latin typeface="Georgia" panose="02040502050405020303" pitchFamily="18" charset="0"/>
              </a:rPr>
              <a:t> was employed in the detection of the helmets.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latin typeface="Georgia" panose="02040502050405020303" pitchFamily="18" charset="0"/>
              </a:rPr>
              <a:t>The videos have a resolution of </a:t>
            </a:r>
            <a:r>
              <a:rPr lang="en-US" sz="1200" b="1" dirty="0">
                <a:latin typeface="Georgia" panose="02040502050405020303" pitchFamily="18" charset="0"/>
              </a:rPr>
              <a:t>1280 ×720 pixels </a:t>
            </a:r>
            <a:r>
              <a:rPr lang="en-US" sz="1200" dirty="0">
                <a:latin typeface="Georgia" panose="02040502050405020303" pitchFamily="18" charset="0"/>
              </a:rPr>
              <a:t>and </a:t>
            </a:r>
            <a:r>
              <a:rPr lang="en-US" sz="1200" b="1" dirty="0">
                <a:latin typeface="Georgia" panose="02040502050405020303" pitchFamily="18" charset="0"/>
              </a:rPr>
              <a:t>30 frames/s</a:t>
            </a:r>
            <a:r>
              <a:rPr lang="en-US" sz="1200" dirty="0">
                <a:latin typeface="Georgia" panose="02040502050405020303" pitchFamily="18" charset="0"/>
              </a:rPr>
              <a:t>. The total duration of all videos is </a:t>
            </a:r>
            <a:r>
              <a:rPr lang="en-US" sz="1200" b="1" dirty="0">
                <a:latin typeface="Georgia" panose="02040502050405020303" pitchFamily="18" charset="0"/>
              </a:rPr>
              <a:t>150 minutes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latin typeface="Georgia" panose="02040502050405020303" pitchFamily="18" charset="0"/>
              </a:rPr>
              <a:t>Database1 was obtained from 110 minutes of video and is composed of a total of 3,245images, which are divided as follows: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Georgia" panose="02040502050405020303" pitchFamily="18" charset="0"/>
              </a:rPr>
              <a:t>2,576 images of non-motorcycles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Georgia" panose="02040502050405020303" pitchFamily="18" charset="0"/>
              </a:rPr>
              <a:t>669 images of motorcycles.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latin typeface="Georgia" panose="02040502050405020303" pitchFamily="18" charset="0"/>
              </a:rPr>
              <a:t>Database2 was obtained from 40 minutes of video. Database2 is distributed as follows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Georgia" panose="02040502050405020303" pitchFamily="18" charset="0"/>
              </a:rPr>
              <a:t>151 images of motorcyclists with helmets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Georgia" panose="02040502050405020303" pitchFamily="18" charset="0"/>
              </a:rPr>
              <a:t>104 images of motorcyclists without helmets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750284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921A0A-D378-448D-8D56-F199E2AAB623}"/>
              </a:ext>
            </a:extLst>
          </p:cNvPr>
          <p:cNvSpPr txBox="1"/>
          <p:nvPr/>
        </p:nvSpPr>
        <p:spPr>
          <a:xfrm>
            <a:off x="107504" y="195486"/>
            <a:ext cx="8568952" cy="4583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Methods of evaluation of results:</a:t>
            </a: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latin typeface="Georgia" panose="02040502050405020303" pitchFamily="18" charset="0"/>
              </a:rPr>
              <a:t>The confusion matrix is a table that shows the classification results. The matrix is com-posed of four values: true positive (TP), false positive (FP), false negative (FN) and true negative (TN) and then </a:t>
            </a:r>
            <a:r>
              <a:rPr lang="en-US" sz="1200" b="1" dirty="0">
                <a:latin typeface="Georgia" panose="02040502050405020303" pitchFamily="18" charset="0"/>
              </a:rPr>
              <a:t>Kappa coefficient (K) </a:t>
            </a:r>
            <a:r>
              <a:rPr lang="en-US" sz="1200" dirty="0">
                <a:latin typeface="Georgia" panose="02040502050405020303" pitchFamily="18" charset="0"/>
              </a:rPr>
              <a:t>are calculated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latin typeface="Georgia" panose="02040502050405020303" pitchFamily="18" charset="0"/>
              </a:rPr>
              <a:t>Another result evaluation method involves </a:t>
            </a:r>
            <a:r>
              <a:rPr lang="en-US" sz="1200" b="1" dirty="0">
                <a:latin typeface="Georgia" panose="02040502050405020303" pitchFamily="18" charset="0"/>
              </a:rPr>
              <a:t>Receiver Operating Characteristic (ROC) curves</a:t>
            </a:r>
            <a:r>
              <a:rPr lang="en-US" sz="1200" dirty="0">
                <a:latin typeface="Georgia" panose="02040502050405020303" pitchFamily="18" charset="0"/>
              </a:rPr>
              <a:t>. The ROC curves show the true positive rates versus the false positive rates. The main information that is extracted from a ROC curve is the area under the curve (AUC); the larger the area is the better the classifier.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latin typeface="Georgia" panose="02040502050405020303" pitchFamily="18" charset="0"/>
              </a:rPr>
              <a:t>In addition to the </a:t>
            </a:r>
            <a:r>
              <a:rPr lang="en-US" sz="1200" b="1" dirty="0">
                <a:latin typeface="Georgia" panose="02040502050405020303" pitchFamily="18" charset="0"/>
              </a:rPr>
              <a:t>WT</a:t>
            </a:r>
            <a:r>
              <a:rPr lang="en-US" sz="1200" dirty="0">
                <a:latin typeface="Georgia" panose="02040502050405020303" pitchFamily="18" charset="0"/>
              </a:rPr>
              <a:t> and the </a:t>
            </a:r>
            <a:r>
              <a:rPr lang="en-US" sz="1200" b="1" dirty="0">
                <a:latin typeface="Georgia" panose="02040502050405020303" pitchFamily="18" charset="0"/>
              </a:rPr>
              <a:t>random forest classifier</a:t>
            </a:r>
            <a:r>
              <a:rPr lang="en-US" sz="1200" dirty="0">
                <a:latin typeface="Georgia" panose="02040502050405020303" pitchFamily="18" charset="0"/>
              </a:rPr>
              <a:t>, the </a:t>
            </a:r>
            <a:r>
              <a:rPr lang="en-US" sz="1200" b="1" dirty="0">
                <a:latin typeface="Georgia" panose="02040502050405020303" pitchFamily="18" charset="0"/>
              </a:rPr>
              <a:t>HOG</a:t>
            </a:r>
            <a:r>
              <a:rPr lang="en-US" sz="1200" dirty="0">
                <a:latin typeface="Georgia" panose="02040502050405020303" pitchFamily="18" charset="0"/>
              </a:rPr>
              <a:t>, local binary pattern</a:t>
            </a:r>
            <a:r>
              <a:rPr lang="en-US" sz="1200" b="1" dirty="0">
                <a:latin typeface="Georgia" panose="02040502050405020303" pitchFamily="18" charset="0"/>
              </a:rPr>
              <a:t>(LBP) </a:t>
            </a:r>
            <a:r>
              <a:rPr lang="en-US" sz="1200" dirty="0">
                <a:latin typeface="Georgia" panose="02040502050405020303" pitchFamily="18" charset="0"/>
              </a:rPr>
              <a:t> and Speeded Up Robust Features </a:t>
            </a:r>
            <a:r>
              <a:rPr lang="en-US" sz="1200" b="1" dirty="0">
                <a:latin typeface="Georgia" panose="02040502050405020303" pitchFamily="18" charset="0"/>
              </a:rPr>
              <a:t>(SURF) </a:t>
            </a:r>
            <a:r>
              <a:rPr lang="en-US" sz="1200" dirty="0">
                <a:latin typeface="Georgia" panose="02040502050405020303" pitchFamily="18" charset="0"/>
              </a:rPr>
              <a:t>descriptors and the </a:t>
            </a:r>
            <a:r>
              <a:rPr lang="en-US" sz="1200" b="1" dirty="0">
                <a:latin typeface="Georgia" panose="02040502050405020303" pitchFamily="18" charset="0"/>
              </a:rPr>
              <a:t>SVM</a:t>
            </a:r>
            <a:r>
              <a:rPr lang="en-US" sz="1200" dirty="0">
                <a:latin typeface="Georgia" panose="02040502050405020303" pitchFamily="18" charset="0"/>
              </a:rPr>
              <a:t>, radial basis function neural network </a:t>
            </a:r>
            <a:r>
              <a:rPr lang="en-US" sz="1200" b="1" dirty="0">
                <a:latin typeface="Georgia" panose="02040502050405020303" pitchFamily="18" charset="0"/>
              </a:rPr>
              <a:t>(RBFN), MLP</a:t>
            </a:r>
            <a:r>
              <a:rPr lang="en-US" sz="1200" dirty="0">
                <a:latin typeface="Georgia" panose="02040502050405020303" pitchFamily="18" charset="0"/>
              </a:rPr>
              <a:t> and </a:t>
            </a:r>
            <a:r>
              <a:rPr lang="en-US" sz="1200" b="1" dirty="0">
                <a:latin typeface="Georgia" panose="02040502050405020303" pitchFamily="18" charset="0"/>
              </a:rPr>
              <a:t>naive Bayes </a:t>
            </a:r>
          </a:p>
          <a:p>
            <a:pPr>
              <a:lnSpc>
                <a:spcPct val="150000"/>
              </a:lnSpc>
            </a:pPr>
            <a:r>
              <a:rPr lang="en-US" sz="1200" b="1" dirty="0">
                <a:latin typeface="Georgia" panose="02040502050405020303" pitchFamily="18" charset="0"/>
              </a:rPr>
              <a:t>       </a:t>
            </a:r>
            <a:r>
              <a:rPr lang="en-US" sz="1200" dirty="0">
                <a:latin typeface="Georgia" panose="02040502050405020303" pitchFamily="18" charset="0"/>
              </a:rPr>
              <a:t> classifiers were also tested.</a:t>
            </a:r>
          </a:p>
          <a:p>
            <a:pPr>
              <a:lnSpc>
                <a:spcPct val="150000"/>
              </a:lnSpc>
            </a:pPr>
            <a:endParaRPr lang="en-US" sz="1200" dirty="0"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RESULT FOR VEHICLE CLASSIFICATION: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dirty="0">
                <a:latin typeface="Georgia" panose="02040502050405020303" pitchFamily="18" charset="0"/>
              </a:rPr>
              <a:t>From the results obtained for the SVM classifier. The classifier obtained a maximum hit rate of 0.9763 using the LBP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Georgia" panose="02040502050405020303" pitchFamily="18" charset="0"/>
              </a:rPr>
              <a:t>    descriptor. The results were similar to the results of the proposed system, which was 0.9778.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Georgia" panose="02040502050405020303" pitchFamily="18" charset="0"/>
              </a:rPr>
              <a:t>    Similar results were obtained for the Kappa coefficient, which also obtained “Excellent” results (0.9272).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dirty="0">
                <a:latin typeface="Georgia" panose="02040502050405020303" pitchFamily="18" charset="0"/>
              </a:rPr>
              <a:t>The best result for this classifier was 0.9676 with the 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Georgia" panose="02040502050405020303" pitchFamily="18" charset="0"/>
              </a:rPr>
              <a:t>SURF descriptor</a:t>
            </a:r>
            <a:r>
              <a:rPr lang="en-US" sz="1200" dirty="0">
                <a:latin typeface="Georgia" panose="02040502050405020303" pitchFamily="18" charset="0"/>
              </a:rPr>
              <a:t>, and the worst result was 0.9510 with the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Georgia" panose="02040502050405020303" pitchFamily="18" charset="0"/>
              </a:rPr>
              <a:t>     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Georgia" panose="02040502050405020303" pitchFamily="18" charset="0"/>
              </a:rPr>
              <a:t>HOG descriptor.</a:t>
            </a:r>
          </a:p>
        </p:txBody>
      </p:sp>
    </p:spTree>
    <p:extLst>
      <p:ext uri="{BB962C8B-B14F-4D97-AF65-F5344CB8AC3E}">
        <p14:creationId xmlns:p14="http://schemas.microsoft.com/office/powerpoint/2010/main" val="4279618392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23E741-1481-4794-9DFE-2EB7B910A547}"/>
              </a:ext>
            </a:extLst>
          </p:cNvPr>
          <p:cNvSpPr txBox="1"/>
          <p:nvPr/>
        </p:nvSpPr>
        <p:spPr>
          <a:xfrm>
            <a:off x="35496" y="123478"/>
            <a:ext cx="9001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endParaRPr lang="en-US" sz="1200" dirty="0">
              <a:latin typeface="Georgia" panose="02040502050405020303" pitchFamily="18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dirty="0">
                <a:latin typeface="Georgia" panose="02040502050405020303" pitchFamily="18" charset="0"/>
              </a:rPr>
              <a:t>The results of the naive 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Georgia" panose="02040502050405020303" pitchFamily="18" charset="0"/>
              </a:rPr>
              <a:t>Bayes classifier .</a:t>
            </a:r>
            <a:r>
              <a:rPr lang="en-US" sz="1200" dirty="0">
                <a:latin typeface="Georgia" panose="02040502050405020303" pitchFamily="18" charset="0"/>
              </a:rPr>
              <a:t>This classifier obtained an accuracy of 0.9713 with the 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Georgia" panose="02040502050405020303" pitchFamily="18" charset="0"/>
              </a:rPr>
              <a:t>SURF descriptor </a:t>
            </a:r>
            <a:r>
              <a:rPr lang="en-US" sz="1200" dirty="0">
                <a:latin typeface="Georgia" panose="02040502050405020303" pitchFamily="18" charset="0"/>
              </a:rPr>
              <a:t>and a specificity of 0.9946; this rate indicates that almost all objects of the non-motorcycle class were correctly classified.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200" dirty="0"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RESULT FOR HELMET DETECTION: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Georgia" panose="02040502050405020303" pitchFamily="18" charset="0"/>
              </a:rPr>
              <a:t>The obtained result was an accuracy of 0.9137. From a total of 255 images, 22 images were incorrectly classified.</a:t>
            </a:r>
          </a:p>
          <a:p>
            <a:pPr>
              <a:lnSpc>
                <a:spcPct val="150000"/>
              </a:lnSpc>
            </a:pPr>
            <a:endParaRPr lang="en-US" sz="1200" dirty="0"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latin typeface="Georgia" panose="02040502050405020303" pitchFamily="18" charset="0"/>
            </a:endParaRPr>
          </a:p>
          <a:p>
            <a:endParaRPr lang="en-IN" dirty="0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53B5E892-F7CB-4EAA-A727-19F661622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779663"/>
            <a:ext cx="5101390" cy="1584176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4BEF8ACF-BAA4-4423-9306-DA39918AA1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435846"/>
            <a:ext cx="5029383" cy="146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83560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92089C-AB64-45E4-9F43-24EA84763E76}"/>
              </a:ext>
            </a:extLst>
          </p:cNvPr>
          <p:cNvSpPr txBox="1"/>
          <p:nvPr/>
        </p:nvSpPr>
        <p:spPr>
          <a:xfrm>
            <a:off x="2699792" y="19548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</a:rPr>
              <a:t>CONCLUSIONS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44ADD9-9AE0-4B33-B61F-44CD4E864586}"/>
              </a:ext>
            </a:extLst>
          </p:cNvPr>
          <p:cNvSpPr txBox="1"/>
          <p:nvPr/>
        </p:nvSpPr>
        <p:spPr>
          <a:xfrm>
            <a:off x="2699792" y="915566"/>
            <a:ext cx="6192688" cy="2551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dirty="0">
                <a:latin typeface="Georgia" panose="02040502050405020303" pitchFamily="18" charset="0"/>
              </a:rPr>
              <a:t>In the stage of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vehicle segmentation and classification</a:t>
            </a:r>
            <a:r>
              <a:rPr lang="en-US" sz="1200" dirty="0">
                <a:latin typeface="Georgia" panose="02040502050405020303" pitchFamily="18" charset="0"/>
              </a:rPr>
              <a:t>, algorithms for the </a:t>
            </a:r>
          </a:p>
          <a:p>
            <a:pPr algn="just">
              <a:lnSpc>
                <a:spcPct val="150000"/>
              </a:lnSpc>
            </a:pPr>
            <a:r>
              <a:rPr lang="en-US" sz="1200" dirty="0">
                <a:latin typeface="Georgia" panose="02040502050405020303" pitchFamily="18" charset="0"/>
              </a:rPr>
              <a:t>    background calculation and tracking of objects, descriptors and classifiers that</a:t>
            </a:r>
          </a:p>
          <a:p>
            <a:pPr algn="just">
              <a:lnSpc>
                <a:spcPct val="150000"/>
              </a:lnSpc>
            </a:pPr>
            <a:r>
              <a:rPr lang="en-US" sz="1200" dirty="0">
                <a:latin typeface="Georgia" panose="02040502050405020303" pitchFamily="18" charset="0"/>
              </a:rPr>
              <a:t>    exhibited  reasonable hit rates and low processing times were selected from the </a:t>
            </a:r>
          </a:p>
          <a:p>
            <a:pPr algn="just">
              <a:lnSpc>
                <a:spcPct val="150000"/>
              </a:lnSpc>
            </a:pPr>
            <a:r>
              <a:rPr lang="en-US" sz="1200" dirty="0">
                <a:latin typeface="Georgia" panose="02040502050405020303" pitchFamily="18" charset="0"/>
              </a:rPr>
              <a:t>    literature achieving an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accuracy of 0.9778.</a:t>
            </a:r>
          </a:p>
          <a:p>
            <a:pPr algn="just">
              <a:lnSpc>
                <a:spcPct val="150000"/>
              </a:lnSpc>
            </a:pPr>
            <a:endParaRPr lang="en-US" sz="1200" dirty="0">
              <a:latin typeface="Georgia" panose="02040502050405020303" pitchFamily="18" charset="0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dirty="0">
                <a:latin typeface="Georgia" panose="02040502050405020303" pitchFamily="18" charset="0"/>
              </a:rPr>
              <a:t>In the stage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of detection of helmet use</a:t>
            </a:r>
            <a:r>
              <a:rPr lang="en-US" sz="1200" dirty="0">
                <a:latin typeface="Georgia" panose="02040502050405020303" pitchFamily="18" charset="0"/>
              </a:rPr>
              <a:t>, algorithms for the extraction of features in</a:t>
            </a:r>
          </a:p>
          <a:p>
            <a:pPr algn="just">
              <a:lnSpc>
                <a:spcPct val="150000"/>
              </a:lnSpc>
            </a:pPr>
            <a:r>
              <a:rPr lang="en-US" sz="1200" dirty="0">
                <a:latin typeface="Georgia" panose="02040502050405020303" pitchFamily="18" charset="0"/>
              </a:rPr>
              <a:t>    images and classification algorithms were employed. The proposed system also </a:t>
            </a:r>
          </a:p>
          <a:p>
            <a:pPr algn="just">
              <a:lnSpc>
                <a:spcPct val="150000"/>
              </a:lnSpc>
            </a:pPr>
            <a:r>
              <a:rPr lang="en-US" sz="1200" dirty="0">
                <a:latin typeface="Georgia" panose="02040502050405020303" pitchFamily="18" charset="0"/>
              </a:rPr>
              <a:t>    obtained satisfactory hit rates. The MLP classifier that incorporated the HOG </a:t>
            </a:r>
          </a:p>
          <a:p>
            <a:pPr algn="just">
              <a:lnSpc>
                <a:spcPct val="150000"/>
              </a:lnSpc>
            </a:pPr>
            <a:r>
              <a:rPr lang="en-US" sz="1200" dirty="0">
                <a:latin typeface="Georgia" panose="02040502050405020303" pitchFamily="18" charset="0"/>
              </a:rPr>
              <a:t>     descriptor  obtained the best results, with an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accuracy of 0.9137</a:t>
            </a:r>
            <a:r>
              <a:rPr lang="en-US" sz="1200" dirty="0">
                <a:latin typeface="Georgia" panose="02040502050405020303" pitchFamily="18" charset="0"/>
              </a:rPr>
              <a:t>.</a:t>
            </a:r>
            <a:endParaRPr lang="en-IN" sz="12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408076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AF103A-FE36-463B-8F69-94EB97FD8BE8}"/>
              </a:ext>
            </a:extLst>
          </p:cNvPr>
          <p:cNvSpPr txBox="1"/>
          <p:nvPr/>
        </p:nvSpPr>
        <p:spPr>
          <a:xfrm>
            <a:off x="3347864" y="2283718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Georgia" panose="02040502050405020303" pitchFamily="18" charset="0"/>
              </a:rPr>
              <a:t>THANK  YOU</a:t>
            </a:r>
          </a:p>
        </p:txBody>
      </p:sp>
    </p:spTree>
    <p:extLst>
      <p:ext uri="{BB962C8B-B14F-4D97-AF65-F5344CB8AC3E}">
        <p14:creationId xmlns:p14="http://schemas.microsoft.com/office/powerpoint/2010/main" val="218292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cs typeface="Arial" pitchFamily="34" charset="0"/>
              </a:rPr>
              <a:t>TABLE OF CONTENT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388419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071612" y="1787616"/>
            <a:ext cx="5316812" cy="415981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069602" y="2344622"/>
            <a:ext cx="5316813" cy="415935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069603" y="2874944"/>
            <a:ext cx="5316812" cy="437663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73201" y="1733151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76649" y="2245161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69603" y="281066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51840" y="1356248"/>
            <a:ext cx="4392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INTRODUCTON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07410" y="1878555"/>
            <a:ext cx="4392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PROPOSED METHODOLOGY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89604" y="2363327"/>
            <a:ext cx="4392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VEHICLE SEGMENTATION AND CLASSIFICATION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79044" y="2901536"/>
            <a:ext cx="4381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DETECTION OF HELMET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9D9846-E643-4D04-82F6-3A8501A61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5" y="3341257"/>
            <a:ext cx="5592209" cy="526637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4FB9FBE6-CC5A-4959-9A5A-A700B6ADA4FF}"/>
              </a:ext>
            </a:extLst>
          </p:cNvPr>
          <p:cNvSpPr txBox="1"/>
          <p:nvPr/>
        </p:nvSpPr>
        <p:spPr>
          <a:xfrm>
            <a:off x="3779044" y="3461499"/>
            <a:ext cx="4381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RESULT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7AC04B-C28E-4F0E-9982-17789A4B6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5" y="3840427"/>
            <a:ext cx="5560034" cy="53820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3EA6E3F-4D46-4F3E-B8AB-82F760F197D3}"/>
              </a:ext>
            </a:extLst>
          </p:cNvPr>
          <p:cNvSpPr txBox="1"/>
          <p:nvPr/>
        </p:nvSpPr>
        <p:spPr>
          <a:xfrm>
            <a:off x="3091086" y="336821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97AC40-31B0-4986-85D6-77586839D096}"/>
              </a:ext>
            </a:extLst>
          </p:cNvPr>
          <p:cNvSpPr txBox="1"/>
          <p:nvPr/>
        </p:nvSpPr>
        <p:spPr>
          <a:xfrm>
            <a:off x="3069603" y="385541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06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827D9BB-DAD7-4A40-9DE7-6BC61D62D675}"/>
              </a:ext>
            </a:extLst>
          </p:cNvPr>
          <p:cNvSpPr txBox="1"/>
          <p:nvPr/>
        </p:nvSpPr>
        <p:spPr>
          <a:xfrm>
            <a:off x="3779044" y="3970383"/>
            <a:ext cx="4381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CONCLUSION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8D65D2-884D-4111-B234-5B7F9509DD6A}"/>
              </a:ext>
            </a:extLst>
          </p:cNvPr>
          <p:cNvSpPr txBox="1"/>
          <p:nvPr/>
        </p:nvSpPr>
        <p:spPr>
          <a:xfrm>
            <a:off x="2843808" y="627534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B846F3-A669-47DC-860E-581DCBA5347E}"/>
              </a:ext>
            </a:extLst>
          </p:cNvPr>
          <p:cNvSpPr txBox="1"/>
          <p:nvPr/>
        </p:nvSpPr>
        <p:spPr>
          <a:xfrm>
            <a:off x="2699792" y="1275606"/>
            <a:ext cx="568863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Georgia" panose="02040502050405020303" pitchFamily="18" charset="0"/>
              </a:rPr>
              <a:t>Due to the large number of vehicles in circulation, the number of </a:t>
            </a:r>
          </a:p>
          <a:p>
            <a:pPr lvl="0" algn="just">
              <a:lnSpc>
                <a:spcPct val="150000"/>
              </a:lnSpc>
            </a:pPr>
            <a:r>
              <a:rPr lang="en-US" sz="1400" dirty="0">
                <a:latin typeface="Georgia" panose="02040502050405020303" pitchFamily="18" charset="0"/>
              </a:rPr>
              <a:t>    accidents involving motorcycles has increased during the last years.</a:t>
            </a:r>
          </a:p>
          <a:p>
            <a:pPr lvl="0" algn="just">
              <a:lnSpc>
                <a:spcPct val="150000"/>
              </a:lnSpc>
            </a:pPr>
            <a:r>
              <a:rPr lang="en-US" sz="1400" dirty="0">
                <a:latin typeface="Georgia" panose="02040502050405020303" pitchFamily="18" charset="0"/>
              </a:rPr>
              <a:t>    Therefore studies of intelligent traffic systems have increased.</a:t>
            </a:r>
          </a:p>
          <a:p>
            <a:pPr marL="171450" lvl="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Georgia" panose="02040502050405020303" pitchFamily="18" charset="0"/>
              </a:rPr>
              <a:t>This paper proposed a method for motorcycle detection and classification and a system for the detection of motorcyclists without helmets.</a:t>
            </a:r>
          </a:p>
          <a:p>
            <a:pPr marL="171450" lvl="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Georgia" panose="02040502050405020303" pitchFamily="18" charset="0"/>
              </a:rPr>
              <a:t>The majority of studies focus on the detection, recognition, tracking and counting of vehicles and on the estimation of traffic parameters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072484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1C1ED5-658C-48C6-9489-A22F6E054676}"/>
              </a:ext>
            </a:extLst>
          </p:cNvPr>
          <p:cNvSpPr txBox="1"/>
          <p:nvPr/>
        </p:nvSpPr>
        <p:spPr>
          <a:xfrm>
            <a:off x="1966565" y="643482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Proposed Methodology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927714-8B5E-4FB4-BACB-C1F31CB3E809}"/>
              </a:ext>
            </a:extLst>
          </p:cNvPr>
          <p:cNvSpPr txBox="1"/>
          <p:nvPr/>
        </p:nvSpPr>
        <p:spPr>
          <a:xfrm>
            <a:off x="1979712" y="1513061"/>
            <a:ext cx="6624736" cy="2551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dirty="0">
                <a:latin typeface="Georgia" panose="02040502050405020303" pitchFamily="18" charset="0"/>
              </a:rPr>
              <a:t>This study proposed a computational vision methodology for the detection of helmet use by motorcyclists on public roads.</a:t>
            </a:r>
          </a:p>
          <a:p>
            <a:pPr marL="171450" lvl="0" indent="-1714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200" dirty="0">
              <a:latin typeface="Georgia" panose="02040502050405020303" pitchFamily="18" charset="0"/>
            </a:endParaRPr>
          </a:p>
          <a:p>
            <a:pPr marL="171450" lvl="0" indent="-1714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dirty="0">
                <a:latin typeface="Georgia" panose="02040502050405020303" pitchFamily="18" charset="0"/>
              </a:rPr>
              <a:t>The study is divided into two stages: </a:t>
            </a:r>
          </a:p>
          <a:p>
            <a:pPr marL="228600" lvl="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sz="1200" b="1" dirty="0">
                <a:latin typeface="Georgia" panose="02040502050405020303" pitchFamily="18" charset="0"/>
              </a:rPr>
              <a:t>Vehicle segmentation and classification</a:t>
            </a:r>
          </a:p>
          <a:p>
            <a:pPr marL="228600" lvl="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sz="1200" b="1" dirty="0">
                <a:latin typeface="Georgia" panose="02040502050405020303" pitchFamily="18" charset="0"/>
              </a:rPr>
              <a:t>Detection of helmet use</a:t>
            </a:r>
          </a:p>
          <a:p>
            <a:pPr lvl="0" algn="just">
              <a:lnSpc>
                <a:spcPct val="150000"/>
              </a:lnSpc>
            </a:pPr>
            <a:endParaRPr lang="en-US" sz="1200" dirty="0">
              <a:latin typeface="Georgia" panose="02040502050405020303" pitchFamily="18" charset="0"/>
            </a:endParaRPr>
          </a:p>
          <a:p>
            <a:pPr marL="171450" lvl="0" indent="-1714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dirty="0">
                <a:latin typeface="Georgia" panose="02040502050405020303" pitchFamily="18" charset="0"/>
              </a:rPr>
              <a:t>The stage of vehicle segmentation and classification has the following objectives: determining which objects are moving in the scene and classifying these objects</a:t>
            </a:r>
          </a:p>
        </p:txBody>
      </p:sp>
    </p:spTree>
    <p:extLst>
      <p:ext uri="{BB962C8B-B14F-4D97-AF65-F5344CB8AC3E}">
        <p14:creationId xmlns:p14="http://schemas.microsoft.com/office/powerpoint/2010/main" val="387707522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E9737E-13C2-4C7F-9001-5268CDF36A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02047"/>
            <a:ext cx="9144000" cy="576064"/>
          </a:xfrm>
        </p:spPr>
        <p:txBody>
          <a:bodyPr/>
          <a:lstStyle/>
          <a:p>
            <a:r>
              <a:rPr lang="en-IN" sz="2400" dirty="0">
                <a:latin typeface="Georgia" panose="02040502050405020303" pitchFamily="18" charset="0"/>
              </a:rPr>
              <a:t>1.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Vehicle segmentation and classification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80BD43AA-6137-4043-9EB4-FECD34FE41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" t="-10042" r="-1220" b="10042"/>
          <a:stretch/>
        </p:blipFill>
        <p:spPr>
          <a:xfrm>
            <a:off x="179512" y="107155"/>
            <a:ext cx="6912768" cy="49158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41B2CD-890F-4BCB-BA4F-01B60B594265}"/>
              </a:ext>
            </a:extLst>
          </p:cNvPr>
          <p:cNvSpPr txBox="1"/>
          <p:nvPr/>
        </p:nvSpPr>
        <p:spPr>
          <a:xfrm>
            <a:off x="6084168" y="1131590"/>
            <a:ext cx="29523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latin typeface="Georgia" panose="02040502050405020303" pitchFamily="18" charset="0"/>
              </a:rPr>
              <a:t>Flow Diagram of all steps of the </a:t>
            </a:r>
          </a:p>
          <a:p>
            <a:pPr algn="just"/>
            <a:r>
              <a:rPr lang="en-US" sz="1200" dirty="0">
                <a:latin typeface="Georgia" panose="02040502050405020303" pitchFamily="18" charset="0"/>
              </a:rPr>
              <a:t>proposed system, where  MD is the main  diagonal, CL is the cross </a:t>
            </a:r>
          </a:p>
          <a:p>
            <a:pPr algn="just"/>
            <a:r>
              <a:rPr lang="en-US" sz="1200" dirty="0">
                <a:latin typeface="Georgia" panose="02040502050405020303" pitchFamily="18" charset="0"/>
              </a:rPr>
              <a:t>line, WT is the wavelet transform, CHT is the circular Hough transform, HOG is the histogram of oriented gradient descriptor and MLP is </a:t>
            </a:r>
          </a:p>
          <a:p>
            <a:pPr algn="just"/>
            <a:r>
              <a:rPr lang="en-US" sz="1200" dirty="0">
                <a:latin typeface="Georgia" panose="02040502050405020303" pitchFamily="18" charset="0"/>
              </a:rPr>
              <a:t>the multilayer perceptron </a:t>
            </a:r>
          </a:p>
          <a:p>
            <a:pPr algn="just"/>
            <a:r>
              <a:rPr lang="en-US" sz="1200" dirty="0">
                <a:latin typeface="Georgia" panose="02040502050405020303" pitchFamily="18" charset="0"/>
              </a:rPr>
              <a:t>classifier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817325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40BC25-D99A-4F03-85D4-F5C01F8CD758}"/>
              </a:ext>
            </a:extLst>
          </p:cNvPr>
          <p:cNvSpPr txBox="1"/>
          <p:nvPr/>
        </p:nvSpPr>
        <p:spPr>
          <a:xfrm>
            <a:off x="1763688" y="555526"/>
            <a:ext cx="7200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Georgia" panose="02040502050405020303" pitchFamily="18" charset="0"/>
              </a:rPr>
              <a:t>The stage of vehicle segmentation and classification comprises three stages: 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Georgia" panose="02040502050405020303" pitchFamily="18" charset="0"/>
              </a:rPr>
              <a:t>       </a:t>
            </a:r>
            <a:r>
              <a:rPr lang="en-US" sz="1400" b="1" dirty="0">
                <a:latin typeface="Georgia" panose="02040502050405020303" pitchFamily="18" charset="0"/>
              </a:rPr>
              <a:t>detection of  the background</a:t>
            </a:r>
            <a:r>
              <a:rPr lang="en-US" sz="1400" dirty="0">
                <a:latin typeface="Georgia" panose="02040502050405020303" pitchFamily="18" charset="0"/>
              </a:rPr>
              <a:t>, </a:t>
            </a:r>
            <a:r>
              <a:rPr lang="en-US" sz="1400" b="1" dirty="0">
                <a:latin typeface="Georgia" panose="02040502050405020303" pitchFamily="18" charset="0"/>
              </a:rPr>
              <a:t>segmentation of moving objects </a:t>
            </a:r>
            <a:r>
              <a:rPr lang="en-US" sz="1400" dirty="0">
                <a:latin typeface="Georgia" panose="02040502050405020303" pitchFamily="18" charset="0"/>
              </a:rPr>
              <a:t>and 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Georgia" panose="02040502050405020303" pitchFamily="18" charset="0"/>
              </a:rPr>
              <a:t>       </a:t>
            </a:r>
            <a:r>
              <a:rPr lang="en-US" sz="1400" b="1" dirty="0">
                <a:latin typeface="Georgia" panose="02040502050405020303" pitchFamily="18" charset="0"/>
              </a:rPr>
              <a:t>vehicle classification</a:t>
            </a:r>
          </a:p>
          <a:p>
            <a:pPr>
              <a:lnSpc>
                <a:spcPct val="150000"/>
              </a:lnSpc>
            </a:pPr>
            <a:endParaRPr lang="en-US" sz="1400" b="1" dirty="0">
              <a:latin typeface="Georgia" panose="02040502050405020303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>
                <a:latin typeface="Georgia" panose="02040502050405020303" pitchFamily="18" charset="0"/>
              </a:rPr>
              <a:t>Detection of the Background: </a:t>
            </a:r>
            <a:r>
              <a:rPr lang="en-US" sz="1400" dirty="0">
                <a:latin typeface="Georgia" panose="02040502050405020303" pitchFamily="18" charset="0"/>
              </a:rPr>
              <a:t>The main objective of this step is to obtain an         image that will be used to detect moving objects. The calculation of the background 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Georgia" panose="02040502050405020303" pitchFamily="18" charset="0"/>
              </a:rPr>
              <a:t>        image was performed using the AGMM algorithm</a:t>
            </a:r>
          </a:p>
          <a:p>
            <a:pPr>
              <a:lnSpc>
                <a:spcPct val="150000"/>
              </a:lnSpc>
            </a:pPr>
            <a:endParaRPr lang="en-US" sz="1400" dirty="0"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Georgia" panose="02040502050405020303" pitchFamily="18" charset="0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Georgia" panose="02040502050405020303" pitchFamily="18" charset="0"/>
              </a:rPr>
              <a:t> </a:t>
            </a:r>
          </a:p>
          <a:p>
            <a:endParaRPr lang="en-IN" sz="1400" dirty="0">
              <a:latin typeface="Georgia" panose="02040502050405020303" pitchFamily="18" charset="0"/>
            </a:endParaRP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C868839-F5B7-4070-88C6-1AFABBC13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418" y="2859782"/>
            <a:ext cx="7053180" cy="219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4698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9CE3B4-5C56-4B8E-A057-B69DCAD237AE}"/>
              </a:ext>
            </a:extLst>
          </p:cNvPr>
          <p:cNvSpPr txBox="1"/>
          <p:nvPr/>
        </p:nvSpPr>
        <p:spPr>
          <a:xfrm>
            <a:off x="1835696" y="296639"/>
            <a:ext cx="7128792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Georgia" panose="02040502050405020303" pitchFamily="18" charset="0"/>
              </a:rPr>
              <a:t>2</a:t>
            </a:r>
            <a:r>
              <a:rPr lang="en-IN" sz="1400" b="1" dirty="0">
                <a:latin typeface="Georgia" panose="02040502050405020303" pitchFamily="18" charset="0"/>
              </a:rPr>
              <a:t>. Segmentation of moving objects: 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Georgia" panose="02040502050405020303" pitchFamily="18" charset="0"/>
              </a:rPr>
              <a:t>The segmentation of moving objects on the scene facilitates the evaluation of the objects of interest in the image. The method of background subtraction receives all points that 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Georgia" panose="02040502050405020303" pitchFamily="18" charset="0"/>
              </a:rPr>
              <a:t>were altered in a scene as shown in the figure.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Georgia" panose="02040502050405020303" pitchFamily="18" charset="0"/>
              </a:rPr>
              <a:t>For the segmentation of moving objects in the proposed system, a CL (Fig. 3), which is 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Georgia" panose="02040502050405020303" pitchFamily="18" charset="0"/>
              </a:rPr>
              <a:t>marked by the user in the calibration stage of the system, must be defined</a:t>
            </a:r>
          </a:p>
          <a:p>
            <a:pPr>
              <a:lnSpc>
                <a:spcPct val="150000"/>
              </a:lnSpc>
            </a:pPr>
            <a:endParaRPr lang="en-US" sz="14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latin typeface="Georgia" panose="02040502050405020303" pitchFamily="18" charset="0"/>
            </a:endParaRPr>
          </a:p>
        </p:txBody>
      </p:sp>
      <p:pic>
        <p:nvPicPr>
          <p:cNvPr id="5" name="Picture 4" descr="A picture containing text, scene, way, road&#10;&#10;Description automatically generated">
            <a:extLst>
              <a:ext uri="{FF2B5EF4-FFF2-40B4-BE49-F238E27FC236}">
                <a16:creationId xmlns:a16="http://schemas.microsoft.com/office/drawing/2014/main" id="{0D8EA443-0EF1-47B1-A5F5-F6E3C097A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338869"/>
            <a:ext cx="4968552" cy="250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6452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4BCF44C-2460-4379-88CE-DF69323F41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513" y="411510"/>
            <a:ext cx="5112568" cy="23762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FB87A7-B902-4260-9BF5-540CAC4F17CB}"/>
              </a:ext>
            </a:extLst>
          </p:cNvPr>
          <p:cNvSpPr txBox="1"/>
          <p:nvPr/>
        </p:nvSpPr>
        <p:spPr>
          <a:xfrm>
            <a:off x="395536" y="406400"/>
            <a:ext cx="84969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Georgia" panose="02040502050405020303" pitchFamily="18" charset="0"/>
              </a:rPr>
              <a:t>3. Vehicle Classification:</a:t>
            </a:r>
          </a:p>
          <a:p>
            <a:endParaRPr lang="en-IN" sz="1400" dirty="0"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latin typeface="Georgia" panose="02040502050405020303" pitchFamily="18" charset="0"/>
              </a:rPr>
              <a:t>The task of classifying the vehicles consists of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Georgia" panose="02040502050405020303" pitchFamily="18" charset="0"/>
              </a:rPr>
              <a:t>differentiating the segmented objects into two class: </a:t>
            </a:r>
          </a:p>
          <a:p>
            <a:pPr>
              <a:lnSpc>
                <a:spcPct val="150000"/>
              </a:lnSpc>
            </a:pPr>
            <a:r>
              <a:rPr lang="en-US" sz="1200" b="1" dirty="0">
                <a:latin typeface="Georgia" panose="02040502050405020303" pitchFamily="18" charset="0"/>
              </a:rPr>
              <a:t>motorcycles</a:t>
            </a:r>
            <a:r>
              <a:rPr lang="en-US" sz="1200" dirty="0">
                <a:latin typeface="Georgia" panose="02040502050405020303" pitchFamily="18" charset="0"/>
              </a:rPr>
              <a:t> and </a:t>
            </a:r>
            <a:r>
              <a:rPr lang="en-US" sz="1200" b="1" dirty="0">
                <a:latin typeface="Georgia" panose="02040502050405020303" pitchFamily="18" charset="0"/>
              </a:rPr>
              <a:t>non-motorcycles</a:t>
            </a: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latin typeface="Georgia" panose="02040502050405020303" pitchFamily="18" charset="0"/>
              </a:rPr>
              <a:t>The features of the images are extracted using </a:t>
            </a:r>
          </a:p>
          <a:p>
            <a:pPr algn="just">
              <a:lnSpc>
                <a:spcPct val="150000"/>
              </a:lnSpc>
            </a:pPr>
            <a:r>
              <a:rPr lang="en-US" sz="1200" dirty="0">
                <a:latin typeface="Georgia" panose="02040502050405020303" pitchFamily="18" charset="0"/>
              </a:rPr>
              <a:t>       the WT and the image that was segmented </a:t>
            </a:r>
          </a:p>
          <a:p>
            <a:pPr algn="just">
              <a:lnSpc>
                <a:spcPct val="150000"/>
              </a:lnSpc>
            </a:pPr>
            <a:r>
              <a:rPr lang="en-US" sz="1200" dirty="0">
                <a:latin typeface="Georgia" panose="02040502050405020303" pitchFamily="18" charset="0"/>
              </a:rPr>
              <a:t>       in the previous stage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latin typeface="Georgia" panose="02040502050405020303" pitchFamily="18" charset="0"/>
              </a:rPr>
              <a:t>A feature vector is obtained for each </a:t>
            </a:r>
          </a:p>
          <a:p>
            <a:pPr algn="just">
              <a:lnSpc>
                <a:spcPct val="150000"/>
              </a:lnSpc>
            </a:pPr>
            <a:r>
              <a:rPr lang="en-US" sz="1200" dirty="0">
                <a:latin typeface="Georgia" panose="02040502050405020303" pitchFamily="18" charset="0"/>
              </a:rPr>
              <a:t>      generated image. This vector is used by the  random forest classifier to determine which class the </a:t>
            </a:r>
          </a:p>
          <a:p>
            <a:pPr algn="just">
              <a:lnSpc>
                <a:spcPct val="150000"/>
              </a:lnSpc>
            </a:pPr>
            <a:r>
              <a:rPr lang="en-US" sz="1200" dirty="0">
                <a:latin typeface="Georgia" panose="02040502050405020303" pitchFamily="18" charset="0"/>
              </a:rPr>
              <a:t>       vehicle is associated.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latin typeface="Georgia" panose="02040502050405020303" pitchFamily="18" charset="0"/>
              </a:rPr>
              <a:t>The images were resized to obtain a single size for all images. The best result was obtained for images  with 50 ×200 pixels.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latin typeface="Georgia" panose="02040502050405020303" pitchFamily="18" charset="0"/>
              </a:rPr>
              <a:t>The random forest was tested with 10, 20, 40, 80 and 100 trees. The best result was obtained with 80   trees.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438587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87BD50-C972-43FB-9BC2-07BBA5083E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432048"/>
          </a:xfrm>
        </p:spPr>
        <p:txBody>
          <a:bodyPr/>
          <a:lstStyle/>
          <a:p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2. Detection of Helmet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263CA8-482D-47C3-BECB-D5BD44099645}"/>
              </a:ext>
            </a:extLst>
          </p:cNvPr>
          <p:cNvSpPr txBox="1"/>
          <p:nvPr/>
        </p:nvSpPr>
        <p:spPr>
          <a:xfrm>
            <a:off x="107504" y="843558"/>
            <a:ext cx="87849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The stage of detection of helmet use by motorcyclists was divided into three main stages:</a:t>
            </a:r>
          </a:p>
          <a:p>
            <a:r>
              <a:rPr lang="en-US" sz="1200" b="1" dirty="0">
                <a:latin typeface="Georgia" panose="02040502050405020303" pitchFamily="18" charset="0"/>
              </a:rPr>
              <a:t>determining the RoI</a:t>
            </a:r>
            <a:r>
              <a:rPr lang="en-US" sz="1200" dirty="0">
                <a:latin typeface="Georgia" panose="02040502050405020303" pitchFamily="18" charset="0"/>
              </a:rPr>
              <a:t>, </a:t>
            </a:r>
            <a:r>
              <a:rPr lang="en-US" sz="1200" b="1" dirty="0">
                <a:latin typeface="Georgia" panose="02040502050405020303" pitchFamily="18" charset="0"/>
              </a:rPr>
              <a:t>extraction of the attributes </a:t>
            </a:r>
            <a:r>
              <a:rPr lang="en-US" sz="1200" dirty="0">
                <a:latin typeface="Georgia" panose="02040502050405020303" pitchFamily="18" charset="0"/>
              </a:rPr>
              <a:t>and </a:t>
            </a:r>
            <a:r>
              <a:rPr lang="en-US" sz="1200" b="1" dirty="0">
                <a:latin typeface="Georgia" panose="02040502050405020303" pitchFamily="18" charset="0"/>
              </a:rPr>
              <a:t>image classification</a:t>
            </a:r>
            <a:r>
              <a:rPr lang="en-US" sz="1200" dirty="0">
                <a:latin typeface="Georgia" panose="02040502050405020303" pitchFamily="18" charset="0"/>
              </a:rPr>
              <a:t>.</a:t>
            </a:r>
          </a:p>
          <a:p>
            <a:endParaRPr lang="en-US" sz="1200" dirty="0">
              <a:latin typeface="Georgia" panose="02040502050405020303" pitchFamily="18" charset="0"/>
            </a:endParaRPr>
          </a:p>
          <a:p>
            <a:r>
              <a:rPr lang="en-US" sz="1200" b="1" dirty="0">
                <a:latin typeface="Georgia" panose="02040502050405020303" pitchFamily="18" charset="0"/>
              </a:rPr>
              <a:t>Determining of RoI:</a:t>
            </a:r>
          </a:p>
          <a:p>
            <a:r>
              <a:rPr lang="en-US" sz="1200" dirty="0">
                <a:latin typeface="Georgia" panose="02040502050405020303" pitchFamily="18" charset="0"/>
              </a:rPr>
              <a:t>The use of this region enables the reduction of the area in which the search will be performed, which implies   less processing time and a greater precision of the results compared with the complete image.</a:t>
            </a:r>
          </a:p>
          <a:p>
            <a:endParaRPr lang="en-US" sz="1200" dirty="0">
              <a:latin typeface="Georgia" panose="02040502050405020303" pitchFamily="18" charset="0"/>
            </a:endParaRPr>
          </a:p>
          <a:p>
            <a:r>
              <a:rPr lang="en-US" sz="1200" b="1" dirty="0">
                <a:latin typeface="Georgia" panose="02040502050405020303" pitchFamily="18" charset="0"/>
              </a:rPr>
              <a:t>Extraction of Features: </a:t>
            </a:r>
          </a:p>
          <a:p>
            <a:r>
              <a:rPr lang="en-US" sz="1200" dirty="0">
                <a:latin typeface="Georgia" panose="02040502050405020303" pitchFamily="18" charset="0"/>
              </a:rPr>
              <a:t>Pre-processing is performed to obtain a sub-window that corresponds to the head region of the motorcyclist.</a:t>
            </a:r>
          </a:p>
          <a:p>
            <a:r>
              <a:rPr lang="en-US" sz="1200" dirty="0">
                <a:latin typeface="Georgia" panose="02040502050405020303" pitchFamily="18" charset="0"/>
              </a:rPr>
              <a:t>Steps: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Georgia" panose="02040502050405020303" pitchFamily="18" charset="0"/>
              </a:rPr>
              <a:t>a grayscale image was calculated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Georgia" panose="02040502050405020303" pitchFamily="18" charset="0"/>
              </a:rPr>
              <a:t>an average filter with a 5 ×5 neighbor-hood was applied to reduce the noise of the image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Georgia" panose="02040502050405020303" pitchFamily="18" charset="0"/>
              </a:rPr>
              <a:t>the Otsu threshold is calculated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Georgia" panose="02040502050405020303" pitchFamily="18" charset="0"/>
              </a:rPr>
              <a:t>This threshold is applied to the grayscale image to obtain a binary image (black and white)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Georgia" panose="02040502050405020303" pitchFamily="18" charset="0"/>
              </a:rPr>
              <a:t>last step is the application of the Sobel algorithm to the binary image, which results in the image edges </a:t>
            </a:r>
          </a:p>
          <a:p>
            <a:pPr marL="342900" indent="-342900">
              <a:buFont typeface="+mj-lt"/>
              <a:buAutoNum type="arabicPeriod"/>
            </a:pPr>
            <a:endParaRPr lang="en-US" sz="1200" dirty="0">
              <a:latin typeface="Georgia" panose="02040502050405020303" pitchFamily="18" charset="0"/>
            </a:endParaRPr>
          </a:p>
          <a:p>
            <a:r>
              <a:rPr lang="en-US" sz="1200" b="1" dirty="0">
                <a:latin typeface="Georgia" panose="02040502050405020303" pitchFamily="18" charset="0"/>
              </a:rPr>
              <a:t>Image Classification:</a:t>
            </a:r>
          </a:p>
          <a:p>
            <a:r>
              <a:rPr lang="en-US" sz="1200" dirty="0">
                <a:latin typeface="Georgia" panose="02040502050405020303" pitchFamily="18" charset="0"/>
              </a:rPr>
              <a:t>The image classification task consists of differentiating the segmented objects into two classes: with helmet and without helmet. The MLP classifier was employed in this stage</a:t>
            </a:r>
          </a:p>
          <a:p>
            <a:endParaRPr lang="en-US" sz="1400" dirty="0">
              <a:latin typeface="Georgia" panose="02040502050405020303" pitchFamily="18" charset="0"/>
            </a:endParaRPr>
          </a:p>
          <a:p>
            <a:endParaRPr lang="en-US" sz="1400" dirty="0">
              <a:latin typeface="Georgia" panose="02040502050405020303" pitchFamily="18" charset="0"/>
            </a:endParaRPr>
          </a:p>
          <a:p>
            <a:endParaRPr lang="en-IN" sz="1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60244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1654</TotalTime>
  <Words>1295</Words>
  <Application>Microsoft Office PowerPoint</Application>
  <PresentationFormat>On-screen Show (16:9)</PresentationFormat>
  <Paragraphs>137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Georgia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Ishika Gupta</cp:lastModifiedBy>
  <cp:revision>97</cp:revision>
  <dcterms:created xsi:type="dcterms:W3CDTF">2016-12-05T23:26:54Z</dcterms:created>
  <dcterms:modified xsi:type="dcterms:W3CDTF">2021-06-10T06:02:33Z</dcterms:modified>
</cp:coreProperties>
</file>