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  <p:sldMasterId id="2147483992" r:id="rId2"/>
  </p:sldMasterIdLst>
  <p:sldIdLst>
    <p:sldId id="256" r:id="rId3"/>
    <p:sldId id="257" r:id="rId4"/>
    <p:sldId id="262" r:id="rId5"/>
    <p:sldId id="263" r:id="rId6"/>
    <p:sldId id="264" r:id="rId7"/>
    <p:sldId id="266" r:id="rId8"/>
    <p:sldId id="269" r:id="rId9"/>
    <p:sldId id="258" r:id="rId10"/>
    <p:sldId id="259" r:id="rId11"/>
    <p:sldId id="271" r:id="rId12"/>
    <p:sldId id="272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A76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1664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02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657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706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8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185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1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67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07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84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126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88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971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47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89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760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4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1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47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9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44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D7DBB1D-BC4E-48F7-BB20-562DE0B039C6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23BBB6A-0698-4925-B0A7-94694E5E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66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091"/>
            <a:ext cx="9144000" cy="2230583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AUTOMATIC DETECTION OF </a:t>
            </a:r>
            <a:br>
              <a:rPr lang="en-IN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sz="4000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BIKE-RIDERS WITHOUT HELMET</a:t>
            </a:r>
            <a:r>
              <a:rPr lang="en-IN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IN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USING SURVEILLANCE VIDEOS IN </a:t>
            </a:r>
            <a:r>
              <a:rPr lang="en-IN" sz="4000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REAL-TIME</a:t>
            </a:r>
            <a:endParaRPr lang="en-IN" sz="4000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3999" y="2909310"/>
            <a:ext cx="9144001" cy="1288617"/>
          </a:xfrm>
        </p:spPr>
        <p:txBody>
          <a:bodyPr>
            <a:noAutofit/>
          </a:bodyPr>
          <a:lstStyle/>
          <a:p>
            <a:pPr algn="ctr"/>
            <a:r>
              <a:rPr lang="en-IN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Authored By : </a:t>
            </a:r>
          </a:p>
          <a:p>
            <a:pPr algn="ctr"/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Kunal Dahiya, </a:t>
            </a:r>
            <a:r>
              <a:rPr lang="en-IN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Dinesh 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Singh, </a:t>
            </a:r>
            <a:r>
              <a:rPr lang="en-IN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. Krishna </a:t>
            </a:r>
            <a:r>
              <a:rPr lang="en-IN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Mohan</a:t>
            </a:r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7419" y="5742564"/>
            <a:ext cx="356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Presentation </a:t>
            </a:r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By: </a:t>
            </a:r>
          </a:p>
          <a:p>
            <a:r>
              <a:rPr lang="en-IN" dirty="0" smtClean="0">
                <a:latin typeface="Aharoni" panose="02010803020104030203" pitchFamily="2" charset="-79"/>
                <a:cs typeface="Aharoni" panose="02010803020104030203" pitchFamily="2" charset="-79"/>
              </a:rPr>
              <a:t>PRASAN CHANDAK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29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6835" y="365126"/>
            <a:ext cx="5749637" cy="743238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rgbClr val="0070C0"/>
                </a:solidFill>
              </a:rPr>
              <a:t>Phase-I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2764" y="1108364"/>
            <a:ext cx="6123709" cy="5749635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sz="2400" dirty="0"/>
              <a:t>Table. I presents results for </a:t>
            </a:r>
            <a:r>
              <a:rPr lang="en-IN" sz="2400" b="1" dirty="0"/>
              <a:t>bike-rider detection </a:t>
            </a:r>
            <a:r>
              <a:rPr lang="en-IN" sz="2400" dirty="0"/>
              <a:t>using different features </a:t>
            </a:r>
            <a:r>
              <a:rPr lang="en-IN" sz="2400" dirty="0" smtClean="0"/>
              <a:t>viz</a:t>
            </a:r>
            <a:r>
              <a:rPr lang="en-IN" sz="2400" dirty="0"/>
              <a:t>.</a:t>
            </a:r>
            <a:r>
              <a:rPr lang="en-IN" sz="2400" dirty="0" smtClean="0"/>
              <a:t> </a:t>
            </a:r>
            <a:r>
              <a:rPr lang="en-IN" sz="2400" dirty="0"/>
              <a:t>HOG, SIFT, LBP and kernels </a:t>
            </a:r>
            <a:r>
              <a:rPr lang="en-IN" sz="2400" dirty="0" smtClean="0"/>
              <a:t>viz. </a:t>
            </a:r>
            <a:r>
              <a:rPr lang="en-IN" sz="2400" dirty="0"/>
              <a:t>linear, sigmoid (MLP), radial basis function (RBF). </a:t>
            </a:r>
            <a:endParaRPr lang="en-IN" sz="2400" dirty="0" smtClean="0"/>
          </a:p>
          <a:p>
            <a:pPr algn="ctr">
              <a:lnSpc>
                <a:spcPct val="100000"/>
              </a:lnSpc>
            </a:pPr>
            <a:r>
              <a:rPr lang="en-IN" sz="2400" dirty="0" smtClean="0"/>
              <a:t>The </a:t>
            </a:r>
            <a:r>
              <a:rPr lang="en-IN" sz="2400" dirty="0"/>
              <a:t>experimental results in Table I </a:t>
            </a:r>
            <a:r>
              <a:rPr lang="en-IN" sz="2400" dirty="0" smtClean="0"/>
              <a:t>show that </a:t>
            </a:r>
            <a:r>
              <a:rPr lang="en-IN" sz="2400" dirty="0"/>
              <a:t>average performance of classification using SIFT and LBP is almost similar. </a:t>
            </a:r>
          </a:p>
          <a:p>
            <a:pPr algn="ctr">
              <a:lnSpc>
                <a:spcPct val="100000"/>
              </a:lnSpc>
            </a:pPr>
            <a:r>
              <a:rPr lang="en-IN" sz="2400" dirty="0" smtClean="0"/>
              <a:t>HOG </a:t>
            </a:r>
            <a:r>
              <a:rPr lang="en-IN" sz="2400" dirty="0"/>
              <a:t>with linear kernel performs better than all other combinations, because feature vector for this representation is sparse in nature which is a suitable for linear kernel.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832765" cy="3671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1455"/>
            <a:ext cx="5832764" cy="31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1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9527" y="401783"/>
            <a:ext cx="6525491" cy="1108363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rgbClr val="0070C0"/>
                </a:solidFill>
              </a:rPr>
              <a:t>Phase-II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418" y="1108364"/>
            <a:ext cx="6525491" cy="5749635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sz="2400" dirty="0" smtClean="0"/>
              <a:t>Table II presents results for </a:t>
            </a:r>
            <a:r>
              <a:rPr lang="en-IN" sz="2400" b="1" dirty="0" smtClean="0"/>
              <a:t>detection of bike-rider with or without helmet</a:t>
            </a:r>
            <a:r>
              <a:rPr lang="en-IN" sz="2400" dirty="0" smtClean="0"/>
              <a:t> using different features viz</a:t>
            </a:r>
            <a:r>
              <a:rPr lang="en-IN" sz="2400" dirty="0"/>
              <a:t>.</a:t>
            </a:r>
            <a:r>
              <a:rPr lang="en-IN" sz="2400" dirty="0" smtClean="0"/>
              <a:t> HOG, SIFT, LBP and kernels viz</a:t>
            </a:r>
            <a:r>
              <a:rPr lang="en-IN" sz="2400" dirty="0"/>
              <a:t>.</a:t>
            </a:r>
            <a:r>
              <a:rPr lang="en-IN" sz="2400" dirty="0" smtClean="0"/>
              <a:t> linear, MLP, RBF. </a:t>
            </a:r>
          </a:p>
          <a:p>
            <a:pPr algn="ctr">
              <a:lnSpc>
                <a:spcPct val="100000"/>
              </a:lnSpc>
            </a:pPr>
            <a:r>
              <a:rPr lang="en-IN" sz="2400" dirty="0" smtClean="0"/>
              <a:t>From Table II we can observe that average performance of classification using SIFT and LBP is almost similar.</a:t>
            </a:r>
          </a:p>
          <a:p>
            <a:pPr algn="ctr">
              <a:lnSpc>
                <a:spcPct val="100000"/>
              </a:lnSpc>
            </a:pPr>
            <a:r>
              <a:rPr lang="en-IN" sz="2400" dirty="0"/>
              <a:t>T</a:t>
            </a:r>
            <a:r>
              <a:rPr lang="en-IN" sz="2400" dirty="0" smtClean="0"/>
              <a:t>he performance of classification using HOG with MLP and RBF kernel is similar to the performance of SIFT and LBP.</a:t>
            </a:r>
          </a:p>
          <a:p>
            <a:pPr algn="ctr">
              <a:lnSpc>
                <a:spcPct val="100000"/>
              </a:lnSpc>
            </a:pPr>
            <a:r>
              <a:rPr lang="en-IN" sz="2400" dirty="0" smtClean="0"/>
              <a:t>HOG with linear kernel performs better than all other combinations.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5389419" cy="3823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855"/>
            <a:ext cx="5389418" cy="30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IN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rebuchet MS" panose="020B0603020202020204" pitchFamily="34" charset="0"/>
              </a:rPr>
              <a:t>Experimental results demonstrate the accuracy </a:t>
            </a:r>
            <a:r>
              <a:rPr lang="en-IN" sz="2400" dirty="0" smtClean="0">
                <a:latin typeface="Trebuchet MS" panose="020B0603020202020204" pitchFamily="34" charset="0"/>
              </a:rPr>
              <a:t>of </a:t>
            </a:r>
            <a:r>
              <a:rPr lang="en-IN" sz="2400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98.88</a:t>
            </a:r>
            <a:r>
              <a:rPr lang="en-IN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%</a:t>
            </a:r>
            <a:r>
              <a:rPr lang="en-IN" sz="2400" dirty="0">
                <a:latin typeface="Trebuchet MS" panose="020B0603020202020204" pitchFamily="34" charset="0"/>
              </a:rPr>
              <a:t> and </a:t>
            </a:r>
            <a:r>
              <a:rPr lang="en-IN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93.80%</a:t>
            </a:r>
            <a:r>
              <a:rPr lang="en-IN" sz="2400" dirty="0">
                <a:latin typeface="Trebuchet MS" panose="020B0603020202020204" pitchFamily="34" charset="0"/>
              </a:rPr>
              <a:t> for detection of bike-rider and </a:t>
            </a:r>
            <a:r>
              <a:rPr lang="en-IN" sz="2400" dirty="0" smtClean="0">
                <a:latin typeface="Trebuchet MS" panose="020B0603020202020204" pitchFamily="34" charset="0"/>
              </a:rPr>
              <a:t>detection of </a:t>
            </a:r>
            <a:r>
              <a:rPr lang="en-IN" sz="2400" dirty="0">
                <a:latin typeface="Trebuchet MS" panose="020B0603020202020204" pitchFamily="34" charset="0"/>
              </a:rPr>
              <a:t>violators, respectively</a:t>
            </a:r>
            <a:r>
              <a:rPr lang="en-IN" sz="2400" dirty="0" smtClean="0">
                <a:latin typeface="Trebuchet MS" panose="020B0603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rebuchet MS" panose="020B0603020202020204" pitchFamily="34" charset="0"/>
              </a:rPr>
              <a:t>Average time taken to process </a:t>
            </a:r>
            <a:r>
              <a:rPr lang="en-IN" sz="2400" dirty="0" smtClean="0">
                <a:latin typeface="Trebuchet MS" panose="020B0603020202020204" pitchFamily="34" charset="0"/>
              </a:rPr>
              <a:t>a frame </a:t>
            </a:r>
            <a:r>
              <a:rPr lang="en-IN" sz="2400" dirty="0">
                <a:latin typeface="Trebuchet MS" panose="020B0603020202020204" pitchFamily="34" charset="0"/>
              </a:rPr>
              <a:t>is </a:t>
            </a:r>
            <a:r>
              <a:rPr lang="en-IN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11.58 ms</a:t>
            </a:r>
            <a:r>
              <a:rPr lang="en-IN" sz="2400" dirty="0">
                <a:latin typeface="Trebuchet MS" panose="020B0603020202020204" pitchFamily="34" charset="0"/>
              </a:rPr>
              <a:t>, which is suitable for real </a:t>
            </a:r>
            <a:r>
              <a:rPr lang="en-IN" sz="2400" dirty="0" smtClean="0">
                <a:latin typeface="Trebuchet MS" panose="020B0603020202020204" pitchFamily="34" charset="0"/>
              </a:rPr>
              <a:t>time </a:t>
            </a:r>
            <a:r>
              <a:rPr lang="en-IN" sz="2400" dirty="0">
                <a:latin typeface="Trebuchet MS" panose="020B0603020202020204" pitchFamily="34" charset="0"/>
              </a:rPr>
              <a:t>use</a:t>
            </a:r>
            <a:r>
              <a:rPr lang="en-IN" sz="2400" dirty="0" smtClean="0">
                <a:latin typeface="Trebuchet MS" panose="020B0603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rebuchet MS" panose="020B0603020202020204" pitchFamily="34" charset="0"/>
              </a:rPr>
              <a:t>This framework can be </a:t>
            </a:r>
            <a:r>
              <a:rPr lang="en-IN" sz="2400" dirty="0" smtClean="0">
                <a:latin typeface="Trebuchet MS" panose="020B0603020202020204" pitchFamily="34" charset="0"/>
              </a:rPr>
              <a:t>extended to </a:t>
            </a:r>
            <a:r>
              <a:rPr lang="en-IN" sz="2400" dirty="0">
                <a:latin typeface="Trebuchet MS" panose="020B0603020202020204" pitchFamily="34" charset="0"/>
              </a:rPr>
              <a:t>detect and report number plates of violators.</a:t>
            </a:r>
          </a:p>
        </p:txBody>
      </p:sp>
    </p:spTree>
    <p:extLst>
      <p:ext uri="{BB962C8B-B14F-4D97-AF65-F5344CB8AC3E}">
        <p14:creationId xmlns:p14="http://schemas.microsoft.com/office/powerpoint/2010/main" val="30380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67998"/>
            <a:ext cx="10515600" cy="1325563"/>
          </a:xfrm>
        </p:spPr>
        <p:txBody>
          <a:bodyPr anchor="ctr"/>
          <a:lstStyle/>
          <a:p>
            <a:pPr algn="ctr"/>
            <a:r>
              <a:rPr lang="en-IN" dirty="0" smtClean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en-IN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36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835"/>
            <a:ext cx="10515600" cy="72938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IN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10383982" cy="49876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Challenges to be Addressed</a:t>
            </a:r>
            <a:r>
              <a:rPr lang="en-IN" sz="24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Real-time Implementation: Processing 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significant amount of information in a 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time constraint 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manner is a challenging 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task.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Occlusion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: In real 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life scenarios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, the dynamic objects usually occlude each 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other due 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to which object of interest may only be partially 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visible.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Direction 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of Motion: 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3-dimensional objects 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in general have different appearance from 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different angles.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Temporal 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Changes 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in Conditions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: Over time, there are many changes in 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environment conditions 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such as illumination, shadows, 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etc.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Quality 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of 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Video Feed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: Generally, CCTV cameras capture low resolution 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video. Also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, conditions such as low light, bad weather complicate 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  <a:cs typeface="Levenim MT" panose="02010502060101010101" pitchFamily="2" charset="-79"/>
              </a:rPr>
              <a:t>it further.</a:t>
            </a:r>
            <a:endParaRPr lang="en-IN" sz="1600" dirty="0" smtClean="0">
              <a:latin typeface="Trebuchet MS" panose="020B0603020202020204" pitchFamily="34" charset="0"/>
              <a:ea typeface="Malgun Gothic" panose="020B0503020000020004" pitchFamily="34" charset="-127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57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PROPOSED WORK</a:t>
            </a:r>
            <a:endParaRPr lang="en-IN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</a:rPr>
              <a:t>The proposed approach works in two phases: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</a:rPr>
              <a:t>In the first phase, 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</a:rPr>
              <a:t>the bike-rider 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</a:rPr>
              <a:t>in the 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</a:rPr>
              <a:t>video frame is detected.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</a:rPr>
              <a:t>In 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</a:rPr>
              <a:t>the second phase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</a:rPr>
              <a:t>, 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</a:rPr>
              <a:t>the head of the 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</a:rPr>
              <a:t>bike-rider is located and it is detected </a:t>
            </a:r>
            <a:r>
              <a:rPr lang="en-IN" sz="2000" dirty="0">
                <a:latin typeface="Trebuchet MS" panose="020B0603020202020204" pitchFamily="34" charset="0"/>
                <a:ea typeface="Malgun Gothic" panose="020B0503020000020004" pitchFamily="34" charset="-127"/>
              </a:rPr>
              <a:t>whether the rider is using a helmet or not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</a:rPr>
              <a:t>In order to proceed further, we apply background subtraction on </a:t>
            </a:r>
            <a:r>
              <a:rPr lang="en-IN" sz="2000" dirty="0" err="1" smtClean="0">
                <a:latin typeface="Trebuchet MS" panose="020B0603020202020204" pitchFamily="34" charset="0"/>
                <a:ea typeface="Malgun Gothic" panose="020B0503020000020004" pitchFamily="34" charset="-127"/>
              </a:rPr>
              <a:t>gray</a:t>
            </a:r>
            <a:r>
              <a:rPr lang="en-IN" sz="2000" dirty="0" smtClean="0">
                <a:latin typeface="Trebuchet MS" panose="020B0603020202020204" pitchFamily="34" charset="0"/>
                <a:ea typeface="Malgun Gothic" panose="020B0503020000020004" pitchFamily="34" charset="-127"/>
              </a:rPr>
              <a:t>-scale frames, with an intention to distinguish between moving and static objects.</a:t>
            </a:r>
            <a:endParaRPr lang="en-IN" sz="2000" dirty="0">
              <a:latin typeface="Trebuchet MS" panose="020B0603020202020204" pitchFamily="34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2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36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Background Modelling</a:t>
            </a:r>
            <a:endParaRPr lang="en-IN" sz="3600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IN" sz="2000" dirty="0" smtClean="0">
                <a:latin typeface="Trebuchet MS" panose="020B0603020202020204" pitchFamily="34" charset="0"/>
              </a:rPr>
              <a:t>Background subtraction </a:t>
            </a:r>
            <a:r>
              <a:rPr lang="en-IN" sz="2000" dirty="0">
                <a:latin typeface="Trebuchet MS" panose="020B0603020202020204" pitchFamily="34" charset="0"/>
              </a:rPr>
              <a:t>method retrieves only moving objects and </a:t>
            </a:r>
            <a:r>
              <a:rPr lang="en-IN" sz="2000" dirty="0" smtClean="0">
                <a:latin typeface="Trebuchet MS" panose="020B0603020202020204" pitchFamily="34" charset="0"/>
              </a:rPr>
              <a:t>ignores non-useful </a:t>
            </a:r>
            <a:r>
              <a:rPr lang="en-IN" sz="2000" dirty="0">
                <a:latin typeface="Trebuchet MS" panose="020B0603020202020204" pitchFamily="34" charset="0"/>
              </a:rPr>
              <a:t>details such as static objects</a:t>
            </a:r>
            <a:r>
              <a:rPr lang="en-IN" sz="2000" dirty="0" smtClean="0">
                <a:latin typeface="Trebuchet MS" panose="020B0603020202020204" pitchFamily="34" charset="0"/>
              </a:rPr>
              <a:t>.</a:t>
            </a:r>
          </a:p>
          <a:p>
            <a:r>
              <a:rPr lang="en-IN" sz="2000" dirty="0" smtClean="0">
                <a:latin typeface="Trebuchet MS" panose="020B0603020202020204" pitchFamily="34" charset="0"/>
              </a:rPr>
              <a:t>Moving </a:t>
            </a:r>
            <a:r>
              <a:rPr lang="en-IN" sz="2000" dirty="0">
                <a:latin typeface="Trebuchet MS" panose="020B0603020202020204" pitchFamily="34" charset="0"/>
              </a:rPr>
              <a:t>objects which are not </a:t>
            </a:r>
            <a:r>
              <a:rPr lang="en-IN" sz="2000" dirty="0" smtClean="0">
                <a:latin typeface="Trebuchet MS" panose="020B0603020202020204" pitchFamily="34" charset="0"/>
              </a:rPr>
              <a:t>of </a:t>
            </a:r>
            <a:r>
              <a:rPr lang="en-IN" sz="2000" dirty="0">
                <a:latin typeface="Trebuchet MS" panose="020B0603020202020204" pitchFamily="34" charset="0"/>
              </a:rPr>
              <a:t>interest such </a:t>
            </a:r>
            <a:r>
              <a:rPr lang="en-IN" sz="2000" dirty="0" smtClean="0">
                <a:latin typeface="Trebuchet MS" panose="020B0603020202020204" pitchFamily="34" charset="0"/>
              </a:rPr>
              <a:t>as humans</a:t>
            </a:r>
            <a:r>
              <a:rPr lang="en-IN" sz="2000" dirty="0">
                <a:latin typeface="Trebuchet MS" panose="020B0603020202020204" pitchFamily="34" charset="0"/>
              </a:rPr>
              <a:t>, cars etc. </a:t>
            </a:r>
            <a:r>
              <a:rPr lang="en-IN" sz="2000" dirty="0" smtClean="0">
                <a:latin typeface="Trebuchet MS" panose="020B0603020202020204" pitchFamily="34" charset="0"/>
              </a:rPr>
              <a:t>are </a:t>
            </a:r>
            <a:r>
              <a:rPr lang="en-IN" sz="2000" dirty="0">
                <a:latin typeface="Trebuchet MS" panose="020B0603020202020204" pitchFamily="34" charset="0"/>
              </a:rPr>
              <a:t>filtered based on their area</a:t>
            </a:r>
            <a:r>
              <a:rPr lang="en-IN" sz="2000" dirty="0" smtClean="0">
                <a:latin typeface="Trebuchet MS" panose="020B0603020202020204" pitchFamily="34" charset="0"/>
              </a:rPr>
              <a:t>.</a:t>
            </a:r>
          </a:p>
          <a:p>
            <a:r>
              <a:rPr lang="en-IN" sz="2000" dirty="0" smtClean="0">
                <a:latin typeface="Trebuchet MS" panose="020B0603020202020204" pitchFamily="34" charset="0"/>
              </a:rPr>
              <a:t>This </a:t>
            </a:r>
            <a:r>
              <a:rPr lang="en-IN" sz="2000" dirty="0">
                <a:latin typeface="Trebuchet MS" panose="020B0603020202020204" pitchFamily="34" charset="0"/>
              </a:rPr>
              <a:t>method assumes </a:t>
            </a:r>
            <a:r>
              <a:rPr lang="en-IN" sz="2000" dirty="0" smtClean="0">
                <a:latin typeface="Trebuchet MS" panose="020B0603020202020204" pitchFamily="34" charset="0"/>
              </a:rPr>
              <a:t>that for </a:t>
            </a:r>
            <a:r>
              <a:rPr lang="en-IN" sz="2000" dirty="0">
                <a:latin typeface="Trebuchet MS" panose="020B0603020202020204" pitchFamily="34" charset="0"/>
              </a:rPr>
              <a:t>a fixed camera, area of closing boundary of bikes is </a:t>
            </a:r>
            <a:r>
              <a:rPr lang="en-IN" sz="2000" dirty="0" smtClean="0">
                <a:latin typeface="Trebuchet MS" panose="020B0603020202020204" pitchFamily="34" charset="0"/>
              </a:rPr>
              <a:t>well differentiated </a:t>
            </a:r>
            <a:r>
              <a:rPr lang="en-IN" sz="2000" dirty="0">
                <a:latin typeface="Trebuchet MS" panose="020B0603020202020204" pitchFamily="34" charset="0"/>
              </a:rPr>
              <a:t>from objects with very large area such as </a:t>
            </a:r>
            <a:r>
              <a:rPr lang="en-IN" sz="2000" dirty="0" smtClean="0">
                <a:latin typeface="Trebuchet MS" panose="020B0603020202020204" pitchFamily="34" charset="0"/>
              </a:rPr>
              <a:t>bus or </a:t>
            </a:r>
            <a:r>
              <a:rPr lang="en-IN" sz="2000" dirty="0">
                <a:latin typeface="Trebuchet MS" panose="020B0603020202020204" pitchFamily="34" charset="0"/>
              </a:rPr>
              <a:t>very small area such as noise</a:t>
            </a:r>
            <a:r>
              <a:rPr lang="en-IN" sz="2000" dirty="0" smtClean="0">
                <a:latin typeface="Trebuchet MS" panose="020B0603020202020204" pitchFamily="34" charset="0"/>
              </a:rPr>
              <a:t>.</a:t>
            </a:r>
          </a:p>
          <a:p>
            <a:r>
              <a:rPr lang="en-IN" sz="2000" dirty="0">
                <a:latin typeface="Trebuchet MS" panose="020B0603020202020204" pitchFamily="34" charset="0"/>
              </a:rPr>
              <a:t>The objective behind this </a:t>
            </a:r>
            <a:r>
              <a:rPr lang="en-IN" sz="2000" dirty="0" smtClean="0">
                <a:latin typeface="Trebuchet MS" panose="020B0603020202020204" pitchFamily="34" charset="0"/>
              </a:rPr>
              <a:t>is to </a:t>
            </a:r>
            <a:r>
              <a:rPr lang="en-IN" sz="2000" dirty="0">
                <a:latin typeface="Trebuchet MS" panose="020B0603020202020204" pitchFamily="34" charset="0"/>
              </a:rPr>
              <a:t>only consider objects which are more likely to fall in </a:t>
            </a:r>
            <a:r>
              <a:rPr lang="en-IN" sz="2000" dirty="0" smtClean="0">
                <a:latin typeface="Trebuchet MS" panose="020B0603020202020204" pitchFamily="34" charset="0"/>
              </a:rPr>
              <a:t>bike riders category</a:t>
            </a:r>
            <a:r>
              <a:rPr lang="en-IN" sz="2000" dirty="0">
                <a:latin typeface="Trebuchet MS" panose="020B0603020202020204" pitchFamily="34" charset="0"/>
              </a:rPr>
              <a:t>. It helps in reducing the complexity of </a:t>
            </a:r>
            <a:r>
              <a:rPr lang="en-IN" sz="2000" dirty="0" smtClean="0">
                <a:latin typeface="Trebuchet MS" panose="020B0603020202020204" pitchFamily="34" charset="0"/>
              </a:rPr>
              <a:t>further steps</a:t>
            </a:r>
            <a:r>
              <a:rPr lang="en-IN" sz="2000" dirty="0"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04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0" y="46037"/>
            <a:ext cx="10771910" cy="1325563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00B050"/>
                </a:solidFill>
                <a:latin typeface="Century Gothic" panose="020B0502020202020204" pitchFamily="34" charset="0"/>
              </a:rPr>
              <a:t>A. Phase-I: </a:t>
            </a:r>
            <a:r>
              <a:rPr lang="en-IN" sz="36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Detecting </a:t>
            </a:r>
            <a:r>
              <a:rPr lang="en-IN" sz="3600" dirty="0">
                <a:solidFill>
                  <a:srgbClr val="00B050"/>
                </a:solidFill>
                <a:latin typeface="Century Gothic" panose="020B0502020202020204" pitchFamily="34" charset="0"/>
              </a:rPr>
              <a:t>Bike-riders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0" y="1371599"/>
            <a:ext cx="10460183" cy="53201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rebuchet MS" panose="020B0603020202020204" pitchFamily="34" charset="0"/>
              </a:rPr>
              <a:t>This phase </a:t>
            </a:r>
            <a:r>
              <a:rPr lang="en-IN" sz="2000" dirty="0" smtClean="0">
                <a:latin typeface="Trebuchet MS" panose="020B0603020202020204" pitchFamily="34" charset="0"/>
              </a:rPr>
              <a:t>involves two </a:t>
            </a:r>
            <a:r>
              <a:rPr lang="en-IN" sz="2000" dirty="0">
                <a:latin typeface="Trebuchet MS" panose="020B0603020202020204" pitchFamily="34" charset="0"/>
              </a:rPr>
              <a:t>steps : feature extraction and </a:t>
            </a:r>
            <a:r>
              <a:rPr lang="en-IN" sz="2000" dirty="0" smtClean="0">
                <a:latin typeface="Trebuchet MS" panose="020B0603020202020204" pitchFamily="34" charset="0"/>
              </a:rPr>
              <a:t>classification: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IN" sz="2000" dirty="0" smtClean="0">
                <a:latin typeface="Trebuchet MS" panose="020B0603020202020204" pitchFamily="34" charset="0"/>
              </a:rPr>
              <a:t>Feature Extraction : HOG, SIFT and LBP are proven to be efficient for object detection.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Trebuchet MS" panose="020B0603020202020204" pitchFamily="34" charset="0"/>
              </a:rPr>
              <a:t>Histogram of Oriented </a:t>
            </a:r>
            <a:r>
              <a:rPr lang="en-IN" sz="1800" dirty="0" smtClean="0">
                <a:latin typeface="Trebuchet MS" panose="020B0603020202020204" pitchFamily="34" charset="0"/>
              </a:rPr>
              <a:t>Gradients </a:t>
            </a:r>
            <a:r>
              <a:rPr lang="en-IN" sz="1800" dirty="0">
                <a:latin typeface="Trebuchet MS" panose="020B0603020202020204" pitchFamily="34" charset="0"/>
              </a:rPr>
              <a:t>: </a:t>
            </a:r>
            <a:r>
              <a:rPr lang="en-IN" sz="1800" dirty="0" smtClean="0">
                <a:latin typeface="Trebuchet MS" panose="020B0603020202020204" pitchFamily="34" charset="0"/>
              </a:rPr>
              <a:t>These descriptors </a:t>
            </a:r>
            <a:r>
              <a:rPr lang="en-IN" sz="1800" dirty="0">
                <a:latin typeface="Trebuchet MS" panose="020B0603020202020204" pitchFamily="34" charset="0"/>
              </a:rPr>
              <a:t>capture local shapes through gradients. </a:t>
            </a:r>
            <a:endParaRPr lang="en-IN" sz="200" dirty="0" smtClean="0">
              <a:latin typeface="Trebuchet MS" panose="020B0603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IN" sz="1800" dirty="0" smtClean="0">
                <a:latin typeface="Trebuchet MS" panose="020B0603020202020204" pitchFamily="34" charset="0"/>
              </a:rPr>
              <a:t>Scale </a:t>
            </a:r>
            <a:r>
              <a:rPr lang="en-IN" sz="1800" dirty="0">
                <a:latin typeface="Trebuchet MS" panose="020B0603020202020204" pitchFamily="34" charset="0"/>
              </a:rPr>
              <a:t>Invariant Feature Transform </a:t>
            </a:r>
            <a:r>
              <a:rPr lang="en-IN" sz="1800" dirty="0" smtClean="0">
                <a:latin typeface="Trebuchet MS" panose="020B0603020202020204" pitchFamily="34" charset="0"/>
              </a:rPr>
              <a:t>: </a:t>
            </a:r>
            <a:r>
              <a:rPr lang="en-IN" sz="1800" dirty="0">
                <a:latin typeface="Trebuchet MS" panose="020B0603020202020204" pitchFamily="34" charset="0"/>
              </a:rPr>
              <a:t>This </a:t>
            </a:r>
            <a:r>
              <a:rPr lang="en-IN" sz="1800" dirty="0" smtClean="0">
                <a:latin typeface="Trebuchet MS" panose="020B0603020202020204" pitchFamily="34" charset="0"/>
              </a:rPr>
              <a:t>approach tries </a:t>
            </a:r>
            <a:r>
              <a:rPr lang="en-IN" sz="1800" dirty="0">
                <a:latin typeface="Trebuchet MS" panose="020B0603020202020204" pitchFamily="34" charset="0"/>
              </a:rPr>
              <a:t>to capture key-points in the image. </a:t>
            </a:r>
            <a:endParaRPr lang="en-IN" sz="1800" dirty="0" smtClean="0">
              <a:latin typeface="Trebuchet MS" panose="020B0603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IN" sz="1800" dirty="0" smtClean="0">
                <a:latin typeface="Trebuchet MS" panose="020B0603020202020204" pitchFamily="34" charset="0"/>
              </a:rPr>
              <a:t>Local </a:t>
            </a:r>
            <a:r>
              <a:rPr lang="en-IN" sz="1800" dirty="0">
                <a:latin typeface="Trebuchet MS" panose="020B0603020202020204" pitchFamily="34" charset="0"/>
              </a:rPr>
              <a:t>Binary Patterns : These features capture </a:t>
            </a:r>
            <a:r>
              <a:rPr lang="en-IN" sz="1800" dirty="0" smtClean="0">
                <a:latin typeface="Trebuchet MS" panose="020B0603020202020204" pitchFamily="34" charset="0"/>
              </a:rPr>
              <a:t>texture information </a:t>
            </a:r>
            <a:r>
              <a:rPr lang="en-IN" sz="1800" dirty="0">
                <a:latin typeface="Trebuchet MS" panose="020B0603020202020204" pitchFamily="34" charset="0"/>
              </a:rPr>
              <a:t>in the frame. </a:t>
            </a:r>
            <a:endParaRPr lang="en-IN" sz="1800" dirty="0" smtClean="0">
              <a:latin typeface="Trebuchet MS" panose="020B0603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IN" sz="2000" dirty="0" smtClean="0">
                <a:latin typeface="Trebuchet MS" panose="020B0603020202020204" pitchFamily="34" charset="0"/>
              </a:rPr>
              <a:t>Classification</a:t>
            </a:r>
            <a:r>
              <a:rPr lang="en-IN" sz="2000" dirty="0">
                <a:latin typeface="Trebuchet MS" panose="020B0603020202020204" pitchFamily="34" charset="0"/>
              </a:rPr>
              <a:t>: </a:t>
            </a:r>
            <a:r>
              <a:rPr lang="en-IN" sz="2000" dirty="0" smtClean="0">
                <a:latin typeface="Trebuchet MS" panose="020B0603020202020204" pitchFamily="34" charset="0"/>
              </a:rPr>
              <a:t>Classify </a:t>
            </a:r>
            <a:r>
              <a:rPr lang="en-IN" sz="2000" dirty="0">
                <a:latin typeface="Trebuchet MS" panose="020B0603020202020204" pitchFamily="34" charset="0"/>
              </a:rPr>
              <a:t>as ‘</a:t>
            </a:r>
            <a:r>
              <a:rPr lang="en-IN" sz="2000" dirty="0" smtClean="0">
                <a:latin typeface="Trebuchet MS" panose="020B0603020202020204" pitchFamily="34" charset="0"/>
              </a:rPr>
              <a:t>bike-riders’  vs </a:t>
            </a:r>
            <a:r>
              <a:rPr lang="en-IN" sz="2000" dirty="0">
                <a:latin typeface="Trebuchet MS" panose="020B0603020202020204" pitchFamily="34" charset="0"/>
              </a:rPr>
              <a:t>‘other’ objects. R</a:t>
            </a:r>
            <a:r>
              <a:rPr lang="en-IN" sz="2000" dirty="0" smtClean="0">
                <a:latin typeface="Trebuchet MS" panose="020B0603020202020204" pitchFamily="34" charset="0"/>
              </a:rPr>
              <a:t>equires </a:t>
            </a:r>
            <a:r>
              <a:rPr lang="en-IN" sz="2000" dirty="0">
                <a:latin typeface="Trebuchet MS" panose="020B0603020202020204" pitchFamily="34" charset="0"/>
              </a:rPr>
              <a:t>a binary </a:t>
            </a:r>
            <a:r>
              <a:rPr lang="en-IN" sz="2000" dirty="0" smtClean="0">
                <a:latin typeface="Trebuchet MS" panose="020B0603020202020204" pitchFamily="34" charset="0"/>
              </a:rPr>
              <a:t>classifier (here, SVM is used). Different </a:t>
            </a:r>
            <a:r>
              <a:rPr lang="en-IN" sz="2000" dirty="0">
                <a:latin typeface="Trebuchet MS" panose="020B0603020202020204" pitchFamily="34" charset="0"/>
              </a:rPr>
              <a:t>kernels such as </a:t>
            </a:r>
            <a:r>
              <a:rPr lang="en-IN" sz="2000" dirty="0" smtClean="0">
                <a:latin typeface="Trebuchet MS" panose="020B0603020202020204" pitchFamily="34" charset="0"/>
              </a:rPr>
              <a:t>linear, sigmoid </a:t>
            </a:r>
            <a:r>
              <a:rPr lang="en-IN" sz="2000" dirty="0">
                <a:latin typeface="Trebuchet MS" panose="020B0603020202020204" pitchFamily="34" charset="0"/>
              </a:rPr>
              <a:t>(MLP), radial basis function (RBF</a:t>
            </a:r>
            <a:r>
              <a:rPr lang="en-IN" sz="2000" dirty="0" smtClean="0">
                <a:latin typeface="Trebuchet MS" panose="020B0603020202020204" pitchFamily="34" charset="0"/>
              </a:rPr>
              <a:t>) are used </a:t>
            </a:r>
            <a:r>
              <a:rPr lang="en-IN" sz="2000" dirty="0">
                <a:latin typeface="Trebuchet MS" panose="020B0603020202020204" pitchFamily="34" charset="0"/>
              </a:rPr>
              <a:t>to arrive at </a:t>
            </a:r>
            <a:r>
              <a:rPr lang="en-IN" sz="2000" dirty="0" smtClean="0">
                <a:latin typeface="Trebuchet MS" panose="020B0603020202020204" pitchFamily="34" charset="0"/>
              </a:rPr>
              <a:t>best hyper-plane</a:t>
            </a:r>
            <a:r>
              <a:rPr lang="en-IN" sz="2000" dirty="0">
                <a:latin typeface="Trebuchet MS" panose="020B0603020202020204" pitchFamily="34" charset="0"/>
              </a:rPr>
              <a:t>.</a:t>
            </a:r>
            <a:endParaRPr lang="en-IN" sz="2000" dirty="0" smtClean="0">
              <a:latin typeface="Trebuchet MS" panose="020B0603020202020204" pitchFamily="34" charset="0"/>
            </a:endParaRPr>
          </a:p>
          <a:p>
            <a:pPr marL="457200" lvl="1" indent="0">
              <a:buNone/>
            </a:pPr>
            <a:endParaRPr lang="en-IN" sz="1400" dirty="0" smtClean="0"/>
          </a:p>
        </p:txBody>
      </p:sp>
    </p:spTree>
    <p:extLst>
      <p:ext uri="{BB962C8B-B14F-4D97-AF65-F5344CB8AC3E}">
        <p14:creationId xmlns:p14="http://schemas.microsoft.com/office/powerpoint/2010/main" val="27948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36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B. Phase-II: Detection of Bike-riders Without Helmet</a:t>
            </a:r>
            <a:endParaRPr lang="en-IN" sz="3600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322"/>
            <a:ext cx="10515600" cy="4903441"/>
          </a:xfrm>
        </p:spPr>
        <p:txBody>
          <a:bodyPr anchor="ctr"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IN" sz="2400" dirty="0" smtClean="0">
                <a:latin typeface="Trebuchet MS" panose="020B0603020202020204" pitchFamily="34" charset="0"/>
              </a:rPr>
              <a:t>Feature </a:t>
            </a:r>
            <a:r>
              <a:rPr lang="en-IN" sz="2400" dirty="0">
                <a:latin typeface="Trebuchet MS" panose="020B0603020202020204" pitchFamily="34" charset="0"/>
              </a:rPr>
              <a:t>Extraction: Identified region around head </a:t>
            </a:r>
            <a:r>
              <a:rPr lang="en-IN" sz="2400" dirty="0" smtClean="0">
                <a:latin typeface="Trebuchet MS" panose="020B0603020202020204" pitchFamily="34" charset="0"/>
              </a:rPr>
              <a:t>of bike-rider </a:t>
            </a:r>
            <a:r>
              <a:rPr lang="en-IN" sz="2400" dirty="0">
                <a:latin typeface="Trebuchet MS" panose="020B0603020202020204" pitchFamily="34" charset="0"/>
              </a:rPr>
              <a:t>is used to determine if bike-rider is using the </a:t>
            </a:r>
            <a:r>
              <a:rPr lang="en-IN" sz="2400" dirty="0" smtClean="0">
                <a:latin typeface="Trebuchet MS" panose="020B0603020202020204" pitchFamily="34" charset="0"/>
              </a:rPr>
              <a:t>helmet </a:t>
            </a:r>
            <a:r>
              <a:rPr lang="en-IN" sz="2400" dirty="0">
                <a:latin typeface="Trebuchet MS" panose="020B0603020202020204" pitchFamily="34" charset="0"/>
              </a:rPr>
              <a:t>or </a:t>
            </a:r>
            <a:r>
              <a:rPr lang="en-IN" sz="2400" dirty="0" smtClean="0">
                <a:latin typeface="Trebuchet MS" panose="020B0603020202020204" pitchFamily="34" charset="0"/>
              </a:rPr>
              <a:t>not using HOG</a:t>
            </a:r>
            <a:r>
              <a:rPr lang="en-IN" sz="2400" dirty="0">
                <a:latin typeface="Trebuchet MS" panose="020B0603020202020204" pitchFamily="34" charset="0"/>
              </a:rPr>
              <a:t>, SIFT and </a:t>
            </a:r>
            <a:r>
              <a:rPr lang="en-IN" sz="2400" dirty="0" smtClean="0">
                <a:latin typeface="Trebuchet MS" panose="020B0603020202020204" pitchFamily="34" charset="0"/>
              </a:rPr>
              <a:t>LBP.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IN" sz="2400" dirty="0" smtClean="0">
                <a:latin typeface="Trebuchet MS" panose="020B0603020202020204" pitchFamily="34" charset="0"/>
              </a:rPr>
              <a:t>Classification</a:t>
            </a:r>
            <a:r>
              <a:rPr lang="en-IN" sz="2400" dirty="0">
                <a:latin typeface="Trebuchet MS" panose="020B0603020202020204" pitchFamily="34" charset="0"/>
              </a:rPr>
              <a:t>: </a:t>
            </a:r>
            <a:r>
              <a:rPr lang="en-IN" sz="2400" dirty="0" smtClean="0">
                <a:latin typeface="Trebuchet MS" panose="020B0603020202020204" pitchFamily="34" charset="0"/>
              </a:rPr>
              <a:t>Two classes </a:t>
            </a:r>
            <a:r>
              <a:rPr lang="en-IN" sz="2400" dirty="0">
                <a:latin typeface="Trebuchet MS" panose="020B0603020202020204" pitchFamily="34" charset="0"/>
              </a:rPr>
              <a:t>-</a:t>
            </a:r>
            <a:r>
              <a:rPr lang="en-IN" sz="2400" dirty="0" smtClean="0">
                <a:latin typeface="Trebuchet MS" panose="020B0603020202020204" pitchFamily="34" charset="0"/>
              </a:rPr>
              <a:t> </a:t>
            </a:r>
            <a:r>
              <a:rPr lang="en-IN" sz="2400" dirty="0" smtClean="0">
                <a:latin typeface="Trebuchet MS" panose="020B0603020202020204" pitchFamily="34" charset="0"/>
              </a:rPr>
              <a:t>Bike-rider </a:t>
            </a:r>
            <a:r>
              <a:rPr lang="en-IN" sz="2400" dirty="0">
                <a:latin typeface="Trebuchet MS" panose="020B0603020202020204" pitchFamily="34" charset="0"/>
              </a:rPr>
              <a:t>not using </a:t>
            </a:r>
            <a:r>
              <a:rPr lang="en-IN" sz="2400" dirty="0" smtClean="0">
                <a:latin typeface="Trebuchet MS" panose="020B0603020202020204" pitchFamily="34" charset="0"/>
              </a:rPr>
              <a:t>helmet (Positive </a:t>
            </a:r>
            <a:r>
              <a:rPr lang="en-IN" sz="2400" dirty="0">
                <a:latin typeface="Trebuchet MS" panose="020B0603020202020204" pitchFamily="34" charset="0"/>
              </a:rPr>
              <a:t>Result</a:t>
            </a:r>
            <a:r>
              <a:rPr lang="en-IN" sz="2400" dirty="0" smtClean="0">
                <a:latin typeface="Trebuchet MS" panose="020B0603020202020204" pitchFamily="34" charset="0"/>
              </a:rPr>
              <a:t>) </a:t>
            </a:r>
            <a:r>
              <a:rPr lang="en-IN" sz="2400" dirty="0">
                <a:latin typeface="Trebuchet MS" panose="020B0603020202020204" pitchFamily="34" charset="0"/>
              </a:rPr>
              <a:t>and </a:t>
            </a:r>
            <a:r>
              <a:rPr lang="en-IN" sz="2400" dirty="0" smtClean="0">
                <a:latin typeface="Trebuchet MS" panose="020B0603020202020204" pitchFamily="34" charset="0"/>
              </a:rPr>
              <a:t>Biker </a:t>
            </a:r>
            <a:r>
              <a:rPr lang="en-IN" sz="2400" dirty="0">
                <a:latin typeface="Trebuchet MS" panose="020B0603020202020204" pitchFamily="34" charset="0"/>
              </a:rPr>
              <a:t>using helmet (Negative Result</a:t>
            </a:r>
            <a:r>
              <a:rPr lang="en-IN" sz="2400" dirty="0" smtClean="0">
                <a:latin typeface="Trebuchet MS" panose="020B0603020202020204" pitchFamily="34" charset="0"/>
              </a:rPr>
              <a:t>).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400" spc="10" dirty="0">
                <a:solidFill>
                  <a:schemeClr val="tx1"/>
                </a:solidFill>
                <a:latin typeface="Trebuchet MS" panose="020B0603020202020204" pitchFamily="34" charset="0"/>
              </a:rPr>
              <a:t>The support vector machine (SVM) is used to classify using extracted features from previous step. To </a:t>
            </a:r>
            <a:r>
              <a:rPr lang="en-IN" sz="2400" spc="1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analyse </a:t>
            </a:r>
            <a:r>
              <a:rPr lang="en-IN" sz="2400" spc="10" dirty="0">
                <a:solidFill>
                  <a:schemeClr val="tx1"/>
                </a:solidFill>
                <a:latin typeface="Trebuchet MS" panose="020B0603020202020204" pitchFamily="34" charset="0"/>
              </a:rPr>
              <a:t>the classification results and identify the best solution, different combination of features and kernels are used.</a:t>
            </a:r>
          </a:p>
        </p:txBody>
      </p:sp>
    </p:spTree>
    <p:extLst>
      <p:ext uri="{BB962C8B-B14F-4D97-AF65-F5344CB8AC3E}">
        <p14:creationId xmlns:p14="http://schemas.microsoft.com/office/powerpoint/2010/main" val="38704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36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C. Consolidation of Results</a:t>
            </a:r>
            <a:endParaRPr lang="en-IN" sz="3600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rebuchet MS" panose="020B0603020202020204" pitchFamily="34" charset="0"/>
              </a:rPr>
              <a:t>From earlier phases</a:t>
            </a:r>
            <a:r>
              <a:rPr lang="en-IN" sz="2000" dirty="0" smtClean="0">
                <a:latin typeface="Trebuchet MS" panose="020B0603020202020204" pitchFamily="34" charset="0"/>
              </a:rPr>
              <a:t>, </a:t>
            </a:r>
            <a:r>
              <a:rPr lang="en-IN" sz="2000" dirty="0">
                <a:latin typeface="Trebuchet MS" panose="020B0603020202020204" pitchFamily="34" charset="0"/>
              </a:rPr>
              <a:t>local </a:t>
            </a:r>
            <a:r>
              <a:rPr lang="en-IN" sz="2000" dirty="0" smtClean="0">
                <a:latin typeface="Trebuchet MS" panose="020B0603020202020204" pitchFamily="34" charset="0"/>
              </a:rPr>
              <a:t>results are obtained </a:t>
            </a:r>
            <a:r>
              <a:rPr lang="en-IN" sz="2000" dirty="0">
                <a:latin typeface="Trebuchet MS" panose="020B0603020202020204" pitchFamily="34" charset="0"/>
              </a:rPr>
              <a:t>i.e. whether </a:t>
            </a:r>
            <a:r>
              <a:rPr lang="en-IN" sz="2000" dirty="0" smtClean="0">
                <a:latin typeface="Trebuchet MS" panose="020B0603020202020204" pitchFamily="34" charset="0"/>
              </a:rPr>
              <a:t>bike rider </a:t>
            </a:r>
            <a:r>
              <a:rPr lang="en-IN" sz="2000" dirty="0">
                <a:latin typeface="Trebuchet MS" panose="020B0603020202020204" pitchFamily="34" charset="0"/>
              </a:rPr>
              <a:t>is using helmet or not, in a frame. </a:t>
            </a:r>
            <a:endParaRPr lang="en-IN" sz="2000" dirty="0" smtClean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rebuchet MS" panose="020B0603020202020204" pitchFamily="34" charset="0"/>
              </a:rPr>
              <a:t>However</a:t>
            </a:r>
            <a:r>
              <a:rPr lang="en-IN" sz="2000" dirty="0">
                <a:latin typeface="Trebuchet MS" panose="020B0603020202020204" pitchFamily="34" charset="0"/>
              </a:rPr>
              <a:t>, till </a:t>
            </a:r>
            <a:r>
              <a:rPr lang="en-IN" sz="2000" dirty="0" smtClean="0">
                <a:latin typeface="Trebuchet MS" panose="020B0603020202020204" pitchFamily="34" charset="0"/>
              </a:rPr>
              <a:t>now the </a:t>
            </a:r>
            <a:r>
              <a:rPr lang="en-IN" sz="2000" dirty="0">
                <a:latin typeface="Trebuchet MS" panose="020B0603020202020204" pitchFamily="34" charset="0"/>
              </a:rPr>
              <a:t>correlation between continuous frames is neglected. </a:t>
            </a:r>
            <a:endParaRPr lang="en-IN" sz="2000" dirty="0" smtClean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rebuchet MS" panose="020B0603020202020204" pitchFamily="34" charset="0"/>
              </a:rPr>
              <a:t>So, in </a:t>
            </a:r>
            <a:r>
              <a:rPr lang="en-IN" sz="2000" dirty="0">
                <a:latin typeface="Trebuchet MS" panose="020B0603020202020204" pitchFamily="34" charset="0"/>
              </a:rPr>
              <a:t>order to reduce false alarms, we consolidate local results.</a:t>
            </a:r>
            <a:endParaRPr lang="en-IN" sz="2000" dirty="0" smtClean="0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rebuchet MS" panose="020B0603020202020204" pitchFamily="34" charset="0"/>
              </a:rPr>
              <a:t>A </a:t>
            </a:r>
            <a:r>
              <a:rPr lang="en-IN" sz="2000" dirty="0">
                <a:latin typeface="Trebuchet MS" panose="020B0603020202020204" pitchFamily="34" charset="0"/>
              </a:rPr>
              <a:t>combination of independent local </a:t>
            </a:r>
            <a:r>
              <a:rPr lang="en-IN" sz="2000" dirty="0" smtClean="0">
                <a:latin typeface="Trebuchet MS" panose="020B0603020202020204" pitchFamily="34" charset="0"/>
              </a:rPr>
              <a:t>results from </a:t>
            </a:r>
            <a:r>
              <a:rPr lang="en-IN" sz="2000" dirty="0">
                <a:latin typeface="Trebuchet MS" panose="020B0603020202020204" pitchFamily="34" charset="0"/>
              </a:rPr>
              <a:t>frames is used for final global decision i.e. biker is </a:t>
            </a:r>
            <a:r>
              <a:rPr lang="en-IN" sz="2000" dirty="0" smtClean="0">
                <a:latin typeface="Trebuchet MS" panose="020B0603020202020204" pitchFamily="34" charset="0"/>
              </a:rPr>
              <a:t>using or </a:t>
            </a:r>
            <a:r>
              <a:rPr lang="en-IN" sz="2000" dirty="0">
                <a:latin typeface="Trebuchet MS" panose="020B0603020202020204" pitchFamily="34" charset="0"/>
              </a:rPr>
              <a:t>not using helmet.</a:t>
            </a:r>
          </a:p>
        </p:txBody>
      </p:sp>
    </p:spTree>
    <p:extLst>
      <p:ext uri="{BB962C8B-B14F-4D97-AF65-F5344CB8AC3E}">
        <p14:creationId xmlns:p14="http://schemas.microsoft.com/office/powerpoint/2010/main" val="27179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21"/>
            <a:ext cx="11291455" cy="6334780"/>
          </a:xfrm>
        </p:spPr>
      </p:pic>
      <p:sp>
        <p:nvSpPr>
          <p:cNvPr id="6" name="TextBox 5"/>
          <p:cNvSpPr txBox="1"/>
          <p:nvPr/>
        </p:nvSpPr>
        <p:spPr>
          <a:xfrm>
            <a:off x="3687284" y="0"/>
            <a:ext cx="396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Proposed Approach</a:t>
            </a:r>
          </a:p>
        </p:txBody>
      </p:sp>
    </p:spTree>
    <p:extLst>
      <p:ext uri="{BB962C8B-B14F-4D97-AF65-F5344CB8AC3E}">
        <p14:creationId xmlns:p14="http://schemas.microsoft.com/office/powerpoint/2010/main" val="637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33549"/>
          </a:xfrm>
        </p:spPr>
        <p:txBody>
          <a:bodyPr anchor="b">
            <a:norm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endParaRPr lang="en-IN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625286"/>
            <a:ext cx="9558528" cy="410802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rebuchet MS" panose="020B0603020202020204" pitchFamily="34" charset="0"/>
              </a:rPr>
              <a:t>To </a:t>
            </a:r>
            <a:r>
              <a:rPr lang="en-IN" sz="2000" dirty="0">
                <a:latin typeface="Trebuchet MS" panose="020B0603020202020204" pitchFamily="34" charset="0"/>
              </a:rPr>
              <a:t>test the performance, a surveillance video of </a:t>
            </a:r>
            <a:r>
              <a:rPr lang="en-IN" sz="2000" dirty="0" smtClean="0">
                <a:latin typeface="Trebuchet MS" panose="020B0603020202020204" pitchFamily="34" charset="0"/>
              </a:rPr>
              <a:t>around </a:t>
            </a:r>
            <a:r>
              <a:rPr lang="en-IN" sz="2000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one </a:t>
            </a:r>
            <a:r>
              <a:rPr lang="en-IN" sz="2000" dirty="0">
                <a:solidFill>
                  <a:srgbClr val="00B050"/>
                </a:solidFill>
                <a:latin typeface="Trebuchet MS" panose="020B0603020202020204" pitchFamily="34" charset="0"/>
              </a:rPr>
              <a:t>hour at 30 fps i.e. 107500 frames</a:t>
            </a:r>
            <a:r>
              <a:rPr lang="en-IN" sz="2000" dirty="0">
                <a:latin typeface="Trebuchet MS" panose="020B0603020202020204" pitchFamily="34" charset="0"/>
              </a:rPr>
              <a:t> was used. </a:t>
            </a:r>
            <a:endParaRPr lang="en-IN" sz="2000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rebuchet MS" panose="020B0603020202020204" pitchFamily="34" charset="0"/>
              </a:rPr>
              <a:t>The pro</a:t>
            </a:r>
            <a:r>
              <a:rPr lang="en-IN" sz="2000" dirty="0">
                <a:latin typeface="Trebuchet MS" panose="020B0603020202020204" pitchFamily="34" charset="0"/>
              </a:rPr>
              <a:t>posed framework processed the full data in </a:t>
            </a: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1245.52 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secs i.e</a:t>
            </a:r>
            <a:r>
              <a:rPr lang="en-IN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. 11.58 ms per frame</a:t>
            </a:r>
            <a:r>
              <a:rPr lang="en-IN" sz="2000" dirty="0">
                <a:latin typeface="Trebuchet MS" panose="020B0603020202020204" pitchFamily="34" charset="0"/>
              </a:rPr>
              <a:t>. </a:t>
            </a:r>
            <a:endParaRPr lang="en-IN" sz="2000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rebuchet MS" panose="020B0603020202020204" pitchFamily="34" charset="0"/>
              </a:rPr>
              <a:t>However</a:t>
            </a:r>
            <a:r>
              <a:rPr lang="en-IN" sz="2000" dirty="0">
                <a:latin typeface="Trebuchet MS" panose="020B0603020202020204" pitchFamily="34" charset="0"/>
              </a:rPr>
              <a:t>, </a:t>
            </a:r>
            <a:r>
              <a:rPr lang="en-IN" sz="2000" dirty="0">
                <a:solidFill>
                  <a:srgbClr val="7030A0"/>
                </a:solidFill>
                <a:latin typeface="Trebuchet MS" panose="020B0603020202020204" pitchFamily="34" charset="0"/>
              </a:rPr>
              <a:t>frame generation time </a:t>
            </a:r>
            <a:r>
              <a:rPr lang="en-IN" sz="2000" dirty="0" smtClean="0">
                <a:solidFill>
                  <a:srgbClr val="7030A0"/>
                </a:solidFill>
                <a:latin typeface="Trebuchet MS" panose="020B0603020202020204" pitchFamily="34" charset="0"/>
              </a:rPr>
              <a:t>is 33.33</a:t>
            </a:r>
            <a:r>
              <a:rPr lang="en-IN" sz="2000" u="sng" dirty="0" smtClean="0">
                <a:solidFill>
                  <a:srgbClr val="7030A0"/>
                </a:solidFill>
                <a:latin typeface="Trebuchet MS" panose="020B0603020202020204" pitchFamily="34" charset="0"/>
              </a:rPr>
              <a:t> </a:t>
            </a:r>
            <a:r>
              <a:rPr lang="en-IN" sz="2000" u="sng" dirty="0">
                <a:solidFill>
                  <a:srgbClr val="7030A0"/>
                </a:solidFill>
                <a:latin typeface="Trebuchet MS" panose="020B0603020202020204" pitchFamily="34" charset="0"/>
              </a:rPr>
              <a:t>ms</a:t>
            </a:r>
            <a:r>
              <a:rPr lang="en-IN" sz="2000" dirty="0">
                <a:latin typeface="Trebuchet MS" panose="020B0603020202020204" pitchFamily="34" charset="0"/>
              </a:rPr>
              <a:t>, so the proposed framework is able to process </a:t>
            </a:r>
            <a:r>
              <a:rPr lang="en-IN" sz="2000" dirty="0" smtClean="0">
                <a:latin typeface="Trebuchet MS" panose="020B0603020202020204" pitchFamily="34" charset="0"/>
              </a:rPr>
              <a:t>and return </a:t>
            </a:r>
            <a:r>
              <a:rPr lang="en-IN" sz="2000" dirty="0">
                <a:latin typeface="Trebuchet MS" panose="020B0603020202020204" pitchFamily="34" charset="0"/>
              </a:rPr>
              <a:t>desired results in real-time.</a:t>
            </a:r>
            <a:endParaRPr lang="en-IN" sz="2000" dirty="0" smtClean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1872" y="1399309"/>
            <a:ext cx="9447692" cy="122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IN" sz="3600" spc="10" dirty="0">
                <a:solidFill>
                  <a:srgbClr val="0070C0"/>
                </a:solidFill>
                <a:latin typeface="Century Gothic" panose="020B0502020202020204" pitchFamily="34" charset="0"/>
              </a:rPr>
              <a:t>Computational Complexity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1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229</TotalTime>
  <Words>907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Malgun Gothic</vt:lpstr>
      <vt:lpstr>Aharoni</vt:lpstr>
      <vt:lpstr>Arial</vt:lpstr>
      <vt:lpstr>Century Gothic</vt:lpstr>
      <vt:lpstr>Century Schoolbook</vt:lpstr>
      <vt:lpstr>Garamond</vt:lpstr>
      <vt:lpstr>Levenim MT</vt:lpstr>
      <vt:lpstr>Trebuchet MS</vt:lpstr>
      <vt:lpstr>Wingdings 2</vt:lpstr>
      <vt:lpstr>View</vt:lpstr>
      <vt:lpstr>Savon</vt:lpstr>
      <vt:lpstr>AUTOMATIC DETECTION OF  BIKE-RIDERS WITHOUT HELMET USING SURVEILLANCE VIDEOS IN REAL-TIME</vt:lpstr>
      <vt:lpstr>INTRODUCTION</vt:lpstr>
      <vt:lpstr>PROPOSED WORK</vt:lpstr>
      <vt:lpstr>Background Modelling</vt:lpstr>
      <vt:lpstr>A. Phase-I: Detecting Bike-riders</vt:lpstr>
      <vt:lpstr>B. Phase-II: Detection of Bike-riders Without Helmet</vt:lpstr>
      <vt:lpstr>C. Consolidation of Results</vt:lpstr>
      <vt:lpstr>PowerPoint Presentation</vt:lpstr>
      <vt:lpstr>RESULTS</vt:lpstr>
      <vt:lpstr>Phase-I</vt:lpstr>
      <vt:lpstr>Phase-II</vt:lpstr>
      <vt:lpstr>CONCLUSION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Detection of Bike-riders without Helmet using Surveillance Videos in Real-time</dc:title>
  <dc:creator>Prasan Chandak</dc:creator>
  <cp:lastModifiedBy>Prasan Chandak</cp:lastModifiedBy>
  <cp:revision>42</cp:revision>
  <dcterms:created xsi:type="dcterms:W3CDTF">2021-06-09T11:39:01Z</dcterms:created>
  <dcterms:modified xsi:type="dcterms:W3CDTF">2021-06-09T15:29:24Z</dcterms:modified>
</cp:coreProperties>
</file>