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9"/>
  </p:notesMasterIdLst>
  <p:sldIdLst>
    <p:sldId id="1864" r:id="rId5"/>
    <p:sldId id="1867" r:id="rId6"/>
    <p:sldId id="1869" r:id="rId7"/>
    <p:sldId id="1845" r:id="rId8"/>
    <p:sldId id="1868" r:id="rId9"/>
    <p:sldId id="1849" r:id="rId10"/>
    <p:sldId id="1870" r:id="rId11"/>
    <p:sldId id="1873" r:id="rId12"/>
    <p:sldId id="1871" r:id="rId13"/>
    <p:sldId id="1872" r:id="rId14"/>
    <p:sldId id="1848" r:id="rId15"/>
    <p:sldId id="1858" r:id="rId16"/>
    <p:sldId id="1865" r:id="rId17"/>
    <p:sldId id="1859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724" autoAdjust="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search?q=Jewish%20American%20History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482885"/>
            <a:ext cx="6220101" cy="6143946"/>
          </a:xfrm>
        </p:spPr>
        <p:txBody>
          <a:bodyPr anchor="t">
            <a:no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HELMET DETECTION </a:t>
            </a:r>
            <a:r>
              <a:rPr lang="en-US" dirty="0"/>
              <a:t>ON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TWO-WHEELER </a:t>
            </a:r>
            <a:r>
              <a:rPr lang="en-US" dirty="0"/>
              <a:t>RIDERS USING MACHINE LEARNING</a:t>
            </a:r>
            <a:br>
              <a:rPr lang="en-US" dirty="0"/>
            </a:br>
            <a:br>
              <a:rPr lang="en-US" dirty="0"/>
            </a:br>
            <a:r>
              <a:rPr lang="en-US" sz="1400" dirty="0">
                <a:latin typeface="Arial Nova" panose="020B0504020202020204" pitchFamily="34" charset="0"/>
              </a:rPr>
              <a:t>Authors:</a:t>
            </a:r>
            <a:br>
              <a:rPr lang="en-US" sz="1200" b="0" dirty="0">
                <a:latin typeface="Arial Nova" panose="020B0504020202020204" pitchFamily="34" charset="0"/>
              </a:rPr>
            </a:br>
            <a:r>
              <a:rPr lang="en-US" sz="1200" b="0" dirty="0">
                <a:latin typeface="Arial Nova" panose="020B0504020202020204" pitchFamily="34" charset="0"/>
              </a:rPr>
              <a:t>RAMESH BABU D R, AMANDEEP RATHEE, KRISHNANGINI KALITA, MAHIMA SINGH DEO </a:t>
            </a:r>
            <a:br>
              <a:rPr lang="en-US" sz="1200" b="0" dirty="0">
                <a:latin typeface="Arial Nova" panose="020B0504020202020204" pitchFamily="34" charset="0"/>
              </a:rPr>
            </a:br>
            <a:r>
              <a:rPr lang="en-US" sz="1200" b="0" dirty="0">
                <a:latin typeface="Arial Nova" panose="020B0504020202020204" pitchFamily="34" charset="0"/>
              </a:rPr>
              <a:t>Computer Science Department, DSCE, Bangalore, Karnataka</a:t>
            </a:r>
            <a:br>
              <a:rPr lang="en-US" sz="1200" b="0" dirty="0">
                <a:latin typeface="Arial Nova" panose="020B0504020202020204" pitchFamily="34" charset="0"/>
              </a:rPr>
            </a:br>
            <a:br>
              <a:rPr lang="en-US" sz="1200" b="0" dirty="0">
                <a:latin typeface="Arial Nova" panose="020B0504020202020204" pitchFamily="34" charset="0"/>
              </a:rPr>
            </a:br>
            <a:r>
              <a:rPr lang="en-US" sz="1200" b="0" dirty="0">
                <a:latin typeface="Arial Nova" panose="020B0504020202020204" pitchFamily="34" charset="0"/>
              </a:rPr>
              <a:t>International Journal of Advances in Electronics and Computer Science</a:t>
            </a:r>
            <a:br>
              <a:rPr lang="en-US" sz="1200" b="0" dirty="0">
                <a:latin typeface="Arial Nova" panose="020B0504020202020204" pitchFamily="34" charset="0"/>
              </a:rPr>
            </a:br>
            <a:r>
              <a:rPr lang="en-US" sz="1200" b="0" dirty="0">
                <a:latin typeface="Arial Nova" panose="020B0504020202020204" pitchFamily="34" charset="0"/>
              </a:rPr>
              <a:t>Volume-5, Issue-9, Sep.-2018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0" dirty="0"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sz="3200" b="0" dirty="0">
                <a:latin typeface="Aharoni" panose="02010803020104030203" pitchFamily="2" charset="-79"/>
                <a:cs typeface="Aharoni" panose="02010803020104030203" pitchFamily="2" charset="-79"/>
              </a:rPr>
              <a:t>AUMYA</a:t>
            </a:r>
            <a:r>
              <a:rPr lang="en-US" b="0" dirty="0">
                <a:latin typeface="Aharoni" panose="02010803020104030203" pitchFamily="2" charset="-79"/>
                <a:cs typeface="Aharoni" panose="02010803020104030203" pitchFamily="2" charset="-79"/>
              </a:rPr>
              <a:t> P</a:t>
            </a:r>
            <a:r>
              <a:rPr lang="en-US" sz="3200" b="0" dirty="0">
                <a:latin typeface="Aharoni" panose="02010803020104030203" pitchFamily="2" charset="-79"/>
                <a:cs typeface="Aharoni" panose="02010803020104030203" pitchFamily="2" charset="-79"/>
              </a:rPr>
              <a:t>ATEL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Existing State-of-Art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4953000"/>
          </a:xfrm>
        </p:spPr>
        <p:txBody>
          <a:bodyPr/>
          <a:lstStyle/>
          <a:p>
            <a:pPr lvl="1"/>
            <a:r>
              <a:rPr lang="en-US" dirty="0"/>
              <a:t>Circular arc detection method based on the modified Hough transform - This transformation has been applied to detect a helmet by an ATM surveillance system. </a:t>
            </a:r>
          </a:p>
          <a:p>
            <a:pPr lvl="1"/>
            <a:r>
              <a:rPr lang="en-US" dirty="0"/>
              <a:t>Background extraction algorithm - The algorithm is used to extract the foreground objects in the video. Then SIFT (Scale Invariant Feature Transform) algorithm is used to detect a moving object, that is a motorcycle. Using the Region of Interest (ROI), it chooses the location where the helmet can be found.</a:t>
            </a:r>
          </a:p>
          <a:p>
            <a:pPr lvl="1"/>
            <a:r>
              <a:rPr lang="en-US" dirty="0"/>
              <a:t>Effective enforcement of the use of a helmet by implementing RF communication-based helmet detection system.</a:t>
            </a:r>
          </a:p>
          <a:p>
            <a:pPr lvl="1"/>
            <a:r>
              <a:rPr lang="en-US" dirty="0"/>
              <a:t>Semiautomatic text extraction from Sri Lankan vehicle number plates </a:t>
            </a:r>
          </a:p>
        </p:txBody>
      </p:sp>
    </p:spTree>
    <p:extLst>
      <p:ext uri="{BB962C8B-B14F-4D97-AF65-F5344CB8AC3E}">
        <p14:creationId xmlns:p14="http://schemas.microsoft.com/office/powerpoint/2010/main" val="34823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3711"/>
            <a:ext cx="10591800" cy="646332"/>
          </a:xfrm>
        </p:spPr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6A9FD9-630E-44B9-BED8-AFEA6C84A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220547"/>
            <a:ext cx="10667999" cy="15144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2000 images for training containing both, the front view and the back view of the vehicle.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Surveying of algorithms in R and final end-to-end system in </a:t>
            </a:r>
            <a:r>
              <a:rPr lang="en-US" sz="1200" dirty="0"/>
              <a:t>MATLAB.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Separately tested for vehicle classification and helmet detection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Chosen metric :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 testing : 20% of the entire data</a:t>
            </a:r>
            <a:endParaRPr lang="en-US" altLang="en-US" sz="1200" dirty="0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260247303"/>
              </p:ext>
            </p:extLst>
          </p:nvPr>
        </p:nvGraphicFramePr>
        <p:xfrm>
          <a:off x="2116667" y="3271808"/>
          <a:ext cx="7112000" cy="842318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Random Forest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Gradient Boosted Trees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Support Vector Machine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Deep Neural Network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91%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71%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73%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76%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85">
            <a:extLst>
              <a:ext uri="{FF2B5EF4-FFF2-40B4-BE49-F238E27FC236}">
                <a16:creationId xmlns:a16="http://schemas.microsoft.com/office/drawing/2014/main" id="{EC0E6AD4-9BC6-47D9-9A37-A75AEBD30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472485"/>
              </p:ext>
            </p:extLst>
          </p:nvPr>
        </p:nvGraphicFramePr>
        <p:xfrm>
          <a:off x="2116667" y="4795135"/>
          <a:ext cx="7112000" cy="842318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Random Forest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Gradient Boosted Trees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Support Vector Machine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Deep Neural Network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92%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72%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76%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79%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2258586-F94E-4084-9B30-DC74FC086C2A}"/>
              </a:ext>
            </a:extLst>
          </p:cNvPr>
          <p:cNvSpPr txBox="1">
            <a:spLocks/>
          </p:cNvSpPr>
          <p:nvPr/>
        </p:nvSpPr>
        <p:spPr>
          <a:xfrm>
            <a:off x="3389369" y="4140145"/>
            <a:ext cx="4566596" cy="3144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sz="1400" b="1" dirty="0"/>
              <a:t>Vehicle Classification Results</a:t>
            </a:r>
          </a:p>
          <a:p>
            <a:pPr fontAlgn="auto">
              <a:spcAft>
                <a:spcPts val="0"/>
              </a:spcAft>
            </a:pPr>
            <a:endParaRPr lang="en-US" alt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1B31FB7-F00D-4A9C-8A57-DEAD291A1F2E}"/>
              </a:ext>
            </a:extLst>
          </p:cNvPr>
          <p:cNvSpPr txBox="1">
            <a:spLocks/>
          </p:cNvSpPr>
          <p:nvPr/>
        </p:nvSpPr>
        <p:spPr>
          <a:xfrm>
            <a:off x="3389369" y="5637453"/>
            <a:ext cx="4566596" cy="3110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sz="1400" b="1" dirty="0"/>
              <a:t>Helmet Detection Results</a:t>
            </a:r>
          </a:p>
          <a:p>
            <a:pPr fontAlgn="auto">
              <a:spcAft>
                <a:spcPts val="0"/>
              </a:spcAf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outperforms all the other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neural network is expected to perform better than a random forest in image recognition, but due to lack of data, it does not perform as expected.</a:t>
            </a:r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Future Recommendations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803822"/>
          </a:xfrm>
        </p:spPr>
        <p:txBody>
          <a:bodyPr/>
          <a:lstStyle/>
          <a:p>
            <a:r>
              <a:rPr lang="en-US" dirty="0"/>
              <a:t>In the future, the system can be improved by scrutinizing its drawbacks.</a:t>
            </a:r>
          </a:p>
          <a:p>
            <a:pPr lvl="1"/>
            <a:r>
              <a:rPr lang="en-US" dirty="0"/>
              <a:t>System doesn’t work when there are multiple vehicles in the scene. it needs to recognize multiple vehicles and successfully perform all the tasks as it does in the case of a single vehicle. </a:t>
            </a:r>
          </a:p>
          <a:p>
            <a:pPr lvl="1"/>
            <a:r>
              <a:rPr lang="en-US" dirty="0"/>
              <a:t>The system can only output a license number using an OCR (Optical Character Recognition). Extracting the license number will allow the system to automatically send a ticket to the registered owner of the two-wheeler, in case they are not wearing a helmet </a:t>
            </a:r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522041"/>
            <a:ext cx="9141397" cy="738664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1530907"/>
            <a:ext cx="6477000" cy="4662616"/>
          </a:xfrm>
        </p:spPr>
        <p:txBody>
          <a:bodyPr/>
          <a:lstStyle/>
          <a:p>
            <a:endParaRPr lang="en-US" altLang="en-US" dirty="0"/>
          </a:p>
          <a:p>
            <a:pPr lvl="1"/>
            <a:r>
              <a:rPr lang="fr-FR" dirty="0">
                <a:latin typeface="Candara" panose="020E0502030303020204" pitchFamily="34" charset="0"/>
              </a:rPr>
              <a:t>Introduction</a:t>
            </a:r>
          </a:p>
          <a:p>
            <a:pPr lvl="1"/>
            <a:r>
              <a:rPr lang="fr-FR" dirty="0">
                <a:latin typeface="Candara" panose="020E0502030303020204" pitchFamily="34" charset="0"/>
              </a:rPr>
              <a:t>Objective</a:t>
            </a:r>
          </a:p>
          <a:p>
            <a:pPr lvl="1"/>
            <a:r>
              <a:rPr lang="fr-FR" dirty="0">
                <a:latin typeface="Candara" panose="020E0502030303020204" pitchFamily="34" charset="0"/>
              </a:rPr>
              <a:t>Key Words</a:t>
            </a:r>
          </a:p>
          <a:p>
            <a:pPr lvl="1"/>
            <a:r>
              <a:rPr lang="fr-FR" dirty="0">
                <a:latin typeface="Candara" panose="020E0502030303020204" pitchFamily="34" charset="0"/>
              </a:rPr>
              <a:t>Methodology</a:t>
            </a:r>
          </a:p>
          <a:p>
            <a:pPr lvl="1"/>
            <a:r>
              <a:rPr lang="fr-FR" dirty="0">
                <a:latin typeface="Candara" panose="020E0502030303020204" pitchFamily="34" charset="0"/>
              </a:rPr>
              <a:t>Proposed method</a:t>
            </a:r>
          </a:p>
          <a:p>
            <a:pPr lvl="1"/>
            <a:r>
              <a:rPr lang="fr-FR" dirty="0">
                <a:latin typeface="Candara" panose="020E0502030303020204" pitchFamily="34" charset="0"/>
              </a:rPr>
              <a:t>Machine Learning Approaches</a:t>
            </a:r>
          </a:p>
          <a:p>
            <a:pPr lvl="1"/>
            <a:r>
              <a:rPr lang="fr-FR" dirty="0">
                <a:latin typeface="Candara" panose="020E0502030303020204" pitchFamily="34" charset="0"/>
              </a:rPr>
              <a:t>Existing State of Art</a:t>
            </a:r>
          </a:p>
          <a:p>
            <a:pPr lvl="1"/>
            <a:r>
              <a:rPr lang="fr-FR" dirty="0">
                <a:latin typeface="Candara" panose="020E0502030303020204" pitchFamily="34" charset="0"/>
              </a:rPr>
              <a:t>Results and Discussions</a:t>
            </a:r>
          </a:p>
          <a:p>
            <a:pPr lvl="1"/>
            <a:r>
              <a:rPr lang="fr-FR" dirty="0">
                <a:latin typeface="Candara" panose="020E0502030303020204" pitchFamily="34" charset="0"/>
              </a:rPr>
              <a:t>Conclusion</a:t>
            </a:r>
          </a:p>
          <a:p>
            <a:pPr lvl="1"/>
            <a:r>
              <a:rPr lang="fr-FR" dirty="0">
                <a:latin typeface="Candara" panose="020E0502030303020204" pitchFamily="34" charset="0"/>
              </a:rPr>
              <a:t>Future Recommendations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2127422"/>
            <a:ext cx="6477000" cy="3367216"/>
          </a:xfrm>
        </p:spPr>
        <p:txBody>
          <a:bodyPr/>
          <a:lstStyle/>
          <a:p>
            <a:r>
              <a:rPr lang="en-US" altLang="en-US" dirty="0"/>
              <a:t>Why we need this system?</a:t>
            </a:r>
          </a:p>
          <a:p>
            <a:pPr lvl="1"/>
            <a:r>
              <a:rPr lang="en-US" dirty="0"/>
              <a:t>Road safety is often neglected by riders worldwide leading to accidents and deaths.</a:t>
            </a:r>
          </a:p>
          <a:p>
            <a:pPr lvl="1"/>
            <a:r>
              <a:rPr lang="en-US" dirty="0"/>
              <a:t>Recently, helmets have been made compulsory, but still, people drive without helmets. </a:t>
            </a:r>
          </a:p>
          <a:p>
            <a:pPr lvl="1"/>
            <a:r>
              <a:rPr lang="en-US" dirty="0"/>
              <a:t>This sort of automation will help the administration to issue helmet violation tickets more efficiently, ultimately aiming to inhibit the violation by two-wheeler riders.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991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Solve this problem by automating the process of detecting the riders who are riding without helmets.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Extracting the license plate so that it could be used to issue traffic violation tickets.</a:t>
            </a:r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Key Words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4999"/>
            <a:ext cx="6477000" cy="3276600"/>
          </a:xfrm>
        </p:spPr>
        <p:txBody>
          <a:bodyPr/>
          <a:lstStyle/>
          <a:p>
            <a:pPr lvl="1"/>
            <a:r>
              <a:rPr lang="en-US" dirty="0">
                <a:latin typeface="Candara" panose="020E0502030303020204" pitchFamily="34" charset="0"/>
              </a:rPr>
              <a:t>Machine Learning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Supervised Learning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Feature Extraction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Background Subtraction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MATLAB Functions</a:t>
            </a:r>
          </a:p>
        </p:txBody>
      </p:sp>
    </p:spTree>
    <p:extLst>
      <p:ext uri="{BB962C8B-B14F-4D97-AF65-F5344CB8AC3E}">
        <p14:creationId xmlns:p14="http://schemas.microsoft.com/office/powerpoint/2010/main" val="190474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4999"/>
            <a:ext cx="6477000" cy="36555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system implements machine learning and image processing techniques to detect riders, riding two-wheelers, who are not wearing helmets. </a:t>
            </a:r>
          </a:p>
          <a:p>
            <a:pPr lvl="1"/>
            <a:r>
              <a:rPr lang="en-US" dirty="0"/>
              <a:t>A video of traffic on public roads as the input and detects moving objects in the scene. </a:t>
            </a:r>
          </a:p>
          <a:p>
            <a:pPr lvl="1"/>
            <a:r>
              <a:rPr lang="en-US" dirty="0"/>
              <a:t>Machine learning classifier is applied to the moving object to identify if the moving object is a two-wheeler. </a:t>
            </a:r>
          </a:p>
          <a:p>
            <a:pPr lvl="1"/>
            <a:r>
              <a:rPr lang="en-US" dirty="0"/>
              <a:t>For two-wheeler, another classifier is used to detect whether the rider is wearing a helmet.</a:t>
            </a:r>
          </a:p>
          <a:p>
            <a:pPr lvl="1"/>
            <a:r>
              <a:rPr lang="en-US" dirty="0"/>
              <a:t>The license plate is provided as the output in case the rider is not wearing a helmet.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73" y="250296"/>
            <a:ext cx="6477000" cy="754720"/>
          </a:xfrm>
        </p:spPr>
        <p:txBody>
          <a:bodyPr/>
          <a:lstStyle/>
          <a:p>
            <a:r>
              <a:rPr lang="en-US" dirty="0"/>
              <a:t>Proposed Method (1)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2204" y="6186792"/>
            <a:ext cx="4566596" cy="565826"/>
          </a:xfrm>
        </p:spPr>
        <p:txBody>
          <a:bodyPr/>
          <a:lstStyle/>
          <a:p>
            <a:r>
              <a:rPr lang="en-US" dirty="0"/>
              <a:t>Flowchart of the proposed methodology</a:t>
            </a:r>
          </a:p>
          <a:p>
            <a:endParaRPr lang="en-US" alt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17B8705-0D2C-45B3-B2F6-B2D5B474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146" y="70210"/>
            <a:ext cx="4566596" cy="6116582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5FFCD22-F221-4918-A5E0-37EFA3391D7D}"/>
              </a:ext>
            </a:extLst>
          </p:cNvPr>
          <p:cNvSpPr txBox="1">
            <a:spLocks/>
          </p:cNvSpPr>
          <p:nvPr/>
        </p:nvSpPr>
        <p:spPr>
          <a:xfrm>
            <a:off x="712573" y="1400433"/>
            <a:ext cx="6340929" cy="53521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Moving Object Detection</a:t>
            </a:r>
          </a:p>
          <a:p>
            <a:pPr lvl="1"/>
            <a:r>
              <a:rPr lang="en-US" sz="1600" dirty="0"/>
              <a:t>Moving objects are segmented from the background.</a:t>
            </a:r>
          </a:p>
          <a:p>
            <a:pPr lvl="1"/>
            <a:r>
              <a:rPr lang="en-US" sz="1600" dirty="0"/>
              <a:t>Bounding boxes of each connected component corresponding to a moving vehicle.</a:t>
            </a:r>
          </a:p>
          <a:p>
            <a:pPr lvl="1"/>
            <a:r>
              <a:rPr lang="en-US" sz="1600" dirty="0"/>
              <a:t>Blobs consisting of less than n number of pixels are discarded </a:t>
            </a:r>
          </a:p>
          <a:p>
            <a:pPr lvl="1"/>
            <a:r>
              <a:rPr lang="en-US" sz="1600" dirty="0"/>
              <a:t>Morphological opening to remove the noise and to fill gaps</a:t>
            </a:r>
          </a:p>
          <a:p>
            <a:pPr lvl="1"/>
            <a:r>
              <a:rPr lang="en-US" sz="1600" dirty="0"/>
              <a:t>Raw image is extracted </a:t>
            </a:r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r>
              <a:rPr lang="en-US" dirty="0"/>
              <a:t>Vehicle Classification</a:t>
            </a:r>
          </a:p>
          <a:p>
            <a:pPr lvl="1"/>
            <a:r>
              <a:rPr lang="en-US" sz="1600" dirty="0"/>
              <a:t>Captured images of various vehicles in various positions. Same number of images, 1000, for both the classes two-wheelers or four-wheelers.</a:t>
            </a:r>
          </a:p>
          <a:p>
            <a:pPr lvl="1"/>
            <a:r>
              <a:rPr lang="en-US" sz="1600" dirty="0"/>
              <a:t>Creation of variety of training samples using image augmentation.</a:t>
            </a:r>
          </a:p>
          <a:p>
            <a:pPr lvl="1"/>
            <a:r>
              <a:rPr lang="en-US" sz="1600" dirty="0"/>
              <a:t>Images were converted to grayscale. </a:t>
            </a:r>
          </a:p>
          <a:p>
            <a:pPr lvl="1"/>
            <a:r>
              <a:rPr lang="en-US" sz="1600" dirty="0"/>
              <a:t>Raw pixel values were fed to the classifier.</a:t>
            </a:r>
          </a:p>
        </p:txBody>
      </p:sp>
    </p:spTree>
    <p:extLst>
      <p:ext uri="{BB962C8B-B14F-4D97-AF65-F5344CB8AC3E}">
        <p14:creationId xmlns:p14="http://schemas.microsoft.com/office/powerpoint/2010/main" val="252728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Proposed Method (2)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03983" y="4786360"/>
            <a:ext cx="4566596" cy="565826"/>
          </a:xfrm>
        </p:spPr>
        <p:txBody>
          <a:bodyPr/>
          <a:lstStyle/>
          <a:p>
            <a:pPr algn="ctr"/>
            <a:r>
              <a:rPr lang="en-US" dirty="0"/>
              <a:t>System Architecture</a:t>
            </a:r>
          </a:p>
          <a:p>
            <a:endParaRPr lang="en-US" alt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5FFCD22-F221-4918-A5E0-37EFA3391D7D}"/>
              </a:ext>
            </a:extLst>
          </p:cNvPr>
          <p:cNvSpPr txBox="1">
            <a:spLocks/>
          </p:cNvSpPr>
          <p:nvPr/>
        </p:nvSpPr>
        <p:spPr>
          <a:xfrm>
            <a:off x="830035" y="1748366"/>
            <a:ext cx="6340929" cy="486661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Helmet Detection</a:t>
            </a:r>
          </a:p>
          <a:p>
            <a:pPr lvl="1"/>
            <a:r>
              <a:rPr lang="en-US" sz="1600" dirty="0"/>
              <a:t>Same approach as applied to identify the type of vehicle</a:t>
            </a:r>
          </a:p>
          <a:p>
            <a:pPr lvl="1"/>
            <a:r>
              <a:rPr lang="en-US" sz="1600" dirty="0"/>
              <a:t>Cropped version of the two-wheeler images focusing on the head region of the rider used for training</a:t>
            </a:r>
          </a:p>
          <a:p>
            <a:pPr lvl="1"/>
            <a:r>
              <a:rPr lang="en-US" sz="1600" dirty="0"/>
              <a:t>Same number of images where the rider was wearing and not wearing a helmet.</a:t>
            </a:r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r>
              <a:rPr lang="en-US" dirty="0"/>
              <a:t>License Plate Extraction</a:t>
            </a:r>
          </a:p>
          <a:p>
            <a:pPr lvl="1"/>
            <a:r>
              <a:rPr lang="en-US" sz="1600" dirty="0"/>
              <a:t>If rider of a two-wheeler is not wearing a helmet, then extract the license plate of the vehicle.</a:t>
            </a:r>
          </a:p>
          <a:p>
            <a:pPr lvl="1"/>
            <a:r>
              <a:rPr lang="en-US" sz="1600" dirty="0"/>
              <a:t>Extract the region of interest from cropped image by giving the appropriate coordinates.  </a:t>
            </a:r>
          </a:p>
          <a:p>
            <a:pPr lvl="1"/>
            <a:endParaRPr lang="en-US" alt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A8D385-F6CE-465E-9CA8-8809090EC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762" y="1397729"/>
            <a:ext cx="4403038" cy="323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7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3" y="155788"/>
            <a:ext cx="6477000" cy="1189037"/>
          </a:xfrm>
        </p:spPr>
        <p:txBody>
          <a:bodyPr/>
          <a:lstStyle/>
          <a:p>
            <a:r>
              <a:rPr lang="en-US" dirty="0"/>
              <a:t>Machine Learning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449859"/>
            <a:ext cx="6477000" cy="5252352"/>
          </a:xfrm>
        </p:spPr>
        <p:txBody>
          <a:bodyPr/>
          <a:lstStyle/>
          <a:p>
            <a:r>
              <a:rPr lang="en-IN" dirty="0"/>
              <a:t>Random Forest</a:t>
            </a:r>
          </a:p>
          <a:p>
            <a:pPr lvl="1"/>
            <a:r>
              <a:rPr lang="en-US" sz="1400" dirty="0"/>
              <a:t>Instead of building one tree, a lot of trees are grown in parallel. </a:t>
            </a:r>
          </a:p>
          <a:p>
            <a:pPr lvl="1"/>
            <a:r>
              <a:rPr lang="en-US" sz="1400" dirty="0"/>
              <a:t>Trees are fed only a subset of data points and a subset of features.</a:t>
            </a:r>
          </a:p>
          <a:p>
            <a:pPr lvl="1"/>
            <a:r>
              <a:rPr lang="en-US" sz="1400" dirty="0"/>
              <a:t>Each tree votes for a class and a final class is chosen based on the highest number of votes.</a:t>
            </a:r>
          </a:p>
          <a:p>
            <a:r>
              <a:rPr lang="en-IN" dirty="0"/>
              <a:t>Gradient Boosted Trees</a:t>
            </a:r>
          </a:p>
          <a:p>
            <a:pPr lvl="1"/>
            <a:r>
              <a:rPr lang="en-US" sz="1400" dirty="0"/>
              <a:t>Trees are constructed sequentially one after the other.</a:t>
            </a:r>
          </a:p>
          <a:p>
            <a:pPr lvl="1"/>
            <a:r>
              <a:rPr lang="en-US" sz="1400" dirty="0"/>
              <a:t>Each tree improves the loss by rectifying the error made by the previous tree while training. </a:t>
            </a:r>
            <a:endParaRPr lang="en-US" sz="1400" b="1" dirty="0">
              <a:solidFill>
                <a:schemeClr val="accent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/>
              <a:t>Support Vector Machine</a:t>
            </a:r>
          </a:p>
          <a:p>
            <a:pPr lvl="1"/>
            <a:r>
              <a:rPr lang="en-US" sz="1400" dirty="0"/>
              <a:t>SVM creates a hyperplane and divides all the classes in the training data from one another</a:t>
            </a:r>
          </a:p>
          <a:p>
            <a:pPr lvl="1"/>
            <a:r>
              <a:rPr lang="en-US" sz="1400" dirty="0"/>
              <a:t>Takes a lot of computing resources to complete the training </a:t>
            </a:r>
            <a:endParaRPr lang="en-US" sz="1400" b="1" dirty="0">
              <a:solidFill>
                <a:schemeClr val="accent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/>
              <a:t>Deep Neural Networks</a:t>
            </a:r>
          </a:p>
          <a:p>
            <a:pPr lvl="1"/>
            <a:r>
              <a:rPr lang="en-IN" sz="1400" dirty="0"/>
              <a:t>Improvement over conventional neural networks.</a:t>
            </a:r>
            <a:endParaRPr lang="en-US" sz="1400" dirty="0"/>
          </a:p>
          <a:p>
            <a:pPr lvl="1"/>
            <a:r>
              <a:rPr lang="en-US" sz="1400" dirty="0"/>
              <a:t>Deep neural networks require a lot of training data</a:t>
            </a:r>
          </a:p>
          <a:p>
            <a:pPr lvl="1"/>
            <a:endParaRPr lang="en-US" b="1" dirty="0">
              <a:solidFill>
                <a:schemeClr val="accent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1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79</TotalTime>
  <Words>971</Words>
  <Application>Microsoft Office PowerPoint</Application>
  <PresentationFormat>Widescreen</PresentationFormat>
  <Paragraphs>115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Aharoni</vt:lpstr>
      <vt:lpstr>Arial</vt:lpstr>
      <vt:lpstr>Arial Nova</vt:lpstr>
      <vt:lpstr>Candara</vt:lpstr>
      <vt:lpstr>Segoe UI</vt:lpstr>
      <vt:lpstr>Office Theme</vt:lpstr>
      <vt:lpstr>HELMET DETECTION ON TWO-WHEELER RIDERS USING MACHINE LEARNING  Authors: RAMESH BABU D R, AMANDEEP RATHEE, KRISHNANGINI KALITA, MAHIMA SINGH DEO  Computer Science Department, DSCE, Bangalore, Karnataka  International Journal of Advances in Electronics and Computer Science Volume-5, Issue-9, Sep.-2018   SAUMYA PATEL </vt:lpstr>
      <vt:lpstr>Table of Contents</vt:lpstr>
      <vt:lpstr>Introduction</vt:lpstr>
      <vt:lpstr>Objective</vt:lpstr>
      <vt:lpstr>Key Words</vt:lpstr>
      <vt:lpstr>Methodology </vt:lpstr>
      <vt:lpstr>Proposed Method (1)</vt:lpstr>
      <vt:lpstr>Proposed Method (2)</vt:lpstr>
      <vt:lpstr>Machine Learning Approaches</vt:lpstr>
      <vt:lpstr>Existing State-of-Art</vt:lpstr>
      <vt:lpstr>Results and Discussion</vt:lpstr>
      <vt:lpstr>Conclusion</vt:lpstr>
      <vt:lpstr>Future Recommendations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HELMET DETECTION ON TWO-WHEELER RIDERS USING MACHINE LEARNING      SAUMYA PATEL</dc:title>
  <dc:subject/>
  <dc:creator>saumya patel</dc:creator>
  <cp:keywords/>
  <dc:description/>
  <cp:lastModifiedBy>saumya patel</cp:lastModifiedBy>
  <cp:revision>9</cp:revision>
  <dcterms:created xsi:type="dcterms:W3CDTF">2021-06-09T10:57:37Z</dcterms:created>
  <dcterms:modified xsi:type="dcterms:W3CDTF">2021-06-09T12:17:16Z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