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59" r:id="rId2"/>
  </p:sldMasterIdLst>
  <p:notesMasterIdLst>
    <p:notesMasterId r:id="rId2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997700" cy="92837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hp9FnKIreCKKYhSUv3fkHok78f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-61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2125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63987" y="0"/>
            <a:ext cx="3032125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77925" y="695325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0087" y="4410075"/>
            <a:ext cx="5597525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16975"/>
            <a:ext cx="3032125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63987" y="8816975"/>
            <a:ext cx="3032125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700087" y="4410075"/>
            <a:ext cx="5597525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5325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:notes"/>
          <p:cNvSpPr txBox="1">
            <a:spLocks noGrp="1"/>
          </p:cNvSpPr>
          <p:nvPr>
            <p:ph type="body" idx="1"/>
          </p:nvPr>
        </p:nvSpPr>
        <p:spPr>
          <a:xfrm>
            <a:off x="700087" y="4410075"/>
            <a:ext cx="5597525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1" name="Google Shape;1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5325"/>
            <a:ext cx="4641850" cy="3481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:notes"/>
          <p:cNvSpPr txBox="1">
            <a:spLocks noGrp="1"/>
          </p:cNvSpPr>
          <p:nvPr>
            <p:ph type="body" idx="1"/>
          </p:nvPr>
        </p:nvSpPr>
        <p:spPr>
          <a:xfrm>
            <a:off x="700087" y="4410075"/>
            <a:ext cx="5597525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4" name="Google Shape;19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5325"/>
            <a:ext cx="4641850" cy="3481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f2cdf5253_0_9:notes"/>
          <p:cNvSpPr txBox="1">
            <a:spLocks noGrp="1"/>
          </p:cNvSpPr>
          <p:nvPr>
            <p:ph type="body" idx="1"/>
          </p:nvPr>
        </p:nvSpPr>
        <p:spPr>
          <a:xfrm>
            <a:off x="700087" y="4410075"/>
            <a:ext cx="5597400" cy="41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" name="Google Shape;208;g6f2cdf5253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5325"/>
            <a:ext cx="4641850" cy="3481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:notes"/>
          <p:cNvSpPr txBox="1">
            <a:spLocks noGrp="1"/>
          </p:cNvSpPr>
          <p:nvPr>
            <p:ph type="body" idx="1"/>
          </p:nvPr>
        </p:nvSpPr>
        <p:spPr>
          <a:xfrm>
            <a:off x="700087" y="4410075"/>
            <a:ext cx="5597525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7" name="Google Shape;2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5325"/>
            <a:ext cx="4641850" cy="3481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6f2cdf525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5325"/>
            <a:ext cx="4641850" cy="3481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26" name="Google Shape;226;g6f2cdf5253_0_16:notes"/>
          <p:cNvSpPr txBox="1">
            <a:spLocks noGrp="1"/>
          </p:cNvSpPr>
          <p:nvPr>
            <p:ph type="body" idx="1"/>
          </p:nvPr>
        </p:nvSpPr>
        <p:spPr>
          <a:xfrm>
            <a:off x="700087" y="4410075"/>
            <a:ext cx="5597400" cy="41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227" name="Google Shape;227;g6f2cdf5253_0_16:notes"/>
          <p:cNvSpPr txBox="1">
            <a:spLocks noGrp="1"/>
          </p:cNvSpPr>
          <p:nvPr>
            <p:ph type="sldNum" idx="12"/>
          </p:nvPr>
        </p:nvSpPr>
        <p:spPr>
          <a:xfrm>
            <a:off x="3963987" y="8816975"/>
            <a:ext cx="30321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14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e7526bfc2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5325"/>
            <a:ext cx="4641850" cy="3481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7e7526bfc2_0_80:notes"/>
          <p:cNvSpPr txBox="1">
            <a:spLocks noGrp="1"/>
          </p:cNvSpPr>
          <p:nvPr>
            <p:ph type="body" idx="1"/>
          </p:nvPr>
        </p:nvSpPr>
        <p:spPr>
          <a:xfrm>
            <a:off x="700087" y="4410075"/>
            <a:ext cx="5597400" cy="417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7e7526bfc2_0_80:notes"/>
          <p:cNvSpPr txBox="1">
            <a:spLocks noGrp="1"/>
          </p:cNvSpPr>
          <p:nvPr>
            <p:ph type="sldNum" idx="12"/>
          </p:nvPr>
        </p:nvSpPr>
        <p:spPr>
          <a:xfrm>
            <a:off x="3963987" y="8816975"/>
            <a:ext cx="3032100" cy="465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15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7e7526bfc2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5325"/>
            <a:ext cx="4641850" cy="3481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7e7526bfc2_0_73:notes"/>
          <p:cNvSpPr txBox="1">
            <a:spLocks noGrp="1"/>
          </p:cNvSpPr>
          <p:nvPr>
            <p:ph type="body" idx="1"/>
          </p:nvPr>
        </p:nvSpPr>
        <p:spPr>
          <a:xfrm>
            <a:off x="700087" y="4410075"/>
            <a:ext cx="5597400" cy="417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g7e7526bfc2_0_73:notes"/>
          <p:cNvSpPr txBox="1">
            <a:spLocks noGrp="1"/>
          </p:cNvSpPr>
          <p:nvPr>
            <p:ph type="sldNum" idx="12"/>
          </p:nvPr>
        </p:nvSpPr>
        <p:spPr>
          <a:xfrm>
            <a:off x="3963987" y="8816975"/>
            <a:ext cx="3032100" cy="465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16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7e7526bfc2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5325"/>
            <a:ext cx="4641850" cy="3481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7e7526bfc2_0_108:notes"/>
          <p:cNvSpPr txBox="1">
            <a:spLocks noGrp="1"/>
          </p:cNvSpPr>
          <p:nvPr>
            <p:ph type="body" idx="1"/>
          </p:nvPr>
        </p:nvSpPr>
        <p:spPr>
          <a:xfrm>
            <a:off x="700087" y="4410075"/>
            <a:ext cx="5597400" cy="417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7e7526bfc2_0_108:notes"/>
          <p:cNvSpPr txBox="1">
            <a:spLocks noGrp="1"/>
          </p:cNvSpPr>
          <p:nvPr>
            <p:ph type="sldNum" idx="12"/>
          </p:nvPr>
        </p:nvSpPr>
        <p:spPr>
          <a:xfrm>
            <a:off x="3963987" y="8816975"/>
            <a:ext cx="3032100" cy="465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17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7e7526bfc2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5325"/>
            <a:ext cx="4641850" cy="3481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7e7526bfc2_0_130:notes"/>
          <p:cNvSpPr txBox="1">
            <a:spLocks noGrp="1"/>
          </p:cNvSpPr>
          <p:nvPr>
            <p:ph type="body" idx="1"/>
          </p:nvPr>
        </p:nvSpPr>
        <p:spPr>
          <a:xfrm>
            <a:off x="700087" y="4410075"/>
            <a:ext cx="5597400" cy="417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g7e7526bfc2_0_130:notes"/>
          <p:cNvSpPr txBox="1">
            <a:spLocks noGrp="1"/>
          </p:cNvSpPr>
          <p:nvPr>
            <p:ph type="sldNum" idx="12"/>
          </p:nvPr>
        </p:nvSpPr>
        <p:spPr>
          <a:xfrm>
            <a:off x="3963987" y="8816975"/>
            <a:ext cx="3032100" cy="465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18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7e7526bfc2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5325"/>
            <a:ext cx="4641850" cy="3481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7e7526bfc2_0_100:notes"/>
          <p:cNvSpPr txBox="1">
            <a:spLocks noGrp="1"/>
          </p:cNvSpPr>
          <p:nvPr>
            <p:ph type="body" idx="1"/>
          </p:nvPr>
        </p:nvSpPr>
        <p:spPr>
          <a:xfrm>
            <a:off x="700087" y="4410075"/>
            <a:ext cx="5597400" cy="417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g7e7526bfc2_0_100:notes"/>
          <p:cNvSpPr txBox="1">
            <a:spLocks noGrp="1"/>
          </p:cNvSpPr>
          <p:nvPr>
            <p:ph type="sldNum" idx="12"/>
          </p:nvPr>
        </p:nvSpPr>
        <p:spPr>
          <a:xfrm>
            <a:off x="3963987" y="8816975"/>
            <a:ext cx="3032100" cy="465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19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e7526bfc2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5325"/>
            <a:ext cx="4641900" cy="3481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e7526bfc2_0_64:notes"/>
          <p:cNvSpPr txBox="1">
            <a:spLocks noGrp="1"/>
          </p:cNvSpPr>
          <p:nvPr>
            <p:ph type="body" idx="1"/>
          </p:nvPr>
        </p:nvSpPr>
        <p:spPr>
          <a:xfrm>
            <a:off x="700087" y="4410075"/>
            <a:ext cx="5597400" cy="417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7e7526bfc2_0_64:notes"/>
          <p:cNvSpPr txBox="1">
            <a:spLocks noGrp="1"/>
          </p:cNvSpPr>
          <p:nvPr>
            <p:ph type="sldNum" idx="12"/>
          </p:nvPr>
        </p:nvSpPr>
        <p:spPr>
          <a:xfrm>
            <a:off x="3963987" y="8816975"/>
            <a:ext cx="3032100" cy="465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2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e7526bfc2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5325"/>
            <a:ext cx="4641850" cy="3481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e7526bfc2_0_123:notes"/>
          <p:cNvSpPr txBox="1">
            <a:spLocks noGrp="1"/>
          </p:cNvSpPr>
          <p:nvPr>
            <p:ph type="body" idx="1"/>
          </p:nvPr>
        </p:nvSpPr>
        <p:spPr>
          <a:xfrm>
            <a:off x="700087" y="4410075"/>
            <a:ext cx="5597400" cy="417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g7e7526bfc2_0_123:notes"/>
          <p:cNvSpPr txBox="1">
            <a:spLocks noGrp="1"/>
          </p:cNvSpPr>
          <p:nvPr>
            <p:ph type="sldNum" idx="12"/>
          </p:nvPr>
        </p:nvSpPr>
        <p:spPr>
          <a:xfrm>
            <a:off x="3963987" y="8816975"/>
            <a:ext cx="3032100" cy="465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20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7e7526bfc2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5325"/>
            <a:ext cx="4641850" cy="3481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7e7526bfc2_0_146:notes"/>
          <p:cNvSpPr txBox="1">
            <a:spLocks noGrp="1"/>
          </p:cNvSpPr>
          <p:nvPr>
            <p:ph type="body" idx="1"/>
          </p:nvPr>
        </p:nvSpPr>
        <p:spPr>
          <a:xfrm>
            <a:off x="700087" y="4410075"/>
            <a:ext cx="5597400" cy="417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g7e7526bfc2_0_146:notes"/>
          <p:cNvSpPr txBox="1">
            <a:spLocks noGrp="1"/>
          </p:cNvSpPr>
          <p:nvPr>
            <p:ph type="sldNum" idx="12"/>
          </p:nvPr>
        </p:nvSpPr>
        <p:spPr>
          <a:xfrm>
            <a:off x="3963987" y="8816975"/>
            <a:ext cx="3032100" cy="465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21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7e7526bfc2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5325"/>
            <a:ext cx="4641850" cy="3481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7e7526bfc2_0_116:notes"/>
          <p:cNvSpPr txBox="1">
            <a:spLocks noGrp="1"/>
          </p:cNvSpPr>
          <p:nvPr>
            <p:ph type="body" idx="1"/>
          </p:nvPr>
        </p:nvSpPr>
        <p:spPr>
          <a:xfrm>
            <a:off x="700087" y="4410075"/>
            <a:ext cx="5597400" cy="417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g7e7526bfc2_0_116:notes"/>
          <p:cNvSpPr txBox="1">
            <a:spLocks noGrp="1"/>
          </p:cNvSpPr>
          <p:nvPr>
            <p:ph type="sldNum" idx="12"/>
          </p:nvPr>
        </p:nvSpPr>
        <p:spPr>
          <a:xfrm>
            <a:off x="3963987" y="8816975"/>
            <a:ext cx="3032100" cy="465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22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7e7526bfc2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5325"/>
            <a:ext cx="4641850" cy="3481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7e7526bfc2_0_154:notes"/>
          <p:cNvSpPr txBox="1">
            <a:spLocks noGrp="1"/>
          </p:cNvSpPr>
          <p:nvPr>
            <p:ph type="body" idx="1"/>
          </p:nvPr>
        </p:nvSpPr>
        <p:spPr>
          <a:xfrm>
            <a:off x="700087" y="4410075"/>
            <a:ext cx="5597400" cy="417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g7e7526bfc2_0_154:notes"/>
          <p:cNvSpPr txBox="1">
            <a:spLocks noGrp="1"/>
          </p:cNvSpPr>
          <p:nvPr>
            <p:ph type="sldNum" idx="12"/>
          </p:nvPr>
        </p:nvSpPr>
        <p:spPr>
          <a:xfrm>
            <a:off x="3963987" y="8816975"/>
            <a:ext cx="3032100" cy="465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23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e7526bf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5325"/>
            <a:ext cx="4641900" cy="3481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e7526bfc2_0_0:notes"/>
          <p:cNvSpPr txBox="1">
            <a:spLocks noGrp="1"/>
          </p:cNvSpPr>
          <p:nvPr>
            <p:ph type="body" idx="1"/>
          </p:nvPr>
        </p:nvSpPr>
        <p:spPr>
          <a:xfrm>
            <a:off x="700087" y="4410075"/>
            <a:ext cx="5597400" cy="417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7e7526bfc2_0_0:notes"/>
          <p:cNvSpPr txBox="1">
            <a:spLocks noGrp="1"/>
          </p:cNvSpPr>
          <p:nvPr>
            <p:ph type="sldNum" idx="12"/>
          </p:nvPr>
        </p:nvSpPr>
        <p:spPr>
          <a:xfrm>
            <a:off x="3963987" y="8816975"/>
            <a:ext cx="3032100" cy="465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3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e7526bfc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5325"/>
            <a:ext cx="4641900" cy="3481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e7526bfc2_0_9:notes"/>
          <p:cNvSpPr txBox="1">
            <a:spLocks noGrp="1"/>
          </p:cNvSpPr>
          <p:nvPr>
            <p:ph type="body" idx="1"/>
          </p:nvPr>
        </p:nvSpPr>
        <p:spPr>
          <a:xfrm>
            <a:off x="700087" y="4410075"/>
            <a:ext cx="5597400" cy="417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7e7526bfc2_0_9:notes"/>
          <p:cNvSpPr txBox="1">
            <a:spLocks noGrp="1"/>
          </p:cNvSpPr>
          <p:nvPr>
            <p:ph type="sldNum" idx="12"/>
          </p:nvPr>
        </p:nvSpPr>
        <p:spPr>
          <a:xfrm>
            <a:off x="3963987" y="8816975"/>
            <a:ext cx="3032100" cy="465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e7526bfc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5325"/>
            <a:ext cx="4641900" cy="3481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e7526bfc2_0_18:notes"/>
          <p:cNvSpPr txBox="1">
            <a:spLocks noGrp="1"/>
          </p:cNvSpPr>
          <p:nvPr>
            <p:ph type="body" idx="1"/>
          </p:nvPr>
        </p:nvSpPr>
        <p:spPr>
          <a:xfrm>
            <a:off x="700087" y="4410075"/>
            <a:ext cx="5597400" cy="417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7e7526bfc2_0_18:notes"/>
          <p:cNvSpPr txBox="1">
            <a:spLocks noGrp="1"/>
          </p:cNvSpPr>
          <p:nvPr>
            <p:ph type="sldNum" idx="12"/>
          </p:nvPr>
        </p:nvSpPr>
        <p:spPr>
          <a:xfrm>
            <a:off x="3963987" y="8816975"/>
            <a:ext cx="3032100" cy="465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e7526bfc2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5325"/>
            <a:ext cx="4641900" cy="3481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e7526bfc2_0_27:notes"/>
          <p:cNvSpPr txBox="1">
            <a:spLocks noGrp="1"/>
          </p:cNvSpPr>
          <p:nvPr>
            <p:ph type="body" idx="1"/>
          </p:nvPr>
        </p:nvSpPr>
        <p:spPr>
          <a:xfrm>
            <a:off x="700087" y="4410075"/>
            <a:ext cx="5597400" cy="417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7e7526bfc2_0_27:notes"/>
          <p:cNvSpPr txBox="1">
            <a:spLocks noGrp="1"/>
          </p:cNvSpPr>
          <p:nvPr>
            <p:ph type="sldNum" idx="12"/>
          </p:nvPr>
        </p:nvSpPr>
        <p:spPr>
          <a:xfrm>
            <a:off x="3963987" y="8816975"/>
            <a:ext cx="3032100" cy="465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6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e7526bfc2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5325"/>
            <a:ext cx="4641900" cy="3481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e7526bfc2_0_35:notes"/>
          <p:cNvSpPr txBox="1">
            <a:spLocks noGrp="1"/>
          </p:cNvSpPr>
          <p:nvPr>
            <p:ph type="body" idx="1"/>
          </p:nvPr>
        </p:nvSpPr>
        <p:spPr>
          <a:xfrm>
            <a:off x="700087" y="4410075"/>
            <a:ext cx="5597400" cy="417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7e7526bfc2_0_35:notes"/>
          <p:cNvSpPr txBox="1">
            <a:spLocks noGrp="1"/>
          </p:cNvSpPr>
          <p:nvPr>
            <p:ph type="sldNum" idx="12"/>
          </p:nvPr>
        </p:nvSpPr>
        <p:spPr>
          <a:xfrm>
            <a:off x="3963987" y="8816975"/>
            <a:ext cx="3032100" cy="465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7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e7526bfc2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5325"/>
            <a:ext cx="4641900" cy="3481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e7526bfc2_0_44:notes"/>
          <p:cNvSpPr txBox="1">
            <a:spLocks noGrp="1"/>
          </p:cNvSpPr>
          <p:nvPr>
            <p:ph type="body" idx="1"/>
          </p:nvPr>
        </p:nvSpPr>
        <p:spPr>
          <a:xfrm>
            <a:off x="700087" y="4410075"/>
            <a:ext cx="5597400" cy="417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7e7526bfc2_0_44:notes"/>
          <p:cNvSpPr txBox="1">
            <a:spLocks noGrp="1"/>
          </p:cNvSpPr>
          <p:nvPr>
            <p:ph type="sldNum" idx="12"/>
          </p:nvPr>
        </p:nvSpPr>
        <p:spPr>
          <a:xfrm>
            <a:off x="3963987" y="8816975"/>
            <a:ext cx="3032100" cy="465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8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e7526bfc2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5325"/>
            <a:ext cx="4641850" cy="3481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e7526bfc2_0_52:notes"/>
          <p:cNvSpPr txBox="1">
            <a:spLocks noGrp="1"/>
          </p:cNvSpPr>
          <p:nvPr>
            <p:ph type="body" idx="1"/>
          </p:nvPr>
        </p:nvSpPr>
        <p:spPr>
          <a:xfrm>
            <a:off x="700087" y="4410075"/>
            <a:ext cx="5597400" cy="417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7e7526bfc2_0_52:notes"/>
          <p:cNvSpPr txBox="1">
            <a:spLocks noGrp="1"/>
          </p:cNvSpPr>
          <p:nvPr>
            <p:ph type="sldNum" idx="12"/>
          </p:nvPr>
        </p:nvSpPr>
        <p:spPr>
          <a:xfrm>
            <a:off x="3963987" y="8816975"/>
            <a:ext cx="3032100" cy="465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9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5"/>
          <p:cNvSpPr txBox="1">
            <a:spLocks noGrp="1"/>
          </p:cNvSpPr>
          <p:nvPr>
            <p:ph type="title"/>
          </p:nvPr>
        </p:nvSpPr>
        <p:spPr>
          <a:xfrm>
            <a:off x="457200" y="2586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>
                <a:solidFill>
                  <a:srgbClr val="17365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5"/>
          <p:cNvSpPr txBox="1">
            <a:spLocks noGrp="1"/>
          </p:cNvSpPr>
          <p:nvPr>
            <p:ph type="body" idx="1"/>
          </p:nvPr>
        </p:nvSpPr>
        <p:spPr>
          <a:xfrm>
            <a:off x="457200" y="1489046"/>
            <a:ext cx="8229600" cy="4754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 b="1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6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7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3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0" name="Google Shape;60;p32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2" name="Google Shape;62;p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68" name="Google Shape;68;p33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69" name="Google Shape;69;p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/>
          <p:nvPr/>
        </p:nvSpPr>
        <p:spPr>
          <a:xfrm>
            <a:off x="0" y="1119187"/>
            <a:ext cx="9144000" cy="288925"/>
          </a:xfrm>
          <a:prstGeom prst="rect">
            <a:avLst/>
          </a:prstGeom>
          <a:solidFill>
            <a:srgbClr val="C6D9F1"/>
          </a:solidFill>
          <a:ln>
            <a:noFill/>
          </a:ln>
          <a:effectLst>
            <a:outerShdw blurRad="63500" dist="2000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>
            <a:spLocks noGrp="1"/>
          </p:cNvSpPr>
          <p:nvPr>
            <p:ph type="ctrTitle"/>
          </p:nvPr>
        </p:nvSpPr>
        <p:spPr>
          <a:xfrm>
            <a:off x="304800" y="914400"/>
            <a:ext cx="8534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4400"/>
              <a:buFont typeface="Arial"/>
              <a:buNone/>
            </a:pPr>
            <a:r>
              <a:rPr lang="en-US" b="1">
                <a:solidFill>
                  <a:srgbClr val="17375E"/>
                </a:solidFill>
              </a:rPr>
              <a:t>CSE 317: (Un)Informed Search</a:t>
            </a:r>
            <a:endParaRPr b="1">
              <a:solidFill>
                <a:srgbClr val="17375E"/>
              </a:solidFill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814387" y="4572000"/>
            <a:ext cx="7500937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Department of Computer Science and Engineering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Bangladesh University of Engineering and Technology (BUET)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Dhaka-1000, Bangladesh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228600" y="2819400"/>
            <a:ext cx="8686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 Mohammed Eunus Ali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Professor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838200" y="5638800"/>
            <a:ext cx="7500937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Email: eunus@cse.buet.ac.bd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"/>
          <p:cNvSpPr txBox="1"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rgbClr val="17375E"/>
                </a:solidFill>
                <a:latin typeface="Arial"/>
                <a:ea typeface="Arial"/>
                <a:cs typeface="Arial"/>
                <a:sym typeface="Arial"/>
              </a:rPr>
              <a:t>Quiz!!!</a:t>
            </a:r>
            <a:endParaRPr/>
          </a:p>
        </p:txBody>
      </p:sp>
      <p:sp>
        <p:nvSpPr>
          <p:cNvPr id="184" name="Google Shape;184;p4"/>
          <p:cNvSpPr txBox="1">
            <a:spLocks noGrp="1"/>
          </p:cNvSpPr>
          <p:nvPr>
            <p:ph type="body" idx="1"/>
          </p:nvPr>
        </p:nvSpPr>
        <p:spPr>
          <a:xfrm>
            <a:off x="457200" y="1489075"/>
            <a:ext cx="8229600" cy="4754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the name of Google AI system that beats the world champion of the incredibly complex Chinese board game GO.</a:t>
            </a:r>
            <a:endParaRPr/>
          </a:p>
        </p:txBody>
      </p:sp>
      <p:sp>
        <p:nvSpPr>
          <p:cNvPr id="185" name="Google Shape;185;p4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Calibri"/>
                <a:buNone/>
              </a:pPr>
              <a:t>10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4"/>
          <p:cNvSpPr txBox="1"/>
          <p:nvPr/>
        </p:nvSpPr>
        <p:spPr>
          <a:xfrm>
            <a:off x="762000" y="3733800"/>
            <a:ext cx="2514600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Answer:  AlphaGO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4" descr="Image result for ALPHAGO IMAGE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4" descr="Image result for ALPHAGO IMAGE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" descr="Image result for ALPHAGO IMAGE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p4" descr="download (1)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7600" y="2682875"/>
            <a:ext cx="5029200" cy="281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/>
          <p:cNvSpPr txBox="1"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rgbClr val="17375E"/>
                </a:solidFill>
                <a:latin typeface="Arial"/>
                <a:ea typeface="Arial"/>
                <a:cs typeface="Arial"/>
                <a:sym typeface="Arial"/>
              </a:rPr>
              <a:t>Quiz!!!</a:t>
            </a:r>
            <a:endParaRPr/>
          </a:p>
        </p:txBody>
      </p:sp>
      <p:sp>
        <p:nvSpPr>
          <p:cNvPr id="197" name="Google Shape;197;p5"/>
          <p:cNvSpPr txBox="1">
            <a:spLocks noGrp="1"/>
          </p:cNvSpPr>
          <p:nvPr>
            <p:ph type="body" idx="1"/>
          </p:nvPr>
        </p:nvSpPr>
        <p:spPr>
          <a:xfrm>
            <a:off x="457200" y="1489075"/>
            <a:ext cx="8229600" cy="4754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area of AI has recently become popular that imitates the workings of human brain in processing data and making decisions…</a:t>
            </a:r>
            <a:endParaRPr/>
          </a:p>
        </p:txBody>
      </p:sp>
      <p:sp>
        <p:nvSpPr>
          <p:cNvPr id="198" name="Google Shape;198;p5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Calibri"/>
                <a:buNone/>
              </a:pPr>
              <a:t>11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5"/>
          <p:cNvSpPr txBox="1"/>
          <p:nvPr/>
        </p:nvSpPr>
        <p:spPr>
          <a:xfrm>
            <a:off x="762000" y="3733800"/>
            <a:ext cx="2743200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Answer:  Deep Learning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5" descr="Image result for ALPHAGO IMAGE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5" descr="Image result for ALPHAGO IMAGE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5" descr="Image result for ALPHAGO IMAGE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5" descr="Image result for deep learning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p5" descr="download (2)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14800" y="2819400"/>
            <a:ext cx="44577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f2cdf5253_0_9"/>
          <p:cNvSpPr txBox="1"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rgbClr val="17375E"/>
                </a:solidFill>
                <a:latin typeface="Arial"/>
                <a:ea typeface="Arial"/>
                <a:cs typeface="Arial"/>
                <a:sym typeface="Arial"/>
              </a:rPr>
              <a:t>Sci-fi Movies </a:t>
            </a:r>
            <a:r>
              <a:rPr lang="en-US">
                <a:solidFill>
                  <a:srgbClr val="17375E"/>
                </a:solidFill>
              </a:rPr>
              <a:t>and Artificial Intelligence!</a:t>
            </a:r>
            <a:endParaRPr/>
          </a:p>
        </p:txBody>
      </p:sp>
      <p:sp>
        <p:nvSpPr>
          <p:cNvPr id="211" name="Google Shape;211;g6f2cdf5253_0_9"/>
          <p:cNvSpPr txBox="1">
            <a:spLocks noGrp="1"/>
          </p:cNvSpPr>
          <p:nvPr>
            <p:ph type="body" idx="1"/>
          </p:nvPr>
        </p:nvSpPr>
        <p:spPr>
          <a:xfrm>
            <a:off x="457200" y="1489075"/>
            <a:ext cx="8229600" cy="47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6f2cdf5253_0_9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Calibri"/>
                <a:buNone/>
              </a:pPr>
              <a:t>12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g6f2cdf5253_0_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8150" y="1676400"/>
            <a:ext cx="8267700" cy="350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g6f2cdf5253_0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6"/>
          <p:cNvSpPr txBox="1"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rgbClr val="17375E"/>
                </a:solidFill>
                <a:latin typeface="Arial"/>
                <a:ea typeface="Arial"/>
                <a:cs typeface="Arial"/>
                <a:sym typeface="Arial"/>
              </a:rPr>
              <a:t>What is Artificial Intelligence?</a:t>
            </a:r>
            <a:endParaRPr/>
          </a:p>
        </p:txBody>
      </p:sp>
      <p:sp>
        <p:nvSpPr>
          <p:cNvPr id="220" name="Google Shape;220;p6"/>
          <p:cNvSpPr txBox="1">
            <a:spLocks noGrp="1"/>
          </p:cNvSpPr>
          <p:nvPr>
            <p:ph type="body" idx="1"/>
          </p:nvPr>
        </p:nvSpPr>
        <p:spPr>
          <a:xfrm>
            <a:off x="457200" y="1489075"/>
            <a:ext cx="8229600" cy="4754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Artificial intelligence is the intelligence exhibits by machines rather than humans or other animals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 research is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study of intelligent agents, where any device can perceive its environment and take actions that maximize its chance of success at some goal</a:t>
            </a:r>
            <a:endParaRPr/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Calibri"/>
                <a:buNone/>
              </a:pPr>
              <a:t>13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2600" y="4038600"/>
            <a:ext cx="5724525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6f2cdf5253_0_16"/>
          <p:cNvSpPr txBox="1">
            <a:spLocks noGrp="1"/>
          </p:cNvSpPr>
          <p:nvPr>
            <p:ph type="title"/>
          </p:nvPr>
        </p:nvSpPr>
        <p:spPr>
          <a:xfrm>
            <a:off x="457200" y="2586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Uniform Cost Search</a:t>
            </a:r>
            <a:endParaRPr/>
          </a:p>
        </p:txBody>
      </p:sp>
      <p:sp>
        <p:nvSpPr>
          <p:cNvPr id="230" name="Google Shape;230;g6f2cdf5253_0_16"/>
          <p:cNvSpPr txBox="1">
            <a:spLocks noGrp="1"/>
          </p:cNvSpPr>
          <p:nvPr>
            <p:ph type="body" idx="1"/>
          </p:nvPr>
        </p:nvSpPr>
        <p:spPr>
          <a:xfrm>
            <a:off x="457200" y="1489046"/>
            <a:ext cx="8229600" cy="47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231" name="Google Shape;231;g6f2cdf5253_0_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Calibri"/>
                <a:buNone/>
              </a:pPr>
              <a:t>14</a:t>
            </a:fld>
            <a:endParaRPr/>
          </a:p>
        </p:txBody>
      </p:sp>
      <p:pic>
        <p:nvPicPr>
          <p:cNvPr id="232" name="Google Shape;232;g6f2cdf5253_0_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1057" y="1489050"/>
            <a:ext cx="7753818" cy="475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g6f2cdf5253_0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369725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e7526bfc2_0_80"/>
          <p:cNvSpPr txBox="1">
            <a:spLocks noGrp="1"/>
          </p:cNvSpPr>
          <p:nvPr>
            <p:ph type="title"/>
          </p:nvPr>
        </p:nvSpPr>
        <p:spPr>
          <a:xfrm>
            <a:off x="457200" y="25866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7e7526bfc2_0_80"/>
          <p:cNvSpPr txBox="1">
            <a:spLocks noGrp="1"/>
          </p:cNvSpPr>
          <p:nvPr>
            <p:ph type="body" idx="1"/>
          </p:nvPr>
        </p:nvSpPr>
        <p:spPr>
          <a:xfrm>
            <a:off x="457200" y="1489046"/>
            <a:ext cx="8229600" cy="475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b="0"/>
              <a:t>A heuristic is:</a:t>
            </a:r>
            <a:endParaRPr b="0"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b="0"/>
              <a:t>A function that </a:t>
            </a:r>
            <a:r>
              <a:rPr lang="en-US" b="0" i="1"/>
              <a:t>estimates</a:t>
            </a:r>
            <a:r>
              <a:rPr lang="en-US" b="0"/>
              <a:t> how close a state is to a goal</a:t>
            </a:r>
            <a:endParaRPr b="0"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b="0"/>
              <a:t>Designed for a particular search problem</a:t>
            </a:r>
            <a:endParaRPr b="0"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b="0"/>
              <a:t>Examples: Manhattan distance, Euclidean distance for pathing</a:t>
            </a:r>
            <a:endParaRPr b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g7e7526bfc2_0_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Calibri"/>
                <a:buNone/>
              </a:pPr>
              <a:t>15</a:t>
            </a:fld>
            <a:endParaRPr/>
          </a:p>
        </p:txBody>
      </p:sp>
      <p:pic>
        <p:nvPicPr>
          <p:cNvPr id="242" name="Google Shape;242;g7e7526bfc2_0_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0025" y="3937638"/>
            <a:ext cx="4972050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7e7526bfc2_0_73"/>
          <p:cNvSpPr txBox="1">
            <a:spLocks noGrp="1"/>
          </p:cNvSpPr>
          <p:nvPr>
            <p:ph type="title"/>
          </p:nvPr>
        </p:nvSpPr>
        <p:spPr>
          <a:xfrm>
            <a:off x="457200" y="25866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g7e7526bfc2_0_73"/>
          <p:cNvSpPr txBox="1">
            <a:spLocks noGrp="1"/>
          </p:cNvSpPr>
          <p:nvPr>
            <p:ph type="body" idx="1"/>
          </p:nvPr>
        </p:nvSpPr>
        <p:spPr>
          <a:xfrm>
            <a:off x="457200" y="1489046"/>
            <a:ext cx="8229600" cy="475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g7e7526bfc2_0_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Calibri"/>
                <a:buNone/>
              </a:pPr>
              <a:t>16</a:t>
            </a:fld>
            <a:endParaRPr/>
          </a:p>
        </p:txBody>
      </p:sp>
      <p:pic>
        <p:nvPicPr>
          <p:cNvPr id="251" name="Google Shape;251;g7e7526bfc2_0_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102" y="2407950"/>
            <a:ext cx="7539798" cy="3700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7e7526bfc2_0_108"/>
          <p:cNvSpPr txBox="1">
            <a:spLocks noGrp="1"/>
          </p:cNvSpPr>
          <p:nvPr>
            <p:ph type="title"/>
          </p:nvPr>
        </p:nvSpPr>
        <p:spPr>
          <a:xfrm>
            <a:off x="457200" y="25866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g7e7526bfc2_0_108"/>
          <p:cNvSpPr txBox="1">
            <a:spLocks noGrp="1"/>
          </p:cNvSpPr>
          <p:nvPr>
            <p:ph type="body" idx="1"/>
          </p:nvPr>
        </p:nvSpPr>
        <p:spPr>
          <a:xfrm>
            <a:off x="457200" y="1489046"/>
            <a:ext cx="8229600" cy="475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g7e7526bfc2_0_10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Calibri"/>
                <a:buNone/>
              </a:pPr>
              <a:t>17</a:t>
            </a:fld>
            <a:endParaRPr/>
          </a:p>
        </p:txBody>
      </p:sp>
      <p:pic>
        <p:nvPicPr>
          <p:cNvPr id="260" name="Google Shape;260;g7e7526bfc2_0_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7e7526bfc2_0_130"/>
          <p:cNvSpPr txBox="1">
            <a:spLocks noGrp="1"/>
          </p:cNvSpPr>
          <p:nvPr>
            <p:ph type="title"/>
          </p:nvPr>
        </p:nvSpPr>
        <p:spPr>
          <a:xfrm>
            <a:off x="457200" y="25866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Greedy Search</a:t>
            </a:r>
            <a:endParaRPr/>
          </a:p>
        </p:txBody>
      </p:sp>
      <p:sp>
        <p:nvSpPr>
          <p:cNvPr id="267" name="Google Shape;267;g7e7526bfc2_0_130"/>
          <p:cNvSpPr txBox="1">
            <a:spLocks noGrp="1"/>
          </p:cNvSpPr>
          <p:nvPr>
            <p:ph type="body" idx="1"/>
          </p:nvPr>
        </p:nvSpPr>
        <p:spPr>
          <a:xfrm>
            <a:off x="457200" y="1489046"/>
            <a:ext cx="8229600" cy="475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Strategy: expand a node that you think is closest to a goal state</a:t>
            </a:r>
            <a:endParaRPr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Heuristic: estimate of distance to nearest goal for each state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g7e7526bfc2_0_1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Calibri"/>
                <a:buNone/>
              </a:pPr>
              <a:t>18</a:t>
            </a:fld>
            <a:endParaRPr/>
          </a:p>
        </p:txBody>
      </p:sp>
      <p:pic>
        <p:nvPicPr>
          <p:cNvPr id="269" name="Google Shape;269;g7e7526bfc2_0_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250" y="3493427"/>
            <a:ext cx="7067551" cy="2587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7e7526bfc2_0_100"/>
          <p:cNvSpPr txBox="1">
            <a:spLocks noGrp="1"/>
          </p:cNvSpPr>
          <p:nvPr>
            <p:ph type="title"/>
          </p:nvPr>
        </p:nvSpPr>
        <p:spPr>
          <a:xfrm>
            <a:off x="457200" y="25866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A*-Search</a:t>
            </a:r>
            <a:endParaRPr/>
          </a:p>
        </p:txBody>
      </p:sp>
      <p:sp>
        <p:nvSpPr>
          <p:cNvPr id="276" name="Google Shape;276;g7e7526bfc2_0_100"/>
          <p:cNvSpPr txBox="1">
            <a:spLocks noGrp="1"/>
          </p:cNvSpPr>
          <p:nvPr>
            <p:ph type="body" idx="1"/>
          </p:nvPr>
        </p:nvSpPr>
        <p:spPr>
          <a:xfrm>
            <a:off x="457200" y="1489046"/>
            <a:ext cx="8229600" cy="475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g7e7526bfc2_0_10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Calibri"/>
                <a:buNone/>
              </a:pPr>
              <a:t>19</a:t>
            </a:fld>
            <a:endParaRPr/>
          </a:p>
        </p:txBody>
      </p:sp>
      <p:pic>
        <p:nvPicPr>
          <p:cNvPr id="278" name="Google Shape;278;g7e7526bfc2_0_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045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e7526bfc2_0_64"/>
          <p:cNvSpPr txBox="1">
            <a:spLocks noGrp="1"/>
          </p:cNvSpPr>
          <p:nvPr>
            <p:ph type="title"/>
          </p:nvPr>
        </p:nvSpPr>
        <p:spPr>
          <a:xfrm>
            <a:off x="457200" y="25866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7e7526bfc2_0_64"/>
          <p:cNvSpPr txBox="1">
            <a:spLocks noGrp="1"/>
          </p:cNvSpPr>
          <p:nvPr>
            <p:ph type="body" idx="1"/>
          </p:nvPr>
        </p:nvSpPr>
        <p:spPr>
          <a:xfrm>
            <a:off x="457200" y="1489046"/>
            <a:ext cx="8229600" cy="475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Uninformed Search Methods</a:t>
            </a:r>
            <a:endParaRPr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Depth-First Search</a:t>
            </a:r>
            <a:endParaRPr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Breadth-First Search</a:t>
            </a:r>
            <a:endParaRPr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Uniform-Cost Search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Informed Search Methods</a:t>
            </a:r>
            <a:endParaRPr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Heuristics</a:t>
            </a:r>
            <a:endParaRPr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Greedy Search</a:t>
            </a:r>
            <a:endParaRPr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A* Search</a:t>
            </a:r>
            <a:endParaRPr/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7e7526bfc2_0_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Calibri"/>
                <a:buNone/>
              </a:pPr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7e7526bfc2_0_123"/>
          <p:cNvSpPr txBox="1">
            <a:spLocks noGrp="1"/>
          </p:cNvSpPr>
          <p:nvPr>
            <p:ph type="title"/>
          </p:nvPr>
        </p:nvSpPr>
        <p:spPr>
          <a:xfrm>
            <a:off x="457200" y="25866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g7e7526bfc2_0_123"/>
          <p:cNvSpPr txBox="1">
            <a:spLocks noGrp="1"/>
          </p:cNvSpPr>
          <p:nvPr>
            <p:ph type="body" idx="1"/>
          </p:nvPr>
        </p:nvSpPr>
        <p:spPr>
          <a:xfrm>
            <a:off x="457200" y="1489046"/>
            <a:ext cx="8229600" cy="475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g7e7526bfc2_0_1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Calibri"/>
                <a:buNone/>
              </a:pPr>
              <a:t>20</a:t>
            </a:fld>
            <a:endParaRPr/>
          </a:p>
        </p:txBody>
      </p:sp>
      <p:pic>
        <p:nvPicPr>
          <p:cNvPr id="287" name="Google Shape;287;g7e7526bfc2_0_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890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7e7526bfc2_0_146"/>
          <p:cNvSpPr txBox="1">
            <a:spLocks noGrp="1"/>
          </p:cNvSpPr>
          <p:nvPr>
            <p:ph type="title"/>
          </p:nvPr>
        </p:nvSpPr>
        <p:spPr>
          <a:xfrm>
            <a:off x="457200" y="25866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g7e7526bfc2_0_146"/>
          <p:cNvSpPr txBox="1">
            <a:spLocks noGrp="1"/>
          </p:cNvSpPr>
          <p:nvPr>
            <p:ph type="body" idx="1"/>
          </p:nvPr>
        </p:nvSpPr>
        <p:spPr>
          <a:xfrm>
            <a:off x="457200" y="1489046"/>
            <a:ext cx="8229600" cy="475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g7e7526bfc2_0_14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Calibri"/>
                <a:buNone/>
              </a:pPr>
              <a:t>21</a:t>
            </a:fld>
            <a:endParaRPr/>
          </a:p>
        </p:txBody>
      </p:sp>
      <p:pic>
        <p:nvPicPr>
          <p:cNvPr id="296" name="Google Shape;296;g7e7526bfc2_0_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025" y="12946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7e7526bfc2_0_116"/>
          <p:cNvSpPr txBox="1">
            <a:spLocks noGrp="1"/>
          </p:cNvSpPr>
          <p:nvPr>
            <p:ph type="title"/>
          </p:nvPr>
        </p:nvSpPr>
        <p:spPr>
          <a:xfrm>
            <a:off x="457200" y="25866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Admissible</a:t>
            </a:r>
            <a:endParaRPr/>
          </a:p>
        </p:txBody>
      </p:sp>
      <p:sp>
        <p:nvSpPr>
          <p:cNvPr id="303" name="Google Shape;303;g7e7526bfc2_0_116"/>
          <p:cNvSpPr txBox="1">
            <a:spLocks noGrp="1"/>
          </p:cNvSpPr>
          <p:nvPr>
            <p:ph type="body" idx="1"/>
          </p:nvPr>
        </p:nvSpPr>
        <p:spPr>
          <a:xfrm>
            <a:off x="457200" y="1489046"/>
            <a:ext cx="8229600" cy="475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g7e7526bfc2_0_1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Calibri"/>
                <a:buNone/>
              </a:pPr>
              <a:t>22</a:t>
            </a:fld>
            <a:endParaRPr/>
          </a:p>
        </p:txBody>
      </p:sp>
      <p:pic>
        <p:nvPicPr>
          <p:cNvPr id="305" name="Google Shape;305;g7e7526bfc2_0_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525" y="137990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7e7526bfc2_0_154"/>
          <p:cNvSpPr txBox="1">
            <a:spLocks noGrp="1"/>
          </p:cNvSpPr>
          <p:nvPr>
            <p:ph type="title"/>
          </p:nvPr>
        </p:nvSpPr>
        <p:spPr>
          <a:xfrm>
            <a:off x="457200" y="25866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g7e7526bfc2_0_154"/>
          <p:cNvSpPr txBox="1">
            <a:spLocks noGrp="1"/>
          </p:cNvSpPr>
          <p:nvPr>
            <p:ph type="body" idx="1"/>
          </p:nvPr>
        </p:nvSpPr>
        <p:spPr>
          <a:xfrm>
            <a:off x="457200" y="1489046"/>
            <a:ext cx="8229600" cy="475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g7e7526bfc2_0_15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Calibri"/>
                <a:buNone/>
              </a:pPr>
              <a:t>23</a:t>
            </a:fld>
            <a:endParaRPr/>
          </a:p>
        </p:txBody>
      </p:sp>
      <p:pic>
        <p:nvPicPr>
          <p:cNvPr id="314" name="Google Shape;314;g7e7526bfc2_0_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e7526bfc2_0_0"/>
          <p:cNvSpPr txBox="1">
            <a:spLocks noGrp="1"/>
          </p:cNvSpPr>
          <p:nvPr>
            <p:ph type="title"/>
          </p:nvPr>
        </p:nvSpPr>
        <p:spPr>
          <a:xfrm>
            <a:off x="457200" y="25866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Search Problems</a:t>
            </a:r>
            <a:endParaRPr/>
          </a:p>
        </p:txBody>
      </p:sp>
      <p:sp>
        <p:nvSpPr>
          <p:cNvPr id="113" name="Google Shape;113;g7e7526bfc2_0_0"/>
          <p:cNvSpPr txBox="1">
            <a:spLocks noGrp="1"/>
          </p:cNvSpPr>
          <p:nvPr>
            <p:ph type="body" idx="1"/>
          </p:nvPr>
        </p:nvSpPr>
        <p:spPr>
          <a:xfrm>
            <a:off x="457200" y="1489046"/>
            <a:ext cx="8229600" cy="475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 search problem consists of: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/>
          </a:p>
          <a:p>
            <a:pPr marL="914400" lvl="1" indent="-355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A state space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/>
          </a:p>
          <a:p>
            <a:pPr marL="914400" lvl="1" indent="-355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A successor function </a:t>
            </a:r>
            <a:endParaRPr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(with actions, costs)</a:t>
            </a:r>
            <a:endParaRPr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A start state and a goal test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 solution is a sequence of actions (a plan) which transforms the start state to a goal state</a:t>
            </a:r>
            <a:endParaRPr/>
          </a:p>
          <a:p>
            <a:pPr marL="45720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g7e7526bfc2_0_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Calibri"/>
                <a:buNone/>
              </a:pPr>
              <a:t>3</a:t>
            </a:fld>
            <a:endParaRPr/>
          </a:p>
        </p:txBody>
      </p:sp>
      <p:pic>
        <p:nvPicPr>
          <p:cNvPr id="115" name="Google Shape;115;g7e7526bfc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6638" y="2347188"/>
            <a:ext cx="3495675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e7526bfc2_0_9"/>
          <p:cNvSpPr txBox="1">
            <a:spLocks noGrp="1"/>
          </p:cNvSpPr>
          <p:nvPr>
            <p:ph type="title"/>
          </p:nvPr>
        </p:nvSpPr>
        <p:spPr>
          <a:xfrm>
            <a:off x="457200" y="25866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 Example</a:t>
            </a:r>
            <a:endParaRPr/>
          </a:p>
        </p:txBody>
      </p:sp>
      <p:sp>
        <p:nvSpPr>
          <p:cNvPr id="122" name="Google Shape;122;g7e7526bfc2_0_9"/>
          <p:cNvSpPr txBox="1">
            <a:spLocks noGrp="1"/>
          </p:cNvSpPr>
          <p:nvPr>
            <p:ph type="body" idx="1"/>
          </p:nvPr>
        </p:nvSpPr>
        <p:spPr>
          <a:xfrm>
            <a:off x="457200" y="1489046"/>
            <a:ext cx="8229600" cy="475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g7e7526bfc2_0_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Calibri"/>
                <a:buNone/>
              </a:pPr>
              <a:t>4</a:t>
            </a:fld>
            <a:endParaRPr/>
          </a:p>
        </p:txBody>
      </p:sp>
      <p:pic>
        <p:nvPicPr>
          <p:cNvPr id="124" name="Google Shape;124;g7e7526bfc2_0_9"/>
          <p:cNvPicPr preferRelativeResize="0"/>
          <p:nvPr/>
        </p:nvPicPr>
        <p:blipFill rotWithShape="1">
          <a:blip r:embed="rId3">
            <a:alphaModFix/>
          </a:blip>
          <a:srcRect l="-1480" t="-5270" r="1479" b="5270"/>
          <a:stretch/>
        </p:blipFill>
        <p:spPr>
          <a:xfrm>
            <a:off x="0" y="12946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e7526bfc2_0_18"/>
          <p:cNvSpPr txBox="1">
            <a:spLocks noGrp="1"/>
          </p:cNvSpPr>
          <p:nvPr>
            <p:ph type="title"/>
          </p:nvPr>
        </p:nvSpPr>
        <p:spPr>
          <a:xfrm>
            <a:off x="457200" y="25866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in State Space</a:t>
            </a:r>
            <a:endParaRPr/>
          </a:p>
        </p:txBody>
      </p:sp>
      <p:sp>
        <p:nvSpPr>
          <p:cNvPr id="131" name="Google Shape;131;g7e7526bfc2_0_18"/>
          <p:cNvSpPr txBox="1">
            <a:spLocks noGrp="1"/>
          </p:cNvSpPr>
          <p:nvPr>
            <p:ph type="body" idx="1"/>
          </p:nvPr>
        </p:nvSpPr>
        <p:spPr>
          <a:xfrm>
            <a:off x="457200" y="1489046"/>
            <a:ext cx="8229600" cy="475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7e7526bfc2_0_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Calibri"/>
                <a:buNone/>
              </a:pPr>
              <a:t>5</a:t>
            </a:fld>
            <a:endParaRPr/>
          </a:p>
        </p:txBody>
      </p:sp>
      <p:pic>
        <p:nvPicPr>
          <p:cNvPr id="133" name="Google Shape;133;g7e7526bfc2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62000" y="1590675"/>
            <a:ext cx="10473250" cy="456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e7526bfc2_0_27"/>
          <p:cNvSpPr txBox="1">
            <a:spLocks noGrp="1"/>
          </p:cNvSpPr>
          <p:nvPr>
            <p:ph type="title"/>
          </p:nvPr>
        </p:nvSpPr>
        <p:spPr>
          <a:xfrm>
            <a:off x="457200" y="25866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State Space Graph</a:t>
            </a:r>
            <a:endParaRPr/>
          </a:p>
        </p:txBody>
      </p:sp>
      <p:sp>
        <p:nvSpPr>
          <p:cNvPr id="140" name="Google Shape;140;g7e7526bfc2_0_27"/>
          <p:cNvSpPr txBox="1">
            <a:spLocks noGrp="1"/>
          </p:cNvSpPr>
          <p:nvPr>
            <p:ph type="body" idx="1"/>
          </p:nvPr>
        </p:nvSpPr>
        <p:spPr>
          <a:xfrm>
            <a:off x="457200" y="1489046"/>
            <a:ext cx="8229600" cy="475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State space graph: A mathematical representation of a search problem</a:t>
            </a:r>
            <a:endParaRPr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Nodes are (abstracted) world configurations</a:t>
            </a:r>
            <a:endParaRPr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Arcs represent successors (action results)</a:t>
            </a:r>
            <a:endParaRPr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The goal test is a set of goal nodes (maybe only one)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In a state space graph, each state occurs only once!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We can rarely build this full graph in memory (it’s too big), but it’s a useful idea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e7526bfc2_0_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Calibri"/>
                <a:buNone/>
              </a:pPr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e7526bfc2_0_35"/>
          <p:cNvSpPr txBox="1">
            <a:spLocks noGrp="1"/>
          </p:cNvSpPr>
          <p:nvPr>
            <p:ph type="title"/>
          </p:nvPr>
        </p:nvSpPr>
        <p:spPr>
          <a:xfrm>
            <a:off x="457200" y="25866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Examples</a:t>
            </a:r>
            <a:endParaRPr/>
          </a:p>
        </p:txBody>
      </p:sp>
      <p:sp>
        <p:nvSpPr>
          <p:cNvPr id="148" name="Google Shape;148;g7e7526bfc2_0_35"/>
          <p:cNvSpPr txBox="1">
            <a:spLocks noGrp="1"/>
          </p:cNvSpPr>
          <p:nvPr>
            <p:ph type="body" idx="1"/>
          </p:nvPr>
        </p:nvSpPr>
        <p:spPr>
          <a:xfrm>
            <a:off x="457200" y="1489046"/>
            <a:ext cx="8229600" cy="475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7e7526bfc2_0_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Calibri"/>
                <a:buNone/>
              </a:pPr>
              <a:t>7</a:t>
            </a:fld>
            <a:endParaRPr/>
          </a:p>
        </p:txBody>
      </p:sp>
      <p:pic>
        <p:nvPicPr>
          <p:cNvPr id="150" name="Google Shape;150;g7e7526bfc2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800" y="1489050"/>
            <a:ext cx="3657600" cy="405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7e7526bfc2_0_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9625" y="2462200"/>
            <a:ext cx="3946325" cy="230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e7526bfc2_0_44"/>
          <p:cNvSpPr txBox="1">
            <a:spLocks noGrp="1"/>
          </p:cNvSpPr>
          <p:nvPr>
            <p:ph type="title"/>
          </p:nvPr>
        </p:nvSpPr>
        <p:spPr>
          <a:xfrm>
            <a:off x="457200" y="25866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Search Tree</a:t>
            </a:r>
            <a:endParaRPr/>
          </a:p>
        </p:txBody>
      </p:sp>
      <p:sp>
        <p:nvSpPr>
          <p:cNvPr id="158" name="Google Shape;158;g7e7526bfc2_0_44"/>
          <p:cNvSpPr txBox="1">
            <a:spLocks noGrp="1"/>
          </p:cNvSpPr>
          <p:nvPr>
            <p:ph type="body" idx="1"/>
          </p:nvPr>
        </p:nvSpPr>
        <p:spPr>
          <a:xfrm>
            <a:off x="457200" y="1489046"/>
            <a:ext cx="8229600" cy="475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7e7526bfc2_0_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Calibri"/>
                <a:buNone/>
              </a:pPr>
              <a:t>8</a:t>
            </a:fld>
            <a:endParaRPr/>
          </a:p>
        </p:txBody>
      </p:sp>
      <p:pic>
        <p:nvPicPr>
          <p:cNvPr id="160" name="Google Shape;160;g7e7526bfc2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563750"/>
            <a:ext cx="8524820" cy="439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e7526bfc2_0_52"/>
          <p:cNvSpPr txBox="1">
            <a:spLocks noGrp="1"/>
          </p:cNvSpPr>
          <p:nvPr>
            <p:ph type="title"/>
          </p:nvPr>
        </p:nvSpPr>
        <p:spPr>
          <a:xfrm>
            <a:off x="457200" y="25866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7e7526bfc2_0_52"/>
          <p:cNvSpPr txBox="1">
            <a:spLocks noGrp="1"/>
          </p:cNvSpPr>
          <p:nvPr>
            <p:ph type="body" idx="1"/>
          </p:nvPr>
        </p:nvSpPr>
        <p:spPr>
          <a:xfrm>
            <a:off x="457200" y="1489046"/>
            <a:ext cx="8229600" cy="475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7e7526bfc2_0_5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Calibri"/>
                <a:buNone/>
              </a:pPr>
              <a:t>9</a:t>
            </a:fld>
            <a:endParaRPr/>
          </a:p>
        </p:txBody>
      </p:sp>
      <p:pic>
        <p:nvPicPr>
          <p:cNvPr id="178" name="Google Shape;178;g7e7526bfc2_0_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394</Words>
  <PresentationFormat>On-screen Show (4:3)</PresentationFormat>
  <Paragraphs>101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Office Theme</vt:lpstr>
      <vt:lpstr>1_Office Theme</vt:lpstr>
      <vt:lpstr>CSE 317: (Un)Informed Search</vt:lpstr>
      <vt:lpstr>Slide 2</vt:lpstr>
      <vt:lpstr>Search Problems</vt:lpstr>
      <vt:lpstr>An Example</vt:lpstr>
      <vt:lpstr>What is in State Space</vt:lpstr>
      <vt:lpstr>State Space Graph</vt:lpstr>
      <vt:lpstr>Examples</vt:lpstr>
      <vt:lpstr>Search Tree</vt:lpstr>
      <vt:lpstr>Slide 9</vt:lpstr>
      <vt:lpstr>Quiz!!!</vt:lpstr>
      <vt:lpstr>Quiz!!!</vt:lpstr>
      <vt:lpstr>Sci-fi Movies and Artificial Intelligence!</vt:lpstr>
      <vt:lpstr>What is Artificial Intelligence?</vt:lpstr>
      <vt:lpstr>Uniform Cost Search</vt:lpstr>
      <vt:lpstr>Slide 15</vt:lpstr>
      <vt:lpstr>Slide 16</vt:lpstr>
      <vt:lpstr>Slide 17</vt:lpstr>
      <vt:lpstr>Greedy Search</vt:lpstr>
      <vt:lpstr>A*-Search</vt:lpstr>
      <vt:lpstr>Slide 20</vt:lpstr>
      <vt:lpstr>Slide 21</vt:lpstr>
      <vt:lpstr>Admissible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317: (Un)Informed Search</dc:title>
  <dc:creator>eunus</dc:creator>
  <cp:lastModifiedBy>user</cp:lastModifiedBy>
  <cp:revision>1</cp:revision>
  <dcterms:created xsi:type="dcterms:W3CDTF">2008-03-04T11:39:59Z</dcterms:created>
  <dcterms:modified xsi:type="dcterms:W3CDTF">2020-02-23T03:09:30Z</dcterms:modified>
</cp:coreProperties>
</file>