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3d48784b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3d48784b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3d48784bf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3d48784b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83d48784bf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83d48784bf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3d48784bf_0_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3d48784bf_0_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83d48784bf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83d48784bf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3d48784bf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3d48784bf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3d48784bf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3d48784bf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3d48784bf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3d48784bf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60950" y="784700"/>
            <a:ext cx="8222100" cy="17568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lang="en" sz="5080" u="sng">
                <a:solidFill>
                  <a:srgbClr val="CC0000"/>
                </a:solidFill>
                <a:latin typeface="Average"/>
                <a:ea typeface="Average"/>
                <a:cs typeface="Average"/>
                <a:sym typeface="Average"/>
              </a:rPr>
              <a:t>N</a:t>
            </a:r>
            <a:r>
              <a:rPr lang="en" sz="5080">
                <a:solidFill>
                  <a:srgbClr val="CC0000"/>
                </a:solidFill>
                <a:latin typeface="Average"/>
                <a:ea typeface="Average"/>
                <a:cs typeface="Average"/>
                <a:sym typeface="Average"/>
              </a:rPr>
              <a:t>etwork </a:t>
            </a:r>
            <a:r>
              <a:rPr lang="en" sz="5080" u="sng">
                <a:solidFill>
                  <a:srgbClr val="CC0000"/>
                </a:solidFill>
                <a:latin typeface="Average"/>
                <a:ea typeface="Average"/>
                <a:cs typeface="Average"/>
                <a:sym typeface="Average"/>
              </a:rPr>
              <a:t>A</a:t>
            </a:r>
            <a:r>
              <a:rPr lang="en" sz="5080">
                <a:solidFill>
                  <a:srgbClr val="CC0000"/>
                </a:solidFill>
                <a:latin typeface="Average"/>
                <a:ea typeface="Average"/>
                <a:cs typeface="Average"/>
                <a:sym typeface="Average"/>
              </a:rPr>
              <a:t>ddress </a:t>
            </a:r>
            <a:r>
              <a:rPr lang="en" sz="5080" u="sng">
                <a:solidFill>
                  <a:srgbClr val="CC0000"/>
                </a:solidFill>
                <a:latin typeface="Average"/>
                <a:ea typeface="Average"/>
                <a:cs typeface="Average"/>
                <a:sym typeface="Average"/>
              </a:rPr>
              <a:t>T</a:t>
            </a:r>
            <a:r>
              <a:rPr lang="en" sz="5080">
                <a:solidFill>
                  <a:srgbClr val="CC0000"/>
                </a:solidFill>
                <a:latin typeface="Average"/>
                <a:ea typeface="Average"/>
                <a:cs typeface="Average"/>
                <a:sym typeface="Average"/>
              </a:rPr>
              <a:t>ranslation</a:t>
            </a:r>
            <a:endParaRPr sz="5080">
              <a:solidFill>
                <a:srgbClr val="CC0000"/>
              </a:solidFill>
              <a:latin typeface="Average"/>
              <a:ea typeface="Average"/>
              <a:cs typeface="Average"/>
              <a:sym typeface="Average"/>
            </a:endParaRPr>
          </a:p>
          <a:p>
            <a:pPr indent="0" lvl="0" marL="0" rtl="0" algn="ctr">
              <a:lnSpc>
                <a:spcPct val="115000"/>
              </a:lnSpc>
              <a:spcBef>
                <a:spcPts val="0"/>
              </a:spcBef>
              <a:spcAft>
                <a:spcPts val="0"/>
              </a:spcAft>
              <a:buSzPts val="990"/>
              <a:buNone/>
            </a:pPr>
            <a:r>
              <a:rPr lang="en" sz="5080">
                <a:solidFill>
                  <a:srgbClr val="CC0000"/>
                </a:solidFill>
                <a:latin typeface="Average"/>
                <a:ea typeface="Average"/>
                <a:cs typeface="Average"/>
                <a:sym typeface="Average"/>
              </a:rPr>
              <a:t>(NAT)</a:t>
            </a:r>
            <a:endParaRPr sz="5080">
              <a:solidFill>
                <a:srgbClr val="CC0000"/>
              </a:solidFill>
              <a:latin typeface="Average"/>
              <a:ea typeface="Average"/>
              <a:cs typeface="Average"/>
              <a:sym typeface="Average"/>
            </a:endParaRPr>
          </a:p>
        </p:txBody>
      </p:sp>
      <p:sp>
        <p:nvSpPr>
          <p:cNvPr id="55" name="Google Shape;55;p13"/>
          <p:cNvSpPr txBox="1"/>
          <p:nvPr>
            <p:ph idx="1" type="subTitle"/>
          </p:nvPr>
        </p:nvSpPr>
        <p:spPr>
          <a:xfrm>
            <a:off x="4397000" y="3500750"/>
            <a:ext cx="4599900" cy="1542900"/>
          </a:xfrm>
          <a:prstGeom prst="rect">
            <a:avLst/>
          </a:prstGeom>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None/>
            </a:pPr>
            <a:r>
              <a:rPr lang="en" sz="3000">
                <a:solidFill>
                  <a:srgbClr val="000000"/>
                </a:solidFill>
              </a:rPr>
              <a:t>Avinash Gautam</a:t>
            </a:r>
            <a:endParaRPr sz="3000">
              <a:solidFill>
                <a:srgbClr val="000000"/>
              </a:solidFill>
            </a:endParaRPr>
          </a:p>
          <a:p>
            <a:pPr indent="0" lvl="0" marL="0" rtl="0" algn="ctr">
              <a:lnSpc>
                <a:spcPct val="115000"/>
              </a:lnSpc>
              <a:spcBef>
                <a:spcPts val="0"/>
              </a:spcBef>
              <a:spcAft>
                <a:spcPts val="0"/>
              </a:spcAft>
              <a:buNone/>
            </a:pPr>
            <a:r>
              <a:rPr lang="en" sz="3000">
                <a:solidFill>
                  <a:srgbClr val="000000"/>
                </a:solidFill>
              </a:rPr>
              <a:t>Internet Technology</a:t>
            </a:r>
            <a:endParaRPr sz="3000">
              <a:solidFill>
                <a:srgbClr val="000000"/>
              </a:solidFill>
            </a:endParaRPr>
          </a:p>
          <a:p>
            <a:pPr indent="0" lvl="0" marL="0" rtl="0" algn="ctr">
              <a:lnSpc>
                <a:spcPct val="115000"/>
              </a:lnSpc>
              <a:spcBef>
                <a:spcPts val="0"/>
              </a:spcBef>
              <a:spcAft>
                <a:spcPts val="0"/>
              </a:spcAft>
              <a:buNone/>
            </a:pPr>
            <a:r>
              <a:rPr lang="en" sz="3000">
                <a:solidFill>
                  <a:srgbClr val="000000"/>
                </a:solidFill>
              </a:rPr>
              <a:t> 20020570009</a:t>
            </a:r>
            <a:endParaRPr sz="3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73750"/>
            <a:ext cx="8520600" cy="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520" u="sng">
                <a:latin typeface="Average"/>
                <a:ea typeface="Average"/>
                <a:cs typeface="Average"/>
                <a:sym typeface="Average"/>
              </a:rPr>
              <a:t>What is NAT ?</a:t>
            </a:r>
            <a:endParaRPr b="1" i="1" sz="3520" u="sng">
              <a:latin typeface="Average"/>
              <a:ea typeface="Average"/>
              <a:cs typeface="Average"/>
              <a:sym typeface="Average"/>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highlight>
                  <a:schemeClr val="lt1"/>
                </a:highlight>
              </a:rPr>
              <a:t>Network Address Translation (NAT) is a process in which one or more local IP address is translated into one or more Global IP address and vice versa in order to provide Internet access to the local hosts. </a:t>
            </a:r>
            <a:endParaRPr sz="2000">
              <a:solidFill>
                <a:schemeClr val="dk1"/>
              </a:solidFill>
              <a:highlight>
                <a:schemeClr val="lt1"/>
              </a:highlight>
            </a:endParaRPr>
          </a:p>
          <a:p>
            <a:pPr indent="0" lvl="0" marL="0" rtl="0" algn="l">
              <a:spcBef>
                <a:spcPts val="1200"/>
              </a:spcBef>
              <a:spcAft>
                <a:spcPts val="0"/>
              </a:spcAft>
              <a:buNone/>
            </a:pPr>
            <a:r>
              <a:rPr lang="en" sz="2000">
                <a:solidFill>
                  <a:schemeClr val="dk1"/>
                </a:solidFill>
                <a:highlight>
                  <a:schemeClr val="lt1"/>
                </a:highlight>
              </a:rPr>
              <a:t>Also, it does the translation of port numbers i.e. masks the port number of the host with another port number, in the packet that will be routed to the destination. It then makes the corresponding entries of IP address and port number in the NAT table. </a:t>
            </a:r>
            <a:endParaRPr sz="2000">
              <a:solidFill>
                <a:schemeClr val="dk1"/>
              </a:solidFill>
              <a:highlight>
                <a:schemeClr val="lt1"/>
              </a:highlight>
            </a:endParaRPr>
          </a:p>
          <a:p>
            <a:pPr indent="0" lvl="0" marL="0" rtl="0" algn="l">
              <a:spcBef>
                <a:spcPts val="1200"/>
              </a:spcBef>
              <a:spcAft>
                <a:spcPts val="1200"/>
              </a:spcAft>
              <a:buNone/>
            </a:pPr>
            <a:r>
              <a:rPr lang="en" sz="2000">
                <a:solidFill>
                  <a:schemeClr val="dk1"/>
                </a:solidFill>
                <a:highlight>
                  <a:schemeClr val="lt1"/>
                </a:highlight>
              </a:rPr>
              <a:t>NAT generally </a:t>
            </a:r>
            <a:r>
              <a:rPr lang="en" sz="2000" u="sng">
                <a:solidFill>
                  <a:schemeClr val="dk1"/>
                </a:solidFill>
                <a:highlight>
                  <a:schemeClr val="lt1"/>
                </a:highlight>
              </a:rPr>
              <a:t>operates on a router or firewall</a:t>
            </a:r>
            <a:r>
              <a:rPr lang="en" sz="2000">
                <a:solidFill>
                  <a:schemeClr val="dk1"/>
                </a:solidFill>
                <a:highlight>
                  <a:schemeClr val="lt1"/>
                </a:highlight>
              </a:rPr>
              <a:t>. </a:t>
            </a:r>
            <a:endParaRPr sz="2500">
              <a:solidFill>
                <a:schemeClr val="dk1"/>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14575"/>
            <a:ext cx="8520600" cy="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520" u="sng">
                <a:latin typeface="Average"/>
                <a:ea typeface="Average"/>
                <a:cs typeface="Average"/>
                <a:sym typeface="Average"/>
              </a:rPr>
              <a:t>Working of NAT</a:t>
            </a:r>
            <a:endParaRPr b="1" i="1" sz="3520" u="sng">
              <a:latin typeface="Average"/>
              <a:ea typeface="Average"/>
              <a:cs typeface="Average"/>
              <a:sym typeface="Average"/>
            </a:endParaRPr>
          </a:p>
        </p:txBody>
      </p:sp>
      <p:sp>
        <p:nvSpPr>
          <p:cNvPr id="67" name="Google Shape;67;p15"/>
          <p:cNvSpPr txBox="1"/>
          <p:nvPr>
            <p:ph idx="1" type="body"/>
          </p:nvPr>
        </p:nvSpPr>
        <p:spPr>
          <a:xfrm>
            <a:off x="311700" y="1152475"/>
            <a:ext cx="8520600" cy="3797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highlight>
                  <a:schemeClr val="lt1"/>
                </a:highlight>
              </a:rPr>
              <a:t>Generally, the border router is configured for NAT i.e the router which has one interface in the local (inside) network and one interface in the global (outside) network. </a:t>
            </a:r>
            <a:endParaRPr sz="2000">
              <a:solidFill>
                <a:schemeClr val="dk1"/>
              </a:solidFill>
              <a:highlight>
                <a:schemeClr val="lt1"/>
              </a:highlight>
            </a:endParaRPr>
          </a:p>
          <a:p>
            <a:pPr indent="0" lvl="0" marL="0" rtl="0" algn="l">
              <a:lnSpc>
                <a:spcPct val="100000"/>
              </a:lnSpc>
              <a:spcBef>
                <a:spcPts val="1200"/>
              </a:spcBef>
              <a:spcAft>
                <a:spcPts val="0"/>
              </a:spcAft>
              <a:buNone/>
            </a:pPr>
            <a:r>
              <a:rPr lang="en" sz="2000">
                <a:solidFill>
                  <a:schemeClr val="dk1"/>
                </a:solidFill>
                <a:highlight>
                  <a:schemeClr val="lt1"/>
                </a:highlight>
              </a:rPr>
              <a:t>When a packet traverse outside the local (inside) network, then NAT converts that local (private) IP address to a global (public) IP address. </a:t>
            </a:r>
            <a:endParaRPr sz="2000">
              <a:solidFill>
                <a:schemeClr val="dk1"/>
              </a:solidFill>
              <a:highlight>
                <a:schemeClr val="lt1"/>
              </a:highlight>
            </a:endParaRPr>
          </a:p>
          <a:p>
            <a:pPr indent="0" lvl="0" marL="0" rtl="0" algn="l">
              <a:lnSpc>
                <a:spcPct val="100000"/>
              </a:lnSpc>
              <a:spcBef>
                <a:spcPts val="1200"/>
              </a:spcBef>
              <a:spcAft>
                <a:spcPts val="0"/>
              </a:spcAft>
              <a:buNone/>
            </a:pPr>
            <a:r>
              <a:rPr lang="en" sz="2000">
                <a:solidFill>
                  <a:schemeClr val="dk1"/>
                </a:solidFill>
                <a:highlight>
                  <a:schemeClr val="lt1"/>
                </a:highlight>
              </a:rPr>
              <a:t>When a packet enters the local network, the global (public) IP address is converted to a local (private) IP address. </a:t>
            </a:r>
            <a:endParaRPr sz="2000">
              <a:solidFill>
                <a:schemeClr val="dk1"/>
              </a:solidFill>
              <a:highlight>
                <a:schemeClr val="lt1"/>
              </a:highlight>
            </a:endParaRPr>
          </a:p>
          <a:p>
            <a:pPr indent="0" lvl="0" marL="0" rtl="0" algn="l">
              <a:lnSpc>
                <a:spcPct val="100000"/>
              </a:lnSpc>
              <a:spcBef>
                <a:spcPts val="1200"/>
              </a:spcBef>
              <a:spcAft>
                <a:spcPts val="1200"/>
              </a:spcAft>
              <a:buNone/>
            </a:pPr>
            <a:r>
              <a:rPr lang="en" sz="2000">
                <a:solidFill>
                  <a:schemeClr val="dk1"/>
                </a:solidFill>
                <a:highlight>
                  <a:schemeClr val="lt1"/>
                </a:highlight>
              </a:rPr>
              <a:t>If NAT runs out of addresses, i.e., no address is left in the pool configured then the packets will be dropped and an Internet Control Message Protocol (ICMP) host unreachable packet to the destination is sent. </a:t>
            </a:r>
            <a:endParaRPr sz="2000">
              <a:solidFill>
                <a:schemeClr val="dk1"/>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32925"/>
            <a:ext cx="8520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500" u="sng">
                <a:latin typeface="Average"/>
                <a:ea typeface="Average"/>
                <a:cs typeface="Average"/>
                <a:sym typeface="Average"/>
              </a:rPr>
              <a:t>NAT Addresses</a:t>
            </a:r>
            <a:endParaRPr b="1" i="1" sz="3500" u="sng">
              <a:latin typeface="Average"/>
              <a:ea typeface="Average"/>
              <a:cs typeface="Average"/>
              <a:sym typeface="Average"/>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2000">
                <a:solidFill>
                  <a:schemeClr val="dk1"/>
                </a:solidFill>
              </a:rPr>
              <a:t>There are 4 types of address : </a:t>
            </a:r>
            <a:endParaRPr sz="2000">
              <a:solidFill>
                <a:schemeClr val="dk1"/>
              </a:solidFill>
            </a:endParaRPr>
          </a:p>
          <a:p>
            <a:pPr indent="-387350" lvl="0" marL="457200" rtl="0" algn="l">
              <a:spcBef>
                <a:spcPts val="1200"/>
              </a:spcBef>
              <a:spcAft>
                <a:spcPts val="0"/>
              </a:spcAft>
              <a:buClr>
                <a:schemeClr val="dk1"/>
              </a:buClr>
              <a:buSzPts val="2500"/>
              <a:buChar char="●"/>
            </a:pPr>
            <a:r>
              <a:rPr lang="en" sz="2500">
                <a:solidFill>
                  <a:schemeClr val="dk1"/>
                </a:solidFill>
              </a:rPr>
              <a:t>Inside Local  ( Sender in a Network )</a:t>
            </a:r>
            <a:endParaRPr sz="2500">
              <a:solidFill>
                <a:schemeClr val="dk1"/>
              </a:solidFill>
            </a:endParaRPr>
          </a:p>
          <a:p>
            <a:pPr indent="-387350" lvl="0" marL="457200" rtl="0" algn="l">
              <a:spcBef>
                <a:spcPts val="1200"/>
              </a:spcBef>
              <a:spcAft>
                <a:spcPts val="0"/>
              </a:spcAft>
              <a:buClr>
                <a:schemeClr val="dk1"/>
              </a:buClr>
              <a:buSzPts val="2500"/>
              <a:buChar char="●"/>
            </a:pPr>
            <a:r>
              <a:rPr lang="en" sz="2500">
                <a:solidFill>
                  <a:schemeClr val="dk1"/>
                </a:solidFill>
              </a:rPr>
              <a:t>Outside Local (Recipient in a Different Network ) </a:t>
            </a:r>
            <a:endParaRPr sz="2500">
              <a:solidFill>
                <a:schemeClr val="dk1"/>
              </a:solidFill>
            </a:endParaRPr>
          </a:p>
          <a:p>
            <a:pPr indent="-387350" lvl="0" marL="457200" rtl="0" algn="l">
              <a:spcBef>
                <a:spcPts val="1000"/>
              </a:spcBef>
              <a:spcAft>
                <a:spcPts val="0"/>
              </a:spcAft>
              <a:buClr>
                <a:schemeClr val="dk1"/>
              </a:buClr>
              <a:buSzPts val="2500"/>
              <a:buChar char="●"/>
            </a:pPr>
            <a:r>
              <a:rPr lang="en" sz="2500">
                <a:solidFill>
                  <a:schemeClr val="dk1"/>
                </a:solidFill>
              </a:rPr>
              <a:t>Inside Global ( Senders’ Router )</a:t>
            </a:r>
            <a:endParaRPr sz="2500">
              <a:solidFill>
                <a:schemeClr val="dk1"/>
              </a:solidFill>
            </a:endParaRPr>
          </a:p>
          <a:p>
            <a:pPr indent="-387350" lvl="0" marL="457200" rtl="0" algn="l">
              <a:spcBef>
                <a:spcPts val="1000"/>
              </a:spcBef>
              <a:spcAft>
                <a:spcPts val="1200"/>
              </a:spcAft>
              <a:buClr>
                <a:schemeClr val="dk1"/>
              </a:buClr>
              <a:buSzPts val="2500"/>
              <a:buChar char="●"/>
            </a:pPr>
            <a:r>
              <a:rPr lang="en" sz="2500">
                <a:solidFill>
                  <a:schemeClr val="dk1"/>
                </a:solidFill>
              </a:rPr>
              <a:t>Outside Global ( Recipients’ Router / Hub)</a:t>
            </a:r>
            <a:endParaRPr sz="2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204213" y="475450"/>
            <a:ext cx="8735574" cy="404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6475" y="263550"/>
            <a:ext cx="8520600" cy="76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3500" u="sng">
                <a:latin typeface="Average"/>
                <a:ea typeface="Average"/>
                <a:cs typeface="Average"/>
                <a:sym typeface="Average"/>
              </a:rPr>
              <a:t>Types of NAT</a:t>
            </a:r>
            <a:endParaRPr b="1" i="1" sz="3500" u="sng">
              <a:latin typeface="Average"/>
              <a:ea typeface="Average"/>
              <a:cs typeface="Average"/>
              <a:sym typeface="Average"/>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2000"/>
              <a:t>There are 3 types of NAT :</a:t>
            </a:r>
            <a:endParaRPr sz="2000"/>
          </a:p>
          <a:p>
            <a:pPr indent="-387350" lvl="0" marL="457200" rtl="0" algn="l">
              <a:lnSpc>
                <a:spcPct val="150000"/>
              </a:lnSpc>
              <a:spcBef>
                <a:spcPts val="1200"/>
              </a:spcBef>
              <a:spcAft>
                <a:spcPts val="0"/>
              </a:spcAft>
              <a:buSzPts val="2500"/>
              <a:buChar char="●"/>
            </a:pPr>
            <a:r>
              <a:rPr lang="en" sz="2500"/>
              <a:t>Static NAT ( one to one )</a:t>
            </a:r>
            <a:endParaRPr sz="2500"/>
          </a:p>
          <a:p>
            <a:pPr indent="-387350" lvl="0" marL="457200" rtl="0" algn="l">
              <a:lnSpc>
                <a:spcPct val="150000"/>
              </a:lnSpc>
              <a:spcBef>
                <a:spcPts val="1200"/>
              </a:spcBef>
              <a:spcAft>
                <a:spcPts val="0"/>
              </a:spcAft>
              <a:buSzPts val="2500"/>
              <a:buChar char="●"/>
            </a:pPr>
            <a:r>
              <a:rPr lang="en" sz="2500"/>
              <a:t>Dynamic NAT ( first come first serve )</a:t>
            </a:r>
            <a:endParaRPr sz="2500"/>
          </a:p>
          <a:p>
            <a:pPr indent="-387350" lvl="0" marL="457200" rtl="0" algn="l">
              <a:lnSpc>
                <a:spcPct val="150000"/>
              </a:lnSpc>
              <a:spcBef>
                <a:spcPts val="1000"/>
              </a:spcBef>
              <a:spcAft>
                <a:spcPts val="0"/>
              </a:spcAft>
              <a:buSzPts val="2500"/>
              <a:buChar char="●"/>
            </a:pPr>
            <a:r>
              <a:rPr lang="en" sz="2500" u="sng"/>
              <a:t>P</a:t>
            </a:r>
            <a:r>
              <a:rPr lang="en" sz="2500"/>
              <a:t>ort </a:t>
            </a:r>
            <a:r>
              <a:rPr lang="en" sz="2500" u="sng"/>
              <a:t>A</a:t>
            </a:r>
            <a:r>
              <a:rPr lang="en" sz="2500"/>
              <a:t>ddress </a:t>
            </a:r>
            <a:r>
              <a:rPr lang="en" sz="2500" u="sng"/>
              <a:t>T</a:t>
            </a:r>
            <a:r>
              <a:rPr lang="en" sz="2500"/>
              <a:t>ranslation (PAT)  </a:t>
            </a:r>
            <a:r>
              <a:rPr lang="en" sz="2500"/>
              <a:t>( many to one )</a:t>
            </a:r>
            <a:endParaRPr sz="2500"/>
          </a:p>
          <a:p>
            <a:pPr indent="0" lvl="0" marL="0" rtl="0" algn="l">
              <a:lnSpc>
                <a:spcPct val="150000"/>
              </a:lnSpc>
              <a:spcBef>
                <a:spcPts val="1000"/>
              </a:spcBef>
              <a:spcAft>
                <a:spcPts val="0"/>
              </a:spcAft>
              <a:buNone/>
            </a:pPr>
            <a:r>
              <a:rPr lang="en" sz="2500"/>
              <a:t>PAT is known as NAT Overload.</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73750"/>
            <a:ext cx="8520600" cy="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500" u="sng">
                <a:latin typeface="Average"/>
                <a:ea typeface="Average"/>
                <a:cs typeface="Average"/>
                <a:sym typeface="Average"/>
              </a:rPr>
              <a:t>Advantages of NAT</a:t>
            </a:r>
            <a:endParaRPr b="1" i="1" sz="3500" u="sng">
              <a:latin typeface="Average"/>
              <a:ea typeface="Average"/>
              <a:cs typeface="Average"/>
              <a:sym typeface="Average"/>
            </a:endParaRPr>
          </a:p>
        </p:txBody>
      </p:sp>
      <p:sp>
        <p:nvSpPr>
          <p:cNvPr id="90" name="Google Shape;90;p19"/>
          <p:cNvSpPr txBox="1"/>
          <p:nvPr>
            <p:ph idx="1" type="body"/>
          </p:nvPr>
        </p:nvSpPr>
        <p:spPr>
          <a:xfrm>
            <a:off x="-76200" y="1457275"/>
            <a:ext cx="9144000" cy="3694200"/>
          </a:xfrm>
          <a:prstGeom prst="rect">
            <a:avLst/>
          </a:prstGeom>
        </p:spPr>
        <p:txBody>
          <a:bodyPr anchorCtr="0" anchor="t" bIns="91425" lIns="91425" spcFirstLastPara="1" rIns="91425" wrap="square" tIns="91425">
            <a:noAutofit/>
          </a:bodyPr>
          <a:lstStyle/>
          <a:p>
            <a:pPr indent="-387350" lvl="0" marL="685800" rtl="0" algn="l">
              <a:lnSpc>
                <a:spcPct val="150000"/>
              </a:lnSpc>
              <a:spcBef>
                <a:spcPts val="1000"/>
              </a:spcBef>
              <a:spcAft>
                <a:spcPts val="0"/>
              </a:spcAft>
              <a:buClr>
                <a:srgbClr val="273239"/>
              </a:buClr>
              <a:buSzPts val="2500"/>
              <a:buChar char="●"/>
            </a:pPr>
            <a:r>
              <a:rPr lang="en" sz="2500">
                <a:solidFill>
                  <a:srgbClr val="273239"/>
                </a:solidFill>
                <a:highlight>
                  <a:srgbClr val="FFFFFF"/>
                </a:highlight>
              </a:rPr>
              <a:t>NAT conserves legally registered IP addresses.</a:t>
            </a:r>
            <a:endParaRPr sz="2500">
              <a:solidFill>
                <a:srgbClr val="273239"/>
              </a:solidFill>
              <a:highlight>
                <a:srgbClr val="FFFFFF"/>
              </a:highlight>
            </a:endParaRPr>
          </a:p>
          <a:p>
            <a:pPr indent="-387350" lvl="0" marL="685800" rtl="0" algn="l">
              <a:lnSpc>
                <a:spcPct val="150000"/>
              </a:lnSpc>
              <a:spcBef>
                <a:spcPts val="1000"/>
              </a:spcBef>
              <a:spcAft>
                <a:spcPts val="0"/>
              </a:spcAft>
              <a:buClr>
                <a:srgbClr val="273239"/>
              </a:buClr>
              <a:buSzPts val="2500"/>
              <a:buChar char="●"/>
            </a:pPr>
            <a:r>
              <a:rPr lang="en" sz="2500">
                <a:solidFill>
                  <a:srgbClr val="273239"/>
                </a:solidFill>
                <a:highlight>
                  <a:srgbClr val="FFFFFF"/>
                </a:highlight>
              </a:rPr>
              <a:t>It provides privacy as the device’s IP address, sending and receiving the traffic, will be hidden. </a:t>
            </a:r>
            <a:endParaRPr sz="2500">
              <a:solidFill>
                <a:srgbClr val="273239"/>
              </a:solidFill>
              <a:highlight>
                <a:srgbClr val="FFFFFF"/>
              </a:highlight>
            </a:endParaRPr>
          </a:p>
          <a:p>
            <a:pPr indent="-387350" lvl="0" marL="685800" rtl="0" algn="l">
              <a:lnSpc>
                <a:spcPct val="150000"/>
              </a:lnSpc>
              <a:spcBef>
                <a:spcPts val="1000"/>
              </a:spcBef>
              <a:spcAft>
                <a:spcPts val="1000"/>
              </a:spcAft>
              <a:buClr>
                <a:srgbClr val="273239"/>
              </a:buClr>
              <a:buSzPts val="2500"/>
              <a:buChar char="●"/>
            </a:pPr>
            <a:r>
              <a:rPr lang="en" sz="2500">
                <a:solidFill>
                  <a:srgbClr val="273239"/>
                </a:solidFill>
                <a:highlight>
                  <a:srgbClr val="FFFFFF"/>
                </a:highlight>
              </a:rPr>
              <a:t>Eliminates address renumbering when a network evolves. </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314575"/>
            <a:ext cx="8520600" cy="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3500" u="sng">
                <a:latin typeface="Average"/>
                <a:ea typeface="Average"/>
                <a:cs typeface="Average"/>
                <a:sym typeface="Average"/>
              </a:rPr>
              <a:t>Disa</a:t>
            </a:r>
            <a:r>
              <a:rPr b="1" i="1" lang="en" sz="3500" u="sng">
                <a:latin typeface="Average"/>
                <a:ea typeface="Average"/>
                <a:cs typeface="Average"/>
                <a:sym typeface="Average"/>
              </a:rPr>
              <a:t>dvantages of NAT</a:t>
            </a:r>
            <a:endParaRPr sz="3500">
              <a:latin typeface="Average"/>
              <a:ea typeface="Average"/>
              <a:cs typeface="Average"/>
              <a:sym typeface="Average"/>
            </a:endParaRPr>
          </a:p>
        </p:txBody>
      </p:sp>
      <p:sp>
        <p:nvSpPr>
          <p:cNvPr id="96" name="Google Shape;96;p20"/>
          <p:cNvSpPr txBox="1"/>
          <p:nvPr>
            <p:ph idx="1" type="body"/>
          </p:nvPr>
        </p:nvSpPr>
        <p:spPr>
          <a:xfrm>
            <a:off x="6900" y="1304875"/>
            <a:ext cx="8945100" cy="3900000"/>
          </a:xfrm>
          <a:prstGeom prst="rect">
            <a:avLst/>
          </a:prstGeom>
        </p:spPr>
        <p:txBody>
          <a:bodyPr anchorCtr="0" anchor="t" bIns="91425" lIns="91425" spcFirstLastPara="1" rIns="91425" wrap="square" tIns="91425">
            <a:noAutofit/>
          </a:bodyPr>
          <a:lstStyle/>
          <a:p>
            <a:pPr indent="-374650" lvl="0" marL="685800" rtl="0" algn="l">
              <a:lnSpc>
                <a:spcPct val="150000"/>
              </a:lnSpc>
              <a:spcBef>
                <a:spcPts val="1000"/>
              </a:spcBef>
              <a:spcAft>
                <a:spcPts val="0"/>
              </a:spcAft>
              <a:buClr>
                <a:srgbClr val="273239"/>
              </a:buClr>
              <a:buSzPts val="2300"/>
              <a:buChar char="●"/>
            </a:pPr>
            <a:r>
              <a:rPr lang="en" sz="2300">
                <a:solidFill>
                  <a:srgbClr val="273239"/>
                </a:solidFill>
                <a:highlight>
                  <a:srgbClr val="FFFFFF"/>
                </a:highlight>
              </a:rPr>
              <a:t>Translation results in switching path delays. </a:t>
            </a:r>
            <a:endParaRPr sz="2300">
              <a:solidFill>
                <a:srgbClr val="273239"/>
              </a:solidFill>
              <a:highlight>
                <a:srgbClr val="FFFFFF"/>
              </a:highlight>
            </a:endParaRPr>
          </a:p>
          <a:p>
            <a:pPr indent="-374650" lvl="0" marL="685800" rtl="0" algn="l">
              <a:lnSpc>
                <a:spcPct val="150000"/>
              </a:lnSpc>
              <a:spcBef>
                <a:spcPts val="1000"/>
              </a:spcBef>
              <a:spcAft>
                <a:spcPts val="0"/>
              </a:spcAft>
              <a:buClr>
                <a:srgbClr val="273239"/>
              </a:buClr>
              <a:buSzPts val="2300"/>
              <a:buChar char="●"/>
            </a:pPr>
            <a:r>
              <a:rPr lang="en" sz="2300">
                <a:solidFill>
                  <a:srgbClr val="273239"/>
                </a:solidFill>
                <a:highlight>
                  <a:srgbClr val="FFFFFF"/>
                </a:highlight>
              </a:rPr>
              <a:t>Certain applications will not function while NAT is enabled. </a:t>
            </a:r>
            <a:endParaRPr sz="2300">
              <a:solidFill>
                <a:srgbClr val="273239"/>
              </a:solidFill>
              <a:highlight>
                <a:srgbClr val="FFFFFF"/>
              </a:highlight>
            </a:endParaRPr>
          </a:p>
          <a:p>
            <a:pPr indent="-374650" lvl="0" marL="685800" rtl="0" algn="l">
              <a:lnSpc>
                <a:spcPct val="150000"/>
              </a:lnSpc>
              <a:spcBef>
                <a:spcPts val="1000"/>
              </a:spcBef>
              <a:spcAft>
                <a:spcPts val="0"/>
              </a:spcAft>
              <a:buClr>
                <a:srgbClr val="273239"/>
              </a:buClr>
              <a:buSzPts val="2300"/>
              <a:buChar char="●"/>
            </a:pPr>
            <a:r>
              <a:rPr lang="en" sz="2300">
                <a:solidFill>
                  <a:srgbClr val="273239"/>
                </a:solidFill>
                <a:highlight>
                  <a:srgbClr val="FFFFFF"/>
                </a:highlight>
              </a:rPr>
              <a:t>Complicates tunneling protocols such as IPsec. </a:t>
            </a:r>
            <a:endParaRPr sz="2300">
              <a:solidFill>
                <a:srgbClr val="273239"/>
              </a:solidFill>
              <a:highlight>
                <a:srgbClr val="FFFFFF"/>
              </a:highlight>
            </a:endParaRPr>
          </a:p>
          <a:p>
            <a:pPr indent="-374650" lvl="0" marL="685800" rtl="0" algn="l">
              <a:lnSpc>
                <a:spcPct val="150000"/>
              </a:lnSpc>
              <a:spcBef>
                <a:spcPts val="1000"/>
              </a:spcBef>
              <a:spcAft>
                <a:spcPts val="1000"/>
              </a:spcAft>
              <a:buClr>
                <a:srgbClr val="273239"/>
              </a:buClr>
              <a:buSzPts val="2300"/>
              <a:buChar char="●"/>
            </a:pPr>
            <a:r>
              <a:rPr lang="en" sz="2300">
                <a:solidFill>
                  <a:srgbClr val="273239"/>
                </a:solidFill>
                <a:highlight>
                  <a:srgbClr val="FFFFFF"/>
                </a:highlight>
              </a:rPr>
              <a:t>Also, the router being a network layer device, should not tamper with port numbers(transport layer) but it has to do so because of NAT.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1180050" y="675825"/>
            <a:ext cx="6807000" cy="4092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i="1" lang="en" sz="9600" u="sng">
                <a:solidFill>
                  <a:srgbClr val="FF9900"/>
                </a:solidFill>
                <a:latin typeface="Comic Sans MS"/>
                <a:ea typeface="Comic Sans MS"/>
                <a:cs typeface="Comic Sans MS"/>
                <a:sym typeface="Comic Sans MS"/>
              </a:rPr>
              <a:t>Thank</a:t>
            </a:r>
            <a:endParaRPr b="1" i="1" sz="9600" u="sng">
              <a:solidFill>
                <a:srgbClr val="FF9900"/>
              </a:solidFill>
              <a:latin typeface="Comic Sans MS"/>
              <a:ea typeface="Comic Sans MS"/>
              <a:cs typeface="Comic Sans MS"/>
              <a:sym typeface="Comic Sans MS"/>
            </a:endParaRPr>
          </a:p>
          <a:p>
            <a:pPr indent="0" lvl="0" marL="0" rtl="0" algn="ctr">
              <a:lnSpc>
                <a:spcPct val="115000"/>
              </a:lnSpc>
              <a:spcBef>
                <a:spcPts val="1200"/>
              </a:spcBef>
              <a:spcAft>
                <a:spcPts val="1200"/>
              </a:spcAft>
              <a:buNone/>
            </a:pPr>
            <a:r>
              <a:rPr b="1" i="1" lang="en" sz="9600" u="sng">
                <a:solidFill>
                  <a:srgbClr val="FF9900"/>
                </a:solidFill>
                <a:latin typeface="Comic Sans MS"/>
                <a:ea typeface="Comic Sans MS"/>
                <a:cs typeface="Comic Sans MS"/>
                <a:sym typeface="Comic Sans MS"/>
              </a:rPr>
              <a:t>You</a:t>
            </a:r>
            <a:endParaRPr b="1" i="1" sz="9600" u="sng">
              <a:solidFill>
                <a:srgbClr val="FF99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