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93" r:id="rId3"/>
    <p:sldId id="294" r:id="rId4"/>
    <p:sldId id="295" r:id="rId5"/>
    <p:sldId id="296" r:id="rId6"/>
    <p:sldId id="297"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99" r:id="rId21"/>
    <p:sldId id="300" r:id="rId22"/>
    <p:sldId id="270" r:id="rId23"/>
    <p:sldId id="301" r:id="rId24"/>
    <p:sldId id="271" r:id="rId25"/>
    <p:sldId id="272" r:id="rId26"/>
    <p:sldId id="273" r:id="rId27"/>
    <p:sldId id="275" r:id="rId28"/>
    <p:sldId id="277" r:id="rId29"/>
    <p:sldId id="290" r:id="rId30"/>
    <p:sldId id="278" r:id="rId31"/>
    <p:sldId id="291" r:id="rId32"/>
    <p:sldId id="280" r:id="rId33"/>
    <p:sldId id="281" r:id="rId34"/>
    <p:sldId id="282" r:id="rId35"/>
    <p:sldId id="283" r:id="rId36"/>
    <p:sldId id="284" r:id="rId37"/>
    <p:sldId id="302" r:id="rId38"/>
    <p:sldId id="28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41000" autoAdjust="0"/>
  </p:normalViewPr>
  <p:slideViewPr>
    <p:cSldViewPr>
      <p:cViewPr varScale="1">
        <p:scale>
          <a:sx n="55" d="100"/>
          <a:sy n="55" d="100"/>
        </p:scale>
        <p:origin x="-93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7669D0-9676-4B9D-8953-655D41D2B90B}" type="datetimeFigureOut">
              <a:rPr lang="en-US" smtClean="0"/>
              <a:pPr/>
              <a:t>2/25/2019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2FFA93-96C5-4F35-9AD9-B81D827C5565}"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2FFA93-96C5-4F35-9AD9-B81D827C5565}" type="slidenum">
              <a:rPr lang="en-IN" smtClean="0"/>
              <a:pPr/>
              <a:t>29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76B88A6-982F-4EFB-96A4-2791B843BDA1}" type="datetimeFigureOut">
              <a:rPr lang="en-US" smtClean="0"/>
              <a:pPr/>
              <a:t>2/25/2019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EBDD5-BB42-41E0-B309-83A2FEEEDF2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76B88A6-982F-4EFB-96A4-2791B843BDA1}" type="datetimeFigureOut">
              <a:rPr lang="en-US" smtClean="0"/>
              <a:pPr/>
              <a:t>2/25/2019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EBDD5-BB42-41E0-B309-83A2FEEEDF2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76B88A6-982F-4EFB-96A4-2791B843BDA1}" type="datetimeFigureOut">
              <a:rPr lang="en-US" smtClean="0"/>
              <a:pPr/>
              <a:t>2/25/2019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EBDD5-BB42-41E0-B309-83A2FEEEDF2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76B88A6-982F-4EFB-96A4-2791B843BDA1}" type="datetimeFigureOut">
              <a:rPr lang="en-US" smtClean="0"/>
              <a:pPr/>
              <a:t>2/25/2019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EBDD5-BB42-41E0-B309-83A2FEEEDF2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B88A6-982F-4EFB-96A4-2791B843BDA1}" type="datetimeFigureOut">
              <a:rPr lang="en-US" smtClean="0"/>
              <a:pPr/>
              <a:t>2/25/2019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EBDD5-BB42-41E0-B309-83A2FEEEDF2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76B88A6-982F-4EFB-96A4-2791B843BDA1}" type="datetimeFigureOut">
              <a:rPr lang="en-US" smtClean="0"/>
              <a:pPr/>
              <a:t>2/25/2019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EBDD5-BB42-41E0-B309-83A2FEEEDF2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76B88A6-982F-4EFB-96A4-2791B843BDA1}" type="datetimeFigureOut">
              <a:rPr lang="en-US" smtClean="0"/>
              <a:pPr/>
              <a:t>2/25/2019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EEBDD5-BB42-41E0-B309-83A2FEEEDF2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76B88A6-982F-4EFB-96A4-2791B843BDA1}" type="datetimeFigureOut">
              <a:rPr lang="en-US" smtClean="0"/>
              <a:pPr/>
              <a:t>2/25/2019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EEBDD5-BB42-41E0-B309-83A2FEEEDF2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B88A6-982F-4EFB-96A4-2791B843BDA1}" type="datetimeFigureOut">
              <a:rPr lang="en-US" smtClean="0"/>
              <a:pPr/>
              <a:t>2/25/2019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EEBDD5-BB42-41E0-B309-83A2FEEEDF2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B88A6-982F-4EFB-96A4-2791B843BDA1}" type="datetimeFigureOut">
              <a:rPr lang="en-US" smtClean="0"/>
              <a:pPr/>
              <a:t>2/25/2019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EBDD5-BB42-41E0-B309-83A2FEEEDF2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B88A6-982F-4EFB-96A4-2791B843BDA1}" type="datetimeFigureOut">
              <a:rPr lang="en-US" smtClean="0"/>
              <a:pPr/>
              <a:t>2/25/2019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EBDD5-BB42-41E0-B309-83A2FEEEDF2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6B88A6-982F-4EFB-96A4-2791B843BDA1}" type="datetimeFigureOut">
              <a:rPr lang="en-US" smtClean="0"/>
              <a:pPr/>
              <a:t>2/25/2019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EEBDD5-BB42-41E0-B309-83A2FEEEDF2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png"/><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3" Type="http://schemas.openxmlformats.org/officeDocument/2006/relationships/hyperlink" Target="http://www-static.cc.gatech.edu/classes/AY2004/cs4451a_spring/%0bshading_models/linint.html"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hyperlink" Target="http://www.garry.tv/"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Halftone patterns and dithering techniques</a:t>
            </a:r>
            <a:endParaRPr lang="en-IN" dirty="0"/>
          </a:p>
        </p:txBody>
      </p:sp>
      <p:sp>
        <p:nvSpPr>
          <p:cNvPr id="3" name="Subtitle 2"/>
          <p:cNvSpPr>
            <a:spLocks noGrp="1"/>
          </p:cNvSpPr>
          <p:nvPr>
            <p:ph type="subTitle" idx="1"/>
          </p:nvPr>
        </p:nvSpPr>
        <p:spPr/>
        <p:txBody>
          <a:bodyPr/>
          <a:lstStyle/>
          <a:p>
            <a:r>
              <a:rPr lang="en-US" dirty="0" smtClean="0"/>
              <a:t>Chapter 10</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54032"/>
          </a:xfrm>
        </p:spPr>
        <p:txBody>
          <a:bodyPr>
            <a:normAutofit fontScale="90000"/>
          </a:bodyPr>
          <a:lstStyle/>
          <a:p>
            <a:r>
              <a:rPr lang="en-US" dirty="0" smtClean="0"/>
              <a:t>Ten intensity level grid</a:t>
            </a:r>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214282" y="1071546"/>
            <a:ext cx="8715404" cy="52006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dirty="0" smtClean="0"/>
              <a:t>Pixel mask</a:t>
            </a:r>
            <a:endParaRPr lang="en-IN" dirty="0"/>
          </a:p>
        </p:txBody>
      </p:sp>
      <p:sp>
        <p:nvSpPr>
          <p:cNvPr id="3" name="Content Placeholder 2"/>
          <p:cNvSpPr>
            <a:spLocks noGrp="1"/>
          </p:cNvSpPr>
          <p:nvPr>
            <p:ph idx="1"/>
          </p:nvPr>
        </p:nvSpPr>
        <p:spPr>
          <a:xfrm>
            <a:off x="457200" y="1000108"/>
            <a:ext cx="8229600" cy="5572164"/>
          </a:xfrm>
        </p:spPr>
        <p:txBody>
          <a:bodyPr>
            <a:normAutofit/>
          </a:bodyPr>
          <a:lstStyle/>
          <a:p>
            <a:r>
              <a:rPr lang="en-US" dirty="0" smtClean="0"/>
              <a:t>For any pixel grid size we can represent the pixel patterns for the various possible intensities with a mask of pixel position numbers.</a:t>
            </a:r>
          </a:p>
          <a:p>
            <a:r>
              <a:rPr lang="en-US" dirty="0" smtClean="0"/>
              <a:t>Mask for 3X3 grid pattern</a:t>
            </a:r>
          </a:p>
          <a:p>
            <a:endParaRPr lang="en-US" dirty="0" smtClean="0"/>
          </a:p>
          <a:p>
            <a:endParaRPr lang="en-US" dirty="0"/>
          </a:p>
          <a:p>
            <a:r>
              <a:rPr lang="en-US" dirty="0" smtClean="0"/>
              <a:t>To display a particular intensity with level number k , we turn on each pixel whose position number is less than or equal to k</a:t>
            </a:r>
            <a:endParaRPr lang="en-IN" dirty="0"/>
          </a:p>
        </p:txBody>
      </p:sp>
      <p:graphicFrame>
        <p:nvGraphicFramePr>
          <p:cNvPr id="4" name="Table 3"/>
          <p:cNvGraphicFramePr>
            <a:graphicFrameLocks noGrp="1"/>
          </p:cNvGraphicFramePr>
          <p:nvPr/>
        </p:nvGraphicFramePr>
        <p:xfrm>
          <a:off x="1357290" y="3643314"/>
          <a:ext cx="2714643" cy="1112520"/>
        </p:xfrm>
        <a:graphic>
          <a:graphicData uri="http://schemas.openxmlformats.org/drawingml/2006/table">
            <a:tbl>
              <a:tblPr firstRow="1" bandRow="1">
                <a:tableStyleId>{5C22544A-7EE6-4342-B048-85BDC9FD1C3A}</a:tableStyleId>
              </a:tblPr>
              <a:tblGrid>
                <a:gridCol w="904881"/>
                <a:gridCol w="904881"/>
                <a:gridCol w="904881"/>
              </a:tblGrid>
              <a:tr h="370840">
                <a:tc>
                  <a:txBody>
                    <a:bodyPr/>
                    <a:lstStyle/>
                    <a:p>
                      <a:r>
                        <a:rPr lang="en-US" dirty="0" smtClean="0">
                          <a:solidFill>
                            <a:srgbClr val="C00000"/>
                          </a:solidFill>
                        </a:rPr>
                        <a:t>8</a:t>
                      </a:r>
                      <a:endParaRPr lang="en-IN" dirty="0">
                        <a:solidFill>
                          <a:srgbClr val="C00000"/>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smtClean="0">
                          <a:solidFill>
                            <a:srgbClr val="C00000"/>
                          </a:solidFill>
                        </a:rPr>
                        <a:t>3</a:t>
                      </a:r>
                      <a:endParaRPr lang="en-IN" dirty="0">
                        <a:solidFill>
                          <a:srgbClr val="C00000"/>
                        </a:solidFill>
                      </a:endParaRPr>
                    </a:p>
                  </a:txBody>
                  <a:tcPr>
                    <a:lnT w="12700" cap="flat" cmpd="sng" algn="ctr">
                      <a:solidFill>
                        <a:schemeClr val="tx1"/>
                      </a:solidFill>
                      <a:prstDash val="solid"/>
                      <a:round/>
                      <a:headEnd type="none" w="med" len="med"/>
                      <a:tailEnd type="none" w="med" len="med"/>
                    </a:lnT>
                  </a:tcPr>
                </a:tc>
                <a:tc>
                  <a:txBody>
                    <a:bodyPr/>
                    <a:lstStyle/>
                    <a:p>
                      <a:r>
                        <a:rPr lang="en-US" dirty="0" smtClean="0">
                          <a:solidFill>
                            <a:srgbClr val="C00000"/>
                          </a:solidFill>
                        </a:rPr>
                        <a:t>7</a:t>
                      </a:r>
                      <a:endParaRPr lang="en-IN" dirty="0">
                        <a:solidFill>
                          <a:srgbClr val="C0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r>
                        <a:rPr lang="en-US" dirty="0" smtClean="0">
                          <a:solidFill>
                            <a:srgbClr val="C00000"/>
                          </a:solidFill>
                        </a:rPr>
                        <a:t>5</a:t>
                      </a:r>
                      <a:endParaRPr lang="en-IN" dirty="0">
                        <a:solidFill>
                          <a:srgbClr val="C00000"/>
                        </a:solidFill>
                      </a:endParaRPr>
                    </a:p>
                  </a:txBody>
                  <a:tcPr>
                    <a:lnL w="12700" cap="flat" cmpd="sng" algn="ctr">
                      <a:solidFill>
                        <a:schemeClr val="tx1"/>
                      </a:solidFill>
                      <a:prstDash val="solid"/>
                      <a:round/>
                      <a:headEnd type="none" w="med" len="med"/>
                      <a:tailEnd type="none" w="med" len="med"/>
                    </a:lnL>
                  </a:tcPr>
                </a:tc>
                <a:tc>
                  <a:txBody>
                    <a:bodyPr/>
                    <a:lstStyle/>
                    <a:p>
                      <a:r>
                        <a:rPr lang="en-US" dirty="0" smtClean="0">
                          <a:solidFill>
                            <a:srgbClr val="C00000"/>
                          </a:solidFill>
                        </a:rPr>
                        <a:t>1</a:t>
                      </a:r>
                      <a:endParaRPr lang="en-IN" dirty="0">
                        <a:solidFill>
                          <a:srgbClr val="C00000"/>
                        </a:solidFill>
                      </a:endParaRPr>
                    </a:p>
                  </a:txBody>
                  <a:tcPr/>
                </a:tc>
                <a:tc>
                  <a:txBody>
                    <a:bodyPr/>
                    <a:lstStyle/>
                    <a:p>
                      <a:r>
                        <a:rPr lang="en-US" dirty="0" smtClean="0">
                          <a:solidFill>
                            <a:srgbClr val="C00000"/>
                          </a:solidFill>
                        </a:rPr>
                        <a:t>2</a:t>
                      </a:r>
                      <a:endParaRPr lang="en-IN" dirty="0">
                        <a:solidFill>
                          <a:srgbClr val="C00000"/>
                        </a:solidFill>
                      </a:endParaRPr>
                    </a:p>
                  </a:txBody>
                  <a:tcPr>
                    <a:lnR w="12700" cap="flat" cmpd="sng" algn="ctr">
                      <a:solidFill>
                        <a:schemeClr val="tx1"/>
                      </a:solidFill>
                      <a:prstDash val="solid"/>
                      <a:round/>
                      <a:headEnd type="none" w="med" len="med"/>
                      <a:tailEnd type="none" w="med" len="med"/>
                    </a:lnR>
                  </a:tcPr>
                </a:tc>
              </a:tr>
              <a:tr h="370840">
                <a:tc>
                  <a:txBody>
                    <a:bodyPr/>
                    <a:lstStyle/>
                    <a:p>
                      <a:r>
                        <a:rPr lang="en-US" dirty="0" smtClean="0">
                          <a:solidFill>
                            <a:srgbClr val="C00000"/>
                          </a:solidFill>
                        </a:rPr>
                        <a:t>4</a:t>
                      </a:r>
                      <a:endParaRPr lang="en-IN" dirty="0">
                        <a:solidFill>
                          <a:srgbClr val="C00000"/>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9</a:t>
                      </a:r>
                      <a:endParaRPr lang="en-IN" dirty="0">
                        <a:solidFill>
                          <a:srgbClr val="C00000"/>
                        </a:solidFill>
                      </a:endParaRPr>
                    </a:p>
                  </a:txBody>
                  <a:tcPr>
                    <a:lnB w="12700" cap="flat" cmpd="sng" algn="ctr">
                      <a:solidFill>
                        <a:schemeClr val="tx1"/>
                      </a:solidFill>
                      <a:prstDash val="solid"/>
                      <a:round/>
                      <a:headEnd type="none" w="med" len="med"/>
                      <a:tailEnd type="none" w="med" len="med"/>
                    </a:lnB>
                  </a:tcPr>
                </a:tc>
                <a:tc>
                  <a:txBody>
                    <a:bodyPr/>
                    <a:lstStyle/>
                    <a:p>
                      <a:r>
                        <a:rPr lang="en-US" dirty="0" smtClean="0">
                          <a:solidFill>
                            <a:srgbClr val="C00000"/>
                          </a:solidFill>
                        </a:rPr>
                        <a:t>6</a:t>
                      </a:r>
                      <a:endParaRPr lang="en-IN" dirty="0">
                        <a:solidFill>
                          <a:srgbClr val="C00000"/>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dirty="0" smtClean="0"/>
              <a:t>Problems with grid pattern</a:t>
            </a:r>
            <a:endParaRPr lang="en-IN" dirty="0"/>
          </a:p>
        </p:txBody>
      </p:sp>
      <p:sp>
        <p:nvSpPr>
          <p:cNvPr id="3" name="Content Placeholder 2"/>
          <p:cNvSpPr>
            <a:spLocks noGrp="1"/>
          </p:cNvSpPr>
          <p:nvPr>
            <p:ph idx="1"/>
          </p:nvPr>
        </p:nvSpPr>
        <p:spPr>
          <a:xfrm>
            <a:off x="457200" y="857232"/>
            <a:ext cx="8229600" cy="5715040"/>
          </a:xfrm>
        </p:spPr>
        <p:txBody>
          <a:bodyPr>
            <a:normAutofit fontScale="92500" lnSpcReduction="10000"/>
          </a:bodyPr>
          <a:lstStyle/>
          <a:p>
            <a:r>
              <a:rPr lang="en-US" dirty="0" smtClean="0"/>
              <a:t>Decrease the resolution by a factor of 1/n in the x and y direction for </a:t>
            </a:r>
            <a:r>
              <a:rPr lang="en-US" dirty="0" err="1" smtClean="0"/>
              <a:t>nXn</a:t>
            </a:r>
            <a:r>
              <a:rPr lang="en-US" dirty="0" smtClean="0"/>
              <a:t> grid.</a:t>
            </a:r>
          </a:p>
          <a:p>
            <a:r>
              <a:rPr lang="en-US" dirty="0" err="1" smtClean="0"/>
              <a:t>Subgrid</a:t>
            </a:r>
            <a:r>
              <a:rPr lang="en-US" dirty="0" smtClean="0"/>
              <a:t> patterns became apparent as the grid size increases.</a:t>
            </a:r>
          </a:p>
          <a:p>
            <a:r>
              <a:rPr lang="en-US" dirty="0" smtClean="0"/>
              <a:t>Thus for lower resolution we must use fewer intensity levels.</a:t>
            </a:r>
          </a:p>
          <a:p>
            <a:r>
              <a:rPr lang="en-US" dirty="0" smtClean="0"/>
              <a:t>High quality display require at least 64 intensity levels.. Means 8X8 grid…and to achieve resolution equal to halftones in books and </a:t>
            </a:r>
            <a:r>
              <a:rPr lang="en-US" dirty="0" err="1" smtClean="0"/>
              <a:t>magzines</a:t>
            </a:r>
            <a:r>
              <a:rPr lang="en-US" dirty="0" smtClean="0"/>
              <a:t> we must display 60 dots per cm</a:t>
            </a:r>
          </a:p>
          <a:p>
            <a:r>
              <a:rPr lang="en-US" dirty="0" smtClean="0"/>
              <a:t>We need to be able to display 60X8=480 dots per cm for required affect</a:t>
            </a: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dirty="0" err="1" smtClean="0"/>
              <a:t>Minimising</a:t>
            </a:r>
            <a:r>
              <a:rPr lang="en-US" dirty="0" smtClean="0"/>
              <a:t> </a:t>
            </a:r>
            <a:r>
              <a:rPr lang="en-US" dirty="0" err="1" smtClean="0"/>
              <a:t>contoring</a:t>
            </a:r>
            <a:r>
              <a:rPr lang="en-US" dirty="0" smtClean="0"/>
              <a:t> and visual effects</a:t>
            </a:r>
            <a:endParaRPr lang="en-IN" dirty="0"/>
          </a:p>
        </p:txBody>
      </p:sp>
      <p:sp>
        <p:nvSpPr>
          <p:cNvPr id="3" name="Content Placeholder 2"/>
          <p:cNvSpPr>
            <a:spLocks noGrp="1"/>
          </p:cNvSpPr>
          <p:nvPr>
            <p:ph idx="1"/>
          </p:nvPr>
        </p:nvSpPr>
        <p:spPr>
          <a:xfrm>
            <a:off x="457200" y="928670"/>
            <a:ext cx="8229600" cy="5197493"/>
          </a:xfrm>
        </p:spPr>
        <p:txBody>
          <a:bodyPr/>
          <a:lstStyle/>
          <a:p>
            <a:r>
              <a:rPr lang="en-US" dirty="0" err="1" smtClean="0"/>
              <a:t>Contoring</a:t>
            </a:r>
            <a:r>
              <a:rPr lang="en-US" dirty="0" smtClean="0"/>
              <a:t> can be </a:t>
            </a:r>
            <a:r>
              <a:rPr lang="en-US" dirty="0" err="1" smtClean="0"/>
              <a:t>minimised</a:t>
            </a:r>
            <a:r>
              <a:rPr lang="en-US" smtClean="0"/>
              <a:t> if we </a:t>
            </a:r>
            <a:r>
              <a:rPr lang="en-US" dirty="0" smtClean="0"/>
              <a:t>derive the next grid pattern from the previous one.</a:t>
            </a:r>
          </a:p>
          <a:p>
            <a:r>
              <a:rPr lang="en-US" dirty="0" smtClean="0"/>
              <a:t>We form pattern at level k by adding an on </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Dithering</a:t>
            </a:r>
            <a:endParaRPr lang="en-IN" dirty="0"/>
          </a:p>
        </p:txBody>
      </p:sp>
      <p:sp>
        <p:nvSpPr>
          <p:cNvPr id="5" name="Content Placeholder 4"/>
          <p:cNvSpPr>
            <a:spLocks noGrp="1"/>
          </p:cNvSpPr>
          <p:nvPr>
            <p:ph idx="1"/>
          </p:nvPr>
        </p:nvSpPr>
        <p:spPr>
          <a:xfrm>
            <a:off x="457200" y="1357298"/>
            <a:ext cx="8229600" cy="4768865"/>
          </a:xfrm>
        </p:spPr>
        <p:txBody>
          <a:bodyPr/>
          <a:lstStyle/>
          <a:p>
            <a:r>
              <a:rPr lang="en-IN" dirty="0" smtClean="0"/>
              <a:t>Distribute errors among pixels</a:t>
            </a:r>
          </a:p>
          <a:p>
            <a:r>
              <a:rPr lang="en-IN" dirty="0" smtClean="0"/>
              <a:t>Exploit spatial integration in our eye</a:t>
            </a:r>
          </a:p>
          <a:p>
            <a:r>
              <a:rPr lang="en-IN" dirty="0" smtClean="0"/>
              <a:t>Display greater range of perceptible intensities</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714348" y="1928802"/>
            <a:ext cx="1704975" cy="2438400"/>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cstate="print"/>
          <a:srcRect/>
          <a:stretch>
            <a:fillRect/>
          </a:stretch>
        </p:blipFill>
        <p:spPr bwMode="auto">
          <a:xfrm>
            <a:off x="3286116" y="1857364"/>
            <a:ext cx="1704975" cy="24384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6072198" y="1857364"/>
            <a:ext cx="1704975" cy="2438400"/>
          </a:xfrm>
          <a:prstGeom prst="rect">
            <a:avLst/>
          </a:prstGeom>
          <a:noFill/>
          <a:ln w="9525">
            <a:noFill/>
            <a:miter lim="800000"/>
            <a:headEnd/>
            <a:tailEnd/>
          </a:ln>
          <a:effectLst/>
        </p:spPr>
      </p:pic>
      <p:sp>
        <p:nvSpPr>
          <p:cNvPr id="7" name="Rectangle 6"/>
          <p:cNvSpPr/>
          <p:nvPr/>
        </p:nvSpPr>
        <p:spPr>
          <a:xfrm rot="10800000" flipV="1">
            <a:off x="0" y="4786322"/>
            <a:ext cx="8786842" cy="369332"/>
          </a:xfrm>
          <a:prstGeom prst="rect">
            <a:avLst/>
          </a:prstGeom>
        </p:spPr>
        <p:txBody>
          <a:bodyPr wrap="square">
            <a:spAutoFit/>
          </a:bodyPr>
          <a:lstStyle/>
          <a:p>
            <a:r>
              <a:rPr lang="en-US" dirty="0" smtClean="0"/>
              <a:t>     Original (8 bits)                    Uniform Quantization (1bit)            Floyd –Steinberg Dither 1bit</a:t>
            </a:r>
            <a:endParaRPr lang="en-IN"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Bayer’s ordered dither matrices</a:t>
            </a:r>
            <a:endParaRPr lang="en-IN" dirty="0"/>
          </a:p>
        </p:txBody>
      </p:sp>
      <p:sp>
        <p:nvSpPr>
          <p:cNvPr id="3" name="Content Placeholder 2"/>
          <p:cNvSpPr>
            <a:spLocks noGrp="1"/>
          </p:cNvSpPr>
          <p:nvPr>
            <p:ph idx="1"/>
          </p:nvPr>
        </p:nvSpPr>
        <p:spPr/>
        <p:txBody>
          <a:bodyPr/>
          <a:lstStyle/>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Illumination Models and Surface-Rendering Methods</a:t>
            </a:r>
            <a:endParaRPr lang="en-IN" dirty="0"/>
          </a:p>
        </p:txBody>
      </p:sp>
      <p:sp>
        <p:nvSpPr>
          <p:cNvPr id="3" name="Content Placeholder 2"/>
          <p:cNvSpPr>
            <a:spLocks noGrp="1"/>
          </p:cNvSpPr>
          <p:nvPr>
            <p:ph idx="1"/>
          </p:nvPr>
        </p:nvSpPr>
        <p:spPr>
          <a:xfrm>
            <a:off x="457200" y="1600200"/>
            <a:ext cx="8229600" cy="4829196"/>
          </a:xfrm>
        </p:spPr>
        <p:txBody>
          <a:bodyPr>
            <a:normAutofit fontScale="92500" lnSpcReduction="10000"/>
          </a:bodyPr>
          <a:lstStyle/>
          <a:p>
            <a:pPr>
              <a:defRPr/>
            </a:pPr>
            <a:r>
              <a:rPr lang="en-US" dirty="0" smtClean="0"/>
              <a:t>Realistic displays are obtained by generating perspective projections of objects and applying natural lighting effects to the visible surfaces</a:t>
            </a:r>
          </a:p>
          <a:p>
            <a:pPr>
              <a:defRPr/>
            </a:pPr>
            <a:r>
              <a:rPr lang="en-US" b="1" dirty="0" smtClean="0"/>
              <a:t>Illumination model</a:t>
            </a:r>
            <a:r>
              <a:rPr lang="en-US" dirty="0" smtClean="0"/>
              <a:t> and a </a:t>
            </a:r>
            <a:r>
              <a:rPr lang="en-US" b="1" dirty="0" smtClean="0"/>
              <a:t>lighting model</a:t>
            </a:r>
            <a:r>
              <a:rPr lang="en-US" dirty="0" smtClean="0"/>
              <a:t> is used to calculate the color of an illuminated position on the surface of an object</a:t>
            </a:r>
          </a:p>
          <a:p>
            <a:pPr>
              <a:defRPr/>
            </a:pPr>
            <a:r>
              <a:rPr lang="en-US" dirty="0" smtClean="0"/>
              <a:t>Surface rendering method uses the color calculations from an illumination model to determine the pixel colors for all projected positions in a scene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Surface Rendering?</a:t>
            </a:r>
            <a:endParaRPr lang="en-IN" dirty="0"/>
          </a:p>
        </p:txBody>
      </p:sp>
      <p:sp>
        <p:nvSpPr>
          <p:cNvPr id="3" name="Content Placeholder 2"/>
          <p:cNvSpPr>
            <a:spLocks noGrp="1"/>
          </p:cNvSpPr>
          <p:nvPr>
            <p:ph idx="1"/>
          </p:nvPr>
        </p:nvSpPr>
        <p:spPr/>
        <p:txBody>
          <a:bodyPr/>
          <a:lstStyle/>
          <a:p>
            <a:pPr>
              <a:defRPr/>
            </a:pPr>
            <a:r>
              <a:rPr lang="en-US" dirty="0" smtClean="0"/>
              <a:t>Apply illumination model first</a:t>
            </a:r>
          </a:p>
          <a:p>
            <a:pPr>
              <a:defRPr/>
            </a:pPr>
            <a:r>
              <a:rPr lang="en-US" dirty="0" smtClean="0"/>
              <a:t>Use color calculations from illumination model to determine pixel color</a:t>
            </a:r>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Constant-Intensity Surface Rendering</a:t>
            </a:r>
            <a:endParaRPr lang="en-IN" dirty="0"/>
          </a:p>
        </p:txBody>
      </p:sp>
      <p:sp>
        <p:nvSpPr>
          <p:cNvPr id="3" name="Content Placeholder 2"/>
          <p:cNvSpPr>
            <a:spLocks noGrp="1"/>
          </p:cNvSpPr>
          <p:nvPr>
            <p:ph idx="1"/>
          </p:nvPr>
        </p:nvSpPr>
        <p:spPr/>
        <p:txBody>
          <a:bodyPr>
            <a:normAutofit lnSpcReduction="10000"/>
          </a:bodyPr>
          <a:lstStyle/>
          <a:p>
            <a:r>
              <a:rPr lang="en-IE" dirty="0" smtClean="0"/>
              <a:t>The simplest method for rendering a polygon surface</a:t>
            </a:r>
          </a:p>
          <a:p>
            <a:r>
              <a:rPr lang="en-IE" dirty="0" smtClean="0"/>
              <a:t>The same colour is assigned to all surface positions</a:t>
            </a:r>
          </a:p>
          <a:p>
            <a:r>
              <a:rPr lang="en-IE" dirty="0" smtClean="0"/>
              <a:t>The illumination at a single point on the surface is calculated and used for the entire surface</a:t>
            </a:r>
          </a:p>
          <a:p>
            <a:r>
              <a:rPr lang="en-IE" dirty="0" smtClean="0"/>
              <a:t>Flat surface rendering is extremely </a:t>
            </a:r>
            <a:br>
              <a:rPr lang="en-IE" dirty="0" smtClean="0"/>
            </a:br>
            <a:r>
              <a:rPr lang="en-IE" dirty="0" smtClean="0"/>
              <a:t>fast, but can be unrealistic</a:t>
            </a:r>
            <a:endParaRPr lang="en-GB" dirty="0" smtClean="0"/>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LIGHT INTENSITIES</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Values of intensities calculated by illumination model must be converted to one of the allowable intensity levels for the particular graphics system in use.</a:t>
            </a:r>
          </a:p>
          <a:p>
            <a:r>
              <a:rPr lang="en-US" dirty="0" smtClean="0"/>
              <a:t>Systems can display several intensity levels or just two.</a:t>
            </a:r>
          </a:p>
          <a:p>
            <a:r>
              <a:rPr lang="en-US" dirty="0" smtClean="0"/>
              <a:t>We convert intensities from lighting model into one of the available levels for storage in the frame buffer.</a:t>
            </a:r>
          </a:p>
          <a:p>
            <a:r>
              <a:rPr lang="en-US" dirty="0" smtClean="0"/>
              <a:t>For </a:t>
            </a:r>
            <a:r>
              <a:rPr lang="en-US" dirty="0" err="1" smtClean="0"/>
              <a:t>bilevel</a:t>
            </a:r>
            <a:r>
              <a:rPr lang="en-US" dirty="0" smtClean="0"/>
              <a:t> we can convert intensities into halftone patterns</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Rot="1" noChangeArrowheads="1"/>
          </p:cNvSpPr>
          <p:nvPr>
            <p:ph type="title"/>
          </p:nvPr>
        </p:nvSpPr>
        <p:spPr/>
        <p:txBody>
          <a:bodyPr/>
          <a:lstStyle/>
          <a:p>
            <a:pPr eaLnBrk="1" hangingPunct="1">
              <a:defRPr/>
            </a:pPr>
            <a:r>
              <a:rPr lang="en-US" sz="4000" smtClean="0"/>
              <a:t>Constant-Intensity Surface Rendering</a:t>
            </a:r>
          </a:p>
        </p:txBody>
      </p:sp>
      <p:sp>
        <p:nvSpPr>
          <p:cNvPr id="618499" name="Rectangle 3"/>
          <p:cNvSpPr>
            <a:spLocks noGrp="1" noChangeArrowheads="1"/>
          </p:cNvSpPr>
          <p:nvPr>
            <p:ph type="body" idx="1"/>
          </p:nvPr>
        </p:nvSpPr>
        <p:spPr/>
        <p:txBody>
          <a:bodyPr/>
          <a:lstStyle/>
          <a:p>
            <a:pPr eaLnBrk="1" hangingPunct="1">
              <a:defRPr/>
            </a:pPr>
            <a:r>
              <a:rPr lang="en-US" smtClean="0"/>
              <a:t>Problem: the polygon surfaces show up very clearly (facetted appearance)</a:t>
            </a:r>
          </a:p>
        </p:txBody>
      </p:sp>
      <p:pic>
        <p:nvPicPr>
          <p:cNvPr id="23556" name="Picture 4" descr="facet_gouraud_phong"/>
          <p:cNvPicPr>
            <a:picLocks noChangeAspect="1" noChangeArrowheads="1"/>
          </p:cNvPicPr>
          <p:nvPr/>
        </p:nvPicPr>
        <p:blipFill>
          <a:blip r:embed="rId2" cstate="print"/>
          <a:srcRect l="9375" t="13718" r="60417" b="12204"/>
          <a:stretch>
            <a:fillRect/>
          </a:stretch>
        </p:blipFill>
        <p:spPr bwMode="auto">
          <a:xfrm>
            <a:off x="5940425" y="2133600"/>
            <a:ext cx="2209800" cy="4114800"/>
          </a:xfrm>
          <a:prstGeom prst="rect">
            <a:avLst/>
          </a:prstGeom>
          <a:noFill/>
          <a:ln w="9525">
            <a:noFill/>
            <a:miter lim="800000"/>
            <a:headEnd/>
            <a:tailEnd/>
          </a:ln>
        </p:spPr>
      </p:pic>
      <p:pic>
        <p:nvPicPr>
          <p:cNvPr id="23557" name="Picture 5" descr="gouraud"/>
          <p:cNvPicPr>
            <a:picLocks noChangeAspect="1" noChangeArrowheads="1"/>
          </p:cNvPicPr>
          <p:nvPr/>
        </p:nvPicPr>
        <p:blipFill>
          <a:blip r:embed="rId3" cstate="print"/>
          <a:srcRect r="50421" b="15073"/>
          <a:stretch>
            <a:fillRect/>
          </a:stretch>
        </p:blipFill>
        <p:spPr bwMode="auto">
          <a:xfrm>
            <a:off x="1981200" y="2667000"/>
            <a:ext cx="205740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3" name="Rectangle 3"/>
          <p:cNvSpPr>
            <a:spLocks noGrp="1" noChangeArrowheads="1"/>
          </p:cNvSpPr>
          <p:nvPr>
            <p:ph type="body" idx="1"/>
          </p:nvPr>
        </p:nvSpPr>
        <p:spPr>
          <a:xfrm>
            <a:off x="533400" y="1676400"/>
            <a:ext cx="7772400" cy="4114800"/>
          </a:xfrm>
        </p:spPr>
        <p:txBody>
          <a:bodyPr>
            <a:normAutofit fontScale="92500" lnSpcReduction="10000"/>
          </a:bodyPr>
          <a:lstStyle/>
          <a:p>
            <a:pPr eaLnBrk="1" hangingPunct="1">
              <a:defRPr/>
            </a:pPr>
            <a:r>
              <a:rPr lang="en-US" sz="2800" smtClean="0"/>
              <a:t>So when does it work?</a:t>
            </a:r>
          </a:p>
          <a:p>
            <a:pPr eaLnBrk="1" hangingPunct="1">
              <a:defRPr/>
            </a:pPr>
            <a:endParaRPr lang="en-US" sz="2800" smtClean="0"/>
          </a:p>
          <a:p>
            <a:pPr eaLnBrk="1" hangingPunct="1">
              <a:defRPr/>
            </a:pPr>
            <a:endParaRPr lang="en-US" sz="2800" smtClean="0"/>
          </a:p>
          <a:p>
            <a:pPr eaLnBrk="1" hangingPunct="1">
              <a:defRPr/>
            </a:pPr>
            <a:r>
              <a:rPr lang="en-US" sz="2800" smtClean="0"/>
              <a:t>The polygon is one face of a polyhedron, not a section of a curved-surface approximation mesh</a:t>
            </a:r>
          </a:p>
          <a:p>
            <a:pPr eaLnBrk="1" hangingPunct="1">
              <a:defRPr/>
            </a:pPr>
            <a:r>
              <a:rPr lang="en-US" sz="2800" smtClean="0"/>
              <a:t>All light sources sufficiently far:</a:t>
            </a:r>
          </a:p>
          <a:p>
            <a:pPr lvl="1" eaLnBrk="1" hangingPunct="1">
              <a:defRPr/>
            </a:pPr>
            <a:r>
              <a:rPr lang="en-US" sz="2400" smtClean="0"/>
              <a:t>N</a:t>
            </a:r>
            <a:r>
              <a:rPr lang="en-US" sz="2400" smtClean="0">
                <a:cs typeface="Tahoma" pitchFamily="34" charset="0"/>
              </a:rPr>
              <a:t>•L is constant</a:t>
            </a:r>
          </a:p>
          <a:p>
            <a:pPr lvl="1" eaLnBrk="1" hangingPunct="1">
              <a:defRPr/>
            </a:pPr>
            <a:r>
              <a:rPr lang="en-US" sz="2400" smtClean="0">
                <a:cs typeface="Tahoma" pitchFamily="34" charset="0"/>
              </a:rPr>
              <a:t>Attenuation function is constant</a:t>
            </a:r>
          </a:p>
          <a:p>
            <a:pPr eaLnBrk="1" hangingPunct="1">
              <a:defRPr/>
            </a:pPr>
            <a:r>
              <a:rPr lang="en-US" sz="2800" smtClean="0"/>
              <a:t>Viewing position sufficiently far:</a:t>
            </a:r>
          </a:p>
          <a:p>
            <a:pPr lvl="1" eaLnBrk="1" hangingPunct="1">
              <a:defRPr/>
            </a:pPr>
            <a:r>
              <a:rPr lang="en-US" sz="2400" smtClean="0"/>
              <a:t>V</a:t>
            </a:r>
            <a:r>
              <a:rPr lang="en-US" sz="2400" smtClean="0">
                <a:cs typeface="Tahoma" pitchFamily="34" charset="0"/>
              </a:rPr>
              <a:t>•R is constant</a:t>
            </a:r>
          </a:p>
        </p:txBody>
      </p:sp>
      <p:pic>
        <p:nvPicPr>
          <p:cNvPr id="24579" name="Picture 2"/>
          <p:cNvPicPr>
            <a:picLocks noChangeAspect="1" noChangeArrowheads="1"/>
          </p:cNvPicPr>
          <p:nvPr/>
        </p:nvPicPr>
        <p:blipFill>
          <a:blip r:embed="rId2" cstate="print"/>
          <a:srcRect l="22400" r="26401" b="44000"/>
          <a:stretch>
            <a:fillRect/>
          </a:stretch>
        </p:blipFill>
        <p:spPr bwMode="auto">
          <a:xfrm>
            <a:off x="6084888" y="908050"/>
            <a:ext cx="2133600" cy="1866900"/>
          </a:xfrm>
          <a:prstGeom prst="rect">
            <a:avLst/>
          </a:prstGeom>
          <a:noFill/>
          <a:ln w="9525">
            <a:noFill/>
            <a:miter lim="800000"/>
            <a:headEnd/>
            <a:tailEnd/>
          </a:ln>
        </p:spPr>
      </p:pic>
      <p:sp>
        <p:nvSpPr>
          <p:cNvPr id="619524" name="Rectangle 4"/>
          <p:cNvSpPr>
            <a:spLocks noGrp="1" noChangeArrowheads="1"/>
          </p:cNvSpPr>
          <p:nvPr>
            <p:ph type="title"/>
          </p:nvPr>
        </p:nvSpPr>
        <p:spPr/>
        <p:txBody>
          <a:bodyPr anchor="b"/>
          <a:lstStyle/>
          <a:p>
            <a:pPr eaLnBrk="1" hangingPunct="1">
              <a:defRPr/>
            </a:pPr>
            <a:r>
              <a:rPr lang="en-US" sz="4000" smtClean="0"/>
              <a:t>Constant-Intensity Surface Rendering</a:t>
            </a:r>
          </a:p>
        </p:txBody>
      </p:sp>
      <p:pic>
        <p:nvPicPr>
          <p:cNvPr id="24581" name="Picture 5" descr="AADGHPS0"/>
          <p:cNvPicPr>
            <a:picLocks noChangeAspect="1" noChangeArrowheads="1"/>
          </p:cNvPicPr>
          <p:nvPr/>
        </p:nvPicPr>
        <p:blipFill>
          <a:blip r:embed="rId3" cstate="print"/>
          <a:srcRect l="34985" t="31111" r="34132" b="44444"/>
          <a:stretch>
            <a:fillRect/>
          </a:stretch>
        </p:blipFill>
        <p:spPr bwMode="auto">
          <a:xfrm>
            <a:off x="5867400" y="4800600"/>
            <a:ext cx="281940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Flat shading example</a:t>
            </a:r>
            <a:endParaRPr lang="en-IN" dirty="0"/>
          </a:p>
        </p:txBody>
      </p:sp>
      <p:pic>
        <p:nvPicPr>
          <p:cNvPr id="4" name="Picture 4"/>
          <p:cNvPicPr>
            <a:picLocks noGrp="1" noChangeAspect="1" noChangeArrowheads="1"/>
          </p:cNvPicPr>
          <p:nvPr>
            <p:ph idx="1"/>
          </p:nvPr>
        </p:nvPicPr>
        <p:blipFill>
          <a:blip r:embed="rId2" cstate="print"/>
          <a:srcRect/>
          <a:stretch>
            <a:fillRect/>
          </a:stretch>
        </p:blipFill>
        <p:spPr bwMode="auto">
          <a:xfrm>
            <a:off x="0" y="1857364"/>
            <a:ext cx="4676828" cy="4525963"/>
          </a:xfrm>
          <a:prstGeom prst="rect">
            <a:avLst/>
          </a:prstGeom>
          <a:noFill/>
          <a:ln w="12700">
            <a:noFill/>
            <a:miter lim="800000"/>
            <a:headEnd/>
            <a:tailEnd/>
          </a:ln>
          <a:effectLst/>
        </p:spPr>
      </p:pic>
      <p:pic>
        <p:nvPicPr>
          <p:cNvPr id="41985" name="Picture 1"/>
          <p:cNvPicPr>
            <a:picLocks noChangeAspect="1" noChangeArrowheads="1"/>
          </p:cNvPicPr>
          <p:nvPr/>
        </p:nvPicPr>
        <p:blipFill>
          <a:blip r:embed="rId3" cstate="print"/>
          <a:srcRect/>
          <a:stretch>
            <a:fillRect/>
          </a:stretch>
        </p:blipFill>
        <p:spPr bwMode="auto">
          <a:xfrm>
            <a:off x="4857752" y="2571744"/>
            <a:ext cx="3810000" cy="35004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Rot="1" noChangeArrowheads="1"/>
          </p:cNvSpPr>
          <p:nvPr>
            <p:ph type="title"/>
          </p:nvPr>
        </p:nvSpPr>
        <p:spPr/>
        <p:txBody>
          <a:bodyPr/>
          <a:lstStyle/>
          <a:p>
            <a:pPr eaLnBrk="1" hangingPunct="1">
              <a:defRPr/>
            </a:pPr>
            <a:r>
              <a:rPr lang="en-US" smtClean="0"/>
              <a:t>Gouraud Surface Rendering</a:t>
            </a:r>
          </a:p>
        </p:txBody>
      </p:sp>
      <p:sp>
        <p:nvSpPr>
          <p:cNvPr id="622595" name="Rectangle 3"/>
          <p:cNvSpPr>
            <a:spLocks noGrp="1" noChangeArrowheads="1"/>
          </p:cNvSpPr>
          <p:nvPr>
            <p:ph type="body" idx="1"/>
          </p:nvPr>
        </p:nvSpPr>
        <p:spPr>
          <a:xfrm>
            <a:off x="457200" y="1600200"/>
            <a:ext cx="8229600" cy="587375"/>
          </a:xfrm>
        </p:spPr>
        <p:txBody>
          <a:bodyPr/>
          <a:lstStyle/>
          <a:p>
            <a:pPr eaLnBrk="1" hangingPunct="1">
              <a:defRPr/>
            </a:pPr>
            <a:r>
              <a:rPr lang="en-US" sz="2400" smtClean="0"/>
              <a:t>Examples</a:t>
            </a:r>
          </a:p>
        </p:txBody>
      </p:sp>
      <p:pic>
        <p:nvPicPr>
          <p:cNvPr id="26628" name="Picture 4" descr="facet_gouraud_phong"/>
          <p:cNvPicPr>
            <a:picLocks noChangeAspect="1" noChangeArrowheads="1"/>
          </p:cNvPicPr>
          <p:nvPr/>
        </p:nvPicPr>
        <p:blipFill>
          <a:blip r:embed="rId2" cstate="print"/>
          <a:srcRect l="7292" t="12975" r="32292" b="11575"/>
          <a:stretch>
            <a:fillRect/>
          </a:stretch>
        </p:blipFill>
        <p:spPr bwMode="auto">
          <a:xfrm>
            <a:off x="4572000" y="1676400"/>
            <a:ext cx="4419600" cy="4191000"/>
          </a:xfrm>
          <a:prstGeom prst="rect">
            <a:avLst/>
          </a:prstGeom>
          <a:noFill/>
          <a:ln w="9525">
            <a:noFill/>
            <a:miter lim="800000"/>
            <a:headEnd/>
            <a:tailEnd/>
          </a:ln>
        </p:spPr>
      </p:pic>
      <p:pic>
        <p:nvPicPr>
          <p:cNvPr id="26629" name="Picture 5" descr="gouraud"/>
          <p:cNvPicPr>
            <a:picLocks noChangeAspect="1" noChangeArrowheads="1"/>
          </p:cNvPicPr>
          <p:nvPr/>
        </p:nvPicPr>
        <p:blipFill>
          <a:blip r:embed="rId3" cstate="print"/>
          <a:srcRect b="16095"/>
          <a:stretch>
            <a:fillRect/>
          </a:stretch>
        </p:blipFill>
        <p:spPr bwMode="auto">
          <a:xfrm>
            <a:off x="533400" y="2668588"/>
            <a:ext cx="3886200" cy="1903412"/>
          </a:xfrm>
          <a:prstGeom prst="rect">
            <a:avLst/>
          </a:prstGeom>
          <a:noFill/>
          <a:ln w="9525">
            <a:noFill/>
            <a:miter lim="800000"/>
            <a:headEnd/>
            <a:tailEnd/>
          </a:ln>
        </p:spPr>
      </p:pic>
      <p:sp>
        <p:nvSpPr>
          <p:cNvPr id="26630" name="Text Box 6"/>
          <p:cNvSpPr txBox="1">
            <a:spLocks noChangeArrowheads="1"/>
          </p:cNvSpPr>
          <p:nvPr/>
        </p:nvSpPr>
        <p:spPr bwMode="auto">
          <a:xfrm>
            <a:off x="1143000" y="4773613"/>
            <a:ext cx="593725" cy="396875"/>
          </a:xfrm>
          <a:prstGeom prst="rect">
            <a:avLst/>
          </a:prstGeom>
          <a:noFill/>
          <a:ln w="9525">
            <a:noFill/>
            <a:miter lim="800000"/>
            <a:headEnd/>
            <a:tailEnd/>
          </a:ln>
        </p:spPr>
        <p:txBody>
          <a:bodyPr wrap="none">
            <a:spAutoFit/>
          </a:bodyPr>
          <a:lstStyle/>
          <a:p>
            <a:pPr algn="l" eaLnBrk="1" hangingPunct="1"/>
            <a:r>
              <a:rPr lang="en-US" sz="2000">
                <a:latin typeface="Tahoma" pitchFamily="34" charset="0"/>
                <a:cs typeface="Times New Roman" pitchFamily="18" charset="0"/>
              </a:rPr>
              <a:t>Flat</a:t>
            </a:r>
          </a:p>
        </p:txBody>
      </p:sp>
      <p:sp>
        <p:nvSpPr>
          <p:cNvPr id="26631" name="Text Box 7"/>
          <p:cNvSpPr txBox="1">
            <a:spLocks noChangeArrowheads="1"/>
          </p:cNvSpPr>
          <p:nvPr/>
        </p:nvSpPr>
        <p:spPr bwMode="auto">
          <a:xfrm>
            <a:off x="2971800" y="4800600"/>
            <a:ext cx="1139825" cy="396875"/>
          </a:xfrm>
          <a:prstGeom prst="rect">
            <a:avLst/>
          </a:prstGeom>
          <a:noFill/>
          <a:ln w="9525">
            <a:noFill/>
            <a:miter lim="800000"/>
            <a:headEnd/>
            <a:tailEnd/>
          </a:ln>
        </p:spPr>
        <p:txBody>
          <a:bodyPr wrap="none">
            <a:spAutoFit/>
          </a:bodyPr>
          <a:lstStyle/>
          <a:p>
            <a:pPr algn="l" eaLnBrk="1" hangingPunct="1"/>
            <a:r>
              <a:rPr lang="en-US" sz="2000">
                <a:latin typeface="Tahoma" pitchFamily="34" charset="0"/>
                <a:cs typeface="Times New Roman" pitchFamily="18" charset="0"/>
              </a:rPr>
              <a:t>Gouraud</a:t>
            </a:r>
          </a:p>
        </p:txBody>
      </p:sp>
      <p:sp>
        <p:nvSpPr>
          <p:cNvPr id="26632" name="Text Box 8"/>
          <p:cNvSpPr txBox="1">
            <a:spLocks noChangeArrowheads="1"/>
          </p:cNvSpPr>
          <p:nvPr/>
        </p:nvSpPr>
        <p:spPr bwMode="auto">
          <a:xfrm>
            <a:off x="5715000" y="5943600"/>
            <a:ext cx="593725" cy="396875"/>
          </a:xfrm>
          <a:prstGeom prst="rect">
            <a:avLst/>
          </a:prstGeom>
          <a:noFill/>
          <a:ln w="9525">
            <a:noFill/>
            <a:miter lim="800000"/>
            <a:headEnd/>
            <a:tailEnd/>
          </a:ln>
        </p:spPr>
        <p:txBody>
          <a:bodyPr wrap="none">
            <a:spAutoFit/>
          </a:bodyPr>
          <a:lstStyle/>
          <a:p>
            <a:pPr algn="l" eaLnBrk="1" hangingPunct="1"/>
            <a:r>
              <a:rPr lang="en-US" sz="2000">
                <a:latin typeface="Tahoma" pitchFamily="34" charset="0"/>
                <a:cs typeface="Times New Roman" pitchFamily="18" charset="0"/>
              </a:rPr>
              <a:t>Flat</a:t>
            </a:r>
          </a:p>
        </p:txBody>
      </p:sp>
      <p:sp>
        <p:nvSpPr>
          <p:cNvPr id="26633" name="Text Box 9"/>
          <p:cNvSpPr txBox="1">
            <a:spLocks noChangeArrowheads="1"/>
          </p:cNvSpPr>
          <p:nvPr/>
        </p:nvSpPr>
        <p:spPr bwMode="auto">
          <a:xfrm>
            <a:off x="7543800" y="5943600"/>
            <a:ext cx="1139825" cy="396875"/>
          </a:xfrm>
          <a:prstGeom prst="rect">
            <a:avLst/>
          </a:prstGeom>
          <a:noFill/>
          <a:ln w="9525">
            <a:noFill/>
            <a:miter lim="800000"/>
            <a:headEnd/>
            <a:tailEnd/>
          </a:ln>
        </p:spPr>
        <p:txBody>
          <a:bodyPr wrap="none">
            <a:spAutoFit/>
          </a:bodyPr>
          <a:lstStyle/>
          <a:p>
            <a:pPr algn="l" eaLnBrk="1" hangingPunct="1"/>
            <a:r>
              <a:rPr lang="en-US" sz="2000">
                <a:latin typeface="Tahoma" pitchFamily="34" charset="0"/>
                <a:cs typeface="Times New Roman" pitchFamily="18" charset="0"/>
              </a:rPr>
              <a:t>Gouraud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Gouraud</a:t>
            </a:r>
            <a:r>
              <a:rPr lang="en-IE" dirty="0" smtClean="0"/>
              <a:t> Surface Rendering</a:t>
            </a:r>
            <a:endParaRPr lang="en-IN" dirty="0"/>
          </a:p>
        </p:txBody>
      </p:sp>
      <p:sp>
        <p:nvSpPr>
          <p:cNvPr id="3" name="Content Placeholder 2"/>
          <p:cNvSpPr>
            <a:spLocks noGrp="1"/>
          </p:cNvSpPr>
          <p:nvPr>
            <p:ph idx="1"/>
          </p:nvPr>
        </p:nvSpPr>
        <p:spPr/>
        <p:txBody>
          <a:bodyPr/>
          <a:lstStyle/>
          <a:p>
            <a:pPr defTabSz="903288"/>
            <a:r>
              <a:rPr lang="en-IE" dirty="0" smtClean="0"/>
              <a:t>To render a polygon, </a:t>
            </a:r>
            <a:r>
              <a:rPr lang="en-IE" dirty="0" err="1" smtClean="0"/>
              <a:t>Gouraud</a:t>
            </a:r>
            <a:r>
              <a:rPr lang="en-IE" dirty="0" smtClean="0"/>
              <a:t> surface rendering proceeds as follows:</a:t>
            </a:r>
          </a:p>
          <a:p>
            <a:pPr marL="808038" lvl="1" indent="-355600" defTabSz="903288">
              <a:buFontTx/>
              <a:buAutoNum type="arabicPeriod"/>
            </a:pPr>
            <a:r>
              <a:rPr lang="en-IE" dirty="0" smtClean="0"/>
              <a:t>Determine the average unit normal vector at each vertex of the polygon</a:t>
            </a:r>
          </a:p>
          <a:p>
            <a:pPr marL="808038" lvl="1" indent="-355600" defTabSz="903288">
              <a:buFontTx/>
              <a:buAutoNum type="arabicPeriod"/>
            </a:pPr>
            <a:r>
              <a:rPr lang="en-IE" dirty="0" smtClean="0"/>
              <a:t>Apply an illumination model at each polygon vertex to obtain the light intensity at that position</a:t>
            </a:r>
          </a:p>
          <a:p>
            <a:pPr marL="808038" lvl="1" indent="-355600" defTabSz="903288">
              <a:buFontTx/>
              <a:buAutoNum type="arabicPeriod"/>
            </a:pPr>
            <a:r>
              <a:rPr lang="en-IE" dirty="0" smtClean="0"/>
              <a:t>Linearly interpolate the vertex intensities over the projected area of the polygon</a:t>
            </a:r>
            <a:endParaRPr lang="en-GB" dirty="0" smtClean="0"/>
          </a:p>
          <a:p>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1" name="Rectangle 3"/>
          <p:cNvSpPr>
            <a:spLocks noGrp="1" noChangeArrowheads="1"/>
          </p:cNvSpPr>
          <p:nvPr>
            <p:ph type="body" idx="1"/>
          </p:nvPr>
        </p:nvSpPr>
        <p:spPr>
          <a:xfrm>
            <a:off x="4573588" y="1333500"/>
            <a:ext cx="4113212" cy="5524500"/>
          </a:xfrm>
        </p:spPr>
        <p:txBody>
          <a:bodyPr/>
          <a:lstStyle/>
          <a:p>
            <a:r>
              <a:rPr lang="en-IE"/>
              <a:t>The average unit normal vector at </a:t>
            </a:r>
            <a:r>
              <a:rPr lang="en-IE" sz="3600" i="1">
                <a:latin typeface="Times New Roman" pitchFamily="18" charset="0"/>
                <a:cs typeface="Times New Roman" pitchFamily="18" charset="0"/>
              </a:rPr>
              <a:t>v</a:t>
            </a:r>
            <a:r>
              <a:rPr lang="en-IE"/>
              <a:t> is given as:</a:t>
            </a:r>
          </a:p>
          <a:p>
            <a:endParaRPr lang="en-IE"/>
          </a:p>
          <a:p>
            <a:endParaRPr lang="en-IE"/>
          </a:p>
          <a:p>
            <a:r>
              <a:rPr lang="en-IE"/>
              <a:t>or more generally: </a:t>
            </a:r>
            <a:endParaRPr lang="en-GB"/>
          </a:p>
        </p:txBody>
      </p:sp>
      <p:sp>
        <p:nvSpPr>
          <p:cNvPr id="391170" name="Rectangle 2"/>
          <p:cNvSpPr>
            <a:spLocks noGrp="1" noChangeArrowheads="1"/>
          </p:cNvSpPr>
          <p:nvPr>
            <p:ph type="title"/>
          </p:nvPr>
        </p:nvSpPr>
        <p:spPr>
          <a:ln/>
        </p:spPr>
        <p:txBody>
          <a:bodyPr/>
          <a:lstStyle/>
          <a:p>
            <a:r>
              <a:rPr lang="en-IE" sz="3600"/>
              <a:t>Gouraud Surface Rendering (cont…)</a:t>
            </a:r>
            <a:endParaRPr lang="en-GB" sz="3600"/>
          </a:p>
        </p:txBody>
      </p:sp>
      <p:graphicFrame>
        <p:nvGraphicFramePr>
          <p:cNvPr id="391207" name="Object 39"/>
          <p:cNvGraphicFramePr>
            <a:graphicFrameLocks noChangeAspect="1"/>
          </p:cNvGraphicFramePr>
          <p:nvPr/>
        </p:nvGraphicFramePr>
        <p:xfrm>
          <a:off x="5013325" y="4649788"/>
          <a:ext cx="1895475" cy="2081212"/>
        </p:xfrm>
        <a:graphic>
          <a:graphicData uri="http://schemas.openxmlformats.org/presentationml/2006/ole">
            <p:oleObj spid="_x0000_s3074" name="Equation" r:id="rId3" imgW="787320" imgH="863280" progId="">
              <p:embed/>
            </p:oleObj>
          </a:graphicData>
        </a:graphic>
      </p:graphicFrame>
      <p:graphicFrame>
        <p:nvGraphicFramePr>
          <p:cNvPr id="391228" name="Object 60"/>
          <p:cNvGraphicFramePr>
            <a:graphicFrameLocks noChangeAspect="1"/>
          </p:cNvGraphicFramePr>
          <p:nvPr/>
        </p:nvGraphicFramePr>
        <p:xfrm>
          <a:off x="5013325" y="3013075"/>
          <a:ext cx="3762375" cy="1079500"/>
        </p:xfrm>
        <a:graphic>
          <a:graphicData uri="http://schemas.openxmlformats.org/presentationml/2006/ole">
            <p:oleObj spid="_x0000_s3075" name="Equation" r:id="rId4" imgW="1549080" imgH="444240" progId="">
              <p:embed/>
            </p:oleObj>
          </a:graphicData>
        </a:graphic>
      </p:graphicFrame>
      <p:grpSp>
        <p:nvGrpSpPr>
          <p:cNvPr id="2" name="Group 66"/>
          <p:cNvGrpSpPr>
            <a:grpSpLocks/>
          </p:cNvGrpSpPr>
          <p:nvPr/>
        </p:nvGrpSpPr>
        <p:grpSpPr bwMode="auto">
          <a:xfrm>
            <a:off x="192088" y="1998663"/>
            <a:ext cx="4117975" cy="4084637"/>
            <a:chOff x="121" y="1259"/>
            <a:chExt cx="2594" cy="2573"/>
          </a:xfrm>
        </p:grpSpPr>
        <p:pic>
          <p:nvPicPr>
            <p:cNvPr id="391229" name="Picture 61"/>
            <p:cNvPicPr>
              <a:picLocks noChangeAspect="1" noChangeArrowheads="1"/>
            </p:cNvPicPr>
            <p:nvPr/>
          </p:nvPicPr>
          <p:blipFill>
            <a:blip r:embed="rId5" cstate="print"/>
            <a:srcRect/>
            <a:stretch>
              <a:fillRect/>
            </a:stretch>
          </p:blipFill>
          <p:spPr bwMode="auto">
            <a:xfrm>
              <a:off x="121" y="1259"/>
              <a:ext cx="2594" cy="2573"/>
            </a:xfrm>
            <a:prstGeom prst="rect">
              <a:avLst/>
            </a:prstGeom>
            <a:noFill/>
          </p:spPr>
        </p:pic>
        <p:sp>
          <p:nvSpPr>
            <p:cNvPr id="391202" name="Line 34"/>
            <p:cNvSpPr>
              <a:spLocks noChangeShapeType="1"/>
            </p:cNvSpPr>
            <p:nvPr/>
          </p:nvSpPr>
          <p:spPr bwMode="auto">
            <a:xfrm flipH="1" flipV="1">
              <a:off x="1497" y="2125"/>
              <a:ext cx="76" cy="382"/>
            </a:xfrm>
            <a:prstGeom prst="line">
              <a:avLst/>
            </a:prstGeom>
            <a:noFill/>
            <a:ln w="28575">
              <a:solidFill>
                <a:schemeClr val="tx1"/>
              </a:solidFill>
              <a:round/>
              <a:headEnd type="oval" w="med" len="med"/>
              <a:tailEnd type="triangle" w="med" len="med"/>
            </a:ln>
            <a:effectLst/>
          </p:spPr>
          <p:txBody>
            <a:bodyPr>
              <a:spAutoFit/>
            </a:bodyPr>
            <a:lstStyle/>
            <a:p>
              <a:endParaRPr lang="en-IN"/>
            </a:p>
          </p:txBody>
        </p:sp>
        <p:sp>
          <p:nvSpPr>
            <p:cNvPr id="391203" name="Line 35"/>
            <p:cNvSpPr>
              <a:spLocks noChangeShapeType="1"/>
            </p:cNvSpPr>
            <p:nvPr/>
          </p:nvSpPr>
          <p:spPr bwMode="auto">
            <a:xfrm flipH="1" flipV="1">
              <a:off x="427" y="2558"/>
              <a:ext cx="458" cy="153"/>
            </a:xfrm>
            <a:prstGeom prst="line">
              <a:avLst/>
            </a:prstGeom>
            <a:noFill/>
            <a:ln w="28575">
              <a:solidFill>
                <a:schemeClr val="tx1"/>
              </a:solidFill>
              <a:round/>
              <a:headEnd type="oval" w="med" len="med"/>
              <a:tailEnd type="triangle" w="med" len="med"/>
            </a:ln>
            <a:effectLst/>
          </p:spPr>
          <p:txBody>
            <a:bodyPr>
              <a:spAutoFit/>
            </a:bodyPr>
            <a:lstStyle/>
            <a:p>
              <a:endParaRPr lang="en-IN"/>
            </a:p>
          </p:txBody>
        </p:sp>
        <p:sp>
          <p:nvSpPr>
            <p:cNvPr id="391204" name="Line 36"/>
            <p:cNvSpPr>
              <a:spLocks noChangeShapeType="1"/>
            </p:cNvSpPr>
            <p:nvPr/>
          </p:nvSpPr>
          <p:spPr bwMode="auto">
            <a:xfrm flipH="1">
              <a:off x="1038" y="3170"/>
              <a:ext cx="306" cy="382"/>
            </a:xfrm>
            <a:prstGeom prst="line">
              <a:avLst/>
            </a:prstGeom>
            <a:noFill/>
            <a:ln w="28575">
              <a:solidFill>
                <a:schemeClr val="tx1"/>
              </a:solidFill>
              <a:round/>
              <a:headEnd type="oval" w="med" len="med"/>
              <a:tailEnd type="triangle" w="med" len="med"/>
            </a:ln>
            <a:effectLst/>
          </p:spPr>
          <p:txBody>
            <a:bodyPr>
              <a:spAutoFit/>
            </a:bodyPr>
            <a:lstStyle/>
            <a:p>
              <a:endParaRPr lang="en-IN"/>
            </a:p>
          </p:txBody>
        </p:sp>
        <p:sp>
          <p:nvSpPr>
            <p:cNvPr id="391205" name="Line 37"/>
            <p:cNvSpPr>
              <a:spLocks noChangeShapeType="1"/>
            </p:cNvSpPr>
            <p:nvPr/>
          </p:nvSpPr>
          <p:spPr bwMode="auto">
            <a:xfrm>
              <a:off x="1879" y="2558"/>
              <a:ext cx="516" cy="0"/>
            </a:xfrm>
            <a:prstGeom prst="line">
              <a:avLst/>
            </a:prstGeom>
            <a:noFill/>
            <a:ln w="28575">
              <a:solidFill>
                <a:schemeClr val="tx1"/>
              </a:solidFill>
              <a:round/>
              <a:headEnd type="oval" w="med" len="med"/>
              <a:tailEnd type="triangle" w="med" len="med"/>
            </a:ln>
            <a:effectLst/>
          </p:spPr>
          <p:txBody>
            <a:bodyPr>
              <a:spAutoFit/>
            </a:bodyPr>
            <a:lstStyle/>
            <a:p>
              <a:endParaRPr lang="en-IN"/>
            </a:p>
          </p:txBody>
        </p:sp>
        <p:sp>
          <p:nvSpPr>
            <p:cNvPr id="391206" name="Line 38"/>
            <p:cNvSpPr>
              <a:spLocks noChangeShapeType="1"/>
            </p:cNvSpPr>
            <p:nvPr/>
          </p:nvSpPr>
          <p:spPr bwMode="auto">
            <a:xfrm flipV="1">
              <a:off x="1726" y="1565"/>
              <a:ext cx="0" cy="382"/>
            </a:xfrm>
            <a:prstGeom prst="line">
              <a:avLst/>
            </a:prstGeom>
            <a:noFill/>
            <a:ln w="28575">
              <a:solidFill>
                <a:schemeClr val="tx1"/>
              </a:solidFill>
              <a:round/>
              <a:headEnd type="oval" w="med" len="med"/>
              <a:tailEnd type="triangle" w="med" len="med"/>
            </a:ln>
            <a:effectLst/>
          </p:spPr>
          <p:txBody>
            <a:bodyPr>
              <a:spAutoFit/>
            </a:bodyPr>
            <a:lstStyle/>
            <a:p>
              <a:endParaRPr lang="en-IN"/>
            </a:p>
          </p:txBody>
        </p:sp>
        <p:sp>
          <p:nvSpPr>
            <p:cNvPr id="391213" name="Rectangle 45"/>
            <p:cNvSpPr>
              <a:spLocks noChangeArrowheads="1"/>
            </p:cNvSpPr>
            <p:nvPr/>
          </p:nvSpPr>
          <p:spPr bwMode="auto">
            <a:xfrm>
              <a:off x="2331" y="2566"/>
              <a:ext cx="144" cy="173"/>
            </a:xfrm>
            <a:prstGeom prst="rect">
              <a:avLst/>
            </a:prstGeom>
            <a:noFill/>
            <a:ln w="9525">
              <a:noFill/>
              <a:miter lim="800000"/>
              <a:headEnd/>
              <a:tailEnd/>
            </a:ln>
          </p:spPr>
          <p:txBody>
            <a:bodyPr wrap="none" lIns="0" tIns="0" rIns="0" bIns="0">
              <a:spAutoFit/>
            </a:bodyPr>
            <a:lstStyle/>
            <a:p>
              <a:r>
                <a:rPr lang="en-US" i="1">
                  <a:solidFill>
                    <a:srgbClr val="000000"/>
                  </a:solidFill>
                  <a:latin typeface="Times New Roman" pitchFamily="18" charset="0"/>
                </a:rPr>
                <a:t>N</a:t>
              </a:r>
              <a:r>
                <a:rPr lang="en-US" i="1" baseline="-25000">
                  <a:solidFill>
                    <a:srgbClr val="000000"/>
                  </a:solidFill>
                  <a:latin typeface="Times New Roman" pitchFamily="18" charset="0"/>
                </a:rPr>
                <a:t>2</a:t>
              </a:r>
              <a:endParaRPr lang="en-US" baseline="-25000">
                <a:latin typeface="Times New Roman" pitchFamily="18" charset="0"/>
              </a:endParaRPr>
            </a:p>
          </p:txBody>
        </p:sp>
        <p:sp>
          <p:nvSpPr>
            <p:cNvPr id="391217" name="Rectangle 49"/>
            <p:cNvSpPr>
              <a:spLocks noChangeArrowheads="1"/>
            </p:cNvSpPr>
            <p:nvPr/>
          </p:nvSpPr>
          <p:spPr bwMode="auto">
            <a:xfrm>
              <a:off x="1317" y="2056"/>
              <a:ext cx="139" cy="173"/>
            </a:xfrm>
            <a:prstGeom prst="rect">
              <a:avLst/>
            </a:prstGeom>
            <a:noFill/>
            <a:ln w="9525">
              <a:noFill/>
              <a:miter lim="800000"/>
              <a:headEnd/>
              <a:tailEnd/>
            </a:ln>
          </p:spPr>
          <p:txBody>
            <a:bodyPr wrap="none" lIns="0" tIns="0" rIns="0" bIns="0">
              <a:spAutoFit/>
            </a:bodyPr>
            <a:lstStyle/>
            <a:p>
              <a:r>
                <a:rPr lang="en-US" i="1">
                  <a:solidFill>
                    <a:srgbClr val="000000"/>
                  </a:solidFill>
                  <a:latin typeface="Times New Roman" pitchFamily="18" charset="0"/>
                </a:rPr>
                <a:t>N</a:t>
              </a:r>
              <a:r>
                <a:rPr lang="en-US" i="1" baseline="-25000">
                  <a:solidFill>
                    <a:srgbClr val="000000"/>
                  </a:solidFill>
                  <a:latin typeface="Times New Roman" pitchFamily="18" charset="0"/>
                </a:rPr>
                <a:t>v</a:t>
              </a:r>
              <a:endParaRPr lang="en-US" baseline="-25000">
                <a:latin typeface="Times New Roman" pitchFamily="18" charset="0"/>
              </a:endParaRPr>
            </a:p>
          </p:txBody>
        </p:sp>
        <p:sp>
          <p:nvSpPr>
            <p:cNvPr id="391219" name="Rectangle 51"/>
            <p:cNvSpPr>
              <a:spLocks noChangeArrowheads="1"/>
            </p:cNvSpPr>
            <p:nvPr/>
          </p:nvSpPr>
          <p:spPr bwMode="auto">
            <a:xfrm>
              <a:off x="325" y="2553"/>
              <a:ext cx="144" cy="173"/>
            </a:xfrm>
            <a:prstGeom prst="rect">
              <a:avLst/>
            </a:prstGeom>
            <a:noFill/>
            <a:ln w="9525">
              <a:noFill/>
              <a:miter lim="800000"/>
              <a:headEnd/>
              <a:tailEnd/>
            </a:ln>
          </p:spPr>
          <p:txBody>
            <a:bodyPr wrap="none" lIns="0" tIns="0" rIns="0" bIns="0">
              <a:spAutoFit/>
            </a:bodyPr>
            <a:lstStyle/>
            <a:p>
              <a:r>
                <a:rPr lang="en-US" i="1">
                  <a:solidFill>
                    <a:srgbClr val="000000"/>
                  </a:solidFill>
                  <a:latin typeface="Times New Roman" pitchFamily="18" charset="0"/>
                </a:rPr>
                <a:t>N</a:t>
              </a:r>
              <a:r>
                <a:rPr lang="en-US" i="1" baseline="-25000">
                  <a:solidFill>
                    <a:srgbClr val="000000"/>
                  </a:solidFill>
                  <a:latin typeface="Times New Roman" pitchFamily="18" charset="0"/>
                </a:rPr>
                <a:t>4</a:t>
              </a:r>
              <a:endParaRPr lang="en-US" baseline="-25000">
                <a:latin typeface="Times New Roman" pitchFamily="18" charset="0"/>
              </a:endParaRPr>
            </a:p>
          </p:txBody>
        </p:sp>
        <p:sp>
          <p:nvSpPr>
            <p:cNvPr id="391223" name="Rectangle 55"/>
            <p:cNvSpPr>
              <a:spLocks noChangeArrowheads="1"/>
            </p:cNvSpPr>
            <p:nvPr/>
          </p:nvSpPr>
          <p:spPr bwMode="auto">
            <a:xfrm>
              <a:off x="1179" y="3380"/>
              <a:ext cx="144" cy="173"/>
            </a:xfrm>
            <a:prstGeom prst="rect">
              <a:avLst/>
            </a:prstGeom>
            <a:noFill/>
            <a:ln w="9525">
              <a:noFill/>
              <a:miter lim="800000"/>
              <a:headEnd/>
              <a:tailEnd/>
            </a:ln>
          </p:spPr>
          <p:txBody>
            <a:bodyPr wrap="none" lIns="0" tIns="0" rIns="0" bIns="0">
              <a:spAutoFit/>
            </a:bodyPr>
            <a:lstStyle/>
            <a:p>
              <a:r>
                <a:rPr lang="en-US" i="1">
                  <a:solidFill>
                    <a:srgbClr val="000000"/>
                  </a:solidFill>
                  <a:latin typeface="Times New Roman" pitchFamily="18" charset="0"/>
                </a:rPr>
                <a:t>N</a:t>
              </a:r>
              <a:r>
                <a:rPr lang="en-US" i="1" baseline="-25000">
                  <a:solidFill>
                    <a:srgbClr val="000000"/>
                  </a:solidFill>
                  <a:latin typeface="Times New Roman" pitchFamily="18" charset="0"/>
                </a:rPr>
                <a:t>3</a:t>
              </a:r>
              <a:endParaRPr lang="en-US" baseline="-25000">
                <a:latin typeface="Times New Roman" pitchFamily="18" charset="0"/>
              </a:endParaRPr>
            </a:p>
          </p:txBody>
        </p:sp>
        <p:sp>
          <p:nvSpPr>
            <p:cNvPr id="391225" name="Rectangle 57"/>
            <p:cNvSpPr>
              <a:spLocks noChangeArrowheads="1"/>
            </p:cNvSpPr>
            <p:nvPr/>
          </p:nvSpPr>
          <p:spPr bwMode="auto">
            <a:xfrm>
              <a:off x="1538" y="1458"/>
              <a:ext cx="210" cy="173"/>
            </a:xfrm>
            <a:prstGeom prst="rect">
              <a:avLst/>
            </a:prstGeom>
            <a:noFill/>
            <a:ln w="9525">
              <a:noFill/>
              <a:miter lim="800000"/>
              <a:headEnd/>
              <a:tailEnd/>
            </a:ln>
          </p:spPr>
          <p:txBody>
            <a:bodyPr lIns="0" tIns="0" rIns="0" bIns="0">
              <a:spAutoFit/>
            </a:bodyPr>
            <a:lstStyle/>
            <a:p>
              <a:r>
                <a:rPr lang="en-US" i="1">
                  <a:solidFill>
                    <a:srgbClr val="000000"/>
                  </a:solidFill>
                  <a:latin typeface="Times New Roman" pitchFamily="18" charset="0"/>
                </a:rPr>
                <a:t>N</a:t>
              </a:r>
              <a:r>
                <a:rPr lang="en-US" i="1" baseline="-25000">
                  <a:solidFill>
                    <a:srgbClr val="000000"/>
                  </a:solidFill>
                  <a:latin typeface="Times New Roman" pitchFamily="18" charset="0"/>
                </a:rPr>
                <a:t>1</a:t>
              </a:r>
              <a:endParaRPr lang="en-US" baseline="-25000">
                <a:latin typeface="Times New Roman" pitchFamily="18" charset="0"/>
              </a:endParaRPr>
            </a:p>
          </p:txBody>
        </p:sp>
        <p:sp>
          <p:nvSpPr>
            <p:cNvPr id="391232" name="Rectangle 64"/>
            <p:cNvSpPr>
              <a:spLocks noChangeArrowheads="1"/>
            </p:cNvSpPr>
            <p:nvPr/>
          </p:nvSpPr>
          <p:spPr bwMode="auto">
            <a:xfrm>
              <a:off x="1619" y="2411"/>
              <a:ext cx="64" cy="173"/>
            </a:xfrm>
            <a:prstGeom prst="rect">
              <a:avLst/>
            </a:prstGeom>
            <a:noFill/>
            <a:ln w="9525">
              <a:noFill/>
              <a:miter lim="800000"/>
              <a:headEnd/>
              <a:tailEnd/>
            </a:ln>
          </p:spPr>
          <p:txBody>
            <a:bodyPr wrap="none" lIns="0" tIns="0" rIns="0" bIns="0">
              <a:spAutoFit/>
            </a:bodyPr>
            <a:lstStyle/>
            <a:p>
              <a:r>
                <a:rPr lang="en-US" i="1">
                  <a:solidFill>
                    <a:srgbClr val="000000"/>
                  </a:solidFill>
                  <a:latin typeface="Times New Roman" pitchFamily="18" charset="0"/>
                </a:rPr>
                <a:t>v</a:t>
              </a:r>
              <a:endParaRPr lang="en-US" baseline="-25000">
                <a:latin typeface="Times New Roman" pitchFamily="18" charset="0"/>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ln/>
        </p:spPr>
        <p:txBody>
          <a:bodyPr/>
          <a:lstStyle/>
          <a:p>
            <a:r>
              <a:rPr lang="en-IE" sz="3600"/>
              <a:t>Gouraud Surface Rendering (cont…)</a:t>
            </a:r>
            <a:endParaRPr lang="en-GB" sz="3600"/>
          </a:p>
        </p:txBody>
      </p:sp>
      <p:graphicFrame>
        <p:nvGraphicFramePr>
          <p:cNvPr id="402464" name="Object 32"/>
          <p:cNvGraphicFramePr>
            <a:graphicFrameLocks noChangeAspect="1"/>
          </p:cNvGraphicFramePr>
          <p:nvPr/>
        </p:nvGraphicFramePr>
        <p:xfrm>
          <a:off x="5387975" y="2724150"/>
          <a:ext cx="3536950" cy="946150"/>
        </p:xfrm>
        <a:graphic>
          <a:graphicData uri="http://schemas.openxmlformats.org/presentationml/2006/ole">
            <p:oleObj spid="_x0000_s4098" name="Equation" r:id="rId3" imgW="1612800" imgH="431640" progId="">
              <p:embed/>
            </p:oleObj>
          </a:graphicData>
        </a:graphic>
      </p:graphicFrame>
      <p:grpSp>
        <p:nvGrpSpPr>
          <p:cNvPr id="2" name="Group 38"/>
          <p:cNvGrpSpPr>
            <a:grpSpLocks/>
          </p:cNvGrpSpPr>
          <p:nvPr/>
        </p:nvGrpSpPr>
        <p:grpSpPr bwMode="auto">
          <a:xfrm>
            <a:off x="373063" y="2459038"/>
            <a:ext cx="4689475" cy="4135437"/>
            <a:chOff x="-5" y="1196"/>
            <a:chExt cx="2954" cy="2605"/>
          </a:xfrm>
        </p:grpSpPr>
        <p:sp>
          <p:nvSpPr>
            <p:cNvPr id="402454" name="Freeform 22"/>
            <p:cNvSpPr>
              <a:spLocks/>
            </p:cNvSpPr>
            <p:nvPr/>
          </p:nvSpPr>
          <p:spPr bwMode="auto">
            <a:xfrm>
              <a:off x="381" y="1570"/>
              <a:ext cx="2355" cy="1765"/>
            </a:xfrm>
            <a:custGeom>
              <a:avLst/>
              <a:gdLst/>
              <a:ahLst/>
              <a:cxnLst>
                <a:cxn ang="0">
                  <a:pos x="0" y="576"/>
                </a:cxn>
                <a:cxn ang="0">
                  <a:pos x="1765" y="1974"/>
                </a:cxn>
                <a:cxn ang="0">
                  <a:pos x="2917" y="0"/>
                </a:cxn>
                <a:cxn ang="0">
                  <a:pos x="0" y="576"/>
                </a:cxn>
              </a:cxnLst>
              <a:rect l="0" t="0" r="r" b="b"/>
              <a:pathLst>
                <a:path w="2917" h="1974">
                  <a:moveTo>
                    <a:pt x="0" y="576"/>
                  </a:moveTo>
                  <a:lnTo>
                    <a:pt x="1765" y="1974"/>
                  </a:lnTo>
                  <a:lnTo>
                    <a:pt x="2917" y="0"/>
                  </a:lnTo>
                  <a:lnTo>
                    <a:pt x="0" y="576"/>
                  </a:lnTo>
                  <a:close/>
                </a:path>
              </a:pathLst>
            </a:custGeom>
            <a:solidFill>
              <a:schemeClr val="accent1"/>
            </a:solidFill>
            <a:ln w="12700" cap="flat" cmpd="sng">
              <a:solidFill>
                <a:schemeClr val="tx1"/>
              </a:solidFill>
              <a:prstDash val="solid"/>
              <a:round/>
              <a:headEnd/>
              <a:tailEnd/>
            </a:ln>
            <a:effectLst/>
          </p:spPr>
          <p:txBody>
            <a:bodyPr wrap="none"/>
            <a:lstStyle/>
            <a:p>
              <a:endParaRPr lang="en-IN"/>
            </a:p>
          </p:txBody>
        </p:sp>
        <p:sp>
          <p:nvSpPr>
            <p:cNvPr id="402442" name="Line 10"/>
            <p:cNvSpPr>
              <a:spLocks noChangeShapeType="1"/>
            </p:cNvSpPr>
            <p:nvPr/>
          </p:nvSpPr>
          <p:spPr bwMode="auto">
            <a:xfrm>
              <a:off x="245" y="2420"/>
              <a:ext cx="2560" cy="0"/>
            </a:xfrm>
            <a:prstGeom prst="line">
              <a:avLst/>
            </a:prstGeom>
            <a:noFill/>
            <a:ln w="38100">
              <a:solidFill>
                <a:srgbClr val="FF6600"/>
              </a:solidFill>
              <a:round/>
              <a:headEnd/>
              <a:tailEnd/>
            </a:ln>
            <a:effectLst/>
          </p:spPr>
          <p:txBody>
            <a:bodyPr wrap="none"/>
            <a:lstStyle/>
            <a:p>
              <a:endParaRPr lang="en-IN"/>
            </a:p>
          </p:txBody>
        </p:sp>
        <p:sp>
          <p:nvSpPr>
            <p:cNvPr id="402443" name="Oval 11"/>
            <p:cNvSpPr>
              <a:spLocks noChangeArrowheads="1"/>
            </p:cNvSpPr>
            <p:nvPr/>
          </p:nvSpPr>
          <p:spPr bwMode="auto">
            <a:xfrm>
              <a:off x="767" y="2382"/>
              <a:ext cx="76" cy="75"/>
            </a:xfrm>
            <a:prstGeom prst="ellipse">
              <a:avLst/>
            </a:prstGeom>
            <a:solidFill>
              <a:srgbClr val="000080"/>
            </a:solidFill>
            <a:ln w="12700">
              <a:solidFill>
                <a:schemeClr val="tx1"/>
              </a:solidFill>
              <a:round/>
              <a:headEnd/>
              <a:tailEnd/>
            </a:ln>
            <a:effectLst/>
          </p:spPr>
          <p:txBody>
            <a:bodyPr wrap="none" anchor="ctr"/>
            <a:lstStyle/>
            <a:p>
              <a:endParaRPr lang="en-IN"/>
            </a:p>
          </p:txBody>
        </p:sp>
        <p:sp>
          <p:nvSpPr>
            <p:cNvPr id="402448" name="Line 16"/>
            <p:cNvSpPr>
              <a:spLocks noChangeShapeType="1"/>
            </p:cNvSpPr>
            <p:nvPr/>
          </p:nvSpPr>
          <p:spPr bwMode="auto">
            <a:xfrm flipV="1">
              <a:off x="194" y="1310"/>
              <a:ext cx="0" cy="2288"/>
            </a:xfrm>
            <a:prstGeom prst="line">
              <a:avLst/>
            </a:prstGeom>
            <a:noFill/>
            <a:ln w="12700">
              <a:solidFill>
                <a:schemeClr val="tx1"/>
              </a:solidFill>
              <a:round/>
              <a:headEnd/>
              <a:tailEnd type="triangle" w="med" len="med"/>
            </a:ln>
            <a:effectLst/>
          </p:spPr>
          <p:txBody>
            <a:bodyPr wrap="none"/>
            <a:lstStyle/>
            <a:p>
              <a:endParaRPr lang="en-IN"/>
            </a:p>
          </p:txBody>
        </p:sp>
        <p:sp>
          <p:nvSpPr>
            <p:cNvPr id="402449" name="Line 17"/>
            <p:cNvSpPr>
              <a:spLocks noChangeShapeType="1"/>
            </p:cNvSpPr>
            <p:nvPr/>
          </p:nvSpPr>
          <p:spPr bwMode="auto">
            <a:xfrm rot="5400000" flipV="1">
              <a:off x="1482" y="2217"/>
              <a:ext cx="0" cy="2681"/>
            </a:xfrm>
            <a:prstGeom prst="line">
              <a:avLst/>
            </a:prstGeom>
            <a:noFill/>
            <a:ln w="12700">
              <a:solidFill>
                <a:schemeClr val="tx1"/>
              </a:solidFill>
              <a:round/>
              <a:headEnd/>
              <a:tailEnd type="triangle" w="med" len="med"/>
            </a:ln>
            <a:effectLst/>
          </p:spPr>
          <p:txBody>
            <a:bodyPr wrap="none"/>
            <a:lstStyle/>
            <a:p>
              <a:endParaRPr lang="en-IN"/>
            </a:p>
          </p:txBody>
        </p:sp>
        <p:sp>
          <p:nvSpPr>
            <p:cNvPr id="402441" name="Oval 9"/>
            <p:cNvSpPr>
              <a:spLocks noChangeArrowheads="1"/>
            </p:cNvSpPr>
            <p:nvPr/>
          </p:nvSpPr>
          <p:spPr bwMode="auto">
            <a:xfrm>
              <a:off x="2263" y="2386"/>
              <a:ext cx="74" cy="76"/>
            </a:xfrm>
            <a:prstGeom prst="ellipse">
              <a:avLst/>
            </a:prstGeom>
            <a:solidFill>
              <a:srgbClr val="000080"/>
            </a:solidFill>
            <a:ln w="12700">
              <a:solidFill>
                <a:schemeClr val="tx1"/>
              </a:solidFill>
              <a:round/>
              <a:headEnd/>
              <a:tailEnd/>
            </a:ln>
            <a:effectLst/>
          </p:spPr>
          <p:txBody>
            <a:bodyPr wrap="none" anchor="ctr"/>
            <a:lstStyle/>
            <a:p>
              <a:endParaRPr lang="en-IN"/>
            </a:p>
          </p:txBody>
        </p:sp>
        <p:sp>
          <p:nvSpPr>
            <p:cNvPr id="402455" name="Text Box 23"/>
            <p:cNvSpPr txBox="1">
              <a:spLocks noChangeArrowheads="1"/>
            </p:cNvSpPr>
            <p:nvPr/>
          </p:nvSpPr>
          <p:spPr bwMode="auto">
            <a:xfrm>
              <a:off x="217" y="1953"/>
              <a:ext cx="205" cy="250"/>
            </a:xfrm>
            <a:prstGeom prst="rect">
              <a:avLst/>
            </a:prstGeom>
            <a:noFill/>
            <a:ln w="12700">
              <a:noFill/>
              <a:miter lim="800000"/>
              <a:headEnd/>
              <a:tailEnd/>
            </a:ln>
            <a:effectLst/>
          </p:spPr>
          <p:txBody>
            <a:bodyPr wrap="none">
              <a:spAutoFit/>
            </a:bodyPr>
            <a:lstStyle/>
            <a:p>
              <a:pPr algn="ctr"/>
              <a:r>
                <a:rPr lang="en-IE" sz="2000"/>
                <a:t>1</a:t>
              </a:r>
              <a:endParaRPr lang="en-GB" sz="2000"/>
            </a:p>
          </p:txBody>
        </p:sp>
        <p:sp>
          <p:nvSpPr>
            <p:cNvPr id="402456" name="Text Box 24"/>
            <p:cNvSpPr txBox="1">
              <a:spLocks noChangeArrowheads="1"/>
            </p:cNvSpPr>
            <p:nvPr/>
          </p:nvSpPr>
          <p:spPr bwMode="auto">
            <a:xfrm>
              <a:off x="1717" y="3305"/>
              <a:ext cx="205" cy="250"/>
            </a:xfrm>
            <a:prstGeom prst="rect">
              <a:avLst/>
            </a:prstGeom>
            <a:noFill/>
            <a:ln w="12700">
              <a:noFill/>
              <a:miter lim="800000"/>
              <a:headEnd/>
              <a:tailEnd/>
            </a:ln>
            <a:effectLst/>
          </p:spPr>
          <p:txBody>
            <a:bodyPr wrap="none">
              <a:spAutoFit/>
            </a:bodyPr>
            <a:lstStyle/>
            <a:p>
              <a:pPr algn="ctr"/>
              <a:r>
                <a:rPr lang="en-IE" sz="2000"/>
                <a:t>2</a:t>
              </a:r>
              <a:endParaRPr lang="en-GB" sz="2000"/>
            </a:p>
          </p:txBody>
        </p:sp>
        <p:sp>
          <p:nvSpPr>
            <p:cNvPr id="402457" name="Text Box 25"/>
            <p:cNvSpPr txBox="1">
              <a:spLocks noChangeArrowheads="1"/>
            </p:cNvSpPr>
            <p:nvPr/>
          </p:nvSpPr>
          <p:spPr bwMode="auto">
            <a:xfrm>
              <a:off x="2679" y="1378"/>
              <a:ext cx="205" cy="250"/>
            </a:xfrm>
            <a:prstGeom prst="rect">
              <a:avLst/>
            </a:prstGeom>
            <a:noFill/>
            <a:ln w="12700">
              <a:noFill/>
              <a:miter lim="800000"/>
              <a:headEnd/>
              <a:tailEnd/>
            </a:ln>
            <a:effectLst/>
          </p:spPr>
          <p:txBody>
            <a:bodyPr wrap="none">
              <a:spAutoFit/>
            </a:bodyPr>
            <a:lstStyle/>
            <a:p>
              <a:pPr algn="ctr"/>
              <a:r>
                <a:rPr lang="en-IE" sz="2000"/>
                <a:t>3</a:t>
              </a:r>
              <a:endParaRPr lang="en-GB" sz="2000"/>
            </a:p>
          </p:txBody>
        </p:sp>
        <p:sp>
          <p:nvSpPr>
            <p:cNvPr id="402458" name="Text Box 26"/>
            <p:cNvSpPr txBox="1">
              <a:spLocks noChangeArrowheads="1"/>
            </p:cNvSpPr>
            <p:nvPr/>
          </p:nvSpPr>
          <p:spPr bwMode="auto">
            <a:xfrm>
              <a:off x="701" y="2425"/>
              <a:ext cx="205" cy="250"/>
            </a:xfrm>
            <a:prstGeom prst="rect">
              <a:avLst/>
            </a:prstGeom>
            <a:noFill/>
            <a:ln w="12700">
              <a:noFill/>
              <a:miter lim="800000"/>
              <a:headEnd/>
              <a:tailEnd/>
            </a:ln>
            <a:effectLst/>
          </p:spPr>
          <p:txBody>
            <a:bodyPr wrap="none">
              <a:spAutoFit/>
            </a:bodyPr>
            <a:lstStyle/>
            <a:p>
              <a:pPr algn="ctr"/>
              <a:r>
                <a:rPr lang="en-IE" sz="2000"/>
                <a:t>4</a:t>
              </a:r>
              <a:endParaRPr lang="en-GB" sz="2000"/>
            </a:p>
          </p:txBody>
        </p:sp>
        <p:sp>
          <p:nvSpPr>
            <p:cNvPr id="402459" name="Text Box 27"/>
            <p:cNvSpPr txBox="1">
              <a:spLocks noChangeArrowheads="1"/>
            </p:cNvSpPr>
            <p:nvPr/>
          </p:nvSpPr>
          <p:spPr bwMode="auto">
            <a:xfrm>
              <a:off x="2207" y="2425"/>
              <a:ext cx="205" cy="250"/>
            </a:xfrm>
            <a:prstGeom prst="rect">
              <a:avLst/>
            </a:prstGeom>
            <a:noFill/>
            <a:ln w="12700">
              <a:noFill/>
              <a:miter lim="800000"/>
              <a:headEnd/>
              <a:tailEnd/>
            </a:ln>
            <a:effectLst/>
          </p:spPr>
          <p:txBody>
            <a:bodyPr wrap="none">
              <a:spAutoFit/>
            </a:bodyPr>
            <a:lstStyle/>
            <a:p>
              <a:pPr algn="ctr"/>
              <a:r>
                <a:rPr lang="en-IE" sz="2000"/>
                <a:t>5</a:t>
              </a:r>
              <a:endParaRPr lang="en-GB" sz="2000"/>
            </a:p>
          </p:txBody>
        </p:sp>
        <p:sp>
          <p:nvSpPr>
            <p:cNvPr id="402460" name="Text Box 28"/>
            <p:cNvSpPr txBox="1">
              <a:spLocks noChangeArrowheads="1"/>
            </p:cNvSpPr>
            <p:nvPr/>
          </p:nvSpPr>
          <p:spPr bwMode="auto">
            <a:xfrm>
              <a:off x="2748" y="3514"/>
              <a:ext cx="201" cy="287"/>
            </a:xfrm>
            <a:prstGeom prst="rect">
              <a:avLst/>
            </a:prstGeom>
            <a:noFill/>
            <a:ln w="12700">
              <a:noFill/>
              <a:miter lim="800000"/>
              <a:headEnd/>
              <a:tailEnd/>
            </a:ln>
            <a:effectLst/>
          </p:spPr>
          <p:txBody>
            <a:bodyPr wrap="none">
              <a:spAutoFit/>
            </a:bodyPr>
            <a:lstStyle/>
            <a:p>
              <a:pPr algn="ctr"/>
              <a:r>
                <a:rPr lang="en-IE" sz="2400" i="1">
                  <a:latin typeface="Times New Roman" pitchFamily="18" charset="0"/>
                  <a:cs typeface="Times New Roman" pitchFamily="18" charset="0"/>
                </a:rPr>
                <a:t>x</a:t>
              </a:r>
              <a:endParaRPr lang="en-GB" sz="2400" i="1">
                <a:latin typeface="Times New Roman" pitchFamily="18" charset="0"/>
                <a:cs typeface="Times New Roman" pitchFamily="18" charset="0"/>
              </a:endParaRPr>
            </a:p>
          </p:txBody>
        </p:sp>
        <p:sp>
          <p:nvSpPr>
            <p:cNvPr id="402461" name="Text Box 29"/>
            <p:cNvSpPr txBox="1">
              <a:spLocks noChangeArrowheads="1"/>
            </p:cNvSpPr>
            <p:nvPr/>
          </p:nvSpPr>
          <p:spPr bwMode="auto">
            <a:xfrm>
              <a:off x="-5" y="1196"/>
              <a:ext cx="201" cy="288"/>
            </a:xfrm>
            <a:prstGeom prst="rect">
              <a:avLst/>
            </a:prstGeom>
            <a:noFill/>
            <a:ln w="12700">
              <a:noFill/>
              <a:miter lim="800000"/>
              <a:headEnd/>
              <a:tailEnd/>
            </a:ln>
            <a:effectLst/>
          </p:spPr>
          <p:txBody>
            <a:bodyPr wrap="none">
              <a:spAutoFit/>
            </a:bodyPr>
            <a:lstStyle/>
            <a:p>
              <a:pPr algn="ctr"/>
              <a:r>
                <a:rPr lang="en-IE" sz="2400" i="1">
                  <a:latin typeface="Times New Roman" pitchFamily="18" charset="0"/>
                  <a:cs typeface="Times New Roman" pitchFamily="18" charset="0"/>
                </a:rPr>
                <a:t>y</a:t>
              </a:r>
              <a:endParaRPr lang="en-GB" sz="2400" i="1">
                <a:latin typeface="Times New Roman" pitchFamily="18" charset="0"/>
                <a:cs typeface="Times New Roman" pitchFamily="18" charset="0"/>
              </a:endParaRPr>
            </a:p>
          </p:txBody>
        </p:sp>
        <p:sp>
          <p:nvSpPr>
            <p:cNvPr id="402462" name="Text Box 30"/>
            <p:cNvSpPr txBox="1">
              <a:spLocks noChangeArrowheads="1"/>
            </p:cNvSpPr>
            <p:nvPr/>
          </p:nvSpPr>
          <p:spPr bwMode="auto">
            <a:xfrm>
              <a:off x="2312" y="2238"/>
              <a:ext cx="582" cy="192"/>
            </a:xfrm>
            <a:prstGeom prst="rect">
              <a:avLst/>
            </a:prstGeom>
            <a:noFill/>
            <a:ln w="12700">
              <a:noFill/>
              <a:miter lim="800000"/>
              <a:headEnd/>
              <a:tailEnd/>
            </a:ln>
            <a:effectLst/>
          </p:spPr>
          <p:txBody>
            <a:bodyPr wrap="none">
              <a:spAutoFit/>
            </a:bodyPr>
            <a:lstStyle/>
            <a:p>
              <a:r>
                <a:rPr lang="en-IE" sz="1400"/>
                <a:t>Scan-line</a:t>
              </a:r>
              <a:endParaRPr lang="en-GB" sz="1400"/>
            </a:p>
          </p:txBody>
        </p:sp>
        <p:sp>
          <p:nvSpPr>
            <p:cNvPr id="402465" name="Oval 33"/>
            <p:cNvSpPr>
              <a:spLocks noChangeArrowheads="1"/>
            </p:cNvSpPr>
            <p:nvPr/>
          </p:nvSpPr>
          <p:spPr bwMode="auto">
            <a:xfrm>
              <a:off x="1645" y="2378"/>
              <a:ext cx="76" cy="74"/>
            </a:xfrm>
            <a:prstGeom prst="ellipse">
              <a:avLst/>
            </a:prstGeom>
            <a:solidFill>
              <a:srgbClr val="000080"/>
            </a:solidFill>
            <a:ln w="12700">
              <a:solidFill>
                <a:schemeClr val="tx1"/>
              </a:solidFill>
              <a:round/>
              <a:headEnd/>
              <a:tailEnd/>
            </a:ln>
            <a:effectLst/>
          </p:spPr>
          <p:txBody>
            <a:bodyPr wrap="none" anchor="ctr"/>
            <a:lstStyle/>
            <a:p>
              <a:endParaRPr lang="en-IN"/>
            </a:p>
          </p:txBody>
        </p:sp>
        <p:sp>
          <p:nvSpPr>
            <p:cNvPr id="402466" name="Text Box 34"/>
            <p:cNvSpPr txBox="1">
              <a:spLocks noChangeArrowheads="1"/>
            </p:cNvSpPr>
            <p:nvPr/>
          </p:nvSpPr>
          <p:spPr bwMode="auto">
            <a:xfrm>
              <a:off x="1576" y="2393"/>
              <a:ext cx="212" cy="288"/>
            </a:xfrm>
            <a:prstGeom prst="rect">
              <a:avLst/>
            </a:prstGeom>
            <a:noFill/>
            <a:ln w="12700">
              <a:noFill/>
              <a:miter lim="800000"/>
              <a:headEnd/>
              <a:tailEnd/>
            </a:ln>
            <a:effectLst/>
          </p:spPr>
          <p:txBody>
            <a:bodyPr wrap="none">
              <a:spAutoFit/>
            </a:bodyPr>
            <a:lstStyle/>
            <a:p>
              <a:pPr algn="ctr"/>
              <a:r>
                <a:rPr lang="en-IE" sz="2400" i="1">
                  <a:latin typeface="Times New Roman" pitchFamily="18" charset="0"/>
                  <a:cs typeface="Times New Roman" pitchFamily="18" charset="0"/>
                </a:rPr>
                <a:t>p</a:t>
              </a:r>
              <a:endParaRPr lang="en-GB" sz="2400" i="1">
                <a:latin typeface="Times New Roman" pitchFamily="18" charset="0"/>
                <a:cs typeface="Times New Roman" pitchFamily="18" charset="0"/>
              </a:endParaRPr>
            </a:p>
          </p:txBody>
        </p:sp>
      </p:grpSp>
      <p:graphicFrame>
        <p:nvGraphicFramePr>
          <p:cNvPr id="402467" name="Object 35"/>
          <p:cNvGraphicFramePr>
            <a:graphicFrameLocks noChangeAspect="1"/>
          </p:cNvGraphicFramePr>
          <p:nvPr/>
        </p:nvGraphicFramePr>
        <p:xfrm>
          <a:off x="5399088" y="4030663"/>
          <a:ext cx="3541712" cy="939800"/>
        </p:xfrm>
        <a:graphic>
          <a:graphicData uri="http://schemas.openxmlformats.org/presentationml/2006/ole">
            <p:oleObj spid="_x0000_s4099" name="Equation" r:id="rId4" imgW="1625400" imgH="431640" progId="">
              <p:embed/>
            </p:oleObj>
          </a:graphicData>
        </a:graphic>
      </p:graphicFrame>
      <p:graphicFrame>
        <p:nvGraphicFramePr>
          <p:cNvPr id="402469" name="Object 37"/>
          <p:cNvGraphicFramePr>
            <a:graphicFrameLocks noChangeAspect="1"/>
          </p:cNvGraphicFramePr>
          <p:nvPr/>
        </p:nvGraphicFramePr>
        <p:xfrm>
          <a:off x="5365750" y="5264150"/>
          <a:ext cx="3570288" cy="995363"/>
        </p:xfrm>
        <a:graphic>
          <a:graphicData uri="http://schemas.openxmlformats.org/presentationml/2006/ole">
            <p:oleObj spid="_x0000_s4100" name="Equation" r:id="rId5" imgW="1638000" imgH="457200" progId="">
              <p:embed/>
            </p:oleObj>
          </a:graphicData>
        </a:graphic>
      </p:graphicFrame>
      <p:sp>
        <p:nvSpPr>
          <p:cNvPr id="402471" name="Rectangle 39"/>
          <p:cNvSpPr>
            <a:spLocks noGrp="1" noChangeArrowheads="1"/>
          </p:cNvSpPr>
          <p:nvPr>
            <p:ph type="body" idx="1"/>
          </p:nvPr>
        </p:nvSpPr>
        <p:spPr/>
        <p:txBody>
          <a:bodyPr/>
          <a:lstStyle/>
          <a:p>
            <a:r>
              <a:rPr lang="en-IE"/>
              <a:t>Illumination values are linearly interpolated across each scan-line</a:t>
            </a:r>
            <a:endParaRPr lang="en-GB"/>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a:ln/>
        </p:spPr>
        <p:txBody>
          <a:bodyPr/>
          <a:lstStyle/>
          <a:p>
            <a:r>
              <a:rPr lang="en-IE" sz="3600" dirty="0" err="1"/>
              <a:t>Gouraud</a:t>
            </a:r>
            <a:r>
              <a:rPr lang="en-IE" sz="3600" dirty="0"/>
              <a:t> Surface Rendering Example</a:t>
            </a:r>
            <a:endParaRPr lang="en-GB" sz="3600" dirty="0"/>
          </a:p>
        </p:txBody>
      </p:sp>
      <p:sp>
        <p:nvSpPr>
          <p:cNvPr id="403459" name="Rectangle 3"/>
          <p:cNvSpPr>
            <a:spLocks noGrp="1" noChangeArrowheads="1"/>
          </p:cNvSpPr>
          <p:nvPr>
            <p:ph type="body" idx="1"/>
          </p:nvPr>
        </p:nvSpPr>
        <p:spPr/>
        <p:txBody>
          <a:bodyPr/>
          <a:lstStyle/>
          <a:p>
            <a:endParaRPr lang="en-GB" dirty="0"/>
          </a:p>
        </p:txBody>
      </p:sp>
      <p:pic>
        <p:nvPicPr>
          <p:cNvPr id="403460" name="Picture 4"/>
          <p:cNvPicPr>
            <a:picLocks noChangeAspect="1" noChangeArrowheads="1"/>
          </p:cNvPicPr>
          <p:nvPr/>
        </p:nvPicPr>
        <p:blipFill>
          <a:blip r:embed="rId2" cstate="print"/>
          <a:srcRect/>
          <a:stretch>
            <a:fillRect/>
          </a:stretch>
        </p:blipFill>
        <p:spPr bwMode="auto">
          <a:xfrm>
            <a:off x="0" y="1265237"/>
            <a:ext cx="5551487" cy="5592763"/>
          </a:xfrm>
          <a:prstGeom prst="rect">
            <a:avLst/>
          </a:prstGeom>
          <a:noFill/>
          <a:ln w="12700">
            <a:noFill/>
            <a:miter lim="800000"/>
            <a:headEnd/>
            <a:tailEnd/>
          </a:ln>
          <a:effectLst/>
        </p:spPr>
      </p:pic>
      <p:sp>
        <p:nvSpPr>
          <p:cNvPr id="403463" name="Rectangle 7"/>
          <p:cNvSpPr>
            <a:spLocks noChangeArrowheads="1"/>
          </p:cNvSpPr>
          <p:nvPr/>
        </p:nvSpPr>
        <p:spPr bwMode="auto">
          <a:xfrm>
            <a:off x="-644525" y="3009900"/>
            <a:ext cx="184150" cy="366713"/>
          </a:xfrm>
          <a:prstGeom prst="rect">
            <a:avLst/>
          </a:prstGeom>
          <a:noFill/>
          <a:ln w="12700">
            <a:noFill/>
            <a:miter lim="800000"/>
            <a:headEnd/>
            <a:tailEnd/>
          </a:ln>
          <a:effectLst/>
        </p:spPr>
        <p:txBody>
          <a:bodyPr wrap="none">
            <a:spAutoFit/>
          </a:bodyPr>
          <a:lstStyle/>
          <a:p>
            <a:endParaRPr lang="en-GB"/>
          </a:p>
        </p:txBody>
      </p:sp>
      <p:sp>
        <p:nvSpPr>
          <p:cNvPr id="403464" name="Rectangle 8"/>
          <p:cNvSpPr>
            <a:spLocks noChangeArrowheads="1"/>
          </p:cNvSpPr>
          <p:nvPr/>
        </p:nvSpPr>
        <p:spPr bwMode="auto">
          <a:xfrm rot="-5400000">
            <a:off x="-2377281" y="4047331"/>
            <a:ext cx="5187950" cy="433388"/>
          </a:xfrm>
          <a:prstGeom prst="rect">
            <a:avLst/>
          </a:prstGeom>
          <a:solidFill>
            <a:srgbClr val="000080"/>
          </a:solidFill>
          <a:ln w="12700">
            <a:solidFill>
              <a:schemeClr val="tx1"/>
            </a:solidFill>
            <a:miter lim="800000"/>
            <a:headEnd/>
            <a:tailEnd/>
          </a:ln>
          <a:effectLst/>
        </p:spPr>
        <p:txBody>
          <a:bodyPr anchor="ctr"/>
          <a:lstStyle/>
          <a:p>
            <a:r>
              <a:rPr lang="en-US" sz="1000" dirty="0">
                <a:solidFill>
                  <a:schemeClr val="bg1"/>
                </a:solidFill>
              </a:rPr>
              <a:t>Images come from: </a:t>
            </a:r>
            <a:r>
              <a:rPr lang="en-US" sz="1000" dirty="0">
                <a:solidFill>
                  <a:schemeClr val="bg1"/>
                </a:solidFill>
                <a:hlinkClick r:id="rId3"/>
              </a:rPr>
              <a:t>http://www-static.cc.gatech.edu/classes/AY2004/cs4451a_spring/</a:t>
            </a:r>
            <a:br>
              <a:rPr lang="en-US" sz="1000" dirty="0">
                <a:solidFill>
                  <a:schemeClr val="bg1"/>
                </a:solidFill>
                <a:hlinkClick r:id="rId3"/>
              </a:rPr>
            </a:br>
            <a:r>
              <a:rPr lang="en-US" sz="1000" dirty="0" err="1">
                <a:solidFill>
                  <a:schemeClr val="bg1"/>
                </a:solidFill>
                <a:hlinkClick r:id="rId3"/>
              </a:rPr>
              <a:t>shading_models</a:t>
            </a:r>
            <a:r>
              <a:rPr lang="en-US" sz="1000" dirty="0">
                <a:solidFill>
                  <a:schemeClr val="bg1"/>
                </a:solidFill>
                <a:hlinkClick r:id="rId3"/>
              </a:rPr>
              <a:t>/linint.html</a:t>
            </a:r>
            <a:endParaRPr lang="en-GB" sz="1000" dirty="0"/>
          </a:p>
        </p:txBody>
      </p:sp>
      <p:pic>
        <p:nvPicPr>
          <p:cNvPr id="39937" name="Picture 1"/>
          <p:cNvPicPr>
            <a:picLocks noChangeAspect="1" noChangeArrowheads="1"/>
          </p:cNvPicPr>
          <p:nvPr/>
        </p:nvPicPr>
        <p:blipFill>
          <a:blip r:embed="rId4" cstate="print"/>
          <a:srcRect/>
          <a:stretch>
            <a:fillRect/>
          </a:stretch>
        </p:blipFill>
        <p:spPr bwMode="auto">
          <a:xfrm>
            <a:off x="5334000" y="2214554"/>
            <a:ext cx="3810000" cy="2857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ln/>
        </p:spPr>
        <p:txBody>
          <a:bodyPr/>
          <a:lstStyle/>
          <a:p>
            <a:r>
              <a:rPr lang="en-IE"/>
              <a:t>Problems With Gouraud Shading</a:t>
            </a:r>
            <a:endParaRPr lang="en-GB"/>
          </a:p>
        </p:txBody>
      </p:sp>
      <p:pic>
        <p:nvPicPr>
          <p:cNvPr id="390148" name="Picture 4" descr="gouraud_shading"/>
          <p:cNvPicPr>
            <a:picLocks noChangeAspect="1" noChangeArrowheads="1"/>
          </p:cNvPicPr>
          <p:nvPr/>
        </p:nvPicPr>
        <p:blipFill>
          <a:blip r:embed="rId2" cstate="print"/>
          <a:srcRect/>
          <a:stretch>
            <a:fillRect/>
          </a:stretch>
        </p:blipFill>
        <p:spPr bwMode="auto">
          <a:xfrm>
            <a:off x="4606925" y="1389063"/>
            <a:ext cx="4508500" cy="3863975"/>
          </a:xfrm>
          <a:prstGeom prst="rect">
            <a:avLst/>
          </a:prstGeom>
          <a:noFill/>
          <a:ln w="9525">
            <a:noFill/>
            <a:miter lim="800000"/>
            <a:headEnd/>
            <a:tailEnd/>
          </a:ln>
        </p:spPr>
      </p:pic>
      <p:sp>
        <p:nvSpPr>
          <p:cNvPr id="390147" name="Rectangle 3"/>
          <p:cNvSpPr>
            <a:spLocks noGrp="1" noChangeArrowheads="1"/>
          </p:cNvSpPr>
          <p:nvPr>
            <p:ph type="body" idx="1"/>
          </p:nvPr>
        </p:nvSpPr>
        <p:spPr/>
        <p:txBody>
          <a:bodyPr>
            <a:normAutofit fontScale="92500" lnSpcReduction="10000"/>
          </a:bodyPr>
          <a:lstStyle/>
          <a:p>
            <a:r>
              <a:rPr lang="en-IE" dirty="0" err="1"/>
              <a:t>Gouraud</a:t>
            </a:r>
            <a:r>
              <a:rPr lang="en-IE" dirty="0"/>
              <a:t> shading </a:t>
            </a:r>
            <a:br>
              <a:rPr lang="en-IE" dirty="0"/>
            </a:br>
            <a:r>
              <a:rPr lang="en-IE" dirty="0"/>
              <a:t>tends to miss </a:t>
            </a:r>
            <a:br>
              <a:rPr lang="en-IE" dirty="0"/>
            </a:br>
            <a:r>
              <a:rPr lang="en-IE" dirty="0"/>
              <a:t>certain highlighting </a:t>
            </a:r>
            <a:br>
              <a:rPr lang="en-IE" dirty="0"/>
            </a:br>
            <a:r>
              <a:rPr lang="en-IE" dirty="0"/>
              <a:t>In particular </a:t>
            </a:r>
            <a:r>
              <a:rPr lang="en-IE" dirty="0" err="1"/>
              <a:t>Gouraud</a:t>
            </a:r>
            <a:r>
              <a:rPr lang="en-IE" dirty="0"/>
              <a:t> </a:t>
            </a:r>
            <a:br>
              <a:rPr lang="en-IE" dirty="0"/>
            </a:br>
            <a:r>
              <a:rPr lang="en-IE" dirty="0"/>
              <a:t>shading has a </a:t>
            </a:r>
            <a:br>
              <a:rPr lang="en-IE" dirty="0"/>
            </a:br>
            <a:r>
              <a:rPr lang="en-IE" dirty="0"/>
              <a:t>problem with </a:t>
            </a:r>
            <a:r>
              <a:rPr lang="en-IE" dirty="0" err="1"/>
              <a:t>specular</a:t>
            </a:r>
            <a:r>
              <a:rPr lang="en-IE" dirty="0"/>
              <a:t> </a:t>
            </a:r>
            <a:br>
              <a:rPr lang="en-IE" dirty="0"/>
            </a:br>
            <a:r>
              <a:rPr lang="en-IE" dirty="0"/>
              <a:t>reflections</a:t>
            </a:r>
          </a:p>
          <a:p>
            <a:r>
              <a:rPr lang="en-IE" dirty="0"/>
              <a:t>Also, </a:t>
            </a:r>
            <a:r>
              <a:rPr lang="en-IE" dirty="0" err="1"/>
              <a:t>Gouraud</a:t>
            </a:r>
            <a:r>
              <a:rPr lang="en-IE" dirty="0"/>
              <a:t> shading </a:t>
            </a:r>
            <a:br>
              <a:rPr lang="en-IE" dirty="0"/>
            </a:br>
            <a:r>
              <a:rPr lang="en-IE" dirty="0"/>
              <a:t>can introduce </a:t>
            </a:r>
            <a:r>
              <a:rPr lang="en-IE" dirty="0" smtClean="0"/>
              <a:t>bright or dark </a:t>
            </a:r>
          </a:p>
          <a:p>
            <a:pPr>
              <a:buNone/>
            </a:pPr>
            <a:r>
              <a:rPr lang="en-IE" dirty="0" smtClean="0"/>
              <a:t>   streaks </a:t>
            </a:r>
            <a:r>
              <a:rPr lang="en-IE" dirty="0"/>
              <a:t>known as </a:t>
            </a:r>
            <a:r>
              <a:rPr lang="en-IE" b="1" dirty="0"/>
              <a:t>Mach bands</a:t>
            </a:r>
            <a:endParaRPr lang="en-GB"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1368412"/>
          </a:xfrm>
        </p:spPr>
        <p:txBody>
          <a:bodyPr>
            <a:normAutofit fontScale="90000"/>
          </a:bodyPr>
          <a:lstStyle/>
          <a:p>
            <a:pPr algn="l"/>
            <a:r>
              <a:rPr lang="en-IN" sz="3100" dirty="0" smtClean="0"/>
              <a:t/>
            </a:r>
            <a:br>
              <a:rPr lang="en-IN" sz="3100" dirty="0" smtClean="0"/>
            </a:br>
            <a:r>
              <a:rPr lang="en-IN" sz="3100" dirty="0" smtClean="0"/>
              <a:t> Highlights on the surface are displayed with anomalous shapes</a:t>
            </a:r>
            <a:br>
              <a:rPr lang="en-IN" sz="3100" dirty="0" smtClean="0"/>
            </a:br>
            <a:r>
              <a:rPr lang="en-IN" dirty="0" smtClean="0"/>
              <a:t/>
            </a:r>
            <a:br>
              <a:rPr lang="en-IN" dirty="0" smtClean="0"/>
            </a:br>
            <a:endParaRPr lang="en-IN" dirty="0"/>
          </a:p>
        </p:txBody>
      </p:sp>
      <p:pic>
        <p:nvPicPr>
          <p:cNvPr id="43013" name="Picture 5"/>
          <p:cNvPicPr>
            <a:picLocks noGrp="1" noChangeAspect="1" noChangeArrowheads="1"/>
          </p:cNvPicPr>
          <p:nvPr>
            <p:ph idx="1"/>
          </p:nvPr>
        </p:nvPicPr>
        <p:blipFill>
          <a:blip r:embed="rId3" cstate="print"/>
          <a:srcRect/>
          <a:stretch>
            <a:fillRect/>
          </a:stretch>
        </p:blipFill>
        <p:spPr bwMode="auto">
          <a:xfrm>
            <a:off x="214313" y="1600200"/>
            <a:ext cx="70104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lstStyle/>
          <a:p>
            <a:r>
              <a:rPr lang="en-US" dirty="0" smtClean="0"/>
              <a:t>Assigning Intensity levels</a:t>
            </a:r>
            <a:endParaRPr lang="en-IN" dirty="0"/>
          </a:p>
        </p:txBody>
      </p:sp>
      <p:sp>
        <p:nvSpPr>
          <p:cNvPr id="3" name="Content Placeholder 2"/>
          <p:cNvSpPr>
            <a:spLocks noGrp="1"/>
          </p:cNvSpPr>
          <p:nvPr>
            <p:ph idx="1"/>
          </p:nvPr>
        </p:nvSpPr>
        <p:spPr>
          <a:xfrm>
            <a:off x="0" y="836712"/>
            <a:ext cx="9144000" cy="6021288"/>
          </a:xfrm>
        </p:spPr>
        <p:txBody>
          <a:bodyPr>
            <a:normAutofit fontScale="92500" lnSpcReduction="20000"/>
          </a:bodyPr>
          <a:lstStyle/>
          <a:p>
            <a:r>
              <a:rPr lang="en-US" dirty="0" smtClean="0"/>
              <a:t>We perceive light intensities the same way that we perceive relative sound intensities : on a logarithmic scale.</a:t>
            </a:r>
          </a:p>
          <a:p>
            <a:r>
              <a:rPr lang="en-US" dirty="0" smtClean="0"/>
              <a:t>If the ratio of two intensities is the same as the ratio of two other intensities , we perceive the difference between the each pair of intensities to be the same.</a:t>
            </a:r>
          </a:p>
          <a:p>
            <a:r>
              <a:rPr lang="en-US" dirty="0" smtClean="0"/>
              <a:t>We perceive the difference between the intensities 0.20 and 0.22 to be the same as the difference between 0.80 and 0.88</a:t>
            </a:r>
          </a:p>
          <a:p>
            <a:r>
              <a:rPr lang="en-US" dirty="0" smtClean="0"/>
              <a:t>To display n+1 successive intensity levels with equal perceived brightness , the intensity levels on the monitor should be spaced so that the ratio of successive intensities is constant.</a:t>
            </a:r>
          </a:p>
          <a:p>
            <a:r>
              <a:rPr lang="en-US" dirty="0" smtClean="0"/>
              <a:t> I</a:t>
            </a:r>
            <a:r>
              <a:rPr lang="en-US" baseline="-25000" dirty="0" smtClean="0"/>
              <a:t>1</a:t>
            </a:r>
            <a:r>
              <a:rPr lang="en-US" dirty="0" smtClean="0"/>
              <a:t> /I</a:t>
            </a:r>
            <a:r>
              <a:rPr lang="en-US" baseline="-25000" dirty="0" smtClean="0"/>
              <a:t>0  </a:t>
            </a:r>
            <a:r>
              <a:rPr lang="en-US" dirty="0" smtClean="0"/>
              <a:t>= I</a:t>
            </a:r>
            <a:r>
              <a:rPr lang="en-US" baseline="-25000" dirty="0" smtClean="0"/>
              <a:t>2</a:t>
            </a:r>
            <a:r>
              <a:rPr lang="en-US" dirty="0" smtClean="0"/>
              <a:t> /I</a:t>
            </a:r>
            <a:r>
              <a:rPr lang="en-US" baseline="-25000" dirty="0" smtClean="0"/>
              <a:t>1</a:t>
            </a:r>
            <a:r>
              <a:rPr lang="en-US" dirty="0" smtClean="0"/>
              <a:t> = ----------- = I</a:t>
            </a:r>
            <a:r>
              <a:rPr lang="en-US" baseline="-25000" dirty="0" smtClean="0"/>
              <a:t>n</a:t>
            </a:r>
            <a:r>
              <a:rPr lang="en-US" dirty="0" smtClean="0"/>
              <a:t> /I</a:t>
            </a:r>
            <a:r>
              <a:rPr lang="en-US" baseline="-25000" dirty="0" smtClean="0"/>
              <a:t>n-1   </a:t>
            </a:r>
            <a:r>
              <a:rPr lang="en-US" dirty="0" smtClean="0"/>
              <a:t>= r-----------A</a:t>
            </a:r>
            <a:endParaRPr lang="en-US" baseline="-25000" dirty="0" smtClean="0"/>
          </a:p>
          <a:p>
            <a:endParaRPr lang="en-US" baseline="-25000" dirty="0" smtClean="0"/>
          </a:p>
          <a:p>
            <a:endParaRPr lang="en-US" baseline="-25000" dirty="0" smtClean="0"/>
          </a:p>
          <a:p>
            <a:endParaRPr lang="en-US" baseline="-25000" dirty="0" smtClean="0"/>
          </a:p>
          <a:p>
            <a:endParaRPr lang="en-US" baseline="-25000" dirty="0" smtClean="0"/>
          </a:p>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ln/>
        </p:spPr>
        <p:txBody>
          <a:bodyPr/>
          <a:lstStyle/>
          <a:p>
            <a:r>
              <a:rPr lang="en-IE" sz="3600"/>
              <a:t>Problems With Gouraud Shading (cont…)</a:t>
            </a:r>
            <a:endParaRPr lang="en-GB" sz="3600"/>
          </a:p>
        </p:txBody>
      </p:sp>
      <p:sp>
        <p:nvSpPr>
          <p:cNvPr id="405507" name="Rectangle 3"/>
          <p:cNvSpPr>
            <a:spLocks noGrp="1" noChangeArrowheads="1"/>
          </p:cNvSpPr>
          <p:nvPr>
            <p:ph type="body" idx="1"/>
          </p:nvPr>
        </p:nvSpPr>
        <p:spPr>
          <a:xfrm>
            <a:off x="457200" y="4148138"/>
            <a:ext cx="8229600" cy="2709862"/>
          </a:xfrm>
        </p:spPr>
        <p:txBody>
          <a:bodyPr/>
          <a:lstStyle/>
          <a:p>
            <a:r>
              <a:rPr lang="en-IE"/>
              <a:t>The major problem with Gouraud shading is in handling specular reflections</a:t>
            </a:r>
            <a:endParaRPr lang="en-GB"/>
          </a:p>
        </p:txBody>
      </p:sp>
      <p:sp>
        <p:nvSpPr>
          <p:cNvPr id="405510" name="Text Box 6"/>
          <p:cNvSpPr txBox="1">
            <a:spLocks noChangeArrowheads="1"/>
          </p:cNvSpPr>
          <p:nvPr/>
        </p:nvSpPr>
        <p:spPr bwMode="auto">
          <a:xfrm>
            <a:off x="2133600" y="3068638"/>
            <a:ext cx="2514600" cy="366712"/>
          </a:xfrm>
          <a:prstGeom prst="rect">
            <a:avLst/>
          </a:prstGeom>
          <a:noFill/>
          <a:ln w="9525" algn="ctr">
            <a:noFill/>
            <a:miter lim="800000"/>
            <a:headEnd/>
            <a:tailEnd/>
          </a:ln>
          <a:effectLst/>
        </p:spPr>
        <p:txBody>
          <a:bodyPr>
            <a:spAutoFit/>
          </a:bodyPr>
          <a:lstStyle/>
          <a:p>
            <a:pPr algn="ctr">
              <a:spcBef>
                <a:spcPct val="50000"/>
              </a:spcBef>
            </a:pPr>
            <a:r>
              <a:rPr lang="en-US">
                <a:latin typeface="Times New Roman" pitchFamily="18" charset="0"/>
              </a:rPr>
              <a:t>Gouraud shading</a:t>
            </a:r>
          </a:p>
        </p:txBody>
      </p:sp>
      <p:sp>
        <p:nvSpPr>
          <p:cNvPr id="405512" name="Text Box 8"/>
          <p:cNvSpPr txBox="1">
            <a:spLocks noChangeArrowheads="1"/>
          </p:cNvSpPr>
          <p:nvPr/>
        </p:nvSpPr>
        <p:spPr bwMode="auto">
          <a:xfrm>
            <a:off x="4572000" y="3068638"/>
            <a:ext cx="2514600" cy="366712"/>
          </a:xfrm>
          <a:prstGeom prst="rect">
            <a:avLst/>
          </a:prstGeom>
          <a:noFill/>
          <a:ln w="9525" algn="ctr">
            <a:noFill/>
            <a:miter lim="800000"/>
            <a:headEnd/>
            <a:tailEnd/>
          </a:ln>
          <a:effectLst/>
        </p:spPr>
        <p:txBody>
          <a:bodyPr>
            <a:spAutoFit/>
          </a:bodyPr>
          <a:lstStyle/>
          <a:p>
            <a:pPr algn="ctr">
              <a:spcBef>
                <a:spcPct val="50000"/>
              </a:spcBef>
            </a:pPr>
            <a:r>
              <a:rPr lang="en-US">
                <a:latin typeface="Times New Roman" pitchFamily="18" charset="0"/>
              </a:rPr>
              <a:t>Phong shading</a:t>
            </a:r>
          </a:p>
        </p:txBody>
      </p:sp>
      <p:pic>
        <p:nvPicPr>
          <p:cNvPr id="405513" name="Picture 9" descr="phongbad"/>
          <p:cNvPicPr>
            <a:picLocks noChangeAspect="1" noChangeArrowheads="1"/>
          </p:cNvPicPr>
          <p:nvPr/>
        </p:nvPicPr>
        <p:blipFill>
          <a:blip r:embed="rId2" cstate="print"/>
          <a:srcRect l="522" t="705" r="50522" b="1410"/>
          <a:stretch>
            <a:fillRect/>
          </a:stretch>
        </p:blipFill>
        <p:spPr bwMode="auto">
          <a:xfrm>
            <a:off x="1181100" y="1389063"/>
            <a:ext cx="2979738" cy="2646362"/>
          </a:xfrm>
          <a:prstGeom prst="rect">
            <a:avLst/>
          </a:prstGeom>
          <a:noFill/>
        </p:spPr>
      </p:pic>
      <p:pic>
        <p:nvPicPr>
          <p:cNvPr id="405516" name="Picture 12" descr="phongbad"/>
          <p:cNvPicPr>
            <a:picLocks noChangeAspect="1" noChangeArrowheads="1"/>
          </p:cNvPicPr>
          <p:nvPr/>
        </p:nvPicPr>
        <p:blipFill>
          <a:blip r:embed="rId2" cstate="print"/>
          <a:srcRect l="50417" t="705" r="626" b="1175"/>
          <a:stretch>
            <a:fillRect/>
          </a:stretch>
        </p:blipFill>
        <p:spPr bwMode="auto">
          <a:xfrm>
            <a:off x="4870450" y="1389063"/>
            <a:ext cx="2979738" cy="2652712"/>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 Of </a:t>
            </a:r>
            <a:r>
              <a:rPr lang="en-IN" dirty="0" err="1" smtClean="0"/>
              <a:t>Gouraud</a:t>
            </a:r>
            <a:r>
              <a:rPr lang="en-IN" dirty="0" smtClean="0"/>
              <a:t> Shading Problem</a:t>
            </a:r>
            <a:endParaRPr lang="en-IN" dirty="0"/>
          </a:p>
        </p:txBody>
      </p:sp>
      <p:sp>
        <p:nvSpPr>
          <p:cNvPr id="3" name="Content Placeholder 2"/>
          <p:cNvSpPr>
            <a:spLocks noGrp="1"/>
          </p:cNvSpPr>
          <p:nvPr>
            <p:ph idx="1"/>
          </p:nvPr>
        </p:nvSpPr>
        <p:spPr/>
        <p:txBody>
          <a:bodyPr/>
          <a:lstStyle/>
          <a:p>
            <a:r>
              <a:rPr lang="en-IN" dirty="0" smtClean="0"/>
              <a:t>To reduce the anomalous effects,</a:t>
            </a:r>
          </a:p>
          <a:p>
            <a:r>
              <a:rPr lang="en-IN" dirty="0" smtClean="0"/>
              <a:t> Divide the surface into a greater number of poly </a:t>
            </a:r>
            <a:r>
              <a:rPr lang="en-IN" dirty="0" err="1" smtClean="0"/>
              <a:t>gonfaces</a:t>
            </a:r>
            <a:endParaRPr lang="en-IN" dirty="0" smtClean="0"/>
          </a:p>
          <a:p>
            <a:r>
              <a:rPr lang="en-IN" dirty="0" smtClean="0"/>
              <a:t> Use more precise intensity calculations</a:t>
            </a: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ln/>
        </p:spPr>
        <p:txBody>
          <a:bodyPr/>
          <a:lstStyle/>
          <a:p>
            <a:r>
              <a:rPr lang="en-IE"/>
              <a:t>Phong Surface Rendering</a:t>
            </a:r>
            <a:endParaRPr lang="en-GB"/>
          </a:p>
        </p:txBody>
      </p:sp>
      <p:sp>
        <p:nvSpPr>
          <p:cNvPr id="408579" name="Rectangle 3"/>
          <p:cNvSpPr>
            <a:spLocks noGrp="1" noChangeArrowheads="1"/>
          </p:cNvSpPr>
          <p:nvPr>
            <p:ph type="body" idx="1"/>
          </p:nvPr>
        </p:nvSpPr>
        <p:spPr/>
        <p:txBody>
          <a:bodyPr/>
          <a:lstStyle/>
          <a:p>
            <a:r>
              <a:rPr lang="en-IE"/>
              <a:t>A more accurate interpolation based approach for rendering a polygon was developed by Phong Bui Tuong</a:t>
            </a:r>
          </a:p>
          <a:p>
            <a:r>
              <a:rPr lang="en-IE"/>
              <a:t>Basically the Phong surface rendering model (or </a:t>
            </a:r>
            <a:r>
              <a:rPr lang="en-IE" b="1"/>
              <a:t>normal-vector interpolation rendering</a:t>
            </a:r>
            <a:r>
              <a:rPr lang="en-IE"/>
              <a:t>) interpolates normal vectors instead of intensity values </a:t>
            </a:r>
            <a:endParaRPr lang="en-GB"/>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a:ln/>
        </p:spPr>
        <p:txBody>
          <a:bodyPr/>
          <a:lstStyle/>
          <a:p>
            <a:pPr rtl="1"/>
            <a:r>
              <a:rPr lang="en-IE"/>
              <a:t>Phong Surface Rendering (cont…)</a:t>
            </a:r>
            <a:endParaRPr lang="en-GB"/>
          </a:p>
        </p:txBody>
      </p:sp>
      <p:sp>
        <p:nvSpPr>
          <p:cNvPr id="409603" name="Rectangle 3"/>
          <p:cNvSpPr>
            <a:spLocks noGrp="1" noChangeArrowheads="1"/>
          </p:cNvSpPr>
          <p:nvPr>
            <p:ph type="body" idx="1"/>
          </p:nvPr>
        </p:nvSpPr>
        <p:spPr/>
        <p:txBody>
          <a:bodyPr/>
          <a:lstStyle/>
          <a:p>
            <a:pPr defTabSz="903288"/>
            <a:r>
              <a:rPr lang="en-IE"/>
              <a:t>To render a polygon, Phong surface rendering proceeds as follows:</a:t>
            </a:r>
          </a:p>
          <a:p>
            <a:pPr marL="808038" lvl="1" indent="-355600" defTabSz="903288">
              <a:buFontTx/>
              <a:buAutoNum type="arabicPeriod"/>
            </a:pPr>
            <a:r>
              <a:rPr lang="en-IE"/>
              <a:t>Determine the average unit normal vector at each vertex of the polygon</a:t>
            </a:r>
          </a:p>
          <a:p>
            <a:pPr marL="808038" lvl="1" indent="-355600" defTabSz="903288">
              <a:buFontTx/>
              <a:buAutoNum type="arabicPeriod"/>
            </a:pPr>
            <a:r>
              <a:rPr lang="en-IE"/>
              <a:t>Linearly interpolate the vertex normals over the projected area of the polygon</a:t>
            </a:r>
          </a:p>
          <a:p>
            <a:pPr marL="808038" lvl="1" indent="-355600" defTabSz="903288">
              <a:buFontTx/>
              <a:buAutoNum type="arabicPeriod"/>
            </a:pPr>
            <a:r>
              <a:rPr lang="en-IE"/>
              <a:t>Apply an illumination model at positions along scan lines to calculate pixel intensities using the interpolated normal vectors</a:t>
            </a:r>
            <a:endParaRPr lang="en-GB"/>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a:ln/>
        </p:spPr>
        <p:txBody>
          <a:bodyPr/>
          <a:lstStyle/>
          <a:p>
            <a:r>
              <a:rPr lang="en-IE"/>
              <a:t>Phong Surface Rendering (cont…)</a:t>
            </a:r>
            <a:endParaRPr lang="en-GB"/>
          </a:p>
        </p:txBody>
      </p:sp>
      <p:sp>
        <p:nvSpPr>
          <p:cNvPr id="410627" name="Rectangle 3"/>
          <p:cNvSpPr>
            <a:spLocks noGrp="1" noChangeArrowheads="1"/>
          </p:cNvSpPr>
          <p:nvPr>
            <p:ph type="body" idx="1"/>
          </p:nvPr>
        </p:nvSpPr>
        <p:spPr/>
        <p:txBody>
          <a:bodyPr/>
          <a:lstStyle/>
          <a:p>
            <a:endParaRPr lang="en-GB"/>
          </a:p>
        </p:txBody>
      </p:sp>
      <p:sp>
        <p:nvSpPr>
          <p:cNvPr id="410628" name="Freeform 4"/>
          <p:cNvSpPr>
            <a:spLocks/>
          </p:cNvSpPr>
          <p:nvPr/>
        </p:nvSpPr>
        <p:spPr bwMode="auto">
          <a:xfrm>
            <a:off x="647700" y="2549525"/>
            <a:ext cx="2992438" cy="3063875"/>
          </a:xfrm>
          <a:custGeom>
            <a:avLst/>
            <a:gdLst/>
            <a:ahLst/>
            <a:cxnLst>
              <a:cxn ang="0">
                <a:pos x="1885" y="0"/>
              </a:cxn>
              <a:cxn ang="0">
                <a:pos x="0" y="1234"/>
              </a:cxn>
              <a:cxn ang="0">
                <a:pos x="845" y="2446"/>
              </a:cxn>
              <a:cxn ang="0">
                <a:pos x="1885" y="0"/>
              </a:cxn>
            </a:cxnLst>
            <a:rect l="0" t="0" r="r" b="b"/>
            <a:pathLst>
              <a:path w="1885" h="2446">
                <a:moveTo>
                  <a:pt x="1885" y="0"/>
                </a:moveTo>
                <a:lnTo>
                  <a:pt x="0" y="1234"/>
                </a:lnTo>
                <a:lnTo>
                  <a:pt x="845" y="2446"/>
                </a:lnTo>
                <a:lnTo>
                  <a:pt x="1885" y="0"/>
                </a:lnTo>
                <a:close/>
              </a:path>
            </a:pathLst>
          </a:custGeom>
          <a:solidFill>
            <a:schemeClr val="accent1"/>
          </a:solidFill>
          <a:ln w="12700" cap="flat" cmpd="sng">
            <a:solidFill>
              <a:schemeClr val="tx1"/>
            </a:solidFill>
            <a:prstDash val="solid"/>
            <a:round/>
            <a:headEnd/>
            <a:tailEnd/>
          </a:ln>
          <a:effectLst/>
        </p:spPr>
        <p:txBody>
          <a:bodyPr wrap="none"/>
          <a:lstStyle/>
          <a:p>
            <a:endParaRPr lang="en-IN"/>
          </a:p>
        </p:txBody>
      </p:sp>
      <p:sp>
        <p:nvSpPr>
          <p:cNvPr id="410655" name="Line 31"/>
          <p:cNvSpPr>
            <a:spLocks noChangeShapeType="1"/>
          </p:cNvSpPr>
          <p:nvPr/>
        </p:nvSpPr>
        <p:spPr bwMode="auto">
          <a:xfrm>
            <a:off x="500063" y="4864100"/>
            <a:ext cx="3432175" cy="0"/>
          </a:xfrm>
          <a:prstGeom prst="line">
            <a:avLst/>
          </a:prstGeom>
          <a:noFill/>
          <a:ln w="31750">
            <a:solidFill>
              <a:srgbClr val="000080"/>
            </a:solidFill>
            <a:round/>
            <a:headEnd/>
            <a:tailEnd/>
          </a:ln>
          <a:effectLst/>
        </p:spPr>
        <p:txBody>
          <a:bodyPr wrap="none"/>
          <a:lstStyle/>
          <a:p>
            <a:endParaRPr lang="en-IN"/>
          </a:p>
        </p:txBody>
      </p:sp>
      <p:sp>
        <p:nvSpPr>
          <p:cNvPr id="410630" name="Line 6"/>
          <p:cNvSpPr>
            <a:spLocks noChangeShapeType="1"/>
          </p:cNvSpPr>
          <p:nvPr/>
        </p:nvSpPr>
        <p:spPr bwMode="auto">
          <a:xfrm flipV="1">
            <a:off x="3627438" y="2371725"/>
            <a:ext cx="985837" cy="188913"/>
          </a:xfrm>
          <a:prstGeom prst="line">
            <a:avLst/>
          </a:prstGeom>
          <a:noFill/>
          <a:ln w="38100">
            <a:solidFill>
              <a:srgbClr val="FF6600"/>
            </a:solidFill>
            <a:round/>
            <a:headEnd type="oval" w="med" len="med"/>
            <a:tailEnd type="triangle" w="med" len="med"/>
          </a:ln>
          <a:effectLst/>
        </p:spPr>
        <p:txBody>
          <a:bodyPr wrap="none"/>
          <a:lstStyle/>
          <a:p>
            <a:endParaRPr lang="en-IN"/>
          </a:p>
        </p:txBody>
      </p:sp>
      <p:sp>
        <p:nvSpPr>
          <p:cNvPr id="410631" name="Line 7"/>
          <p:cNvSpPr>
            <a:spLocks noChangeShapeType="1"/>
          </p:cNvSpPr>
          <p:nvPr/>
        </p:nvSpPr>
        <p:spPr bwMode="auto">
          <a:xfrm flipV="1">
            <a:off x="660400" y="3155950"/>
            <a:ext cx="107950" cy="938213"/>
          </a:xfrm>
          <a:prstGeom prst="line">
            <a:avLst/>
          </a:prstGeom>
          <a:noFill/>
          <a:ln w="38100">
            <a:solidFill>
              <a:srgbClr val="FF6600"/>
            </a:solidFill>
            <a:round/>
            <a:headEnd type="oval" w="med" len="med"/>
            <a:tailEnd type="triangle" w="med" len="med"/>
          </a:ln>
          <a:effectLst/>
        </p:spPr>
        <p:txBody>
          <a:bodyPr wrap="none"/>
          <a:lstStyle/>
          <a:p>
            <a:endParaRPr lang="en-IN"/>
          </a:p>
        </p:txBody>
      </p:sp>
      <p:sp>
        <p:nvSpPr>
          <p:cNvPr id="410632" name="Line 8"/>
          <p:cNvSpPr>
            <a:spLocks noChangeShapeType="1"/>
          </p:cNvSpPr>
          <p:nvPr/>
        </p:nvSpPr>
        <p:spPr bwMode="auto">
          <a:xfrm>
            <a:off x="1990725" y="5592763"/>
            <a:ext cx="881063" cy="333375"/>
          </a:xfrm>
          <a:prstGeom prst="line">
            <a:avLst/>
          </a:prstGeom>
          <a:noFill/>
          <a:ln w="38100">
            <a:solidFill>
              <a:srgbClr val="FF6600"/>
            </a:solidFill>
            <a:round/>
            <a:headEnd type="oval" w="med" len="med"/>
            <a:tailEnd type="triangle" w="med" len="med"/>
          </a:ln>
          <a:effectLst/>
        </p:spPr>
        <p:txBody>
          <a:bodyPr wrap="none"/>
          <a:lstStyle/>
          <a:p>
            <a:endParaRPr lang="en-IN"/>
          </a:p>
        </p:txBody>
      </p:sp>
      <p:sp>
        <p:nvSpPr>
          <p:cNvPr id="410633" name="Line 9"/>
          <p:cNvSpPr>
            <a:spLocks noChangeShapeType="1"/>
          </p:cNvSpPr>
          <p:nvPr/>
        </p:nvSpPr>
        <p:spPr bwMode="auto">
          <a:xfrm flipV="1">
            <a:off x="1325563" y="4311650"/>
            <a:ext cx="677862" cy="557213"/>
          </a:xfrm>
          <a:prstGeom prst="line">
            <a:avLst/>
          </a:prstGeom>
          <a:noFill/>
          <a:ln w="38100">
            <a:solidFill>
              <a:srgbClr val="FF6600"/>
            </a:solidFill>
            <a:round/>
            <a:headEnd type="oval" w="med" len="med"/>
            <a:tailEnd type="triangle" w="med" len="med"/>
          </a:ln>
          <a:effectLst/>
        </p:spPr>
        <p:txBody>
          <a:bodyPr wrap="none"/>
          <a:lstStyle/>
          <a:p>
            <a:endParaRPr lang="en-IN"/>
          </a:p>
        </p:txBody>
      </p:sp>
      <p:sp>
        <p:nvSpPr>
          <p:cNvPr id="410644" name="Text Box 20"/>
          <p:cNvSpPr txBox="1">
            <a:spLocks noChangeArrowheads="1"/>
          </p:cNvSpPr>
          <p:nvPr/>
        </p:nvSpPr>
        <p:spPr bwMode="auto">
          <a:xfrm>
            <a:off x="1925638" y="4044950"/>
            <a:ext cx="488950" cy="457200"/>
          </a:xfrm>
          <a:prstGeom prst="rect">
            <a:avLst/>
          </a:prstGeom>
          <a:noFill/>
          <a:ln w="12700">
            <a:noFill/>
            <a:miter lim="800000"/>
            <a:headEnd/>
            <a:tailEnd/>
          </a:ln>
          <a:effectLst/>
        </p:spPr>
        <p:txBody>
          <a:bodyPr wrap="none">
            <a:spAutoFit/>
          </a:bodyPr>
          <a:lstStyle/>
          <a:p>
            <a:pPr algn="ctr"/>
            <a:r>
              <a:rPr lang="en-IE" sz="2400" i="1">
                <a:latin typeface="Times New Roman" pitchFamily="18" charset="0"/>
                <a:cs typeface="Times New Roman" pitchFamily="18" charset="0"/>
              </a:rPr>
              <a:t>N</a:t>
            </a:r>
            <a:r>
              <a:rPr lang="en-IE" sz="2400" i="1" baseline="-25000">
                <a:latin typeface="Times New Roman" pitchFamily="18" charset="0"/>
                <a:cs typeface="Times New Roman" pitchFamily="18" charset="0"/>
              </a:rPr>
              <a:t>4</a:t>
            </a:r>
            <a:endParaRPr lang="en-GB" sz="2400" i="1">
              <a:latin typeface="Times New Roman" pitchFamily="18" charset="0"/>
              <a:cs typeface="Times New Roman" pitchFamily="18" charset="0"/>
            </a:endParaRPr>
          </a:p>
        </p:txBody>
      </p:sp>
      <p:sp>
        <p:nvSpPr>
          <p:cNvPr id="410651" name="Text Box 27"/>
          <p:cNvSpPr txBox="1">
            <a:spLocks noChangeArrowheads="1"/>
          </p:cNvSpPr>
          <p:nvPr/>
        </p:nvSpPr>
        <p:spPr bwMode="auto">
          <a:xfrm>
            <a:off x="623888" y="2693988"/>
            <a:ext cx="488950" cy="457200"/>
          </a:xfrm>
          <a:prstGeom prst="rect">
            <a:avLst/>
          </a:prstGeom>
          <a:noFill/>
          <a:ln w="12700">
            <a:noFill/>
            <a:miter lim="800000"/>
            <a:headEnd/>
            <a:tailEnd/>
          </a:ln>
          <a:effectLst/>
        </p:spPr>
        <p:txBody>
          <a:bodyPr wrap="none">
            <a:spAutoFit/>
          </a:bodyPr>
          <a:lstStyle/>
          <a:p>
            <a:pPr algn="ctr"/>
            <a:r>
              <a:rPr lang="en-IE" sz="2400" i="1">
                <a:latin typeface="Times New Roman" pitchFamily="18" charset="0"/>
                <a:cs typeface="Times New Roman" pitchFamily="18" charset="0"/>
              </a:rPr>
              <a:t>N</a:t>
            </a:r>
            <a:r>
              <a:rPr lang="en-IE" sz="2400" i="1" baseline="-25000">
                <a:latin typeface="Times New Roman" pitchFamily="18" charset="0"/>
                <a:cs typeface="Times New Roman" pitchFamily="18" charset="0"/>
              </a:rPr>
              <a:t>1</a:t>
            </a:r>
            <a:endParaRPr lang="en-GB" sz="2400" i="1">
              <a:latin typeface="Times New Roman" pitchFamily="18" charset="0"/>
              <a:cs typeface="Times New Roman" pitchFamily="18" charset="0"/>
            </a:endParaRPr>
          </a:p>
        </p:txBody>
      </p:sp>
      <p:sp>
        <p:nvSpPr>
          <p:cNvPr id="410652" name="Text Box 28"/>
          <p:cNvSpPr txBox="1">
            <a:spLocks noChangeArrowheads="1"/>
          </p:cNvSpPr>
          <p:nvPr/>
        </p:nvSpPr>
        <p:spPr bwMode="auto">
          <a:xfrm>
            <a:off x="2786063" y="5605463"/>
            <a:ext cx="488950" cy="457200"/>
          </a:xfrm>
          <a:prstGeom prst="rect">
            <a:avLst/>
          </a:prstGeom>
          <a:noFill/>
          <a:ln w="12700">
            <a:noFill/>
            <a:miter lim="800000"/>
            <a:headEnd/>
            <a:tailEnd/>
          </a:ln>
          <a:effectLst/>
        </p:spPr>
        <p:txBody>
          <a:bodyPr wrap="none">
            <a:spAutoFit/>
          </a:bodyPr>
          <a:lstStyle/>
          <a:p>
            <a:pPr algn="ctr"/>
            <a:r>
              <a:rPr lang="en-IE" sz="2400" i="1">
                <a:latin typeface="Times New Roman" pitchFamily="18" charset="0"/>
                <a:cs typeface="Times New Roman" pitchFamily="18" charset="0"/>
              </a:rPr>
              <a:t>N</a:t>
            </a:r>
            <a:r>
              <a:rPr lang="en-IE" sz="2400" i="1" baseline="-25000">
                <a:latin typeface="Times New Roman" pitchFamily="18" charset="0"/>
                <a:cs typeface="Times New Roman" pitchFamily="18" charset="0"/>
              </a:rPr>
              <a:t>2</a:t>
            </a:r>
            <a:endParaRPr lang="en-GB" sz="2400" i="1">
              <a:latin typeface="Times New Roman" pitchFamily="18" charset="0"/>
              <a:cs typeface="Times New Roman" pitchFamily="18" charset="0"/>
            </a:endParaRPr>
          </a:p>
        </p:txBody>
      </p:sp>
      <p:sp>
        <p:nvSpPr>
          <p:cNvPr id="410653" name="Text Box 29"/>
          <p:cNvSpPr txBox="1">
            <a:spLocks noChangeArrowheads="1"/>
          </p:cNvSpPr>
          <p:nvPr/>
        </p:nvSpPr>
        <p:spPr bwMode="auto">
          <a:xfrm>
            <a:off x="4556125" y="2106613"/>
            <a:ext cx="488950" cy="457200"/>
          </a:xfrm>
          <a:prstGeom prst="rect">
            <a:avLst/>
          </a:prstGeom>
          <a:noFill/>
          <a:ln w="12700">
            <a:noFill/>
            <a:miter lim="800000"/>
            <a:headEnd/>
            <a:tailEnd/>
          </a:ln>
          <a:effectLst/>
        </p:spPr>
        <p:txBody>
          <a:bodyPr wrap="none">
            <a:spAutoFit/>
          </a:bodyPr>
          <a:lstStyle/>
          <a:p>
            <a:pPr algn="ctr"/>
            <a:r>
              <a:rPr lang="en-IE" sz="2400" i="1">
                <a:latin typeface="Times New Roman" pitchFamily="18" charset="0"/>
                <a:cs typeface="Times New Roman" pitchFamily="18" charset="0"/>
              </a:rPr>
              <a:t>N</a:t>
            </a:r>
            <a:r>
              <a:rPr lang="en-IE" sz="2400" i="1" baseline="-25000">
                <a:latin typeface="Times New Roman" pitchFamily="18" charset="0"/>
                <a:cs typeface="Times New Roman" pitchFamily="18" charset="0"/>
              </a:rPr>
              <a:t>3</a:t>
            </a:r>
            <a:endParaRPr lang="en-GB" sz="2400" i="1">
              <a:latin typeface="Times New Roman" pitchFamily="18" charset="0"/>
              <a:cs typeface="Times New Roman" pitchFamily="18" charset="0"/>
            </a:endParaRPr>
          </a:p>
        </p:txBody>
      </p:sp>
      <p:sp>
        <p:nvSpPr>
          <p:cNvPr id="410656" name="Text Box 32"/>
          <p:cNvSpPr txBox="1">
            <a:spLocks noChangeArrowheads="1"/>
          </p:cNvSpPr>
          <p:nvPr/>
        </p:nvSpPr>
        <p:spPr bwMode="auto">
          <a:xfrm>
            <a:off x="2909888" y="4532313"/>
            <a:ext cx="1123950" cy="366712"/>
          </a:xfrm>
          <a:prstGeom prst="rect">
            <a:avLst/>
          </a:prstGeom>
          <a:noFill/>
          <a:ln w="12700">
            <a:noFill/>
            <a:miter lim="800000"/>
            <a:headEnd/>
            <a:tailEnd/>
          </a:ln>
          <a:effectLst/>
        </p:spPr>
        <p:txBody>
          <a:bodyPr wrap="none">
            <a:spAutoFit/>
          </a:bodyPr>
          <a:lstStyle/>
          <a:p>
            <a:r>
              <a:rPr lang="en-IE"/>
              <a:t>Scan line</a:t>
            </a:r>
            <a:endParaRPr lang="en-GB"/>
          </a:p>
        </p:txBody>
      </p:sp>
      <p:graphicFrame>
        <p:nvGraphicFramePr>
          <p:cNvPr id="410657" name="Object 33"/>
          <p:cNvGraphicFramePr>
            <a:graphicFrameLocks noChangeAspect="1"/>
          </p:cNvGraphicFramePr>
          <p:nvPr/>
        </p:nvGraphicFramePr>
        <p:xfrm>
          <a:off x="4889500" y="2551113"/>
          <a:ext cx="3900488" cy="946150"/>
        </p:xfrm>
        <a:graphic>
          <a:graphicData uri="http://schemas.openxmlformats.org/presentationml/2006/ole">
            <p:oleObj spid="_x0000_s5122" name="Equation" r:id="rId3" imgW="1777680" imgH="431640" progId="">
              <p:embed/>
            </p:oleObj>
          </a:graphicData>
        </a:graphic>
      </p:graphicFrame>
      <p:sp>
        <p:nvSpPr>
          <p:cNvPr id="410659" name="Line 35"/>
          <p:cNvSpPr>
            <a:spLocks noChangeShapeType="1"/>
          </p:cNvSpPr>
          <p:nvPr/>
        </p:nvSpPr>
        <p:spPr bwMode="auto">
          <a:xfrm>
            <a:off x="2395538" y="4857750"/>
            <a:ext cx="831850" cy="84138"/>
          </a:xfrm>
          <a:prstGeom prst="line">
            <a:avLst/>
          </a:prstGeom>
          <a:noFill/>
          <a:ln w="38100">
            <a:solidFill>
              <a:srgbClr val="FF6600"/>
            </a:solidFill>
            <a:round/>
            <a:headEnd type="oval" w="med" len="med"/>
            <a:tailEnd type="triangle" w="med" len="med"/>
          </a:ln>
          <a:effectLst/>
        </p:spPr>
        <p:txBody>
          <a:bodyPr wrap="none"/>
          <a:lstStyle/>
          <a:p>
            <a:endParaRPr lang="en-IN"/>
          </a:p>
        </p:txBody>
      </p:sp>
      <p:sp>
        <p:nvSpPr>
          <p:cNvPr id="410660" name="Text Box 36"/>
          <p:cNvSpPr txBox="1">
            <a:spLocks noChangeArrowheads="1"/>
          </p:cNvSpPr>
          <p:nvPr/>
        </p:nvSpPr>
        <p:spPr bwMode="auto">
          <a:xfrm>
            <a:off x="3078163" y="4870450"/>
            <a:ext cx="488950" cy="457200"/>
          </a:xfrm>
          <a:prstGeom prst="rect">
            <a:avLst/>
          </a:prstGeom>
          <a:noFill/>
          <a:ln w="12700">
            <a:noFill/>
            <a:miter lim="800000"/>
            <a:headEnd/>
            <a:tailEnd/>
          </a:ln>
          <a:effectLst/>
        </p:spPr>
        <p:txBody>
          <a:bodyPr wrap="none">
            <a:spAutoFit/>
          </a:bodyPr>
          <a:lstStyle/>
          <a:p>
            <a:r>
              <a:rPr lang="en-IE" sz="2400" i="1">
                <a:latin typeface="Times New Roman" pitchFamily="18" charset="0"/>
                <a:cs typeface="Times New Roman" pitchFamily="18" charset="0"/>
              </a:rPr>
              <a:t>N</a:t>
            </a:r>
            <a:r>
              <a:rPr lang="en-IE" sz="2400" i="1" baseline="-25000">
                <a:latin typeface="Times New Roman" pitchFamily="18" charset="0"/>
                <a:cs typeface="Times New Roman" pitchFamily="18" charset="0"/>
              </a:rPr>
              <a:t>5</a:t>
            </a:r>
            <a:endParaRPr lang="en-GB" sz="2400" i="1">
              <a:latin typeface="Times New Roman" pitchFamily="18" charset="0"/>
              <a:cs typeface="Times New Roman" pitchFamily="18" charset="0"/>
            </a:endParaRPr>
          </a:p>
        </p:txBody>
      </p:sp>
      <p:graphicFrame>
        <p:nvGraphicFramePr>
          <p:cNvPr id="410661" name="Object 37"/>
          <p:cNvGraphicFramePr>
            <a:graphicFrameLocks noChangeAspect="1"/>
          </p:cNvGraphicFramePr>
          <p:nvPr/>
        </p:nvGraphicFramePr>
        <p:xfrm>
          <a:off x="4902200" y="3654425"/>
          <a:ext cx="3929063" cy="946150"/>
        </p:xfrm>
        <a:graphic>
          <a:graphicData uri="http://schemas.openxmlformats.org/presentationml/2006/ole">
            <p:oleObj spid="_x0000_s5123" name="Equation" r:id="rId4" imgW="1790640" imgH="431640" progId="">
              <p:embed/>
            </p:oleObj>
          </a:graphicData>
        </a:graphic>
      </p:graphicFrame>
      <p:sp>
        <p:nvSpPr>
          <p:cNvPr id="410662" name="Line 38"/>
          <p:cNvSpPr>
            <a:spLocks noChangeShapeType="1"/>
          </p:cNvSpPr>
          <p:nvPr/>
        </p:nvSpPr>
        <p:spPr bwMode="auto">
          <a:xfrm flipV="1">
            <a:off x="1931988" y="4562475"/>
            <a:ext cx="714375" cy="307975"/>
          </a:xfrm>
          <a:prstGeom prst="line">
            <a:avLst/>
          </a:prstGeom>
          <a:noFill/>
          <a:ln w="38100">
            <a:solidFill>
              <a:srgbClr val="FF6600"/>
            </a:solidFill>
            <a:round/>
            <a:headEnd type="oval" w="med" len="med"/>
            <a:tailEnd type="triangle" w="med" len="med"/>
          </a:ln>
          <a:effectLst/>
        </p:spPr>
        <p:txBody>
          <a:bodyPr wrap="none"/>
          <a:lstStyle/>
          <a:p>
            <a:endParaRPr lang="en-IN"/>
          </a:p>
        </p:txBody>
      </p:sp>
      <p:sp>
        <p:nvSpPr>
          <p:cNvPr id="410663" name="Text Box 39"/>
          <p:cNvSpPr txBox="1">
            <a:spLocks noChangeArrowheads="1"/>
          </p:cNvSpPr>
          <p:nvPr/>
        </p:nvSpPr>
        <p:spPr bwMode="auto">
          <a:xfrm>
            <a:off x="2595563" y="4257675"/>
            <a:ext cx="488950" cy="457200"/>
          </a:xfrm>
          <a:prstGeom prst="rect">
            <a:avLst/>
          </a:prstGeom>
          <a:noFill/>
          <a:ln w="12700">
            <a:noFill/>
            <a:miter lim="800000"/>
            <a:headEnd/>
            <a:tailEnd/>
          </a:ln>
          <a:effectLst/>
        </p:spPr>
        <p:txBody>
          <a:bodyPr wrap="none">
            <a:spAutoFit/>
          </a:bodyPr>
          <a:lstStyle/>
          <a:p>
            <a:pPr algn="ctr"/>
            <a:r>
              <a:rPr lang="en-IE" sz="2400" i="1">
                <a:latin typeface="Times New Roman" pitchFamily="18" charset="0"/>
                <a:cs typeface="Times New Roman" pitchFamily="18" charset="0"/>
              </a:rPr>
              <a:t>N</a:t>
            </a:r>
            <a:r>
              <a:rPr lang="en-IE" sz="2400" i="1" baseline="-25000">
                <a:latin typeface="Times New Roman" pitchFamily="18" charset="0"/>
                <a:cs typeface="Times New Roman" pitchFamily="18" charset="0"/>
              </a:rPr>
              <a:t>p</a:t>
            </a:r>
            <a:endParaRPr lang="en-GB" sz="2400" i="1">
              <a:latin typeface="Times New Roman" pitchFamily="18" charset="0"/>
              <a:cs typeface="Times New Roman" pitchFamily="18" charset="0"/>
            </a:endParaRPr>
          </a:p>
        </p:txBody>
      </p:sp>
      <p:sp>
        <p:nvSpPr>
          <p:cNvPr id="410664" name="Text Box 40"/>
          <p:cNvSpPr txBox="1">
            <a:spLocks noChangeArrowheads="1"/>
          </p:cNvSpPr>
          <p:nvPr/>
        </p:nvSpPr>
        <p:spPr bwMode="auto">
          <a:xfrm>
            <a:off x="1677988" y="4745038"/>
            <a:ext cx="336550" cy="457200"/>
          </a:xfrm>
          <a:prstGeom prst="rect">
            <a:avLst/>
          </a:prstGeom>
          <a:noFill/>
          <a:ln w="12700">
            <a:noFill/>
            <a:miter lim="800000"/>
            <a:headEnd/>
            <a:tailEnd/>
          </a:ln>
          <a:effectLst/>
        </p:spPr>
        <p:txBody>
          <a:bodyPr wrap="none">
            <a:spAutoFit/>
          </a:bodyPr>
          <a:lstStyle/>
          <a:p>
            <a:pPr algn="ctr"/>
            <a:r>
              <a:rPr lang="en-IE" sz="2400" i="1">
                <a:latin typeface="Times New Roman" pitchFamily="18" charset="0"/>
                <a:cs typeface="Times New Roman" pitchFamily="18" charset="0"/>
              </a:rPr>
              <a:t>p</a:t>
            </a:r>
            <a:endParaRPr lang="en-GB" sz="2400" i="1">
              <a:latin typeface="Times New Roman" pitchFamily="18" charset="0"/>
              <a:cs typeface="Times New Roman" pitchFamily="18" charset="0"/>
            </a:endParaRPr>
          </a:p>
        </p:txBody>
      </p:sp>
      <p:graphicFrame>
        <p:nvGraphicFramePr>
          <p:cNvPr id="410665" name="Object 41"/>
          <p:cNvGraphicFramePr>
            <a:graphicFrameLocks noChangeAspect="1"/>
          </p:cNvGraphicFramePr>
          <p:nvPr/>
        </p:nvGraphicFramePr>
        <p:xfrm>
          <a:off x="4870450" y="4735513"/>
          <a:ext cx="4040188" cy="1001712"/>
        </p:xfrm>
        <a:graphic>
          <a:graphicData uri="http://schemas.openxmlformats.org/presentationml/2006/ole">
            <p:oleObj spid="_x0000_s5124" name="Equation" r:id="rId5" imgW="1841400" imgH="4572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6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06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06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06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066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6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066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06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066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06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33" grpId="0" animBg="1"/>
      <p:bldP spid="410644" grpId="0"/>
      <p:bldP spid="410659" grpId="0" animBg="1"/>
      <p:bldP spid="410660" grpId="0"/>
      <p:bldP spid="410662" grpId="0" animBg="1"/>
      <p:bldP spid="410663" grpId="0"/>
      <p:bldP spid="41066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a:ln/>
        </p:spPr>
        <p:txBody>
          <a:bodyPr/>
          <a:lstStyle/>
          <a:p>
            <a:r>
              <a:rPr lang="en-IE" sz="3600"/>
              <a:t>Phong Surface Rendering Implementation</a:t>
            </a:r>
            <a:endParaRPr lang="en-GB" sz="3600"/>
          </a:p>
        </p:txBody>
      </p:sp>
      <p:sp>
        <p:nvSpPr>
          <p:cNvPr id="412675" name="Rectangle 3"/>
          <p:cNvSpPr>
            <a:spLocks noGrp="1" noChangeArrowheads="1"/>
          </p:cNvSpPr>
          <p:nvPr>
            <p:ph type="body" idx="1"/>
          </p:nvPr>
        </p:nvSpPr>
        <p:spPr/>
        <p:txBody>
          <a:bodyPr/>
          <a:lstStyle/>
          <a:p>
            <a:r>
              <a:rPr lang="en-IE"/>
              <a:t>Phong shading is much slower than Gouraud shading as the lighting model is revaluated so many times</a:t>
            </a:r>
          </a:p>
          <a:p>
            <a:r>
              <a:rPr lang="en-IE"/>
              <a:t>However, there are fast Phong surface rendering approaches that can be implemented iteratively </a:t>
            </a:r>
          </a:p>
          <a:p>
            <a:r>
              <a:rPr lang="en-IE"/>
              <a:t>Typically Phong shading is implemented as part of a visible surface detection technique</a:t>
            </a:r>
            <a:endParaRPr lang="en-GB"/>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703" name="Rectangle 7"/>
          <p:cNvSpPr>
            <a:spLocks noGrp="1" noChangeArrowheads="1"/>
          </p:cNvSpPr>
          <p:nvPr>
            <p:ph type="title"/>
          </p:nvPr>
        </p:nvSpPr>
        <p:spPr>
          <a:ln/>
        </p:spPr>
        <p:txBody>
          <a:bodyPr/>
          <a:lstStyle/>
          <a:p>
            <a:r>
              <a:rPr lang="en-IE"/>
              <a:t>Phong Shading Examples</a:t>
            </a:r>
            <a:endParaRPr lang="en-GB"/>
          </a:p>
        </p:txBody>
      </p:sp>
      <p:pic>
        <p:nvPicPr>
          <p:cNvPr id="413700" name="Picture 4"/>
          <p:cNvPicPr>
            <a:picLocks noChangeAspect="1" noChangeArrowheads="1"/>
          </p:cNvPicPr>
          <p:nvPr/>
        </p:nvPicPr>
        <p:blipFill>
          <a:blip r:embed="rId2" cstate="print">
            <a:lum bright="12000"/>
          </a:blip>
          <a:srcRect/>
          <a:stretch>
            <a:fillRect/>
          </a:stretch>
        </p:blipFill>
        <p:spPr bwMode="auto">
          <a:xfrm>
            <a:off x="906463" y="1322388"/>
            <a:ext cx="7297737" cy="5473700"/>
          </a:xfrm>
          <a:prstGeom prst="rect">
            <a:avLst/>
          </a:prstGeom>
          <a:noFill/>
          <a:ln w="12700">
            <a:noFill/>
            <a:miter lim="800000"/>
            <a:headEnd/>
            <a:tailEnd/>
          </a:ln>
          <a:effectLst/>
        </p:spPr>
      </p:pic>
      <p:grpSp>
        <p:nvGrpSpPr>
          <p:cNvPr id="2" name="Group 8"/>
          <p:cNvGrpSpPr>
            <a:grpSpLocks/>
          </p:cNvGrpSpPr>
          <p:nvPr/>
        </p:nvGrpSpPr>
        <p:grpSpPr bwMode="auto">
          <a:xfrm>
            <a:off x="0" y="1811338"/>
            <a:ext cx="477838" cy="5035550"/>
            <a:chOff x="0" y="1148"/>
            <a:chExt cx="301" cy="3172"/>
          </a:xfrm>
        </p:grpSpPr>
        <p:pic>
          <p:nvPicPr>
            <p:cNvPr id="413701" name="Picture 5"/>
            <p:cNvPicPr>
              <a:picLocks noChangeAspect="1" noChangeArrowheads="1"/>
            </p:cNvPicPr>
            <p:nvPr/>
          </p:nvPicPr>
          <p:blipFill>
            <a:blip r:embed="rId3" cstate="print"/>
            <a:srcRect l="10727" t="19427" r="12596" b="57579"/>
            <a:stretch>
              <a:fillRect/>
            </a:stretch>
          </p:blipFill>
          <p:spPr bwMode="auto">
            <a:xfrm rot="-5400000">
              <a:off x="-426" y="3595"/>
              <a:ext cx="1151" cy="300"/>
            </a:xfrm>
            <a:prstGeom prst="rect">
              <a:avLst/>
            </a:prstGeom>
            <a:noFill/>
            <a:ln w="12700">
              <a:solidFill>
                <a:schemeClr val="tx1"/>
              </a:solidFill>
              <a:miter lim="800000"/>
              <a:headEnd/>
              <a:tailEnd/>
            </a:ln>
            <a:effectLst/>
          </p:spPr>
        </p:pic>
        <p:sp>
          <p:nvSpPr>
            <p:cNvPr id="413702" name="Rectangle 6"/>
            <p:cNvSpPr>
              <a:spLocks noChangeArrowheads="1"/>
            </p:cNvSpPr>
            <p:nvPr/>
          </p:nvSpPr>
          <p:spPr bwMode="auto">
            <a:xfrm rot="-5400000">
              <a:off x="-855" y="2003"/>
              <a:ext cx="2011" cy="301"/>
            </a:xfrm>
            <a:prstGeom prst="rect">
              <a:avLst/>
            </a:prstGeom>
            <a:solidFill>
              <a:srgbClr val="000080"/>
            </a:solidFill>
            <a:ln w="12700">
              <a:solidFill>
                <a:schemeClr val="tx1"/>
              </a:solidFill>
              <a:miter lim="800000"/>
              <a:headEnd/>
              <a:tailEnd/>
            </a:ln>
            <a:effectLst/>
          </p:spPr>
          <p:txBody>
            <a:bodyPr anchor="ctr"/>
            <a:lstStyle/>
            <a:p>
              <a:r>
                <a:rPr lang="en-US" sz="1200">
                  <a:solidFill>
                    <a:schemeClr val="bg1"/>
                  </a:solidFill>
                </a:rPr>
                <a:t>Images come from Garry’s Mod: </a:t>
              </a:r>
              <a:r>
                <a:rPr lang="en-US" sz="1200">
                  <a:hlinkClick r:id="rId4"/>
                </a:rPr>
                <a:t>http://www.garry.tv/</a:t>
              </a:r>
              <a:r>
                <a:rPr lang="en-US" sz="1200"/>
                <a:t> </a:t>
              </a:r>
              <a:endParaRPr lang="en-GB" sz="1200"/>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Rot="1" noChangeArrowheads="1"/>
          </p:cNvSpPr>
          <p:nvPr>
            <p:ph type="title"/>
          </p:nvPr>
        </p:nvSpPr>
        <p:spPr/>
        <p:txBody>
          <a:bodyPr/>
          <a:lstStyle/>
          <a:p>
            <a:pPr eaLnBrk="1" hangingPunct="1">
              <a:defRPr/>
            </a:pPr>
            <a:r>
              <a:rPr lang="en-US" smtClean="0"/>
              <a:t>Phong Surface Rendering</a:t>
            </a:r>
          </a:p>
        </p:txBody>
      </p:sp>
      <p:pic>
        <p:nvPicPr>
          <p:cNvPr id="29699" name="Picture 3" descr="facet_gouraud_phong"/>
          <p:cNvPicPr>
            <a:picLocks noChangeAspect="1" noChangeArrowheads="1"/>
          </p:cNvPicPr>
          <p:nvPr/>
        </p:nvPicPr>
        <p:blipFill>
          <a:blip r:embed="rId2" cstate="print"/>
          <a:srcRect t="11603" b="11575"/>
          <a:stretch>
            <a:fillRect/>
          </a:stretch>
        </p:blipFill>
        <p:spPr bwMode="auto">
          <a:xfrm>
            <a:off x="914400" y="1600200"/>
            <a:ext cx="7315200" cy="4267200"/>
          </a:xfrm>
          <a:prstGeom prst="rect">
            <a:avLst/>
          </a:prstGeom>
          <a:noFill/>
          <a:ln w="9525">
            <a:noFill/>
            <a:miter lim="800000"/>
            <a:headEnd/>
            <a:tailEnd/>
          </a:ln>
        </p:spPr>
      </p:pic>
      <p:sp>
        <p:nvSpPr>
          <p:cNvPr id="29700" name="Text Box 4"/>
          <p:cNvSpPr txBox="1">
            <a:spLocks noChangeArrowheads="1"/>
          </p:cNvSpPr>
          <p:nvPr/>
        </p:nvSpPr>
        <p:spPr bwMode="auto">
          <a:xfrm>
            <a:off x="2514600" y="5943600"/>
            <a:ext cx="593725" cy="396875"/>
          </a:xfrm>
          <a:prstGeom prst="rect">
            <a:avLst/>
          </a:prstGeom>
          <a:noFill/>
          <a:ln w="9525">
            <a:noFill/>
            <a:miter lim="800000"/>
            <a:headEnd/>
            <a:tailEnd/>
          </a:ln>
        </p:spPr>
        <p:txBody>
          <a:bodyPr wrap="none">
            <a:spAutoFit/>
          </a:bodyPr>
          <a:lstStyle/>
          <a:p>
            <a:pPr algn="l" eaLnBrk="1" hangingPunct="1"/>
            <a:r>
              <a:rPr lang="en-US" sz="2000">
                <a:latin typeface="Tahoma" pitchFamily="34" charset="0"/>
                <a:cs typeface="Times New Roman" pitchFamily="18" charset="0"/>
              </a:rPr>
              <a:t>Flat</a:t>
            </a:r>
          </a:p>
        </p:txBody>
      </p:sp>
      <p:sp>
        <p:nvSpPr>
          <p:cNvPr id="29701" name="Text Box 5"/>
          <p:cNvSpPr txBox="1">
            <a:spLocks noChangeArrowheads="1"/>
          </p:cNvSpPr>
          <p:nvPr/>
        </p:nvSpPr>
        <p:spPr bwMode="auto">
          <a:xfrm>
            <a:off x="4343400" y="5943600"/>
            <a:ext cx="1139825" cy="396875"/>
          </a:xfrm>
          <a:prstGeom prst="rect">
            <a:avLst/>
          </a:prstGeom>
          <a:noFill/>
          <a:ln w="9525">
            <a:noFill/>
            <a:miter lim="800000"/>
            <a:headEnd/>
            <a:tailEnd/>
          </a:ln>
        </p:spPr>
        <p:txBody>
          <a:bodyPr wrap="none">
            <a:spAutoFit/>
          </a:bodyPr>
          <a:lstStyle/>
          <a:p>
            <a:pPr algn="l" eaLnBrk="1" hangingPunct="1"/>
            <a:r>
              <a:rPr lang="en-US" sz="2000">
                <a:latin typeface="Tahoma" pitchFamily="34" charset="0"/>
                <a:cs typeface="Times New Roman" pitchFamily="18" charset="0"/>
              </a:rPr>
              <a:t>Gouraud</a:t>
            </a:r>
          </a:p>
        </p:txBody>
      </p:sp>
      <p:sp>
        <p:nvSpPr>
          <p:cNvPr id="29702" name="Text Box 6"/>
          <p:cNvSpPr txBox="1">
            <a:spLocks noChangeArrowheads="1"/>
          </p:cNvSpPr>
          <p:nvPr/>
        </p:nvSpPr>
        <p:spPr bwMode="auto">
          <a:xfrm>
            <a:off x="6705600" y="5943600"/>
            <a:ext cx="884238" cy="396875"/>
          </a:xfrm>
          <a:prstGeom prst="rect">
            <a:avLst/>
          </a:prstGeom>
          <a:noFill/>
          <a:ln w="9525">
            <a:noFill/>
            <a:miter lim="800000"/>
            <a:headEnd/>
            <a:tailEnd/>
          </a:ln>
        </p:spPr>
        <p:txBody>
          <a:bodyPr wrap="none">
            <a:spAutoFit/>
          </a:bodyPr>
          <a:lstStyle/>
          <a:p>
            <a:pPr algn="l" eaLnBrk="1" hangingPunct="1"/>
            <a:r>
              <a:rPr lang="en-US" sz="2000">
                <a:latin typeface="Tahoma" pitchFamily="34" charset="0"/>
                <a:cs typeface="Times New Roman" pitchFamily="18" charset="0"/>
              </a:rPr>
              <a:t>Phong</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ln/>
        </p:spPr>
        <p:txBody>
          <a:bodyPr/>
          <a:lstStyle/>
          <a:p>
            <a:r>
              <a:rPr lang="en-IE"/>
              <a:t>Summary</a:t>
            </a:r>
            <a:endParaRPr lang="en-GB"/>
          </a:p>
        </p:txBody>
      </p:sp>
      <p:sp>
        <p:nvSpPr>
          <p:cNvPr id="362499" name="Rectangle 3"/>
          <p:cNvSpPr>
            <a:spLocks noGrp="1" noChangeArrowheads="1"/>
          </p:cNvSpPr>
          <p:nvPr>
            <p:ph type="body" idx="1"/>
          </p:nvPr>
        </p:nvSpPr>
        <p:spPr/>
        <p:txBody>
          <a:bodyPr/>
          <a:lstStyle/>
          <a:p>
            <a:r>
              <a:rPr lang="en-IE"/>
              <a:t>For realistic rendering of polygons we need interpolation methods to determine lighting positions</a:t>
            </a:r>
          </a:p>
          <a:p>
            <a:r>
              <a:rPr lang="en-IE"/>
              <a:t>Flat shading is fast, but unrealistic</a:t>
            </a:r>
          </a:p>
          <a:p>
            <a:r>
              <a:rPr lang="en-IE"/>
              <a:t>Gouraud shading is better, but does not handle specular reflections very well</a:t>
            </a:r>
          </a:p>
          <a:p>
            <a:r>
              <a:rPr lang="en-IE"/>
              <a:t>Phong shading is better still, but can be slow</a:t>
            </a:r>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dirty="0" smtClean="0"/>
              <a:t>DISPLAYING LIGHT INTENSITIES</a:t>
            </a:r>
            <a:endParaRPr lang="en-IN" dirty="0"/>
          </a:p>
        </p:txBody>
      </p:sp>
      <p:sp>
        <p:nvSpPr>
          <p:cNvPr id="3" name="Content Placeholder 2"/>
          <p:cNvSpPr>
            <a:spLocks noGrp="1"/>
          </p:cNvSpPr>
          <p:nvPr>
            <p:ph idx="1"/>
          </p:nvPr>
        </p:nvSpPr>
        <p:spPr>
          <a:xfrm>
            <a:off x="457200" y="1052736"/>
            <a:ext cx="8229600" cy="5805264"/>
          </a:xfrm>
        </p:spPr>
        <p:txBody>
          <a:bodyPr>
            <a:normAutofit fontScale="85000" lnSpcReduction="10000"/>
          </a:bodyPr>
          <a:lstStyle/>
          <a:p>
            <a:r>
              <a:rPr lang="en-US" dirty="0" smtClean="0"/>
              <a:t>I0 is the lowest level and In is the highest intensity level that can be displayed on the monitor. Any intermediate intensity can then be expressed in terms of Io as </a:t>
            </a:r>
          </a:p>
          <a:p>
            <a:r>
              <a:rPr lang="en-US" dirty="0" smtClean="0"/>
              <a:t>I</a:t>
            </a:r>
            <a:r>
              <a:rPr lang="en-US" baseline="-25000" dirty="0" smtClean="0"/>
              <a:t>k</a:t>
            </a:r>
            <a:r>
              <a:rPr lang="en-US" dirty="0" smtClean="0"/>
              <a:t> = r</a:t>
            </a:r>
            <a:r>
              <a:rPr lang="en-US" baseline="30000" dirty="0" smtClean="0"/>
              <a:t>k</a:t>
            </a:r>
            <a:r>
              <a:rPr lang="en-US" dirty="0" smtClean="0"/>
              <a:t> I</a:t>
            </a:r>
            <a:r>
              <a:rPr lang="en-US" baseline="-25000" dirty="0" smtClean="0"/>
              <a:t>0</a:t>
            </a:r>
          </a:p>
          <a:p>
            <a:r>
              <a:rPr lang="en-US" dirty="0" smtClean="0"/>
              <a:t>The value of r can be calculated (for given values of I</a:t>
            </a:r>
            <a:r>
              <a:rPr lang="en-US" baseline="-25000" dirty="0" smtClean="0"/>
              <a:t>0   </a:t>
            </a:r>
            <a:r>
              <a:rPr lang="en-US" dirty="0" smtClean="0"/>
              <a:t>and n) for particular system by substituting k = n in the above expression. since I</a:t>
            </a:r>
            <a:r>
              <a:rPr lang="en-US" baseline="-25000" dirty="0" smtClean="0"/>
              <a:t>n</a:t>
            </a:r>
            <a:r>
              <a:rPr lang="en-US" dirty="0" smtClean="0"/>
              <a:t> = 1,   r = (1/ I</a:t>
            </a:r>
            <a:r>
              <a:rPr lang="en-US" baseline="-25000" dirty="0" smtClean="0"/>
              <a:t>0</a:t>
            </a:r>
            <a:r>
              <a:rPr lang="en-US" dirty="0" smtClean="0"/>
              <a:t> ) 1/n</a:t>
            </a:r>
          </a:p>
          <a:p>
            <a:r>
              <a:rPr lang="en-US" dirty="0" smtClean="0"/>
              <a:t>Thus the calculations for Ik can be written as</a:t>
            </a:r>
          </a:p>
          <a:p>
            <a:r>
              <a:rPr lang="en-US" dirty="0" smtClean="0"/>
              <a:t>I</a:t>
            </a:r>
            <a:r>
              <a:rPr lang="en-US" baseline="-25000" dirty="0" smtClean="0"/>
              <a:t>k</a:t>
            </a:r>
            <a:r>
              <a:rPr lang="en-US" dirty="0" smtClean="0"/>
              <a:t> = I</a:t>
            </a:r>
            <a:r>
              <a:rPr lang="en-US" baseline="-25000" dirty="0" smtClean="0"/>
              <a:t>0</a:t>
            </a:r>
            <a:r>
              <a:rPr lang="en-US" dirty="0" smtClean="0"/>
              <a:t> </a:t>
            </a:r>
            <a:r>
              <a:rPr lang="en-US" baseline="30000" dirty="0" smtClean="0"/>
              <a:t>(n-k)/n   </a:t>
            </a:r>
            <a:r>
              <a:rPr lang="en-US" dirty="0" smtClean="0"/>
              <a:t>if I</a:t>
            </a:r>
            <a:r>
              <a:rPr lang="en-US" baseline="-25000" dirty="0" smtClean="0"/>
              <a:t>0</a:t>
            </a:r>
            <a:r>
              <a:rPr lang="en-US" dirty="0" smtClean="0"/>
              <a:t> </a:t>
            </a:r>
            <a:r>
              <a:rPr lang="en-US" smtClean="0"/>
              <a:t>= </a:t>
            </a:r>
            <a:r>
              <a:rPr lang="en-US" smtClean="0"/>
              <a:t>1/8 </a:t>
            </a:r>
            <a:r>
              <a:rPr lang="en-US" dirty="0" smtClean="0"/>
              <a:t>for a system with n =3 we have r=2 and four intensity levels as 1/8 , ¼ , ½ and 1.</a:t>
            </a:r>
          </a:p>
          <a:p>
            <a:r>
              <a:rPr lang="en-US" dirty="0" smtClean="0"/>
              <a:t>The lowest intensity value I</a:t>
            </a:r>
            <a:r>
              <a:rPr lang="en-US" baseline="-25000" dirty="0" smtClean="0"/>
              <a:t>0 </a:t>
            </a:r>
            <a:r>
              <a:rPr lang="en-US" dirty="0" smtClean="0"/>
              <a:t>depends on the characteristic of the </a:t>
            </a:r>
            <a:r>
              <a:rPr lang="en-US" dirty="0" err="1" smtClean="0"/>
              <a:t>moitor</a:t>
            </a:r>
            <a:r>
              <a:rPr lang="en-US" dirty="0" smtClean="0"/>
              <a:t> and is typically in the range from 0.005 to 0.025</a:t>
            </a:r>
          </a:p>
          <a:p>
            <a:endParaRPr lang="en-US" baseline="30000" dirty="0" smtClean="0"/>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52736"/>
          </a:xfrm>
        </p:spPr>
        <p:txBody>
          <a:bodyPr>
            <a:normAutofit fontScale="90000"/>
          </a:bodyPr>
          <a:lstStyle/>
          <a:p>
            <a:r>
              <a:rPr lang="en-US" dirty="0" smtClean="0"/>
              <a:t>Gamma correction and Video lookup Table </a:t>
            </a:r>
            <a:endParaRPr lang="en-IN" dirty="0"/>
          </a:p>
        </p:txBody>
      </p:sp>
      <p:sp>
        <p:nvSpPr>
          <p:cNvPr id="3" name="Content Placeholder 2"/>
          <p:cNvSpPr>
            <a:spLocks noGrp="1"/>
          </p:cNvSpPr>
          <p:nvPr>
            <p:ph idx="1"/>
          </p:nvPr>
        </p:nvSpPr>
        <p:spPr>
          <a:xfrm>
            <a:off x="0" y="908720"/>
            <a:ext cx="8964488" cy="5949280"/>
          </a:xfrm>
        </p:spPr>
        <p:txBody>
          <a:bodyPr>
            <a:normAutofit fontScale="92500" lnSpcReduction="20000"/>
          </a:bodyPr>
          <a:lstStyle/>
          <a:p>
            <a:r>
              <a:rPr lang="en-US" dirty="0" smtClean="0"/>
              <a:t>Non linearity of display devices is another problem associated with the display of intensities.</a:t>
            </a:r>
          </a:p>
          <a:p>
            <a:r>
              <a:rPr lang="en-US" dirty="0" smtClean="0"/>
              <a:t>The calculated intensities are stored in a file as integer values with one byte assigned to each RGB component.</a:t>
            </a:r>
          </a:p>
          <a:p>
            <a:r>
              <a:rPr lang="en-US" dirty="0" smtClean="0"/>
              <a:t>The intensity file is also linear (pixel with value 64,64,64 has ½ intensity as compared with pixel having values 128,128,128.</a:t>
            </a:r>
          </a:p>
          <a:p>
            <a:r>
              <a:rPr lang="en-US" dirty="0" smtClean="0"/>
              <a:t>Video </a:t>
            </a:r>
            <a:r>
              <a:rPr lang="en-US" dirty="0" err="1" smtClean="0"/>
              <a:t>montor</a:t>
            </a:r>
            <a:r>
              <a:rPr lang="en-US" dirty="0" smtClean="0"/>
              <a:t> is a non linear device , If we set the voltage for the electron gun proportional to the linear pixel values , the displayed intensities will be shifted according to the monitor response curve.</a:t>
            </a:r>
          </a:p>
          <a:p>
            <a:r>
              <a:rPr lang="en-US" dirty="0" smtClean="0"/>
              <a:t>To correct for monitor non </a:t>
            </a:r>
            <a:r>
              <a:rPr lang="en-US" dirty="0" err="1" smtClean="0"/>
              <a:t>linearities</a:t>
            </a:r>
            <a:r>
              <a:rPr lang="en-US" dirty="0" smtClean="0"/>
              <a:t> graphics systems use a video lookup table that adjust the linear pixel values </a:t>
            </a: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80728"/>
          </a:xfrm>
        </p:spPr>
        <p:txBody>
          <a:bodyPr>
            <a:normAutofit fontScale="90000"/>
          </a:bodyPr>
          <a:lstStyle/>
          <a:p>
            <a:r>
              <a:rPr lang="en-US" dirty="0" smtClean="0"/>
              <a:t>Gamma correction and Video lookup Table </a:t>
            </a:r>
            <a:endParaRPr lang="en-IN" dirty="0"/>
          </a:p>
        </p:txBody>
      </p:sp>
      <p:sp>
        <p:nvSpPr>
          <p:cNvPr id="3" name="Content Placeholder 2"/>
          <p:cNvSpPr>
            <a:spLocks noGrp="1"/>
          </p:cNvSpPr>
          <p:nvPr>
            <p:ph idx="1"/>
          </p:nvPr>
        </p:nvSpPr>
        <p:spPr>
          <a:xfrm>
            <a:off x="0" y="980728"/>
            <a:ext cx="9144000" cy="5877272"/>
          </a:xfrm>
        </p:spPr>
        <p:txBody>
          <a:bodyPr>
            <a:normAutofit fontScale="55000" lnSpcReduction="20000"/>
          </a:bodyPr>
          <a:lstStyle/>
          <a:p>
            <a:r>
              <a:rPr lang="en-US" sz="4400" b="1" dirty="0" smtClean="0"/>
              <a:t>The monitor response curve is described by the exponential function I = aV</a:t>
            </a:r>
            <a:r>
              <a:rPr lang="en-US" sz="4400" b="1" baseline="30000" dirty="0" smtClean="0"/>
              <a:t>Ƴ </a:t>
            </a:r>
            <a:r>
              <a:rPr lang="en-US" sz="4400" b="1" dirty="0" smtClean="0"/>
              <a:t> , where I is the displayed intensity and V is the input voltage.</a:t>
            </a:r>
          </a:p>
          <a:p>
            <a:r>
              <a:rPr lang="en-US" sz="4400" b="1" dirty="0" smtClean="0"/>
              <a:t> values for parameters a and </a:t>
            </a:r>
            <a:r>
              <a:rPr lang="en-US" sz="4400" b="1" dirty="0" err="1" smtClean="0"/>
              <a:t>Ƴdepend</a:t>
            </a:r>
            <a:r>
              <a:rPr lang="en-US" sz="4400" b="1" dirty="0" smtClean="0"/>
              <a:t> on the characteristics of the graphics system.</a:t>
            </a:r>
          </a:p>
          <a:p>
            <a:r>
              <a:rPr lang="en-US" sz="4400" b="1" dirty="0" smtClean="0"/>
              <a:t>In order to display I intensity the value of voltage required will be                        </a:t>
            </a:r>
          </a:p>
          <a:p>
            <a:pPr>
              <a:buNone/>
            </a:pPr>
            <a:r>
              <a:rPr lang="en-US" sz="4400" b="1" dirty="0" smtClean="0"/>
              <a:t>                                                                  V =( I </a:t>
            </a:r>
            <a:r>
              <a:rPr lang="en-US" sz="4400" b="1" baseline="30000" dirty="0" smtClean="0"/>
              <a:t>1/Ƴ</a:t>
            </a:r>
            <a:r>
              <a:rPr lang="en-US" sz="4400" b="1" dirty="0" smtClean="0"/>
              <a:t> / a)</a:t>
            </a:r>
          </a:p>
          <a:p>
            <a:r>
              <a:rPr lang="en-US" sz="4400" b="1" dirty="0" smtClean="0"/>
              <a:t>This calculation is referred as gamma correction of intensity which is used to set up video lookup table that converts integer pixel values in the image file to values that control the </a:t>
            </a:r>
            <a:r>
              <a:rPr lang="en-US" sz="4400" b="1" dirty="0" err="1" smtClean="0"/>
              <a:t>electrone</a:t>
            </a:r>
            <a:r>
              <a:rPr lang="en-US" sz="4400" b="1" dirty="0" smtClean="0"/>
              <a:t> gun voltage.</a:t>
            </a:r>
          </a:p>
          <a:p>
            <a:r>
              <a:rPr lang="en-US" sz="4400" b="1" dirty="0" smtClean="0"/>
              <a:t>If I is the input intensity value from an illumination model we can determine the level number of the intensity value I</a:t>
            </a:r>
            <a:r>
              <a:rPr lang="en-US" sz="4400" b="1" baseline="-25000" dirty="0" smtClean="0"/>
              <a:t>k</a:t>
            </a:r>
            <a:r>
              <a:rPr lang="en-US" sz="4400" b="1" dirty="0" smtClean="0"/>
              <a:t> corresponding to this intensity from table of values.</a:t>
            </a:r>
          </a:p>
          <a:p>
            <a:r>
              <a:rPr lang="en-US" sz="4400" b="1" dirty="0" smtClean="0"/>
              <a:t>K = round(log </a:t>
            </a:r>
            <a:r>
              <a:rPr lang="en-US" sz="4400" b="1" baseline="-25000" dirty="0" smtClean="0"/>
              <a:t>r</a:t>
            </a:r>
            <a:r>
              <a:rPr lang="en-US" sz="4400" b="1" dirty="0" smtClean="0"/>
              <a:t> I/I</a:t>
            </a:r>
            <a:r>
              <a:rPr lang="en-US" sz="4400" b="1" baseline="-25000" dirty="0" smtClean="0"/>
              <a:t>0</a:t>
            </a:r>
            <a:r>
              <a:rPr lang="en-US" sz="4400" b="1" dirty="0" smtClean="0"/>
              <a:t>)</a:t>
            </a:r>
          </a:p>
          <a:p>
            <a:r>
              <a:rPr lang="en-US" sz="4400" b="1" dirty="0" smtClean="0"/>
              <a:t>Then we compute the intensity value at this level Ik , once we have Ik we can calculate electron gun</a:t>
            </a:r>
          </a:p>
          <a:p>
            <a:pPr>
              <a:buNone/>
            </a:pPr>
            <a:r>
              <a:rPr lang="en-US" sz="4400" b="1" dirty="0" smtClean="0"/>
              <a:t>                                                                    </a:t>
            </a:r>
            <a:r>
              <a:rPr lang="en-US" sz="4400" b="1" dirty="0" err="1" smtClean="0"/>
              <a:t>Vk</a:t>
            </a:r>
            <a:r>
              <a:rPr lang="en-US" sz="4400" b="1" dirty="0" smtClean="0"/>
              <a:t> = (I</a:t>
            </a:r>
            <a:r>
              <a:rPr lang="en-US" sz="4400" b="1" baseline="-25000" dirty="0" smtClean="0"/>
              <a:t>k</a:t>
            </a:r>
            <a:r>
              <a:rPr lang="en-US" sz="4400" b="1" dirty="0" smtClean="0"/>
              <a:t>/a)</a:t>
            </a:r>
            <a:r>
              <a:rPr lang="en-US" sz="4400" b="1" baseline="30000" dirty="0" smtClean="0"/>
              <a:t>1/Ƴ</a:t>
            </a:r>
          </a:p>
          <a:p>
            <a:pPr>
              <a:buNone/>
            </a:pPr>
            <a:endParaRPr lang="en-US" sz="4400" b="1" baseline="30000" dirty="0" smtClean="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dirty="0" err="1"/>
              <a:t>H</a:t>
            </a:r>
            <a:r>
              <a:rPr lang="en-US" dirty="0" err="1" smtClean="0"/>
              <a:t>alftoning</a:t>
            </a:r>
            <a:endParaRPr lang="en-IN" dirty="0"/>
          </a:p>
        </p:txBody>
      </p:sp>
      <p:sp>
        <p:nvSpPr>
          <p:cNvPr id="3" name="Content Placeholder 2"/>
          <p:cNvSpPr>
            <a:spLocks noGrp="1"/>
          </p:cNvSpPr>
          <p:nvPr>
            <p:ph idx="1"/>
          </p:nvPr>
        </p:nvSpPr>
        <p:spPr>
          <a:xfrm>
            <a:off x="457200" y="857232"/>
            <a:ext cx="8229600" cy="5268931"/>
          </a:xfrm>
        </p:spPr>
        <p:txBody>
          <a:bodyPr/>
          <a:lstStyle/>
          <a:p>
            <a:r>
              <a:rPr lang="en-US" dirty="0" smtClean="0"/>
              <a:t>Continuous tone photographs are reproduced for publication in newspapers , magazines and books with printing process called </a:t>
            </a:r>
            <a:r>
              <a:rPr lang="en-US" dirty="0" err="1" smtClean="0"/>
              <a:t>halftoning</a:t>
            </a:r>
            <a:r>
              <a:rPr lang="en-US" dirty="0" smtClean="0"/>
              <a:t> and the reproduced pictures are called halftones .</a:t>
            </a:r>
          </a:p>
          <a:p>
            <a:r>
              <a:rPr lang="en-US" dirty="0" smtClean="0"/>
              <a:t>B/W photograph each constant intensity area is reproduced as a set of small black circles on a white background.</a:t>
            </a:r>
          </a:p>
          <a:p>
            <a:r>
              <a:rPr lang="en-US" dirty="0" smtClean="0"/>
              <a:t>The </a:t>
            </a:r>
            <a:r>
              <a:rPr lang="en-US" dirty="0" err="1" smtClean="0"/>
              <a:t>D_circle</a:t>
            </a:r>
            <a:r>
              <a:rPr lang="en-US" dirty="0" smtClean="0"/>
              <a:t> is proportional darkness required</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Halftone approximation</a:t>
            </a:r>
            <a:endParaRPr lang="en-IN" dirty="0"/>
          </a:p>
        </p:txBody>
      </p:sp>
      <p:sp>
        <p:nvSpPr>
          <p:cNvPr id="3" name="Content Placeholder 2"/>
          <p:cNvSpPr>
            <a:spLocks noGrp="1"/>
          </p:cNvSpPr>
          <p:nvPr>
            <p:ph idx="1"/>
          </p:nvPr>
        </p:nvSpPr>
        <p:spPr/>
        <p:txBody>
          <a:bodyPr/>
          <a:lstStyle/>
          <a:p>
            <a:r>
              <a:rPr lang="en-US" dirty="0" smtClean="0"/>
              <a:t>In computer graphics halftone reproduction is simulated using rectangular pixel regions called halftone approximation patterns or just pixel patterns.</a:t>
            </a:r>
          </a:p>
          <a:p>
            <a:r>
              <a:rPr lang="en-US" dirty="0" smtClean="0"/>
              <a:t>Intensity level depends upon the no. of pixels in the grid.</a:t>
            </a:r>
          </a:p>
          <a:p>
            <a:r>
              <a:rPr lang="en-US" dirty="0" err="1" smtClean="0"/>
              <a:t>nXn</a:t>
            </a:r>
            <a:r>
              <a:rPr lang="en-US" dirty="0" smtClean="0"/>
              <a:t> pixel on </a:t>
            </a:r>
            <a:r>
              <a:rPr lang="en-US" dirty="0" err="1" smtClean="0"/>
              <a:t>bilevel</a:t>
            </a:r>
            <a:r>
              <a:rPr lang="en-US" dirty="0" smtClean="0"/>
              <a:t> system represents n2+1 intensity levels</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dirty="0" smtClean="0"/>
              <a:t>Halftone approximation cont..</a:t>
            </a:r>
            <a:endParaRPr lang="en-IN" dirty="0"/>
          </a:p>
        </p:txBody>
      </p:sp>
      <p:sp>
        <p:nvSpPr>
          <p:cNvPr id="3" name="Content Placeholder 2"/>
          <p:cNvSpPr>
            <a:spLocks noGrp="1"/>
          </p:cNvSpPr>
          <p:nvPr>
            <p:ph idx="1"/>
          </p:nvPr>
        </p:nvSpPr>
        <p:spPr>
          <a:xfrm>
            <a:off x="457200" y="928670"/>
            <a:ext cx="8229600" cy="5643602"/>
          </a:xfrm>
        </p:spPr>
        <p:txBody>
          <a:bodyPr/>
          <a:lstStyle/>
          <a:p>
            <a:r>
              <a:rPr lang="en-IN" dirty="0" smtClean="0"/>
              <a:t>the following patterns are used for each pixel of 5 intensity levels.</a:t>
            </a:r>
          </a:p>
          <a:p>
            <a:endParaRPr lang="en-IN" dirty="0" smtClean="0"/>
          </a:p>
          <a:p>
            <a:pPr fontAlgn="t">
              <a:buNone/>
            </a:pPr>
            <a:r>
              <a:rPr lang="en-US" b="1" dirty="0"/>
              <a:t> </a:t>
            </a:r>
            <a:r>
              <a:rPr lang="en-US" b="1" dirty="0" smtClean="0"/>
              <a:t>     0                  1                2                 3                4</a:t>
            </a:r>
            <a:endParaRPr lang="en-IN" b="1" dirty="0"/>
          </a:p>
          <a:p>
            <a:pPr fontAlgn="t"/>
            <a:r>
              <a:rPr lang="en-US" sz="1800" b="1" dirty="0" smtClean="0"/>
              <a:t>0.0&lt;=I&lt;=0.2      0.2&lt;=I&lt;=0.4           0.4&lt;=I&lt;=0.6              0.6&lt;=I&lt;=0.8         0.8&lt;=I&lt; 1.0</a:t>
            </a:r>
          </a:p>
          <a:p>
            <a:pPr fontAlgn="t"/>
            <a:r>
              <a:rPr lang="en-US" b="1" dirty="0" smtClean="0"/>
              <a:t>What if we have to display ten intensity levels</a:t>
            </a:r>
            <a:r>
              <a:rPr lang="en-US" dirty="0" smtClean="0"/>
              <a:t>.</a:t>
            </a:r>
          </a:p>
          <a:p>
            <a:pPr fontAlgn="t"/>
            <a:r>
              <a:rPr lang="en-US" dirty="0" smtClean="0"/>
              <a:t>Use 3X3 pixel grid..one way to set up the grid is shown in next slide.</a:t>
            </a:r>
          </a:p>
          <a:p>
            <a:pPr fontAlgn="t"/>
            <a:endParaRPr lang="en-US" dirty="0" smtClean="0"/>
          </a:p>
          <a:p>
            <a:pPr fontAlgn="t"/>
            <a:endParaRPr lang="en-IN" dirty="0"/>
          </a:p>
          <a:p>
            <a:pPr fontAlgn="t"/>
            <a:endParaRPr lang="en-IN" b="1" dirty="0"/>
          </a:p>
          <a:p>
            <a:pPr fontAlgn="t"/>
            <a:endParaRPr lang="en-IN" dirty="0"/>
          </a:p>
          <a:p>
            <a:pPr fontAlgn="t"/>
            <a:endParaRPr lang="en-IN" dirty="0"/>
          </a:p>
          <a:p>
            <a:pPr fontAlgn="t"/>
            <a:endParaRPr lang="en-IN" b="1" dirty="0"/>
          </a:p>
          <a:p>
            <a:pPr fontAlgn="t"/>
            <a:endParaRPr lang="en-IN" dirty="0"/>
          </a:p>
          <a:p>
            <a:pPr fontAlgn="t"/>
            <a:endParaRPr lang="en-IN" dirty="0"/>
          </a:p>
          <a:p>
            <a:endParaRPr lang="en-IN" dirty="0" smtClean="0"/>
          </a:p>
          <a:p>
            <a:endParaRPr lang="en-IN" dirty="0" smtClean="0"/>
          </a:p>
          <a:p>
            <a:pPr fontAlgn="t"/>
            <a:endParaRPr lang="en-IN" b="1" dirty="0"/>
          </a:p>
          <a:p>
            <a:pPr fontAlgn="t"/>
            <a:endParaRPr lang="en-IN" b="1" dirty="0"/>
          </a:p>
          <a:p>
            <a:pPr fontAlgn="t"/>
            <a:endParaRPr lang="en-IN" dirty="0"/>
          </a:p>
          <a:p>
            <a:pPr fontAlgn="t"/>
            <a:endParaRPr lang="en-IN" dirty="0"/>
          </a:p>
          <a:p>
            <a:pPr marL="0" fontAlgn="t">
              <a:spcBef>
                <a:spcPts val="0"/>
              </a:spcBef>
            </a:pPr>
            <a:endParaRPr lang="en-IN" b="1" dirty="0">
              <a:solidFill>
                <a:schemeClr val="lt1"/>
              </a:solidFill>
            </a:endParaRPr>
          </a:p>
          <a:p>
            <a:pPr marL="0" fontAlgn="t">
              <a:spcBef>
                <a:spcPts val="0"/>
              </a:spcBef>
            </a:pPr>
            <a:endParaRPr lang="en-IN" b="1" dirty="0">
              <a:solidFill>
                <a:schemeClr val="lt1"/>
              </a:solidFill>
            </a:endParaRPr>
          </a:p>
          <a:p>
            <a:pPr marL="0" fontAlgn="t">
              <a:spcBef>
                <a:spcPts val="0"/>
              </a:spcBef>
            </a:pPr>
            <a:endParaRPr lang="en-IN" dirty="0">
              <a:solidFill>
                <a:schemeClr val="dk1"/>
              </a:solidFill>
            </a:endParaRPr>
          </a:p>
          <a:p>
            <a:pPr marL="0" fontAlgn="t">
              <a:spcBef>
                <a:spcPts val="0"/>
              </a:spcBef>
            </a:pPr>
            <a:endParaRPr lang="en-IN" dirty="0">
              <a:solidFill>
                <a:schemeClr val="dk1"/>
              </a:solidFill>
            </a:endParaRPr>
          </a:p>
          <a:p>
            <a:pPr>
              <a:buNone/>
            </a:pPr>
            <a:endParaRPr lang="en-IN" dirty="0" smtClean="0"/>
          </a:p>
          <a:p>
            <a:pPr>
              <a:buNone/>
            </a:pPr>
            <a:endParaRPr lang="en-IN" dirty="0"/>
          </a:p>
        </p:txBody>
      </p:sp>
      <p:graphicFrame>
        <p:nvGraphicFramePr>
          <p:cNvPr id="5" name="Table 4"/>
          <p:cNvGraphicFramePr>
            <a:graphicFrameLocks noGrp="1"/>
          </p:cNvGraphicFramePr>
          <p:nvPr/>
        </p:nvGraphicFramePr>
        <p:xfrm>
          <a:off x="714348" y="2000240"/>
          <a:ext cx="1000132" cy="741680"/>
        </p:xfrm>
        <a:graphic>
          <a:graphicData uri="http://schemas.openxmlformats.org/drawingml/2006/table">
            <a:tbl>
              <a:tblPr firstRow="1" bandRow="1">
                <a:tableStyleId>{5C22544A-7EE6-4342-B048-85BDC9FD1C3A}</a:tableStyleId>
              </a:tblPr>
              <a:tblGrid>
                <a:gridCol w="500066"/>
                <a:gridCol w="500066"/>
              </a:tblGrid>
              <a:tr h="370840">
                <a:tc>
                  <a:txBody>
                    <a:bodyPr/>
                    <a:lstStyle/>
                    <a:p>
                      <a:endParaRPr lang="en-IN" dirty="0"/>
                    </a:p>
                  </a:txBody>
                  <a:tcPr/>
                </a:tc>
                <a:tc>
                  <a:txBody>
                    <a:bodyPr/>
                    <a:lstStyle/>
                    <a:p>
                      <a:endParaRPr lang="en-IN" dirty="0"/>
                    </a:p>
                  </a:txBody>
                  <a:tcPr/>
                </a:tc>
              </a:tr>
              <a:tr h="370840">
                <a:tc>
                  <a:txBody>
                    <a:bodyPr/>
                    <a:lstStyle/>
                    <a:p>
                      <a:endParaRPr lang="en-IN" dirty="0"/>
                    </a:p>
                  </a:txBody>
                  <a:tcPr/>
                </a:tc>
                <a:tc>
                  <a:txBody>
                    <a:bodyPr/>
                    <a:lstStyle/>
                    <a:p>
                      <a:endParaRPr lang="en-IN" dirty="0"/>
                    </a:p>
                  </a:txBody>
                  <a:tcPr/>
                </a:tc>
              </a:tr>
            </a:tbl>
          </a:graphicData>
        </a:graphic>
      </p:graphicFrame>
      <p:graphicFrame>
        <p:nvGraphicFramePr>
          <p:cNvPr id="6" name="Table 5"/>
          <p:cNvGraphicFramePr>
            <a:graphicFrameLocks noGrp="1"/>
          </p:cNvGraphicFramePr>
          <p:nvPr/>
        </p:nvGraphicFramePr>
        <p:xfrm>
          <a:off x="2285984" y="2000240"/>
          <a:ext cx="1071570" cy="741680"/>
        </p:xfrm>
        <a:graphic>
          <a:graphicData uri="http://schemas.openxmlformats.org/drawingml/2006/table">
            <a:tbl>
              <a:tblPr firstRow="1" bandRow="1">
                <a:tableStyleId>{5C22544A-7EE6-4342-B048-85BDC9FD1C3A}</a:tableStyleId>
              </a:tblPr>
              <a:tblGrid>
                <a:gridCol w="535785"/>
                <a:gridCol w="535785"/>
              </a:tblGrid>
              <a:tr h="370840">
                <a:tc>
                  <a:txBody>
                    <a:bodyPr/>
                    <a:lstStyle/>
                    <a:p>
                      <a:endParaRPr lang="en-IN" dirty="0"/>
                    </a:p>
                  </a:txBody>
                  <a:tcPr/>
                </a:tc>
                <a:tc>
                  <a:txBody>
                    <a:bodyPr/>
                    <a:lstStyle/>
                    <a:p>
                      <a:endParaRPr lang="en-IN"/>
                    </a:p>
                  </a:txBody>
                  <a:tcPr/>
                </a:tc>
              </a:tr>
              <a:tr h="370840">
                <a:tc>
                  <a:txBody>
                    <a:bodyPr/>
                    <a:lstStyle/>
                    <a:p>
                      <a:endParaRPr lang="en-IN"/>
                    </a:p>
                  </a:txBody>
                  <a:tcPr/>
                </a:tc>
                <a:tc>
                  <a:txBody>
                    <a:bodyPr/>
                    <a:lstStyle/>
                    <a:p>
                      <a:endParaRPr lang="en-IN" dirty="0"/>
                    </a:p>
                  </a:txBody>
                  <a:tcPr/>
                </a:tc>
              </a:tr>
            </a:tbl>
          </a:graphicData>
        </a:graphic>
      </p:graphicFrame>
      <p:graphicFrame>
        <p:nvGraphicFramePr>
          <p:cNvPr id="7" name="Table 6"/>
          <p:cNvGraphicFramePr>
            <a:graphicFrameLocks noGrp="1"/>
          </p:cNvGraphicFramePr>
          <p:nvPr/>
        </p:nvGraphicFramePr>
        <p:xfrm>
          <a:off x="4071934" y="2000240"/>
          <a:ext cx="1000132" cy="741680"/>
        </p:xfrm>
        <a:graphic>
          <a:graphicData uri="http://schemas.openxmlformats.org/drawingml/2006/table">
            <a:tbl>
              <a:tblPr firstRow="1" bandRow="1">
                <a:tableStyleId>{5C22544A-7EE6-4342-B048-85BDC9FD1C3A}</a:tableStyleId>
              </a:tblPr>
              <a:tblGrid>
                <a:gridCol w="500066"/>
                <a:gridCol w="500066"/>
              </a:tblGrid>
              <a:tr h="370840">
                <a:tc>
                  <a:txBody>
                    <a:bodyPr/>
                    <a:lstStyle/>
                    <a:p>
                      <a:endParaRPr lang="en-IN" dirty="0"/>
                    </a:p>
                  </a:txBody>
                  <a:tcPr/>
                </a:tc>
                <a:tc>
                  <a:txBody>
                    <a:bodyPr/>
                    <a:lstStyle/>
                    <a:p>
                      <a:endParaRPr lang="en-IN"/>
                    </a:p>
                  </a:txBody>
                  <a:tcPr/>
                </a:tc>
              </a:tr>
              <a:tr h="370840">
                <a:tc>
                  <a:txBody>
                    <a:bodyPr/>
                    <a:lstStyle/>
                    <a:p>
                      <a:endParaRPr lang="en-IN" dirty="0"/>
                    </a:p>
                  </a:txBody>
                  <a:tcPr/>
                </a:tc>
                <a:tc>
                  <a:txBody>
                    <a:bodyPr/>
                    <a:lstStyle/>
                    <a:p>
                      <a:endParaRPr lang="en-IN" dirty="0"/>
                    </a:p>
                  </a:txBody>
                  <a:tcPr/>
                </a:tc>
              </a:tr>
            </a:tbl>
          </a:graphicData>
        </a:graphic>
      </p:graphicFrame>
      <p:graphicFrame>
        <p:nvGraphicFramePr>
          <p:cNvPr id="8" name="Table 7"/>
          <p:cNvGraphicFramePr>
            <a:graphicFrameLocks noGrp="1"/>
          </p:cNvGraphicFramePr>
          <p:nvPr/>
        </p:nvGraphicFramePr>
        <p:xfrm>
          <a:off x="5929322" y="2000240"/>
          <a:ext cx="1000132" cy="741680"/>
        </p:xfrm>
        <a:graphic>
          <a:graphicData uri="http://schemas.openxmlformats.org/drawingml/2006/table">
            <a:tbl>
              <a:tblPr firstRow="1" bandRow="1">
                <a:tableStyleId>{5C22544A-7EE6-4342-B048-85BDC9FD1C3A}</a:tableStyleId>
              </a:tblPr>
              <a:tblGrid>
                <a:gridCol w="500066"/>
                <a:gridCol w="500066"/>
              </a:tblGrid>
              <a:tr h="370840">
                <a:tc>
                  <a:txBody>
                    <a:bodyPr/>
                    <a:lstStyle/>
                    <a:p>
                      <a:endParaRPr lang="en-IN" dirty="0"/>
                    </a:p>
                  </a:txBody>
                  <a:tcPr/>
                </a:tc>
                <a:tc>
                  <a:txBody>
                    <a:bodyPr/>
                    <a:lstStyle/>
                    <a:p>
                      <a:endParaRPr lang="en-IN"/>
                    </a:p>
                  </a:txBody>
                  <a:tcPr/>
                </a:tc>
              </a:tr>
              <a:tr h="370840">
                <a:tc>
                  <a:txBody>
                    <a:bodyPr/>
                    <a:lstStyle/>
                    <a:p>
                      <a:endParaRPr lang="en-IN" dirty="0"/>
                    </a:p>
                  </a:txBody>
                  <a:tcPr/>
                </a:tc>
                <a:tc>
                  <a:txBody>
                    <a:bodyPr/>
                    <a:lstStyle/>
                    <a:p>
                      <a:endParaRPr lang="en-IN" dirty="0"/>
                    </a:p>
                  </a:txBody>
                  <a:tcPr/>
                </a:tc>
              </a:tr>
            </a:tbl>
          </a:graphicData>
        </a:graphic>
      </p:graphicFrame>
      <p:sp>
        <p:nvSpPr>
          <p:cNvPr id="11" name="Oval 10"/>
          <p:cNvSpPr/>
          <p:nvPr/>
        </p:nvSpPr>
        <p:spPr>
          <a:xfrm>
            <a:off x="2357422" y="2357430"/>
            <a:ext cx="357190" cy="35719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4143372" y="2357430"/>
            <a:ext cx="357190" cy="35719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4643438" y="2000240"/>
            <a:ext cx="357190" cy="35719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6000760" y="2357430"/>
            <a:ext cx="357190" cy="35719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a:off x="6500826" y="2357430"/>
            <a:ext cx="357190" cy="35719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a:off x="6500826" y="2000240"/>
            <a:ext cx="357190" cy="35719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7" name="Table 16"/>
          <p:cNvGraphicFramePr>
            <a:graphicFrameLocks noGrp="1"/>
          </p:cNvGraphicFramePr>
          <p:nvPr/>
        </p:nvGraphicFramePr>
        <p:xfrm>
          <a:off x="7643834" y="2000240"/>
          <a:ext cx="928694" cy="741680"/>
        </p:xfrm>
        <a:graphic>
          <a:graphicData uri="http://schemas.openxmlformats.org/drawingml/2006/table">
            <a:tbl>
              <a:tblPr firstRow="1" bandRow="1">
                <a:tableStyleId>{5C22544A-7EE6-4342-B048-85BDC9FD1C3A}</a:tableStyleId>
              </a:tblPr>
              <a:tblGrid>
                <a:gridCol w="464347"/>
                <a:gridCol w="464347"/>
              </a:tblGrid>
              <a:tr h="370840">
                <a:tc>
                  <a:txBody>
                    <a:bodyPr/>
                    <a:lstStyle/>
                    <a:p>
                      <a:endParaRPr lang="en-IN" dirty="0"/>
                    </a:p>
                  </a:txBody>
                  <a:tcPr/>
                </a:tc>
                <a:tc>
                  <a:txBody>
                    <a:bodyPr/>
                    <a:lstStyle/>
                    <a:p>
                      <a:endParaRPr lang="en-IN"/>
                    </a:p>
                  </a:txBody>
                  <a:tcPr/>
                </a:tc>
              </a:tr>
              <a:tr h="370840">
                <a:tc>
                  <a:txBody>
                    <a:bodyPr/>
                    <a:lstStyle/>
                    <a:p>
                      <a:endParaRPr lang="en-IN"/>
                    </a:p>
                  </a:txBody>
                  <a:tcPr/>
                </a:tc>
                <a:tc>
                  <a:txBody>
                    <a:bodyPr/>
                    <a:lstStyle/>
                    <a:p>
                      <a:endParaRPr lang="en-IN" dirty="0"/>
                    </a:p>
                  </a:txBody>
                  <a:tcPr/>
                </a:tc>
              </a:tr>
            </a:tbl>
          </a:graphicData>
        </a:graphic>
      </p:graphicFrame>
      <p:sp>
        <p:nvSpPr>
          <p:cNvPr id="18" name="Oval 17"/>
          <p:cNvSpPr/>
          <p:nvPr/>
        </p:nvSpPr>
        <p:spPr>
          <a:xfrm>
            <a:off x="7715272" y="2357430"/>
            <a:ext cx="357190" cy="35719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p:cNvSpPr/>
          <p:nvPr/>
        </p:nvSpPr>
        <p:spPr>
          <a:xfrm>
            <a:off x="8143900" y="2357430"/>
            <a:ext cx="357190" cy="35719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p:cNvSpPr/>
          <p:nvPr/>
        </p:nvSpPr>
        <p:spPr>
          <a:xfrm>
            <a:off x="8143900" y="2000240"/>
            <a:ext cx="357190" cy="35719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p:cNvSpPr/>
          <p:nvPr/>
        </p:nvSpPr>
        <p:spPr>
          <a:xfrm>
            <a:off x="7715272" y="2000240"/>
            <a:ext cx="357190" cy="35719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1630</Words>
  <Application>Microsoft Office PowerPoint</Application>
  <PresentationFormat>On-screen Show (4:3)</PresentationFormat>
  <Paragraphs>210</Paragraphs>
  <Slides>38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Office Theme</vt:lpstr>
      <vt:lpstr>Equation</vt:lpstr>
      <vt:lpstr>Halftone patterns and dithering techniques</vt:lpstr>
      <vt:lpstr>DISPLAYING LIGHT INTENSITIES</vt:lpstr>
      <vt:lpstr>Assigning Intensity levels</vt:lpstr>
      <vt:lpstr>DISPLAYING LIGHT INTENSITIES</vt:lpstr>
      <vt:lpstr>Gamma correction and Video lookup Table </vt:lpstr>
      <vt:lpstr>Gamma correction and Video lookup Table </vt:lpstr>
      <vt:lpstr>Halftoning</vt:lpstr>
      <vt:lpstr>Halftone approximation</vt:lpstr>
      <vt:lpstr>Halftone approximation cont..</vt:lpstr>
      <vt:lpstr>Ten intensity level grid</vt:lpstr>
      <vt:lpstr>Pixel mask</vt:lpstr>
      <vt:lpstr>Problems with grid pattern</vt:lpstr>
      <vt:lpstr>Minimising contoring and visual effects</vt:lpstr>
      <vt:lpstr>Dithering</vt:lpstr>
      <vt:lpstr>Example</vt:lpstr>
      <vt:lpstr> Bayer’s ordered dither matrices</vt:lpstr>
      <vt:lpstr>Illumination Models and Surface-Rendering Methods</vt:lpstr>
      <vt:lpstr>What is Surface Rendering?</vt:lpstr>
      <vt:lpstr>Constant-Intensity Surface Rendering</vt:lpstr>
      <vt:lpstr>Constant-Intensity Surface Rendering</vt:lpstr>
      <vt:lpstr>Constant-Intensity Surface Rendering</vt:lpstr>
      <vt:lpstr>Flat shading example</vt:lpstr>
      <vt:lpstr>Gouraud Surface Rendering</vt:lpstr>
      <vt:lpstr>Gouraud Surface Rendering</vt:lpstr>
      <vt:lpstr>Gouraud Surface Rendering (cont…)</vt:lpstr>
      <vt:lpstr>Gouraud Surface Rendering (cont…)</vt:lpstr>
      <vt:lpstr>Gouraud Surface Rendering Example</vt:lpstr>
      <vt:lpstr>Problems With Gouraud Shading</vt:lpstr>
      <vt:lpstr>  Highlights on the surface are displayed with anomalous shapes  </vt:lpstr>
      <vt:lpstr>Problems With Gouraud Shading (cont…)</vt:lpstr>
      <vt:lpstr>Sol. Of Gouraud Shading Problem</vt:lpstr>
      <vt:lpstr>Phong Surface Rendering</vt:lpstr>
      <vt:lpstr>Phong Surface Rendering (cont…)</vt:lpstr>
      <vt:lpstr>Phong Surface Rendering (cont…)</vt:lpstr>
      <vt:lpstr>Phong Surface Rendering Implementation</vt:lpstr>
      <vt:lpstr>Phong Shading Examples</vt:lpstr>
      <vt:lpstr>Phong Surface Rendering</vt:lpstr>
      <vt:lpstr>Summary</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Halftone patterns and dithering techniques</dc:title>
  <dc:creator>aanya</dc:creator>
  <cp:lastModifiedBy>acer</cp:lastModifiedBy>
  <cp:revision>29</cp:revision>
  <dcterms:created xsi:type="dcterms:W3CDTF">2012-03-19T11:35:11Z</dcterms:created>
  <dcterms:modified xsi:type="dcterms:W3CDTF">2019-02-25T06:10:35Z</dcterms:modified>
</cp:coreProperties>
</file>