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26" r:id="rId4"/>
    <p:sldId id="301" r:id="rId5"/>
    <p:sldId id="324" r:id="rId6"/>
    <p:sldId id="325" r:id="rId7"/>
    <p:sldId id="285" r:id="rId8"/>
    <p:sldId id="298" r:id="rId9"/>
    <p:sldId id="286" r:id="rId10"/>
    <p:sldId id="296" r:id="rId11"/>
    <p:sldId id="299" r:id="rId12"/>
    <p:sldId id="300" r:id="rId13"/>
    <p:sldId id="303" r:id="rId14"/>
    <p:sldId id="297" r:id="rId15"/>
    <p:sldId id="302" r:id="rId16"/>
    <p:sldId id="305" r:id="rId17"/>
    <p:sldId id="306" r:id="rId18"/>
    <p:sldId id="315" r:id="rId19"/>
    <p:sldId id="316" r:id="rId20"/>
    <p:sldId id="317" r:id="rId21"/>
    <p:sldId id="318" r:id="rId22"/>
    <p:sldId id="319" r:id="rId23"/>
    <p:sldId id="320" r:id="rId24"/>
    <p:sldId id="307" r:id="rId25"/>
    <p:sldId id="308" r:id="rId26"/>
    <p:sldId id="321" r:id="rId27"/>
    <p:sldId id="322" r:id="rId28"/>
    <p:sldId id="309" r:id="rId29"/>
    <p:sldId id="310" r:id="rId30"/>
    <p:sldId id="311" r:id="rId31"/>
    <p:sldId id="312" r:id="rId32"/>
    <p:sldId id="313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9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03F25-DCBF-42D9-825C-3BE261F05890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907B-FA2E-4B0A-B228-B5A943DA81D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66E6E7-BBBB-46AD-8AD0-0C796341E19E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Scanalyze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6AB37-5AC6-4053-AFCE-0C4576A6AA14}" type="slidenum">
              <a:rPr lang="en-US"/>
              <a:pPr/>
              <a:t>5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Scanalyze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8C3033-04AF-4B2D-A1CA-246A31688E60}" type="slidenum">
              <a:rPr lang="en-US"/>
              <a:pPr/>
              <a:t>6</a:t>
            </a:fld>
            <a:endParaRPr 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Stereo, occlusions, perspective (comparative size), focus, motion parallax</a:t>
            </a:r>
          </a:p>
          <a:p>
            <a:r>
              <a:rPr lang="en-US" smtClean="0"/>
              <a:t>Auxiliary: sound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426EB-A627-4318-90AF-CA642D0683B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根据对立方体进行投影时一个角点处有多少个角相等进行分类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9DAA2-2907-4EAF-8DE3-7B156B8D996E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ADFA-3E25-4A8A-9E6F-2CD61939DBAB}" type="datetimeFigureOut">
              <a:rPr lang="en-IN" smtClean="0"/>
              <a:pPr/>
              <a:t>19-02-2017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AB97-2E57-42F5-9886-4B9388F553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5.xml"/><Relationship Id="rId7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ORTHOGRAPHIC PROJECTIONS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in engineering drawing (such as machine parts)</a:t>
            </a:r>
          </a:p>
          <a:p>
            <a:r>
              <a:rPr lang="en-US" dirty="0" smtClean="0"/>
              <a:t>Projection plane perpendicular to a principle axis.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Hard to deduce 3D nature</a:t>
            </a:r>
          </a:p>
          <a:p>
            <a:r>
              <a:rPr lang="en-US" dirty="0" smtClean="0"/>
              <a:t>Accurately show the correct size and shape of a single plane face of an object.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orthograpic</a:t>
            </a:r>
            <a:r>
              <a:rPr lang="en-US" dirty="0" smtClean="0"/>
              <a:t> projection does not provide sufficient information to visually and practically reconstruct the shape of an object.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orthograpic</a:t>
            </a:r>
            <a:r>
              <a:rPr lang="en-US" dirty="0" smtClean="0"/>
              <a:t> projections are necessary.</a:t>
            </a:r>
          </a:p>
          <a:p>
            <a:r>
              <a:rPr lang="en-US" dirty="0" smtClean="0"/>
              <a:t>Most common types</a:t>
            </a:r>
          </a:p>
          <a:p>
            <a:pPr lvl="1"/>
            <a:r>
              <a:rPr lang="en-US" dirty="0" smtClean="0"/>
              <a:t>Front-elevation (projection on z=0)</a:t>
            </a:r>
          </a:p>
          <a:p>
            <a:pPr lvl="1"/>
            <a:r>
              <a:rPr lang="en-US" dirty="0" smtClean="0"/>
              <a:t>Top-elevation (plane-elevation) (projection on y=0)</a:t>
            </a:r>
          </a:p>
          <a:p>
            <a:pPr lvl="1"/>
            <a:r>
              <a:rPr lang="en-US" dirty="0" smtClean="0"/>
              <a:t>Side-elevation(right ) (projection on x=0)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DC4C-55EB-41F5-8884-902EE4DAA097}" type="slidenum">
              <a:rPr lang="en-US"/>
              <a:pPr/>
              <a:t>11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Orthographic Parallel Projections</a:t>
            </a:r>
          </a:p>
        </p:txBody>
      </p:sp>
      <p:pic>
        <p:nvPicPr>
          <p:cNvPr id="331780" name="Picture 4" descr="D:\courses\Spring01\CS430\Foley\FOF6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1413"/>
            <a:ext cx="6553200" cy="548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rtho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133" y="2895601"/>
            <a:ext cx="44196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863142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ORTHOGRAPHIC Projection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07201" y="5486401"/>
            <a:ext cx="2066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Arial" charset="0"/>
              </a:rPr>
              <a:t>Angel Figure 5.4</a:t>
            </a: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 smtClean="0"/>
              <a:t>Center of projection is at infinity</a:t>
            </a:r>
          </a:p>
          <a:p>
            <a:pPr marL="742950" lvl="1" indent="-285750">
              <a:defRPr/>
            </a:pPr>
            <a:r>
              <a:rPr lang="en-US" dirty="0" smtClean="0"/>
              <a:t>Direction of projection (DOP) same for all points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4768145" y="5002214"/>
            <a:ext cx="1169811" cy="8286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62222" y="533558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Arial" charset="0"/>
              </a:rPr>
              <a:t>DOP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72266" y="3581401"/>
            <a:ext cx="774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Arial" charset="0"/>
              </a:rPr>
              <a:t>View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Arial" charset="0"/>
              </a:rPr>
              <a:t>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056" y="304800"/>
            <a:ext cx="7392811" cy="1143000"/>
          </a:xfrm>
        </p:spPr>
        <p:txBody>
          <a:bodyPr/>
          <a:lstStyle/>
          <a:p>
            <a:r>
              <a:rPr lang="en-US" smtClean="0"/>
              <a:t>Orthographic Projections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07201" y="5486401"/>
            <a:ext cx="2066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Arial" charset="0"/>
              </a:rPr>
              <a:t>Angel Figure 5.5</a:t>
            </a:r>
          </a:p>
        </p:txBody>
      </p:sp>
      <p:pic>
        <p:nvPicPr>
          <p:cNvPr id="13316" name="Picture 4" descr="sidetopfront5"/>
          <p:cNvPicPr>
            <a:picLocks noChangeAspect="1" noChangeArrowheads="1"/>
          </p:cNvPicPr>
          <p:nvPr/>
        </p:nvPicPr>
        <p:blipFill>
          <a:blip r:embed="rId2" cstate="print"/>
          <a:srcRect b="3314"/>
          <a:stretch>
            <a:fillRect/>
          </a:stretch>
        </p:blipFill>
        <p:spPr bwMode="auto">
          <a:xfrm>
            <a:off x="2286000" y="2209801"/>
            <a:ext cx="4343400" cy="40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24012" y="6248400"/>
            <a:ext cx="556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Top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05400" y="6248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Side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029200" y="37338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charset="0"/>
              </a:rPr>
              <a:t>Front</a:t>
            </a:r>
          </a:p>
        </p:txBody>
      </p:sp>
      <p:sp>
        <p:nvSpPr>
          <p:cNvPr id="4567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smtClean="0"/>
              <a:t>DOP perpendicular to view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ORTHOGRAPHIC PROJECTIONS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616624"/>
          </a:xfrm>
        </p:spPr>
        <p:txBody>
          <a:bodyPr/>
          <a:lstStyle/>
          <a:p>
            <a:r>
              <a:rPr lang="en-US" dirty="0" smtClean="0"/>
              <a:t>Orthographic projections are projections onto one of the co-ordinate planes z=0 , x=0 or y=0.</a:t>
            </a:r>
          </a:p>
          <a:p>
            <a:r>
              <a:rPr lang="en-US" dirty="0" smtClean="0"/>
              <a:t>The matrix for projection</a:t>
            </a:r>
          </a:p>
          <a:p>
            <a:r>
              <a:rPr lang="en-US" dirty="0" smtClean="0"/>
              <a:t>  |</a:t>
            </a:r>
            <a:r>
              <a:rPr lang="en-US" dirty="0" err="1" smtClean="0"/>
              <a:t>Pz</a:t>
            </a:r>
            <a:r>
              <a:rPr lang="en-US" dirty="0" smtClean="0"/>
              <a:t>|=                   |</a:t>
            </a:r>
            <a:r>
              <a:rPr lang="en-US" dirty="0" err="1" smtClean="0"/>
              <a:t>Px</a:t>
            </a:r>
            <a:r>
              <a:rPr lang="en-US" dirty="0" smtClean="0"/>
              <a:t>| =                      |</a:t>
            </a:r>
            <a:r>
              <a:rPr lang="en-US" dirty="0" err="1" smtClean="0"/>
              <a:t>Py</a:t>
            </a:r>
            <a:r>
              <a:rPr lang="en-US" dirty="0" smtClean="0"/>
              <a:t>| =           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3429000"/>
          <a:ext cx="195861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/>
                <a:gridCol w="489654"/>
                <a:gridCol w="489654"/>
                <a:gridCol w="489654"/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47864" y="3429000"/>
          <a:ext cx="195861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/>
                <a:gridCol w="489654"/>
                <a:gridCol w="489654"/>
                <a:gridCol w="489654"/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44208" y="3501008"/>
          <a:ext cx="195861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/>
                <a:gridCol w="489654"/>
                <a:gridCol w="489654"/>
                <a:gridCol w="489654"/>
              </a:tblGrid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2B97-863F-4631-8079-AE7C0832B935}" type="slidenum">
              <a:rPr lang="en-US"/>
              <a:pPr/>
              <a:t>15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Axonometric Parallel </a:t>
            </a:r>
            <a:r>
              <a:rPr lang="en-US" dirty="0"/>
              <a:t>Projections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4648200"/>
          </a:xfrm>
        </p:spPr>
        <p:txBody>
          <a:bodyPr/>
          <a:lstStyle/>
          <a:p>
            <a:r>
              <a:rPr lang="en-US" sz="2000" b="1" dirty="0" smtClean="0"/>
              <a:t>Single orthographic projection fails to illustrate the general 3d  shape of an object.</a:t>
            </a:r>
          </a:p>
          <a:p>
            <a:r>
              <a:rPr lang="en-US" sz="2000" b="1" dirty="0" smtClean="0"/>
              <a:t>An axonometric projection is </a:t>
            </a:r>
            <a:r>
              <a:rPr lang="en-US" sz="2000" b="1" dirty="0" err="1" smtClean="0"/>
              <a:t>construceted</a:t>
            </a:r>
            <a:r>
              <a:rPr lang="en-US" sz="2000" b="1" dirty="0" smtClean="0"/>
              <a:t> by manipulating the object using rotation and translations such that at least three adjacent</a:t>
            </a:r>
          </a:p>
          <a:p>
            <a:r>
              <a:rPr lang="en-US" sz="2000" b="1" dirty="0" smtClean="0"/>
              <a:t>The result is then projected from center of projection at infinity </a:t>
            </a:r>
            <a:r>
              <a:rPr lang="en-US" sz="2000" b="1" dirty="0" smtClean="0"/>
              <a:t>onto one of the co-ordinate </a:t>
            </a:r>
            <a:r>
              <a:rPr lang="en-US" sz="2000" b="1" dirty="0" smtClean="0"/>
              <a:t>planes usually z =0 lane.</a:t>
            </a:r>
            <a:endParaRPr lang="en-US" dirty="0"/>
          </a:p>
          <a:p>
            <a:r>
              <a:rPr lang="en-US" sz="2000" b="1" dirty="0" smtClean="0"/>
              <a:t>Unless  a face is parallel to the plane of projection , an axonometric projection do not show its true shape.</a:t>
            </a:r>
          </a:p>
          <a:p>
            <a:r>
              <a:rPr lang="en-US" sz="2000" b="1" dirty="0" smtClean="0"/>
              <a:t>Relative length of originally parallel lines remain constant </a:t>
            </a:r>
            <a:r>
              <a:rPr lang="en-US" sz="2000" b="1" dirty="0" err="1" smtClean="0"/>
              <a:t>i.e</a:t>
            </a:r>
            <a:r>
              <a:rPr lang="en-US" sz="2000" b="1" dirty="0" smtClean="0"/>
              <a:t> parallel lines are equally foreshortened</a:t>
            </a:r>
          </a:p>
        </p:txBody>
      </p:sp>
      <p:pic>
        <p:nvPicPr>
          <p:cNvPr id="332804" name="Picture 4" descr="D:\courses\Spring01\CS430\Foley\FOF6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62388"/>
            <a:ext cx="4953000" cy="2995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5578FFDA-3D72-458D-B41A-E0E27B56DBC6}" type="slidenum">
              <a:rPr lang="es-ES"/>
              <a:pPr lvl="1"/>
              <a:t>16</a:t>
            </a:fld>
            <a:endParaRPr lang="es-E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 smtClean="0">
                <a:ea typeface="宋体" pitchFamily="2" charset="-122"/>
              </a:rPr>
              <a:t>Axonometric Projections</a:t>
            </a:r>
            <a:endParaRPr lang="zh-CN" altLang="en-US" sz="3300" smtClean="0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4000" u="sng" dirty="0" smtClean="0">
                <a:ea typeface="宋体" pitchFamily="2" charset="-122"/>
              </a:rPr>
              <a:t>   </a:t>
            </a:r>
            <a:r>
              <a:rPr lang="en-US" altLang="zh-CN" sz="4000" u="sng" dirty="0" smtClean="0">
                <a:ea typeface="宋体" pitchFamily="2" charset="-122"/>
              </a:rPr>
              <a:t>foreshortening factor</a:t>
            </a:r>
            <a:endParaRPr lang="en-US" altLang="zh-CN" sz="4000" u="sng" dirty="0" smtClean="0">
              <a:ea typeface="宋体" pitchFamily="2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1520" y="1628800"/>
            <a:ext cx="6480720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Ctr="1">
            <a:spAutoFit/>
          </a:bodyPr>
          <a:lstStyle/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.</a:t>
            </a: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r>
              <a:rPr lang="en-US" altLang="zh-CN" sz="2800" dirty="0" smtClean="0">
                <a:latin typeface="Arial" charset="0"/>
                <a:ea typeface="宋体" pitchFamily="2" charset="-122"/>
              </a:rPr>
              <a:t>The foreshortening factor is the ratio of the projected </a:t>
            </a:r>
            <a:r>
              <a:rPr lang="en-US" altLang="zh-CN" sz="2800" dirty="0" smtClean="0">
                <a:latin typeface="Arial" charset="0"/>
                <a:ea typeface="宋体" pitchFamily="2" charset="-122"/>
              </a:rPr>
              <a:t>length </a:t>
            </a:r>
            <a:r>
              <a:rPr lang="en-US" altLang="zh-CN" sz="2800" dirty="0" smtClean="0">
                <a:latin typeface="Arial" charset="0"/>
                <a:ea typeface="宋体" pitchFamily="2" charset="-122"/>
              </a:rPr>
              <a:t>of a line to its true length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.</a:t>
            </a:r>
          </a:p>
          <a:p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There are three axonometric projections of interest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Trimetric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err="1" smtClean="0">
                <a:latin typeface="Arial" charset="0"/>
                <a:ea typeface="宋体" pitchFamily="2" charset="-122"/>
              </a:rPr>
              <a:t>Dimetric</a:t>
            </a:r>
            <a:endParaRPr lang="en-US" altLang="zh-CN" sz="2400" b="1" dirty="0" smtClean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charset="0"/>
                <a:ea typeface="宋体" pitchFamily="2" charset="-122"/>
              </a:rPr>
              <a:t>Isometric</a:t>
            </a:r>
            <a:endParaRPr lang="en-US" altLang="zh-CN" b="1" dirty="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4DC4D449-6A2C-4F7F-8FFE-D12875F8CDF7}" type="slidenum">
              <a:rPr lang="es-ES"/>
              <a:pPr lvl="1"/>
              <a:t>17</a:t>
            </a:fld>
            <a:endParaRPr lang="es-E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>
                <a:ea typeface="宋体" pitchFamily="2" charset="-122"/>
              </a:rPr>
              <a:t/>
            </a:r>
            <a:br>
              <a:rPr lang="en-US" altLang="zh-CN" sz="3100" dirty="0" smtClean="0">
                <a:ea typeface="宋体" pitchFamily="2" charset="-122"/>
              </a:rPr>
            </a:br>
            <a:r>
              <a:rPr lang="en-US" altLang="zh-CN" sz="3100" b="1" dirty="0" smtClean="0">
                <a:ea typeface="宋体" pitchFamily="2" charset="-122"/>
              </a:rPr>
              <a:t>Types of Axonometric Projection  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/>
            </a:r>
            <a:br>
              <a:rPr lang="en-US" altLang="zh-CN" dirty="0" smtClean="0">
                <a:latin typeface="Arial" charset="0"/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25604" name="Picture 5" descr="AN05F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95837"/>
            <a:ext cx="6553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92696"/>
            <a:ext cx="9144000" cy="88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宋体" pitchFamily="2" charset="-122"/>
              </a:rPr>
              <a:t>Trimetric</a:t>
            </a:r>
            <a:r>
              <a:rPr lang="en-US" altLang="zh-CN" sz="2000" dirty="0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: formed by arbitrary rotations in arbitrary order about any or all of the co-ordinate axes , followed by parallel projection onto  the z=0 plane</a:t>
            </a:r>
          </a:p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The foreshortening ratios for each projected principal axis ( x ,y and z) are different in a general trimetric projection.</a:t>
            </a:r>
          </a:p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A principal axis is used in the sense of an axis or edge of the object originally parallel to one of the co-ordinate axis.</a:t>
            </a:r>
          </a:p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The foreshortening ratios are obtained by applying the concatenated transformation matrix to the unit vectors along the principal axis.</a:t>
            </a: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   </a:t>
            </a: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611560" y="3645024"/>
            <a:ext cx="432048" cy="2880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IN" dirty="0"/>
          </a:p>
        </p:txBody>
      </p:sp>
      <p:sp>
        <p:nvSpPr>
          <p:cNvPr id="8" name="Double Bracket 7"/>
          <p:cNvSpPr/>
          <p:nvPr/>
        </p:nvSpPr>
        <p:spPr>
          <a:xfrm>
            <a:off x="1187624" y="3645024"/>
            <a:ext cx="432048" cy="2880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835696" y="3789040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ket 9"/>
          <p:cNvSpPr/>
          <p:nvPr/>
        </p:nvSpPr>
        <p:spPr>
          <a:xfrm>
            <a:off x="2195736" y="34290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339752" y="342900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1 0 0 1</a:t>
            </a:r>
          </a:p>
          <a:p>
            <a:r>
              <a:rPr lang="en-US" dirty="0" smtClean="0"/>
              <a:t>0 1</a:t>
            </a:r>
            <a:r>
              <a:rPr lang="en-IN" dirty="0" smtClean="0"/>
              <a:t> 0 1</a:t>
            </a:r>
          </a:p>
          <a:p>
            <a:r>
              <a:rPr lang="en-US" dirty="0" smtClean="0"/>
              <a:t>0 0 1 1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3131840" y="3429000"/>
            <a:ext cx="45719" cy="936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flipV="1">
            <a:off x="3275856" y="3861048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uble Bracket 13"/>
          <p:cNvSpPr/>
          <p:nvPr/>
        </p:nvSpPr>
        <p:spPr>
          <a:xfrm>
            <a:off x="3779912" y="3356992"/>
            <a:ext cx="1656184" cy="93610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851920" y="335699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Xx* </a:t>
            </a:r>
            <a:r>
              <a:rPr lang="en-US" dirty="0" err="1" smtClean="0"/>
              <a:t>Yx</a:t>
            </a:r>
            <a:r>
              <a:rPr lang="en-US" dirty="0" smtClean="0"/>
              <a:t>*  0  1</a:t>
            </a:r>
          </a:p>
          <a:p>
            <a:r>
              <a:rPr lang="en-US" dirty="0" err="1" smtClean="0"/>
              <a:t>Xy</a:t>
            </a:r>
            <a:r>
              <a:rPr lang="en-US" dirty="0" smtClean="0"/>
              <a:t>* </a:t>
            </a:r>
            <a:r>
              <a:rPr lang="en-US" dirty="0" err="1" smtClean="0"/>
              <a:t>Yy</a:t>
            </a:r>
            <a:r>
              <a:rPr lang="en-US" dirty="0" smtClean="0"/>
              <a:t>*  0  1</a:t>
            </a:r>
          </a:p>
          <a:p>
            <a:r>
              <a:rPr lang="en-US" dirty="0" err="1" smtClean="0"/>
              <a:t>Xz</a:t>
            </a:r>
            <a:r>
              <a:rPr lang="en-US" dirty="0" smtClean="0"/>
              <a:t>    </a:t>
            </a:r>
            <a:r>
              <a:rPr lang="en-US" dirty="0" err="1" smtClean="0"/>
              <a:t>Yz</a:t>
            </a:r>
            <a:r>
              <a:rPr lang="en-US" dirty="0" smtClean="0"/>
              <a:t>*  0  1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328498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Fx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 ( Xx*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Yx</a:t>
            </a:r>
            <a:r>
              <a:rPr lang="en-US" dirty="0" smtClean="0"/>
              <a:t>*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Fy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 ( </a:t>
            </a:r>
            <a:r>
              <a:rPr lang="en-US" dirty="0" err="1" smtClean="0"/>
              <a:t>Xy</a:t>
            </a:r>
            <a:r>
              <a:rPr lang="en-US" dirty="0" smtClean="0"/>
              <a:t>*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Yy</a:t>
            </a:r>
            <a:r>
              <a:rPr lang="en-US" dirty="0" smtClean="0"/>
              <a:t>*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Fz</a:t>
            </a:r>
            <a:r>
              <a:rPr lang="en-US" dirty="0" smtClean="0"/>
              <a:t> = </a:t>
            </a:r>
            <a:r>
              <a:rPr lang="en-US" dirty="0" err="1" smtClean="0"/>
              <a:t>sqrt</a:t>
            </a:r>
            <a:r>
              <a:rPr lang="en-US" dirty="0" smtClean="0"/>
              <a:t> ( </a:t>
            </a:r>
            <a:r>
              <a:rPr lang="en-US" dirty="0" err="1" smtClean="0"/>
              <a:t>Xz</a:t>
            </a:r>
            <a:r>
              <a:rPr lang="en-US" dirty="0" smtClean="0"/>
              <a:t>*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r>
              <a:rPr lang="en-US" dirty="0" smtClean="0"/>
              <a:t>*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endParaRPr lang="en-I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34082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Types of Axonometric Projection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DIMETRIC: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dimetric</a:t>
            </a:r>
            <a:r>
              <a:rPr lang="en-US" b="1" dirty="0" smtClean="0"/>
              <a:t> projection is a trimetric projection with two of the foreshortening factors equal </a:t>
            </a:r>
            <a:r>
              <a:rPr lang="en-US" b="1" dirty="0" smtClean="0"/>
              <a:t>, </a:t>
            </a:r>
            <a:r>
              <a:rPr lang="en-US" b="1" dirty="0" smtClean="0"/>
              <a:t>the third is arbitrary.</a:t>
            </a:r>
          </a:p>
          <a:p>
            <a:r>
              <a:rPr lang="en-US" b="1" dirty="0" smtClean="0"/>
              <a:t>A </a:t>
            </a:r>
            <a:r>
              <a:rPr lang="en-US" b="1" dirty="0" err="1" smtClean="0"/>
              <a:t>dimetric</a:t>
            </a:r>
            <a:r>
              <a:rPr lang="en-US" b="1" dirty="0" smtClean="0"/>
              <a:t> projection is constructed by a rotation about the y axis through an angle </a:t>
            </a:r>
            <a:r>
              <a:rPr lang="az-Cyrl-AZ" b="1" dirty="0" smtClean="0"/>
              <a:t>ф</a:t>
            </a:r>
            <a:r>
              <a:rPr lang="en-US" b="1" dirty="0" smtClean="0"/>
              <a:t> followed by a rotation about the x axis through an angle </a:t>
            </a:r>
            <a:r>
              <a:rPr lang="el-GR" b="1" dirty="0" smtClean="0"/>
              <a:t>θ</a:t>
            </a:r>
            <a:r>
              <a:rPr lang="en-US" b="1" dirty="0" smtClean="0"/>
              <a:t> and projection at infinity onto the z = 0 plane.</a:t>
            </a:r>
          </a:p>
          <a:p>
            <a:r>
              <a:rPr lang="en-US" b="1" dirty="0" smtClean="0"/>
              <a:t>The resulting transformation is </a:t>
            </a:r>
          </a:p>
          <a:p>
            <a:r>
              <a:rPr lang="en-US" b="1" dirty="0" smtClean="0"/>
              <a:t>T = </a:t>
            </a:r>
            <a:r>
              <a:rPr lang="en-US" b="1" dirty="0" err="1" smtClean="0"/>
              <a:t>Ry</a:t>
            </a:r>
            <a:r>
              <a:rPr lang="en-US" b="1" dirty="0" smtClean="0"/>
              <a:t> . Rx . </a:t>
            </a:r>
            <a:r>
              <a:rPr lang="en-US" b="1" dirty="0" err="1" smtClean="0"/>
              <a:t>Pz</a:t>
            </a:r>
            <a:endParaRPr lang="en-I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404664"/>
          <a:ext cx="6048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34"/>
                <a:gridCol w="1209734"/>
                <a:gridCol w="1209734"/>
                <a:gridCol w="1209734"/>
                <a:gridCol w="120973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T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Rx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Pz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9552" y="1124744"/>
          <a:ext cx="2520280" cy="196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69770"/>
                <a:gridCol w="800360"/>
                <a:gridCol w="630070"/>
              </a:tblGrid>
              <a:tr h="617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</a:t>
                      </a:r>
                      <a:r>
                        <a:rPr lang="az-Cyrl-AZ" dirty="0" smtClean="0"/>
                        <a:t>ф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-sin </a:t>
                      </a:r>
                      <a:r>
                        <a:rPr lang="az-Cyrl-AZ" dirty="0" smtClean="0"/>
                        <a:t>ф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54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7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</a:t>
                      </a:r>
                      <a:r>
                        <a:rPr lang="az-Cyrl-AZ" dirty="0" smtClean="0"/>
                        <a:t>ф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cos</a:t>
                      </a:r>
                      <a:r>
                        <a:rPr lang="az-Cyrl-AZ" dirty="0" smtClean="0"/>
                        <a:t>ф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54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91879" y="1159841"/>
          <a:ext cx="244827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04"/>
                <a:gridCol w="839408"/>
                <a:gridCol w="613097"/>
                <a:gridCol w="576064"/>
              </a:tblGrid>
              <a:tr h="294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1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cos</a:t>
                      </a:r>
                      <a:r>
                        <a:rPr lang="el-GR" dirty="0" smtClean="0"/>
                        <a:t>θ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</a:t>
                      </a:r>
                      <a:r>
                        <a:rPr lang="el-GR" dirty="0" smtClean="0"/>
                        <a:t>θ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71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-sin</a:t>
                      </a:r>
                      <a:r>
                        <a:rPr lang="el-GR" dirty="0" smtClean="0"/>
                        <a:t>θ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cos</a:t>
                      </a:r>
                      <a:r>
                        <a:rPr lang="el-GR" dirty="0" smtClean="0"/>
                        <a:t>θ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4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28184" y="1124744"/>
          <a:ext cx="244827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04"/>
                <a:gridCol w="839408"/>
                <a:gridCol w="613096"/>
                <a:gridCol w="576065"/>
              </a:tblGrid>
              <a:tr h="337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51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71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94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9592" y="3501008"/>
          <a:ext cx="705678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</a:t>
                      </a:r>
                      <a:r>
                        <a:rPr lang="az-Cyrl-AZ" sz="2400" dirty="0" smtClean="0"/>
                        <a:t>ф</a:t>
                      </a:r>
                      <a:r>
                        <a:rPr lang="en-US" sz="2400" dirty="0" smtClean="0"/>
                        <a:t>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az-Cyrl-AZ" sz="2400" dirty="0" smtClean="0"/>
                        <a:t>ф</a:t>
                      </a:r>
                      <a:r>
                        <a:rPr lang="en-US" sz="2400" dirty="0" smtClean="0"/>
                        <a:t>sin</a:t>
                      </a:r>
                      <a:r>
                        <a:rPr lang="el-GR" sz="2400" dirty="0" smtClean="0"/>
                        <a:t>θ</a:t>
                      </a:r>
                      <a:endParaRPr lang="en-IN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cos</a:t>
                      </a:r>
                      <a:r>
                        <a:rPr lang="el-GR" sz="2400" dirty="0" smtClean="0"/>
                        <a:t>θ</a:t>
                      </a:r>
                      <a:endParaRPr lang="en-IN" sz="2400" dirty="0" smtClean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az-Cyrl-AZ" sz="2400" dirty="0" smtClean="0"/>
                        <a:t>ф</a:t>
                      </a:r>
                      <a:endParaRPr lang="en-IN" sz="2400" dirty="0" smtClean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-Cos</a:t>
                      </a:r>
                      <a:r>
                        <a:rPr lang="az-Cyrl-AZ" sz="2400" dirty="0" smtClean="0"/>
                        <a:t>ф</a:t>
                      </a:r>
                      <a:r>
                        <a:rPr lang="en-US" sz="2400" dirty="0" smtClean="0"/>
                        <a:t> sin</a:t>
                      </a:r>
                      <a:r>
                        <a:rPr lang="el-GR" sz="2400" dirty="0" smtClean="0"/>
                        <a:t>θ</a:t>
                      </a:r>
                      <a:endParaRPr lang="en-IN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en-US" dirty="0" smtClean="0"/>
              <a:t>Projections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Projections</a:t>
            </a:r>
            <a:r>
              <a:rPr lang="en-US" sz="2800" dirty="0" smtClean="0"/>
              <a:t> transform points </a:t>
            </a:r>
            <a:r>
              <a:rPr lang="en-US" sz="2800" dirty="0" smtClean="0"/>
              <a:t>from one 3 space to another 3 space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Viewing the results on a two </a:t>
            </a:r>
            <a:r>
              <a:rPr lang="en-US" sz="2800" dirty="0" err="1" smtClean="0"/>
              <a:t>dimentional</a:t>
            </a:r>
            <a:r>
              <a:rPr lang="en-US" sz="2800" dirty="0" smtClean="0"/>
              <a:t> surface requires a projection from 3 space to 2 space.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result is called a Plane geometric projection.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Projection of  objects are formed by the intersection of lines called projectors with a plane called the projection plane.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Projectors are lines from an arbitrary point called center of projection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unit vectors on the 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 and z principal axis transformed to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dirty="0" smtClean="0"/>
              <a:t>U* = U . T =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87824" y="1196752"/>
          <a:ext cx="1512168" cy="1134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/>
                <a:gridCol w="378042"/>
                <a:gridCol w="378042"/>
                <a:gridCol w="378042"/>
              </a:tblGrid>
              <a:tr h="3780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32040" y="1268759"/>
          <a:ext cx="3456384" cy="17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169071"/>
                <a:gridCol w="559121"/>
                <a:gridCol w="864096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372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cos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4584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</a:tr>
              <a:tr h="3645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42210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 * =</a:t>
            </a:r>
            <a:endParaRPr lang="en-IN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11760" y="3645024"/>
          <a:ext cx="352839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/>
                <a:gridCol w="1193426"/>
                <a:gridCol w="570770"/>
                <a:gridCol w="8820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cos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4869160"/>
            <a:ext cx="74168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square of the length of the original unit vector along the x axis </a:t>
            </a:r>
            <a:r>
              <a:rPr lang="en-US" sz="2000" b="1" dirty="0" err="1" smtClean="0"/>
              <a:t>i.e</a:t>
            </a:r>
            <a:r>
              <a:rPr lang="en-US" sz="2000" b="1" dirty="0" smtClean="0"/>
              <a:t> the square of the foreshortening factor is now </a:t>
            </a:r>
          </a:p>
          <a:p>
            <a:r>
              <a:rPr lang="en-US" sz="2000" b="1" dirty="0" smtClean="0"/>
              <a:t>Fx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= (Xx*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+ </a:t>
            </a:r>
            <a:r>
              <a:rPr lang="en-US" sz="2000" b="1" dirty="0" err="1" smtClean="0"/>
              <a:t>Yx</a:t>
            </a:r>
            <a:r>
              <a:rPr lang="en-US" sz="2000" b="1" dirty="0" smtClean="0"/>
              <a:t>*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) = </a:t>
            </a:r>
            <a:r>
              <a:rPr lang="en-US" sz="2000" b="1" dirty="0" err="1" smtClean="0"/>
              <a:t>cos</a:t>
            </a:r>
            <a:r>
              <a:rPr lang="en-US" sz="2000" b="1" dirty="0" smtClean="0"/>
              <a:t> </a:t>
            </a:r>
            <a:r>
              <a:rPr lang="en-US" sz="2000" b="1" baseline="30000" dirty="0" smtClean="0"/>
              <a:t>2</a:t>
            </a:r>
            <a:r>
              <a:rPr lang="az-Cyrl-AZ" sz="2000" b="1" baseline="30000" dirty="0" smtClean="0"/>
              <a:t> </a:t>
            </a:r>
            <a:r>
              <a:rPr lang="en-US" sz="2000" b="1" baseline="30000" dirty="0" smtClean="0"/>
              <a:t> </a:t>
            </a:r>
            <a:r>
              <a:rPr lang="en-US" sz="2000" b="1" dirty="0" smtClean="0"/>
              <a:t> </a:t>
            </a:r>
            <a:r>
              <a:rPr lang="az-Cyrl-AZ" sz="2000" b="1" dirty="0" smtClean="0"/>
              <a:t>ф</a:t>
            </a:r>
            <a:r>
              <a:rPr lang="en-US" sz="2000" b="1" dirty="0" smtClean="0"/>
              <a:t>+ sin </a:t>
            </a:r>
            <a:r>
              <a:rPr lang="en-US" sz="2000" b="1" baseline="30000" dirty="0" smtClean="0"/>
              <a:t>2 </a:t>
            </a:r>
            <a:r>
              <a:rPr lang="az-Cyrl-AZ" sz="2000" b="1" dirty="0" smtClean="0"/>
              <a:t>ф </a:t>
            </a:r>
            <a:r>
              <a:rPr lang="en-US" sz="2000" b="1" dirty="0" smtClean="0"/>
              <a:t>sin </a:t>
            </a:r>
            <a:r>
              <a:rPr lang="en-US" sz="2000" b="1" baseline="30000" dirty="0" smtClean="0"/>
              <a:t>2  </a:t>
            </a:r>
            <a:r>
              <a:rPr lang="en-US" sz="2000" b="1" dirty="0" smtClean="0"/>
              <a:t>  </a:t>
            </a:r>
            <a:r>
              <a:rPr lang="el-GR" sz="2000" b="1" dirty="0" smtClean="0"/>
              <a:t>θ</a:t>
            </a:r>
            <a:r>
              <a:rPr lang="en-US" sz="2000" b="1" dirty="0" smtClean="0"/>
              <a:t> ----------A</a:t>
            </a:r>
          </a:p>
          <a:p>
            <a:r>
              <a:rPr lang="en-US" sz="2000" b="1" dirty="0" err="1" smtClean="0"/>
              <a:t>Fy</a:t>
            </a:r>
            <a:r>
              <a:rPr lang="en-US" sz="2000" b="1" dirty="0" smtClean="0"/>
              <a:t> 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= ( </a:t>
            </a:r>
            <a:r>
              <a:rPr lang="en-US" sz="2000" b="1" dirty="0" err="1" smtClean="0"/>
              <a:t>Xy</a:t>
            </a:r>
            <a:r>
              <a:rPr lang="en-US" sz="2000" b="1" dirty="0" smtClean="0"/>
              <a:t>*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+ </a:t>
            </a:r>
            <a:r>
              <a:rPr lang="en-US" sz="2000" b="1" dirty="0" err="1" smtClean="0"/>
              <a:t>Yy</a:t>
            </a:r>
            <a:r>
              <a:rPr lang="en-US" sz="2000" b="1" dirty="0" smtClean="0"/>
              <a:t>*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) = </a:t>
            </a:r>
            <a:r>
              <a:rPr lang="en-US" sz="2000" b="1" dirty="0" err="1" smtClean="0"/>
              <a:t>cos</a:t>
            </a:r>
            <a:r>
              <a:rPr lang="en-US" sz="2000" b="1" dirty="0" smtClean="0"/>
              <a:t> 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</a:t>
            </a:r>
            <a:r>
              <a:rPr lang="el-GR" sz="2000" b="1" dirty="0" smtClean="0"/>
              <a:t>θ</a:t>
            </a:r>
            <a:r>
              <a:rPr lang="en-US" sz="2000" b="1" dirty="0" smtClean="0"/>
              <a:t>--------------------------------B</a:t>
            </a:r>
          </a:p>
          <a:p>
            <a:r>
              <a:rPr lang="en-US" sz="2000" b="1" dirty="0" smtClean="0"/>
              <a:t>Fz</a:t>
            </a:r>
            <a:r>
              <a:rPr lang="en-US" sz="2000" b="1" strike="dblStrike" baseline="30000" dirty="0" smtClean="0"/>
              <a:t>2</a:t>
            </a:r>
            <a:r>
              <a:rPr lang="en-US" sz="2000" b="1" dirty="0" smtClean="0"/>
              <a:t> =   ( </a:t>
            </a:r>
            <a:r>
              <a:rPr lang="en-US" sz="2000" b="1" dirty="0" err="1" smtClean="0"/>
              <a:t>Xz</a:t>
            </a:r>
            <a:r>
              <a:rPr lang="en-US" sz="2000" b="1" dirty="0" smtClean="0"/>
              <a:t>*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+ </a:t>
            </a:r>
            <a:r>
              <a:rPr lang="en-US" sz="2000" b="1" dirty="0" err="1" smtClean="0"/>
              <a:t>Yz</a:t>
            </a:r>
            <a:r>
              <a:rPr lang="en-US" sz="2000" b="1" dirty="0" smtClean="0"/>
              <a:t>*</a:t>
            </a:r>
            <a:r>
              <a:rPr lang="en-US" sz="2000" b="1" baseline="30000" dirty="0" smtClean="0"/>
              <a:t>2 </a:t>
            </a:r>
            <a:r>
              <a:rPr lang="en-US" sz="2000" b="1" dirty="0" smtClean="0"/>
              <a:t>) = sin </a:t>
            </a:r>
            <a:r>
              <a:rPr lang="en-US" sz="2000" b="1" baseline="30000" dirty="0" smtClean="0"/>
              <a:t>2</a:t>
            </a:r>
            <a:r>
              <a:rPr lang="az-Cyrl-AZ" sz="2000" b="1" baseline="30000" dirty="0" smtClean="0"/>
              <a:t> </a:t>
            </a:r>
            <a:r>
              <a:rPr lang="en-US" sz="2000" b="1" baseline="30000" dirty="0" smtClean="0"/>
              <a:t> </a:t>
            </a:r>
            <a:r>
              <a:rPr lang="en-US" sz="2000" b="1" dirty="0" smtClean="0"/>
              <a:t> </a:t>
            </a:r>
            <a:r>
              <a:rPr lang="az-Cyrl-AZ" sz="2000" b="1" dirty="0" smtClean="0"/>
              <a:t>ф</a:t>
            </a:r>
            <a:r>
              <a:rPr lang="en-US" sz="2000" b="1" dirty="0" smtClean="0"/>
              <a:t>+ </a:t>
            </a:r>
            <a:r>
              <a:rPr lang="en-US" sz="2000" b="1" dirty="0" err="1" smtClean="0"/>
              <a:t>cos</a:t>
            </a:r>
            <a:r>
              <a:rPr lang="en-US" sz="2000" b="1" dirty="0" smtClean="0"/>
              <a:t> </a:t>
            </a:r>
            <a:r>
              <a:rPr lang="en-US" sz="2000" b="1" baseline="30000" dirty="0" smtClean="0"/>
              <a:t>2 </a:t>
            </a:r>
            <a:r>
              <a:rPr lang="az-Cyrl-AZ" sz="2000" b="1" dirty="0" smtClean="0"/>
              <a:t>ф </a:t>
            </a:r>
            <a:r>
              <a:rPr lang="en-US" sz="2000" b="1" dirty="0" smtClean="0"/>
              <a:t>sin </a:t>
            </a:r>
            <a:r>
              <a:rPr lang="en-US" sz="2000" b="1" baseline="30000" dirty="0" smtClean="0"/>
              <a:t>2  </a:t>
            </a:r>
            <a:r>
              <a:rPr lang="en-US" sz="2000" b="1" dirty="0" smtClean="0"/>
              <a:t>  </a:t>
            </a:r>
            <a:r>
              <a:rPr lang="el-GR" sz="2000" b="1" dirty="0" smtClean="0"/>
              <a:t>θ</a:t>
            </a:r>
            <a:r>
              <a:rPr lang="en-US" sz="2000" b="1" dirty="0" smtClean="0"/>
              <a:t> --------C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Equating the foreshortening factors along the x and y principal axes</a:t>
            </a:r>
          </a:p>
          <a:p>
            <a:r>
              <a:rPr lang="en-US" sz="2800" b="1" dirty="0" err="1" smtClean="0"/>
              <a:t>cos</a:t>
            </a:r>
            <a:r>
              <a:rPr lang="en-US" sz="2800" b="1" dirty="0" smtClean="0"/>
              <a:t> </a:t>
            </a:r>
            <a:r>
              <a:rPr lang="en-US" sz="2800" b="1" baseline="30000" dirty="0" smtClean="0"/>
              <a:t>2</a:t>
            </a:r>
            <a:r>
              <a:rPr lang="az-Cyrl-AZ" sz="2800" b="1" baseline="30000" dirty="0" smtClean="0"/>
              <a:t> </a:t>
            </a:r>
            <a:r>
              <a:rPr lang="az-Cyrl-AZ" sz="2800" b="1" dirty="0" smtClean="0"/>
              <a:t>ф</a:t>
            </a:r>
            <a:r>
              <a:rPr lang="en-US" sz="2800" b="1" dirty="0" smtClean="0"/>
              <a:t>+ sin </a:t>
            </a:r>
            <a:r>
              <a:rPr lang="en-US" sz="2800" b="1" baseline="30000" dirty="0" smtClean="0"/>
              <a:t>2 </a:t>
            </a:r>
            <a:r>
              <a:rPr lang="az-Cyrl-AZ" sz="2800" b="1" dirty="0" smtClean="0"/>
              <a:t>ф</a:t>
            </a:r>
            <a:r>
              <a:rPr lang="en-US" sz="2800" b="1" dirty="0" smtClean="0"/>
              <a:t> sin 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cos</a:t>
            </a:r>
            <a:r>
              <a:rPr lang="en-US" sz="2800" b="1" dirty="0" smtClean="0"/>
              <a:t> </a:t>
            </a:r>
            <a:r>
              <a:rPr lang="en-US" sz="2800" b="1" baseline="30000" dirty="0" smtClean="0"/>
              <a:t>2</a:t>
            </a:r>
            <a:r>
              <a:rPr lang="el-GR" sz="2800" b="1" dirty="0" smtClean="0"/>
              <a:t>θ</a:t>
            </a:r>
            <a:endParaRPr lang="en-US" sz="2800" b="1" dirty="0" smtClean="0"/>
          </a:p>
          <a:p>
            <a:r>
              <a:rPr lang="en-US" sz="2800" b="1" dirty="0" smtClean="0"/>
              <a:t>Since </a:t>
            </a:r>
            <a:r>
              <a:rPr lang="en-US" sz="2800" b="1" dirty="0" err="1" smtClean="0"/>
              <a:t>cos</a:t>
            </a:r>
            <a:r>
              <a:rPr lang="en-US" sz="2800" b="1" dirty="0" smtClean="0"/>
              <a:t> </a:t>
            </a:r>
            <a:r>
              <a:rPr lang="en-US" sz="2800" b="1" baseline="30000" dirty="0" smtClean="0"/>
              <a:t>2 </a:t>
            </a:r>
            <a:r>
              <a:rPr lang="az-Cyrl-AZ" sz="2800" b="1" dirty="0" smtClean="0"/>
              <a:t>ф</a:t>
            </a:r>
            <a:r>
              <a:rPr lang="en-US" sz="2800" b="1" dirty="0" smtClean="0"/>
              <a:t> = 1- sin </a:t>
            </a:r>
            <a:r>
              <a:rPr lang="en-US" sz="2800" b="1" baseline="30000" dirty="0" smtClean="0"/>
              <a:t>2 </a:t>
            </a:r>
            <a:r>
              <a:rPr lang="az-Cyrl-AZ" sz="2800" b="1" dirty="0" smtClean="0"/>
              <a:t>ф </a:t>
            </a:r>
            <a:r>
              <a:rPr lang="en-US" sz="2800" b="1" dirty="0" smtClean="0"/>
              <a:t>and </a:t>
            </a:r>
            <a:r>
              <a:rPr lang="en-US" sz="2800" b="1" dirty="0" err="1" smtClean="0"/>
              <a:t>cos</a:t>
            </a:r>
            <a:r>
              <a:rPr lang="en-US" sz="2800" b="1" dirty="0" smtClean="0"/>
              <a:t> 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= 1- sin </a:t>
            </a:r>
            <a:r>
              <a:rPr lang="en-US" sz="2800" b="1" baseline="30000" dirty="0" smtClean="0"/>
              <a:t>2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---D</a:t>
            </a:r>
          </a:p>
          <a:p>
            <a:r>
              <a:rPr lang="en-US" sz="2800" b="1" dirty="0" smtClean="0"/>
              <a:t>sin </a:t>
            </a:r>
            <a:r>
              <a:rPr lang="en-US" sz="2800" b="1" baseline="30000" dirty="0" smtClean="0"/>
              <a:t>2 </a:t>
            </a:r>
            <a:r>
              <a:rPr lang="az-Cyrl-AZ" sz="2800" b="1" dirty="0" smtClean="0"/>
              <a:t>ф</a:t>
            </a:r>
            <a:r>
              <a:rPr lang="en-US" sz="2800" b="1" dirty="0" smtClean="0"/>
              <a:t> = sin </a:t>
            </a:r>
            <a:r>
              <a:rPr lang="en-US" sz="2800" b="1" baseline="30000" dirty="0" smtClean="0"/>
              <a:t>2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 / 1- sin 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---------------------------E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equ</a:t>
            </a:r>
            <a:r>
              <a:rPr lang="en-US" sz="2800" b="1" dirty="0" smtClean="0"/>
              <a:t>. D and C</a:t>
            </a:r>
          </a:p>
          <a:p>
            <a:r>
              <a:rPr lang="en-US" sz="2800" b="1" dirty="0" smtClean="0"/>
              <a:t>2 sin </a:t>
            </a:r>
            <a:r>
              <a:rPr lang="en-US" sz="2800" b="1" baseline="30000" dirty="0" smtClean="0"/>
              <a:t>2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-2 sin </a:t>
            </a:r>
            <a:r>
              <a:rPr lang="en-US" sz="2800" b="1" baseline="30000" dirty="0" smtClean="0"/>
              <a:t>4 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– (1 - sin </a:t>
            </a:r>
            <a:r>
              <a:rPr lang="en-US" sz="2800" b="1" baseline="30000" dirty="0" smtClean="0"/>
              <a:t>2  </a:t>
            </a:r>
            <a:r>
              <a:rPr lang="en-US" sz="2800" b="1" dirty="0" smtClean="0"/>
              <a:t>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) fx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= 0</a:t>
            </a:r>
          </a:p>
          <a:p>
            <a:r>
              <a:rPr lang="en-US" sz="2800" b="1" dirty="0" smtClean="0"/>
              <a:t>2 sin </a:t>
            </a:r>
            <a:r>
              <a:rPr lang="en-US" sz="2800" b="1" baseline="30000" dirty="0" smtClean="0"/>
              <a:t>4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–(2+ fx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) sin </a:t>
            </a:r>
            <a:r>
              <a:rPr lang="en-US" sz="2800" b="1" baseline="30000" dirty="0" smtClean="0"/>
              <a:t>2 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 +  fx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= 0</a:t>
            </a:r>
          </a:p>
          <a:p>
            <a:r>
              <a:rPr lang="en-US" sz="2800" b="1" dirty="0" smtClean="0"/>
              <a:t>Letting    u =  sin </a:t>
            </a:r>
            <a:r>
              <a:rPr lang="en-US" sz="2800" b="1" baseline="30000" dirty="0" smtClean="0"/>
              <a:t>2 </a:t>
            </a:r>
            <a:r>
              <a:rPr lang="en-US" sz="2800" b="1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  yields</a:t>
            </a:r>
          </a:p>
          <a:p>
            <a:r>
              <a:rPr lang="en-US" sz="2800" b="1" dirty="0" smtClean="0"/>
              <a:t> sin </a:t>
            </a:r>
            <a:r>
              <a:rPr lang="en-US" sz="2800" b="1" baseline="30000" dirty="0" smtClean="0"/>
              <a:t>2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=   fx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/2 , 1 </a:t>
            </a:r>
          </a:p>
          <a:p>
            <a:r>
              <a:rPr lang="en-US" sz="2800" b="1" dirty="0" smtClean="0"/>
              <a:t>Since  sin </a:t>
            </a:r>
            <a:r>
              <a:rPr lang="en-US" sz="2800" b="1" baseline="30000" dirty="0" smtClean="0"/>
              <a:t>2 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=   1 yields  an infinite result it is discarded</a:t>
            </a:r>
          </a:p>
          <a:p>
            <a:r>
              <a:rPr lang="en-US" sz="2800" b="1" baseline="30000" dirty="0" smtClean="0"/>
              <a:t> </a:t>
            </a:r>
            <a:r>
              <a:rPr lang="el-GR" sz="2800" b="1" dirty="0" smtClean="0"/>
              <a:t>θ</a:t>
            </a:r>
            <a:r>
              <a:rPr lang="en-US" sz="2800" b="1" dirty="0" smtClean="0"/>
              <a:t> = sin </a:t>
            </a:r>
            <a:r>
              <a:rPr lang="en-US" sz="2800" b="1" baseline="30000" dirty="0" smtClean="0"/>
              <a:t>-1 </a:t>
            </a:r>
            <a:r>
              <a:rPr lang="en-US" sz="2800" b="1" dirty="0" smtClean="0"/>
              <a:t>(  ± </a:t>
            </a:r>
            <a:r>
              <a:rPr lang="en-US" sz="2800" b="1" dirty="0" err="1" smtClean="0"/>
              <a:t>fx</a:t>
            </a:r>
            <a:r>
              <a:rPr lang="en-US" sz="2800" b="1" dirty="0" smtClean="0"/>
              <a:t> / sqrt2) and </a:t>
            </a:r>
            <a:r>
              <a:rPr lang="az-Cyrl-AZ" sz="2800" b="1" dirty="0" smtClean="0"/>
              <a:t>ф</a:t>
            </a:r>
            <a:r>
              <a:rPr lang="en-US" sz="2800" b="1" dirty="0" smtClean="0"/>
              <a:t> =  sin </a:t>
            </a:r>
            <a:r>
              <a:rPr lang="en-US" sz="2800" b="1" baseline="30000" dirty="0" smtClean="0"/>
              <a:t>-1 </a:t>
            </a:r>
            <a:r>
              <a:rPr lang="en-US" sz="2800" b="1" dirty="0" smtClean="0"/>
              <a:t>(  ± </a:t>
            </a:r>
            <a:r>
              <a:rPr lang="en-US" sz="2800" b="1" dirty="0" err="1" smtClean="0"/>
              <a:t>fx</a:t>
            </a:r>
            <a:r>
              <a:rPr lang="en-US" sz="2800" b="1" dirty="0" smtClean="0"/>
              <a:t> / </a:t>
            </a:r>
            <a:r>
              <a:rPr lang="en-US" sz="2800" b="1" dirty="0" err="1" smtClean="0"/>
              <a:t>sqrt</a:t>
            </a:r>
            <a:r>
              <a:rPr lang="en-US" sz="2800" b="1" dirty="0" smtClean="0"/>
              <a:t>(2- fx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)) </a:t>
            </a:r>
          </a:p>
          <a:p>
            <a:r>
              <a:rPr lang="en-US" sz="2800" b="1" dirty="0" smtClean="0"/>
              <a:t>Result shows that range of foreshortening factor is</a:t>
            </a:r>
          </a:p>
          <a:p>
            <a:pPr>
              <a:buNone/>
            </a:pPr>
            <a:r>
              <a:rPr lang="en-US" sz="2800" b="1" dirty="0" smtClean="0"/>
              <a:t> 0&lt;= </a:t>
            </a:r>
            <a:r>
              <a:rPr lang="en-US" sz="2800" b="1" dirty="0" err="1" smtClean="0"/>
              <a:t>fx</a:t>
            </a:r>
            <a:r>
              <a:rPr lang="en-US" sz="2800" b="1" dirty="0" smtClean="0"/>
              <a:t> &gt;=1 each foreshortening factor </a:t>
            </a:r>
            <a:r>
              <a:rPr lang="en-US" sz="2800" b="1" dirty="0" err="1" smtClean="0"/>
              <a:t>fx</a:t>
            </a:r>
            <a:r>
              <a:rPr lang="en-US" sz="2800" b="1" dirty="0" smtClean="0"/>
              <a:t> yields four possible </a:t>
            </a:r>
            <a:r>
              <a:rPr lang="en-US" sz="2800" b="1" dirty="0" err="1" smtClean="0"/>
              <a:t>dimetric</a:t>
            </a:r>
            <a:r>
              <a:rPr lang="en-US" sz="2800" b="1" dirty="0" smtClean="0"/>
              <a:t> projections.</a:t>
            </a:r>
          </a:p>
          <a:p>
            <a:endParaRPr lang="en-US" sz="2800" b="1" dirty="0" smtClean="0"/>
          </a:p>
          <a:p>
            <a:endParaRPr lang="en-US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Isometric : All three foreshortening factors are equal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equ</a:t>
            </a:r>
            <a:r>
              <a:rPr lang="en-US" sz="2400" dirty="0" smtClean="0"/>
              <a:t>. E      </a:t>
            </a:r>
            <a:r>
              <a:rPr lang="en-US" sz="2400" b="1" dirty="0" smtClean="0"/>
              <a:t>sin </a:t>
            </a:r>
            <a:r>
              <a:rPr lang="en-US" sz="2400" b="1" baseline="30000" dirty="0" smtClean="0"/>
              <a:t>2 </a:t>
            </a:r>
            <a:r>
              <a:rPr lang="az-Cyrl-AZ" sz="2400" b="1" dirty="0" smtClean="0"/>
              <a:t>ф</a:t>
            </a:r>
            <a:r>
              <a:rPr lang="en-US" sz="2400" b="1" dirty="0" smtClean="0"/>
              <a:t> = sin </a:t>
            </a:r>
            <a:r>
              <a:rPr lang="en-US" sz="2400" b="1" baseline="30000" dirty="0" smtClean="0"/>
              <a:t>2 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 / 1- sin 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Equating </a:t>
            </a:r>
            <a:r>
              <a:rPr lang="en-US" sz="2400" dirty="0" err="1" smtClean="0"/>
              <a:t>equ</a:t>
            </a:r>
            <a:r>
              <a:rPr lang="en-US" sz="2400" dirty="0" smtClean="0"/>
              <a:t>. B and C  </a:t>
            </a:r>
            <a:r>
              <a:rPr lang="en-US" sz="2400" b="1" dirty="0" smtClean="0"/>
              <a:t>sin </a:t>
            </a:r>
            <a:r>
              <a:rPr lang="en-US" sz="2400" b="1" baseline="30000" dirty="0" smtClean="0"/>
              <a:t>2 </a:t>
            </a:r>
            <a:r>
              <a:rPr lang="az-Cyrl-AZ" sz="2400" b="1" dirty="0" smtClean="0"/>
              <a:t>ф</a:t>
            </a:r>
            <a:r>
              <a:rPr lang="en-US" sz="2400" b="1" dirty="0" smtClean="0"/>
              <a:t> = 1-2 sin </a:t>
            </a:r>
            <a:r>
              <a:rPr lang="en-US" sz="2400" b="1" baseline="30000" dirty="0" smtClean="0"/>
              <a:t>2 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 / 1- sin 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s</a:t>
            </a:r>
          </a:p>
          <a:p>
            <a:r>
              <a:rPr lang="en-US" sz="2400" dirty="0" smtClean="0"/>
              <a:t>From above </a:t>
            </a:r>
            <a:r>
              <a:rPr lang="en-US" sz="2400" dirty="0" err="1" smtClean="0"/>
              <a:t>equ</a:t>
            </a:r>
            <a:r>
              <a:rPr lang="en-US" sz="2400" b="1" dirty="0" smtClean="0"/>
              <a:t>. sin 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el-GR" sz="2400" b="1" dirty="0" smtClean="0"/>
              <a:t>θ</a:t>
            </a:r>
            <a:r>
              <a:rPr lang="en-US" sz="2400" b="1" dirty="0" smtClean="0"/>
              <a:t>  = 1/3 or sin</a:t>
            </a:r>
            <a:r>
              <a:rPr lang="el-GR" sz="2400" b="1" dirty="0" smtClean="0"/>
              <a:t>θ</a:t>
            </a:r>
            <a:r>
              <a:rPr lang="en-US" sz="2400" b="1" dirty="0" smtClean="0"/>
              <a:t>  = ± </a:t>
            </a:r>
            <a:r>
              <a:rPr lang="en-US" sz="2400" b="1" dirty="0" err="1" smtClean="0"/>
              <a:t>sqrt</a:t>
            </a:r>
            <a:r>
              <a:rPr lang="en-US" sz="2400" b="1" dirty="0" smtClean="0"/>
              <a:t>(1/3)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sin </a:t>
            </a:r>
            <a:r>
              <a:rPr lang="en-US" sz="2400" b="1" baseline="30000" dirty="0" smtClean="0"/>
              <a:t>2 </a:t>
            </a:r>
            <a:r>
              <a:rPr lang="az-Cyrl-AZ" sz="2400" b="1" dirty="0" smtClean="0"/>
              <a:t>ф</a:t>
            </a:r>
            <a:r>
              <a:rPr lang="en-US" sz="2400" b="1" dirty="0" smtClean="0"/>
              <a:t> = (1/3) / (1- 1/3) =  1/2  and </a:t>
            </a:r>
            <a:r>
              <a:rPr lang="az-Cyrl-AZ" sz="2400" b="1" dirty="0" smtClean="0"/>
              <a:t>ф</a:t>
            </a:r>
            <a:r>
              <a:rPr lang="en-US" sz="2400" b="1" dirty="0" smtClean="0"/>
              <a:t> = </a:t>
            </a:r>
            <a:r>
              <a:rPr lang="az-Cyrl-AZ" sz="2400" b="1" dirty="0" smtClean="0"/>
              <a:t>±</a:t>
            </a:r>
            <a:r>
              <a:rPr lang="en-US" sz="2400" b="1" dirty="0" smtClean="0"/>
              <a:t>45⁰</a:t>
            </a:r>
          </a:p>
          <a:p>
            <a:pPr>
              <a:buNone/>
            </a:pPr>
            <a:r>
              <a:rPr lang="en-US" sz="2400" b="1" dirty="0" smtClean="0"/>
              <a:t>The foreshortening ratio of an isometric Projection is 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fx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sqrt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cos</a:t>
            </a:r>
            <a:r>
              <a:rPr lang="en-US" sz="2400" b="1" dirty="0" smtClean="0"/>
              <a:t> 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el-GR" sz="2400" b="1" dirty="0" smtClean="0"/>
              <a:t>θ</a:t>
            </a:r>
            <a:r>
              <a:rPr lang="en-US" sz="2400" b="1" dirty="0" smtClean="0"/>
              <a:t>) = </a:t>
            </a:r>
            <a:r>
              <a:rPr lang="en-US" sz="2400" b="1" dirty="0" err="1" smtClean="0"/>
              <a:t>sqrt</a:t>
            </a:r>
            <a:r>
              <a:rPr lang="en-US" sz="2400" b="1" dirty="0" smtClean="0"/>
              <a:t>(2/3) = 0.8165</a:t>
            </a:r>
          </a:p>
          <a:p>
            <a:pPr>
              <a:buNone/>
            </a:pPr>
            <a:r>
              <a:rPr lang="en-US" sz="2400" b="1" dirty="0" smtClean="0"/>
              <a:t>An isometric projection is an special case of </a:t>
            </a:r>
            <a:r>
              <a:rPr lang="en-US" sz="2400" b="1" dirty="0" err="1" smtClean="0"/>
              <a:t>dimetric</a:t>
            </a:r>
            <a:r>
              <a:rPr lang="en-US" sz="2400" b="1" dirty="0" smtClean="0"/>
              <a:t> projection with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sz="2400" b="1" dirty="0" err="1" smtClean="0"/>
              <a:t>Fx</a:t>
            </a:r>
            <a:r>
              <a:rPr lang="en-US" sz="2400" b="1" dirty="0" smtClean="0"/>
              <a:t> = 0.8165</a:t>
            </a:r>
          </a:p>
          <a:p>
            <a:pPr>
              <a:buNone/>
            </a:pPr>
            <a:r>
              <a:rPr lang="en-US" sz="2400" b="1" dirty="0" smtClean="0"/>
              <a:t>Transforming the unit vector along the x axis    </a:t>
            </a:r>
          </a:p>
          <a:p>
            <a:pPr>
              <a:buNone/>
            </a:pPr>
            <a:r>
              <a:rPr lang="en-US" sz="2400" b="1" dirty="0" smtClean="0"/>
              <a:t> U* = [1 0 0 1] </a:t>
            </a:r>
          </a:p>
          <a:p>
            <a:pPr>
              <a:buNone/>
            </a:pPr>
            <a:endParaRPr lang="en-US" sz="1000" b="1" dirty="0" smtClean="0"/>
          </a:p>
          <a:p>
            <a:endParaRPr lang="en-IN" sz="1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7704" y="4725144"/>
          <a:ext cx="37444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239276"/>
                <a:gridCol w="846430"/>
                <a:gridCol w="72260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cos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1640" y="6242392"/>
          <a:ext cx="4680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30"/>
                <a:gridCol w="1170130"/>
                <a:gridCol w="1170130"/>
                <a:gridCol w="117013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az-Cyrl-AZ" sz="1800" dirty="0" smtClean="0"/>
                        <a:t>ф</a:t>
                      </a:r>
                      <a:r>
                        <a:rPr lang="en-US" sz="1800" dirty="0" smtClean="0"/>
                        <a:t>sin</a:t>
                      </a:r>
                      <a:r>
                        <a:rPr lang="el-GR" sz="1800" dirty="0" smtClean="0"/>
                        <a:t>θ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 between projected x axis and the horizontal is then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err="1" smtClean="0"/>
              <a:t>Yx</a:t>
            </a:r>
            <a:r>
              <a:rPr lang="en-US" dirty="0" smtClean="0"/>
              <a:t>* / Xx* = sin</a:t>
            </a:r>
            <a:r>
              <a:rPr lang="az-Cyrl-AZ" dirty="0" smtClean="0"/>
              <a:t>ф</a:t>
            </a:r>
            <a:r>
              <a:rPr lang="en-US" dirty="0" smtClean="0"/>
              <a:t> / sin</a:t>
            </a:r>
            <a:r>
              <a:rPr lang="el-GR" dirty="0" smtClean="0"/>
              <a:t>θ</a:t>
            </a:r>
            <a:r>
              <a:rPr lang="en-US" dirty="0" smtClean="0"/>
              <a:t> = ± sin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Since sin</a:t>
            </a:r>
            <a:r>
              <a:rPr lang="az-Cyrl-AZ" dirty="0" smtClean="0"/>
              <a:t>ф</a:t>
            </a:r>
            <a:r>
              <a:rPr lang="en-US" dirty="0" smtClean="0"/>
              <a:t> =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az-Cyrl-AZ" dirty="0" smtClean="0"/>
              <a:t>ф</a:t>
            </a:r>
            <a:r>
              <a:rPr lang="en-US" dirty="0" smtClean="0"/>
              <a:t> for </a:t>
            </a:r>
            <a:r>
              <a:rPr lang="az-Cyrl-AZ" dirty="0" smtClean="0"/>
              <a:t>ф</a:t>
            </a:r>
            <a:r>
              <a:rPr lang="en-US" dirty="0" smtClean="0"/>
              <a:t>= 45⁰</a:t>
            </a:r>
          </a:p>
          <a:p>
            <a:r>
              <a:rPr lang="en-US" dirty="0" smtClean="0"/>
              <a:t>Alpha is then </a:t>
            </a:r>
          </a:p>
          <a:p>
            <a:r>
              <a:rPr lang="en-US" b="1" dirty="0" smtClean="0"/>
              <a:t> </a:t>
            </a:r>
            <a:r>
              <a:rPr lang="el-GR" b="1" dirty="0" smtClean="0"/>
              <a:t>α</a:t>
            </a:r>
            <a:r>
              <a:rPr lang="en-US" b="1" dirty="0" smtClean="0"/>
              <a:t>  = tan -</a:t>
            </a:r>
            <a:r>
              <a:rPr lang="en-US" b="1" baseline="30000" dirty="0" smtClean="0"/>
              <a:t>1</a:t>
            </a:r>
            <a:r>
              <a:rPr lang="en-US" b="1" dirty="0" smtClean="0"/>
              <a:t> ( ±sin 35.26439⁰ ) = ±30⁰</a:t>
            </a:r>
            <a:endParaRPr lang="en-I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5E7C0A0-5963-40E1-98E5-F47FB95DF0DB}" type="slidenum">
              <a:rPr lang="es-ES"/>
              <a:pPr lvl="1"/>
              <a:t>24</a:t>
            </a:fld>
            <a:endParaRPr lang="es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Advantages and Disadvantages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Lines are scaled (</a:t>
            </a:r>
            <a:r>
              <a:rPr lang="en-US" altLang="zh-CN" sz="2700" i="1" smtClean="0">
                <a:ea typeface="宋体" pitchFamily="2" charset="-122"/>
              </a:rPr>
              <a:t>foreshortened</a:t>
            </a:r>
            <a:r>
              <a:rPr lang="en-US" altLang="zh-CN" sz="2700" smtClean="0">
                <a:ea typeface="宋体" pitchFamily="2" charset="-122"/>
              </a:rPr>
              <a:t>) but can find scaling factors</a:t>
            </a:r>
          </a:p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Lines preserved but angles are not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pitchFamily="2" charset="-122"/>
              </a:rPr>
              <a:t>Projection of a circle in a plane not parallel to the projection plane is an ellipse</a:t>
            </a:r>
          </a:p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Can see three principal faces of a box-like object</a:t>
            </a:r>
          </a:p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Some optical illusions possible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pitchFamily="2" charset="-122"/>
              </a:rPr>
              <a:t>Parallel lines appear to diverge</a:t>
            </a:r>
          </a:p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Does not look real because far objects are scaled the same as near objects</a:t>
            </a:r>
          </a:p>
          <a:p>
            <a:pPr>
              <a:lnSpc>
                <a:spcPct val="90000"/>
              </a:lnSpc>
            </a:pPr>
            <a:r>
              <a:rPr lang="en-US" altLang="zh-CN" sz="2700" smtClean="0">
                <a:ea typeface="宋体" pitchFamily="2" charset="-122"/>
              </a:rPr>
              <a:t>Used in CAD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1427D6E9-25FC-4021-9B14-A717AAFE1F4A}" type="slidenum">
              <a:rPr lang="es-ES"/>
              <a:pPr lvl="1"/>
              <a:t>25</a:t>
            </a:fld>
            <a:endParaRPr lang="es-E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Oblique Projection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700" dirty="0" smtClean="0">
                <a:ea typeface="宋体" pitchFamily="2" charset="-122"/>
              </a:rPr>
              <a:t>  Arbitrary relationship between projectors and projection plane : projectors are perpendicular to the plane of projections from a center of projection at infinity that intersect the plane of projection at an oblique angle</a:t>
            </a:r>
          </a:p>
        </p:txBody>
      </p:sp>
      <p:pic>
        <p:nvPicPr>
          <p:cNvPr id="27653" name="Picture 5" descr="AN05F08"/>
          <p:cNvPicPr>
            <a:picLocks noChangeAspect="1" noChangeArrowheads="1"/>
          </p:cNvPicPr>
          <p:nvPr/>
        </p:nvPicPr>
        <p:blipFill>
          <a:blip r:embed="rId2" cstate="print"/>
          <a:srcRect b="6494"/>
          <a:stretch>
            <a:fillRect/>
          </a:stretch>
        </p:blipFill>
        <p:spPr bwMode="auto">
          <a:xfrm>
            <a:off x="609600" y="2924944"/>
            <a:ext cx="8096250" cy="35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C87-741E-41C8-A31A-AF6B58F9F4C8}" type="slidenum">
              <a:rPr lang="en-US"/>
              <a:pPr/>
              <a:t>26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Obliuqe Parallel Projections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Cavalier </a:t>
            </a:r>
            <a:endParaRPr lang="en-US" dirty="0"/>
          </a:p>
          <a:p>
            <a:pPr lvl="1"/>
            <a:r>
              <a:rPr lang="en-US" dirty="0"/>
              <a:t>DOP makes 45 degree with projection </a:t>
            </a:r>
            <a:r>
              <a:rPr lang="en-US" dirty="0" smtClean="0"/>
              <a:t>plane .</a:t>
            </a:r>
          </a:p>
          <a:p>
            <a:pPr lvl="1"/>
            <a:r>
              <a:rPr lang="en-US" dirty="0" smtClean="0"/>
              <a:t> In cavalier projection the foreshortening factors for all the three principal directions are equal</a:t>
            </a:r>
            <a:endParaRPr lang="en-US" dirty="0"/>
          </a:p>
          <a:p>
            <a:r>
              <a:rPr lang="en-US" dirty="0"/>
              <a:t>Cabinet</a:t>
            </a:r>
          </a:p>
          <a:p>
            <a:pPr lvl="1"/>
            <a:r>
              <a:rPr lang="en-US" dirty="0"/>
              <a:t>DOP makes angle of </a:t>
            </a:r>
            <a:r>
              <a:rPr lang="en-US" dirty="0" smtClean="0"/>
              <a:t>cot </a:t>
            </a:r>
            <a:r>
              <a:rPr lang="en-US" baseline="30000" dirty="0" smtClean="0"/>
              <a:t>-1 </a:t>
            </a:r>
            <a:r>
              <a:rPr lang="en-US" dirty="0" smtClean="0"/>
              <a:t>(1/2) = 63.43 with </a:t>
            </a:r>
            <a:r>
              <a:rPr lang="en-US" dirty="0"/>
              <a:t>projection </a:t>
            </a:r>
            <a:r>
              <a:rPr lang="en-US" dirty="0" smtClean="0"/>
              <a:t>plane.</a:t>
            </a:r>
          </a:p>
          <a:p>
            <a:pPr lvl="1"/>
            <a:r>
              <a:rPr lang="en-US" dirty="0" smtClean="0"/>
              <a:t>The foreshortening factor for edges perpendicular to the plane of projection is one half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DC6C-1D58-47AB-8A27-FFF7FE74C3C3}" type="slidenum">
              <a:rPr lang="en-US"/>
              <a:pPr/>
              <a:t>27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Obliuqe Parallel Projections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Cavalier			Cabinet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1447800" y="2514600"/>
            <a:ext cx="1752600" cy="1752600"/>
          </a:xfrm>
          <a:prstGeom prst="cube">
            <a:avLst>
              <a:gd name="adj" fmla="val 38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4853" name="AutoShape 5"/>
          <p:cNvSpPr>
            <a:spLocks noChangeArrowheads="1"/>
          </p:cNvSpPr>
          <p:nvPr/>
        </p:nvSpPr>
        <p:spPr bwMode="auto">
          <a:xfrm>
            <a:off x="5029200" y="2819400"/>
            <a:ext cx="1447800" cy="1447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17526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301625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54864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6208713" y="4114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1/2</a:t>
            </a:r>
          </a:p>
        </p:txBody>
      </p:sp>
      <p:sp>
        <p:nvSpPr>
          <p:cNvPr id="334858" name="AutoShape 10"/>
          <p:cNvSpPr>
            <a:spLocks/>
          </p:cNvSpPr>
          <p:nvPr/>
        </p:nvSpPr>
        <p:spPr bwMode="auto">
          <a:xfrm rot="-5400000">
            <a:off x="1905000" y="38862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4859" name="AutoShape 11"/>
          <p:cNvSpPr>
            <a:spLocks/>
          </p:cNvSpPr>
          <p:nvPr/>
        </p:nvSpPr>
        <p:spPr bwMode="auto">
          <a:xfrm rot="-5400000">
            <a:off x="5486400" y="38862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4860" name="AutoShape 12"/>
          <p:cNvSpPr>
            <a:spLocks/>
          </p:cNvSpPr>
          <p:nvPr/>
        </p:nvSpPr>
        <p:spPr bwMode="auto">
          <a:xfrm rot="-8231766">
            <a:off x="2919413" y="35607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4861" name="AutoShape 13"/>
          <p:cNvSpPr>
            <a:spLocks/>
          </p:cNvSpPr>
          <p:nvPr/>
        </p:nvSpPr>
        <p:spPr bwMode="auto">
          <a:xfrm rot="-8231766">
            <a:off x="6270625" y="39116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8D216F5-87B7-42F0-AEC2-D854A8708D60}" type="slidenum">
              <a:rPr lang="es-ES"/>
              <a:pPr lvl="1"/>
              <a:t>28</a:t>
            </a:fld>
            <a:endParaRPr lang="es-E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Advantages and Disadvantages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Can pick the angles to emphasize a particular face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Architecture: plan oblique, elevation oblique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Angles in faces parallel to projection plane are preserved while we can still see “around” side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In physical world, cannot create with simple camera; possible with bellows camera(</a:t>
            </a:r>
            <a:r>
              <a:rPr lang="zh-CN" altLang="en-US" sz="2400" smtClean="0">
                <a:ea typeface="宋体" pitchFamily="2" charset="-122"/>
              </a:rPr>
              <a:t>波纹管相机</a:t>
            </a:r>
            <a:r>
              <a:rPr lang="en-US" altLang="zh-CN" sz="2400" smtClean="0">
                <a:ea typeface="宋体" pitchFamily="2" charset="-122"/>
              </a:rPr>
              <a:t>) or special lens (architectural)</a:t>
            </a:r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850" y="4114800"/>
            <a:ext cx="26987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0" y="4191000"/>
            <a:ext cx="3441700" cy="2362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1C9C78CD-ACAB-4EC9-8223-603A0CF64CD4}" type="slidenum">
              <a:rPr lang="es-ES"/>
              <a:pPr lvl="1"/>
              <a:t>29</a:t>
            </a:fld>
            <a:endParaRPr lang="es-E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Perspective Projection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Projectors converge at center of projection</a:t>
            </a:r>
          </a:p>
        </p:txBody>
      </p:sp>
      <p:pic>
        <p:nvPicPr>
          <p:cNvPr id="29701" name="Picture 5" descr="AN05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525" y="2057400"/>
            <a:ext cx="39020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689600"/>
            <a:ext cx="6096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Naturally we see things in perspective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en-US" sz="2000" dirty="0">
                <a:latin typeface="+mn-lt"/>
              </a:rPr>
              <a:t> Objects appear smaller the farther away they are;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en-US" sz="2000" dirty="0">
                <a:latin typeface="+mn-lt"/>
              </a:rPr>
              <a:t> Rays from view point are not parallel.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14400" y="2743200"/>
            <a:ext cx="3059113" cy="1939925"/>
            <a:chOff x="5551512" y="4643786"/>
            <a:chExt cx="3059920" cy="193992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551512" y="4643786"/>
              <a:ext cx="3059920" cy="1939929"/>
              <a:chOff x="113" y="1647"/>
              <a:chExt cx="1847" cy="1043"/>
            </a:xfrm>
          </p:grpSpPr>
          <p:sp>
            <p:nvSpPr>
              <p:cNvPr id="29709" name="AutoShape 4"/>
              <p:cNvSpPr>
                <a:spLocks noChangeArrowheads="1"/>
              </p:cNvSpPr>
              <p:nvPr/>
            </p:nvSpPr>
            <p:spPr bwMode="auto">
              <a:xfrm rot="-5400000">
                <a:off x="917" y="1647"/>
                <a:ext cx="1043" cy="1043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10" name="Line 5"/>
              <p:cNvSpPr>
                <a:spLocks noChangeShapeType="1"/>
              </p:cNvSpPr>
              <p:nvPr/>
            </p:nvSpPr>
            <p:spPr bwMode="auto">
              <a:xfrm>
                <a:off x="657" y="2250"/>
                <a:ext cx="273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11" name="Line 6"/>
              <p:cNvSpPr>
                <a:spLocks noChangeShapeType="1"/>
              </p:cNvSpPr>
              <p:nvPr/>
            </p:nvSpPr>
            <p:spPr bwMode="auto">
              <a:xfrm flipV="1">
                <a:off x="113" y="2023"/>
                <a:ext cx="1089" cy="4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12" name="Line 7"/>
              <p:cNvSpPr>
                <a:spLocks noChangeShapeType="1"/>
              </p:cNvSpPr>
              <p:nvPr/>
            </p:nvSpPr>
            <p:spPr bwMode="auto">
              <a:xfrm flipV="1">
                <a:off x="113" y="2295"/>
                <a:ext cx="1452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13" name="Line 8"/>
              <p:cNvSpPr>
                <a:spLocks noChangeShapeType="1"/>
              </p:cNvSpPr>
              <p:nvPr/>
            </p:nvSpPr>
            <p:spPr bwMode="auto">
              <a:xfrm>
                <a:off x="1202" y="2023"/>
                <a:ext cx="363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358175" y="5682013"/>
              <a:ext cx="144501" cy="1444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20260" y="5945539"/>
              <a:ext cx="144500" cy="1428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63288" y="5253387"/>
              <a:ext cx="181023" cy="17938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53994" y="5750276"/>
              <a:ext cx="181023" cy="17938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axonomy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676400"/>
            <a:ext cx="751522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FBBE2C9-DD35-4A4D-BC0B-BE89E752D725}" type="slidenum">
              <a:rPr lang="es-ES"/>
              <a:pPr lvl="1"/>
              <a:t>30</a:t>
            </a:fld>
            <a:endParaRPr lang="es-E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Vanishing Points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5410200" cy="27432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Parallel lines (not parallel to the projection plan) on the object converge at a single point in the projection (the </a:t>
            </a:r>
            <a:r>
              <a:rPr lang="en-US" altLang="zh-CN" sz="2400" i="1" smtClean="0">
                <a:ea typeface="宋体" pitchFamily="2" charset="-122"/>
              </a:rPr>
              <a:t>vanishing point</a:t>
            </a:r>
            <a:r>
              <a:rPr lang="en-US" altLang="zh-CN" sz="2400" smtClean="0">
                <a:ea typeface="宋体" pitchFamily="2" charset="-122"/>
              </a:rPr>
              <a:t>) </a:t>
            </a:r>
          </a:p>
          <a:p>
            <a:r>
              <a:rPr lang="en-US" altLang="zh-CN" sz="2400" smtClean="0">
                <a:ea typeface="宋体" pitchFamily="2" charset="-122"/>
              </a:rPr>
              <a:t>Drawing simple perspectives by hand uses these vanishing point(s)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38800" y="1905000"/>
            <a:ext cx="3048000" cy="2286000"/>
            <a:chOff x="1488" y="1536"/>
            <a:chExt cx="1920" cy="1440"/>
          </a:xfrm>
        </p:grpSpPr>
        <p:sp>
          <p:nvSpPr>
            <p:cNvPr id="30823" name="Rectangle 4"/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824" name="Line 5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30825" name="Line 6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30826" name="Line 7"/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IN"/>
            </a:p>
          </p:txBody>
        </p:sp>
      </p:grp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6705600" y="1447800"/>
            <a:ext cx="22209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vanishing point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2413" y="4572000"/>
            <a:ext cx="6478587" cy="2057400"/>
            <a:chOff x="793" y="527"/>
            <a:chExt cx="4081" cy="1296"/>
          </a:xfrm>
        </p:grpSpPr>
        <p:grpSp>
          <p:nvGrpSpPr>
            <p:cNvPr id="4" name="Group 7"/>
            <p:cNvGrpSpPr>
              <a:grpSpLocks noChangeAspect="1"/>
            </p:cNvGrpSpPr>
            <p:nvPr/>
          </p:nvGrpSpPr>
          <p:grpSpPr bwMode="auto">
            <a:xfrm>
              <a:off x="2426" y="571"/>
              <a:ext cx="2448" cy="1075"/>
              <a:chOff x="3985" y="10544"/>
              <a:chExt cx="5038" cy="2213"/>
            </a:xfrm>
          </p:grpSpPr>
          <p:grpSp>
            <p:nvGrpSpPr>
              <p:cNvPr id="5" name="Group 8"/>
              <p:cNvGrpSpPr>
                <a:grpSpLocks noChangeAspect="1"/>
              </p:cNvGrpSpPr>
              <p:nvPr/>
            </p:nvGrpSpPr>
            <p:grpSpPr bwMode="auto">
              <a:xfrm>
                <a:off x="3985" y="11038"/>
                <a:ext cx="2340" cy="1301"/>
                <a:chOff x="361" y="2766"/>
                <a:chExt cx="8432" cy="4754"/>
              </a:xfrm>
            </p:grpSpPr>
            <p:grpSp>
              <p:nvGrpSpPr>
                <p:cNvPr id="6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780" y="3840"/>
                  <a:ext cx="2620" cy="2160"/>
                  <a:chOff x="2780" y="3840"/>
                  <a:chExt cx="2620" cy="2160"/>
                </a:xfrm>
              </p:grpSpPr>
              <p:sp>
                <p:nvSpPr>
                  <p:cNvPr id="30820" name="Line 1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780" y="5220"/>
                    <a:ext cx="138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0821" name="Line 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160" y="5220"/>
                    <a:ext cx="124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0822" name="Line 1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160" y="3840"/>
                    <a:ext cx="0" cy="13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7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361" y="2766"/>
                  <a:ext cx="8432" cy="4754"/>
                  <a:chOff x="361" y="2766"/>
                  <a:chExt cx="8432" cy="4754"/>
                </a:xfrm>
              </p:grpSpPr>
              <p:grpSp>
                <p:nvGrpSpPr>
                  <p:cNvPr id="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780" y="3840"/>
                    <a:ext cx="2620" cy="3680"/>
                    <a:chOff x="2780" y="3840"/>
                    <a:chExt cx="2620" cy="3680"/>
                  </a:xfrm>
                </p:grpSpPr>
                <p:sp>
                  <p:nvSpPr>
                    <p:cNvPr id="30811" name="Line 1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80" y="6000"/>
                      <a:ext cx="1160" cy="15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2" name="Line 1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940" y="6000"/>
                      <a:ext cx="1460" cy="15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3" name="Line 1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2780" y="3840"/>
                      <a:ext cx="1380" cy="3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4" name="Line 1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780" y="4160"/>
                      <a:ext cx="1160" cy="6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5" name="Line 19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940" y="4160"/>
                      <a:ext cx="1460" cy="6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6" name="Line 2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160" y="3840"/>
                      <a:ext cx="1240" cy="3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7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780" y="4160"/>
                      <a:ext cx="0" cy="18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8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940" y="4760"/>
                      <a:ext cx="0" cy="27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9" name="Line 2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400" y="4160"/>
                      <a:ext cx="0" cy="18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9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1" y="2830"/>
                    <a:ext cx="3799" cy="3170"/>
                    <a:chOff x="361" y="2830"/>
                    <a:chExt cx="3799" cy="3170"/>
                  </a:xfrm>
                </p:grpSpPr>
                <p:sp>
                  <p:nvSpPr>
                    <p:cNvPr id="30807" name="Line 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61" y="2830"/>
                      <a:ext cx="3799" cy="23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08" name="Line 2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61" y="2830"/>
                      <a:ext cx="2419" cy="31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09" name="Line 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61" y="2830"/>
                      <a:ext cx="3799" cy="10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10" name="Line 2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61" y="2830"/>
                      <a:ext cx="2419" cy="133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10" name="Group 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160" y="2766"/>
                    <a:ext cx="4633" cy="3234"/>
                    <a:chOff x="4160" y="2766"/>
                    <a:chExt cx="4633" cy="3234"/>
                  </a:xfrm>
                </p:grpSpPr>
                <p:sp>
                  <p:nvSpPr>
                    <p:cNvPr id="30803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160" y="2766"/>
                      <a:ext cx="4633" cy="2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04" name="Line 3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400" y="2766"/>
                      <a:ext cx="3393" cy="32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05" name="Line 32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160" y="2766"/>
                      <a:ext cx="4633" cy="107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806" name="Line 3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400" y="2766"/>
                      <a:ext cx="3393" cy="13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12" name="Group 35"/>
              <p:cNvGrpSpPr>
                <a:grpSpLocks noChangeAspect="1"/>
              </p:cNvGrpSpPr>
              <p:nvPr/>
            </p:nvGrpSpPr>
            <p:grpSpPr bwMode="auto">
              <a:xfrm>
                <a:off x="6503" y="10544"/>
                <a:ext cx="2520" cy="2213"/>
                <a:chOff x="4680" y="5964"/>
                <a:chExt cx="7060" cy="6279"/>
              </a:xfrm>
            </p:grpSpPr>
            <p:sp>
              <p:nvSpPr>
                <p:cNvPr id="30767" name="Line 3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687" y="8558"/>
                  <a:ext cx="120" cy="1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3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4680" y="5964"/>
                  <a:ext cx="7060" cy="6279"/>
                  <a:chOff x="4680" y="5964"/>
                  <a:chExt cx="7060" cy="6279"/>
                </a:xfrm>
              </p:grpSpPr>
              <p:grpSp>
                <p:nvGrpSpPr>
                  <p:cNvPr id="14" name="Group 3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467" y="7158"/>
                    <a:ext cx="2720" cy="2780"/>
                    <a:chOff x="6467" y="7158"/>
                    <a:chExt cx="2720" cy="2780"/>
                  </a:xfrm>
                </p:grpSpPr>
                <p:sp>
                  <p:nvSpPr>
                    <p:cNvPr id="30786" name="Line 3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6467" y="7598"/>
                      <a:ext cx="44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87" name="Line 4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907" y="8858"/>
                      <a:ext cx="90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88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7807" y="8858"/>
                      <a:ext cx="106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89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6467" y="7158"/>
                      <a:ext cx="1420" cy="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90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467" y="7598"/>
                      <a:ext cx="1220" cy="9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91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7687" y="7598"/>
                      <a:ext cx="1500" cy="9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0792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7887" y="7158"/>
                      <a:ext cx="1300" cy="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15" name="Group 4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907" y="7158"/>
                      <a:ext cx="1960" cy="1700"/>
                      <a:chOff x="6907" y="7158"/>
                      <a:chExt cx="1960" cy="1700"/>
                    </a:xfrm>
                  </p:grpSpPr>
                  <p:sp>
                    <p:nvSpPr>
                      <p:cNvPr id="30795" name="Line 4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6907" y="8258"/>
                        <a:ext cx="1020" cy="6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96" name="Line 4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7927" y="8258"/>
                        <a:ext cx="940" cy="6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97" name="Line 4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887" y="7158"/>
                        <a:ext cx="40" cy="11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0794" name="Line 5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8867" y="7598"/>
                      <a:ext cx="32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16" name="Group 5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680" y="5964"/>
                    <a:ext cx="7060" cy="6279"/>
                    <a:chOff x="4680" y="5964"/>
                    <a:chExt cx="7060" cy="6279"/>
                  </a:xfrm>
                </p:grpSpPr>
                <p:grpSp>
                  <p:nvGrpSpPr>
                    <p:cNvPr id="17" name="Group 5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680" y="6185"/>
                      <a:ext cx="3247" cy="2673"/>
                      <a:chOff x="913" y="2627"/>
                      <a:chExt cx="3247" cy="2673"/>
                    </a:xfrm>
                  </p:grpSpPr>
                  <p:sp>
                    <p:nvSpPr>
                      <p:cNvPr id="30782" name="Line 5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913" y="2627"/>
                        <a:ext cx="3247" cy="207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83" name="Line 5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913" y="2627"/>
                        <a:ext cx="2227" cy="267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84" name="Line 5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913" y="2627"/>
                        <a:ext cx="3207" cy="97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85" name="Line 5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913" y="2627"/>
                        <a:ext cx="1787" cy="141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18" name="Group 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887" y="5964"/>
                      <a:ext cx="3853" cy="2894"/>
                      <a:chOff x="4120" y="2406"/>
                      <a:chExt cx="3853" cy="2894"/>
                    </a:xfrm>
                  </p:grpSpPr>
                  <p:sp>
                    <p:nvSpPr>
                      <p:cNvPr id="30778" name="Line 5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160" y="2406"/>
                        <a:ext cx="3813" cy="229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79" name="Line 5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100" y="2406"/>
                        <a:ext cx="2873" cy="289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80" name="Line 6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4120" y="2406"/>
                        <a:ext cx="3853" cy="119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81" name="Line 6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5420" y="2406"/>
                        <a:ext cx="2553" cy="163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19" name="Group 6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907" y="8258"/>
                      <a:ext cx="1960" cy="3985"/>
                      <a:chOff x="3140" y="4700"/>
                      <a:chExt cx="1960" cy="3985"/>
                    </a:xfrm>
                  </p:grpSpPr>
                  <p:sp>
                    <p:nvSpPr>
                      <p:cNvPr id="30774" name="Line 6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4160" y="4700"/>
                        <a:ext cx="80" cy="398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75" name="Line 6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240" y="5300"/>
                        <a:ext cx="860" cy="338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76" name="Line 6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3140" y="5300"/>
                        <a:ext cx="1100" cy="338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0777" name="Line 6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4040" y="6380"/>
                        <a:ext cx="200" cy="230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68"/>
            <p:cNvGrpSpPr>
              <a:grpSpLocks/>
            </p:cNvGrpSpPr>
            <p:nvPr/>
          </p:nvGrpSpPr>
          <p:grpSpPr bwMode="auto">
            <a:xfrm>
              <a:off x="793" y="527"/>
              <a:ext cx="1152" cy="1296"/>
              <a:chOff x="1986" y="2313"/>
              <a:chExt cx="2276" cy="2589"/>
            </a:xfrm>
          </p:grpSpPr>
          <p:sp>
            <p:nvSpPr>
              <p:cNvPr id="30730" name="Line 69"/>
              <p:cNvSpPr>
                <a:spLocks noChangeShapeType="1"/>
              </p:cNvSpPr>
              <p:nvPr/>
            </p:nvSpPr>
            <p:spPr bwMode="auto">
              <a:xfrm>
                <a:off x="3118" y="2683"/>
                <a:ext cx="820" cy="22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1" name="Line 70"/>
              <p:cNvSpPr>
                <a:spLocks noChangeShapeType="1"/>
              </p:cNvSpPr>
              <p:nvPr/>
            </p:nvSpPr>
            <p:spPr bwMode="auto">
              <a:xfrm>
                <a:off x="2622" y="2842"/>
                <a:ext cx="1310" cy="20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2" name="Line 71"/>
              <p:cNvSpPr>
                <a:spLocks noChangeShapeType="1"/>
              </p:cNvSpPr>
              <p:nvPr/>
            </p:nvSpPr>
            <p:spPr bwMode="auto">
              <a:xfrm>
                <a:off x="3631" y="2681"/>
                <a:ext cx="314" cy="2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3" name="Line 72"/>
              <p:cNvSpPr>
                <a:spLocks noChangeShapeType="1"/>
              </p:cNvSpPr>
              <p:nvPr/>
            </p:nvSpPr>
            <p:spPr bwMode="auto">
              <a:xfrm>
                <a:off x="3631" y="3120"/>
                <a:ext cx="312" cy="17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4" name="Line 73"/>
              <p:cNvSpPr>
                <a:spLocks noChangeShapeType="1"/>
              </p:cNvSpPr>
              <p:nvPr/>
            </p:nvSpPr>
            <p:spPr bwMode="auto">
              <a:xfrm>
                <a:off x="3118" y="3121"/>
                <a:ext cx="823" cy="17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5" name="Line 74"/>
              <p:cNvSpPr>
                <a:spLocks noChangeShapeType="1"/>
              </p:cNvSpPr>
              <p:nvPr/>
            </p:nvSpPr>
            <p:spPr bwMode="auto">
              <a:xfrm>
                <a:off x="2618" y="3476"/>
                <a:ext cx="1321" cy="14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6" name="Line 75"/>
              <p:cNvSpPr>
                <a:spLocks noChangeShapeType="1"/>
              </p:cNvSpPr>
              <p:nvPr/>
            </p:nvSpPr>
            <p:spPr bwMode="auto">
              <a:xfrm>
                <a:off x="3358" y="3473"/>
                <a:ext cx="577" cy="1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7" name="Line 76"/>
              <p:cNvSpPr>
                <a:spLocks noChangeShapeType="1"/>
              </p:cNvSpPr>
              <p:nvPr/>
            </p:nvSpPr>
            <p:spPr bwMode="auto">
              <a:xfrm>
                <a:off x="3357" y="2837"/>
                <a:ext cx="580" cy="20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38" name="Oval 77"/>
              <p:cNvSpPr>
                <a:spLocks noChangeArrowheads="1"/>
              </p:cNvSpPr>
              <p:nvPr/>
            </p:nvSpPr>
            <p:spPr bwMode="auto">
              <a:xfrm>
                <a:off x="3928" y="4880"/>
                <a:ext cx="26" cy="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Rectangle 78"/>
              <p:cNvSpPr>
                <a:spLocks noChangeArrowheads="1"/>
              </p:cNvSpPr>
              <p:nvPr/>
            </p:nvSpPr>
            <p:spPr bwMode="auto">
              <a:xfrm>
                <a:off x="3393" y="4039"/>
                <a:ext cx="307" cy="2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79"/>
              <p:cNvSpPr>
                <a:spLocks noChangeShapeType="1"/>
              </p:cNvSpPr>
              <p:nvPr/>
            </p:nvSpPr>
            <p:spPr bwMode="auto">
              <a:xfrm flipH="1">
                <a:off x="3701" y="4091"/>
                <a:ext cx="10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1" name="Line 80"/>
              <p:cNvSpPr>
                <a:spLocks noChangeShapeType="1"/>
              </p:cNvSpPr>
              <p:nvPr/>
            </p:nvSpPr>
            <p:spPr bwMode="auto">
              <a:xfrm flipH="1">
                <a:off x="3394" y="3848"/>
                <a:ext cx="154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2" name="Line 81"/>
              <p:cNvSpPr>
                <a:spLocks noChangeShapeType="1"/>
              </p:cNvSpPr>
              <p:nvPr/>
            </p:nvSpPr>
            <p:spPr bwMode="auto">
              <a:xfrm flipH="1">
                <a:off x="3396" y="4092"/>
                <a:ext cx="176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3" name="Line 82"/>
              <p:cNvSpPr>
                <a:spLocks noChangeShapeType="1"/>
              </p:cNvSpPr>
              <p:nvPr/>
            </p:nvSpPr>
            <p:spPr bwMode="auto">
              <a:xfrm flipH="1">
                <a:off x="1986" y="3474"/>
                <a:ext cx="630" cy="7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4" name="Line 83"/>
              <p:cNvSpPr>
                <a:spLocks noChangeShapeType="1"/>
              </p:cNvSpPr>
              <p:nvPr/>
            </p:nvSpPr>
            <p:spPr bwMode="auto">
              <a:xfrm>
                <a:off x="3118" y="3120"/>
                <a:ext cx="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5" name="Line 84"/>
              <p:cNvSpPr>
                <a:spLocks noChangeShapeType="1"/>
              </p:cNvSpPr>
              <p:nvPr/>
            </p:nvSpPr>
            <p:spPr bwMode="auto">
              <a:xfrm flipV="1">
                <a:off x="3118" y="2681"/>
                <a:ext cx="0" cy="4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6" name="Line 85"/>
              <p:cNvSpPr>
                <a:spLocks noChangeShapeType="1"/>
              </p:cNvSpPr>
              <p:nvPr/>
            </p:nvSpPr>
            <p:spPr bwMode="auto">
              <a:xfrm flipH="1">
                <a:off x="2616" y="3123"/>
                <a:ext cx="495" cy="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7" name="Line 86"/>
              <p:cNvSpPr>
                <a:spLocks noChangeShapeType="1"/>
              </p:cNvSpPr>
              <p:nvPr/>
            </p:nvSpPr>
            <p:spPr bwMode="auto">
              <a:xfrm flipV="1">
                <a:off x="3631" y="2680"/>
                <a:ext cx="0" cy="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8" name="Line 87"/>
              <p:cNvSpPr>
                <a:spLocks noChangeShapeType="1"/>
              </p:cNvSpPr>
              <p:nvPr/>
            </p:nvSpPr>
            <p:spPr bwMode="auto">
              <a:xfrm flipH="1">
                <a:off x="3118" y="2679"/>
                <a:ext cx="5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49" name="Line 88"/>
              <p:cNvSpPr>
                <a:spLocks noChangeShapeType="1"/>
              </p:cNvSpPr>
              <p:nvPr/>
            </p:nvSpPr>
            <p:spPr bwMode="auto">
              <a:xfrm>
                <a:off x="2616" y="3473"/>
                <a:ext cx="13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0" name="Line 89"/>
              <p:cNvSpPr>
                <a:spLocks noChangeShapeType="1"/>
              </p:cNvSpPr>
              <p:nvPr/>
            </p:nvSpPr>
            <p:spPr bwMode="auto">
              <a:xfrm flipV="1">
                <a:off x="3355" y="2836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1" name="Line 90"/>
              <p:cNvSpPr>
                <a:spLocks noChangeShapeType="1"/>
              </p:cNvSpPr>
              <p:nvPr/>
            </p:nvSpPr>
            <p:spPr bwMode="auto">
              <a:xfrm flipH="1">
                <a:off x="2616" y="2836"/>
                <a:ext cx="7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2" name="Line 91"/>
              <p:cNvSpPr>
                <a:spLocks noChangeShapeType="1"/>
              </p:cNvSpPr>
              <p:nvPr/>
            </p:nvSpPr>
            <p:spPr bwMode="auto">
              <a:xfrm flipV="1">
                <a:off x="2616" y="2313"/>
                <a:ext cx="0" cy="1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3" name="Line 92"/>
              <p:cNvSpPr>
                <a:spLocks noChangeShapeType="1"/>
              </p:cNvSpPr>
              <p:nvPr/>
            </p:nvSpPr>
            <p:spPr bwMode="auto">
              <a:xfrm flipH="1">
                <a:off x="3355" y="3099"/>
                <a:ext cx="292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4" name="Line 93"/>
              <p:cNvSpPr>
                <a:spLocks noChangeShapeType="1"/>
              </p:cNvSpPr>
              <p:nvPr/>
            </p:nvSpPr>
            <p:spPr bwMode="auto">
              <a:xfrm flipH="1">
                <a:off x="3355" y="2661"/>
                <a:ext cx="30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5" name="Line 94"/>
              <p:cNvSpPr>
                <a:spLocks noChangeShapeType="1"/>
              </p:cNvSpPr>
              <p:nvPr/>
            </p:nvSpPr>
            <p:spPr bwMode="auto">
              <a:xfrm flipH="1">
                <a:off x="2620" y="2662"/>
                <a:ext cx="541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6" name="Line 95"/>
              <p:cNvSpPr>
                <a:spLocks noChangeShapeType="1"/>
              </p:cNvSpPr>
              <p:nvPr/>
            </p:nvSpPr>
            <p:spPr bwMode="auto">
              <a:xfrm flipH="1">
                <a:off x="3110" y="2313"/>
                <a:ext cx="1152" cy="8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7" name="Line 96"/>
              <p:cNvSpPr>
                <a:spLocks noChangeShapeType="1"/>
              </p:cNvSpPr>
              <p:nvPr/>
            </p:nvSpPr>
            <p:spPr bwMode="auto">
              <a:xfrm flipH="1">
                <a:off x="3627" y="2313"/>
                <a:ext cx="635" cy="8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8" name="Line 97"/>
              <p:cNvSpPr>
                <a:spLocks noChangeShapeType="1"/>
              </p:cNvSpPr>
              <p:nvPr/>
            </p:nvSpPr>
            <p:spPr bwMode="auto">
              <a:xfrm flipH="1">
                <a:off x="3627" y="2313"/>
                <a:ext cx="63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59" name="Line 98"/>
              <p:cNvSpPr>
                <a:spLocks noChangeShapeType="1"/>
              </p:cNvSpPr>
              <p:nvPr/>
            </p:nvSpPr>
            <p:spPr bwMode="auto">
              <a:xfrm flipH="1">
                <a:off x="3110" y="2313"/>
                <a:ext cx="1152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0" name="Line 99"/>
              <p:cNvSpPr>
                <a:spLocks noChangeShapeType="1"/>
              </p:cNvSpPr>
              <p:nvPr/>
            </p:nvSpPr>
            <p:spPr bwMode="auto">
              <a:xfrm>
                <a:off x="3552" y="3851"/>
                <a:ext cx="2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1" name="Line 100"/>
              <p:cNvSpPr>
                <a:spLocks noChangeShapeType="1"/>
              </p:cNvSpPr>
              <p:nvPr/>
            </p:nvSpPr>
            <p:spPr bwMode="auto">
              <a:xfrm>
                <a:off x="3550" y="3853"/>
                <a:ext cx="13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2" name="Line 101"/>
              <p:cNvSpPr>
                <a:spLocks noChangeShapeType="1"/>
              </p:cNvSpPr>
              <p:nvPr/>
            </p:nvSpPr>
            <p:spPr bwMode="auto">
              <a:xfrm flipV="1">
                <a:off x="3689" y="3851"/>
                <a:ext cx="108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3" name="Line 102"/>
              <p:cNvSpPr>
                <a:spLocks noChangeShapeType="1"/>
              </p:cNvSpPr>
              <p:nvPr/>
            </p:nvSpPr>
            <p:spPr bwMode="auto">
              <a:xfrm>
                <a:off x="3797" y="3851"/>
                <a:ext cx="0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764" name="Line 103"/>
              <p:cNvSpPr>
                <a:spLocks noChangeShapeType="1"/>
              </p:cNvSpPr>
              <p:nvPr/>
            </p:nvSpPr>
            <p:spPr bwMode="auto">
              <a:xfrm flipV="1">
                <a:off x="3564" y="4097"/>
                <a:ext cx="233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FC4D3D9-53B1-42EC-ADA2-54E3ED2A698F}" type="slidenum">
              <a:rPr lang="es-ES"/>
              <a:pPr lvl="1"/>
              <a:t>31</a:t>
            </a:fld>
            <a:endParaRPr lang="es-E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Three-Point Perspective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700" smtClean="0">
                <a:ea typeface="宋体" pitchFamily="2" charset="-122"/>
              </a:rPr>
              <a:t>No principal face parallel to projection plane</a:t>
            </a:r>
          </a:p>
          <a:p>
            <a:r>
              <a:rPr lang="en-US" altLang="zh-CN" sz="2700" smtClean="0">
                <a:ea typeface="宋体" pitchFamily="2" charset="-122"/>
              </a:rPr>
              <a:t>Three vanishing points for cube</a:t>
            </a:r>
          </a:p>
        </p:txBody>
      </p:sp>
      <p:pic>
        <p:nvPicPr>
          <p:cNvPr id="31749" name="Picture 5" descr="AN05F10a"/>
          <p:cNvPicPr>
            <a:picLocks noChangeAspect="1" noChangeArrowheads="1"/>
          </p:cNvPicPr>
          <p:nvPr/>
        </p:nvPicPr>
        <p:blipFill>
          <a:blip r:embed="rId2" cstate="print"/>
          <a:srcRect b="16927"/>
          <a:stretch>
            <a:fillRect/>
          </a:stretch>
        </p:blipFill>
        <p:spPr bwMode="auto">
          <a:xfrm>
            <a:off x="3113088" y="2895600"/>
            <a:ext cx="27543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B239633-A1E6-4AC5-A0E5-0D606874D637}" type="slidenum">
              <a:rPr lang="es-ES"/>
              <a:pPr lvl="1"/>
              <a:t>32</a:t>
            </a:fld>
            <a:endParaRPr lang="es-E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Two-Point Perspective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700" smtClean="0">
                <a:ea typeface="宋体" pitchFamily="2" charset="-122"/>
              </a:rPr>
              <a:t>On principal direction parallel to projection plane</a:t>
            </a:r>
          </a:p>
          <a:p>
            <a:r>
              <a:rPr lang="en-US" altLang="zh-CN" sz="2700" smtClean="0">
                <a:ea typeface="宋体" pitchFamily="2" charset="-122"/>
              </a:rPr>
              <a:t>Two vanishing points for cube</a:t>
            </a:r>
          </a:p>
        </p:txBody>
      </p:sp>
      <p:pic>
        <p:nvPicPr>
          <p:cNvPr id="32773" name="Picture 5" descr="AN05F10b"/>
          <p:cNvPicPr>
            <a:picLocks noChangeAspect="1" noChangeArrowheads="1"/>
          </p:cNvPicPr>
          <p:nvPr/>
        </p:nvPicPr>
        <p:blipFill>
          <a:blip r:embed="rId2" cstate="print"/>
          <a:srcRect b="17603"/>
          <a:stretch>
            <a:fillRect/>
          </a:stretch>
        </p:blipFill>
        <p:spPr bwMode="auto">
          <a:xfrm>
            <a:off x="2895600" y="2590800"/>
            <a:ext cx="30861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DB138D1-D261-446B-A2A6-A02EF5EF065F}" type="slidenum">
              <a:rPr lang="es-ES"/>
              <a:pPr lvl="1"/>
              <a:t>33</a:t>
            </a:fld>
            <a:endParaRPr lang="es-E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One-Point Perspective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700" smtClean="0">
                <a:ea typeface="宋体" pitchFamily="2" charset="-122"/>
              </a:rPr>
              <a:t>One principal face parallel to projection plane</a:t>
            </a:r>
          </a:p>
          <a:p>
            <a:r>
              <a:rPr lang="en-US" altLang="zh-CN" sz="2700" smtClean="0">
                <a:ea typeface="宋体" pitchFamily="2" charset="-122"/>
              </a:rPr>
              <a:t>One vanishing point for cube</a:t>
            </a:r>
          </a:p>
        </p:txBody>
      </p:sp>
      <p:pic>
        <p:nvPicPr>
          <p:cNvPr id="33797" name="Picture 5" descr="AN05F10c"/>
          <p:cNvPicPr>
            <a:picLocks noChangeAspect="1" noChangeArrowheads="1"/>
          </p:cNvPicPr>
          <p:nvPr/>
        </p:nvPicPr>
        <p:blipFill>
          <a:blip r:embed="rId2" cstate="print"/>
          <a:srcRect b="15152"/>
          <a:stretch>
            <a:fillRect/>
          </a:stretch>
        </p:blipFill>
        <p:spPr bwMode="auto">
          <a:xfrm>
            <a:off x="3048000" y="2895600"/>
            <a:ext cx="3063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There are two basic types of projections:</a:t>
            </a:r>
          </a:p>
          <a:p>
            <a:pPr lvl="1">
              <a:lnSpc>
                <a:spcPct val="80000"/>
              </a:lnSpc>
            </a:pPr>
            <a:r>
              <a:rPr lang="en-US" sz="2500" dirty="0" smtClean="0"/>
              <a:t>Perspective – distance from COP to PP finite</a:t>
            </a:r>
          </a:p>
          <a:p>
            <a:pPr lvl="1">
              <a:lnSpc>
                <a:spcPct val="80000"/>
              </a:lnSpc>
              <a:buNone/>
            </a:pPr>
            <a:endParaRPr lang="en-US" sz="2500" dirty="0" smtClean="0"/>
          </a:p>
          <a:p>
            <a:pPr lvl="1">
              <a:lnSpc>
                <a:spcPct val="80000"/>
              </a:lnSpc>
              <a:buNone/>
            </a:pPr>
            <a:endParaRPr lang="en-US" sz="2500" dirty="0" smtClean="0"/>
          </a:p>
          <a:p>
            <a:pPr lvl="1">
              <a:lnSpc>
                <a:spcPct val="80000"/>
              </a:lnSpc>
              <a:buNone/>
            </a:pPr>
            <a:endParaRPr lang="en-US" sz="2500" dirty="0" smtClean="0"/>
          </a:p>
          <a:p>
            <a:pPr lvl="1">
              <a:lnSpc>
                <a:spcPct val="80000"/>
              </a:lnSpc>
              <a:buNone/>
            </a:pPr>
            <a:endParaRPr lang="en-US" sz="2500" dirty="0" smtClean="0"/>
          </a:p>
          <a:p>
            <a:pPr lvl="1">
              <a:lnSpc>
                <a:spcPct val="80000"/>
              </a:lnSpc>
              <a:buNone/>
            </a:pPr>
            <a:endParaRPr lang="en-US" sz="25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2500" dirty="0" smtClean="0"/>
              <a:t>Parallel </a:t>
            </a:r>
            <a:r>
              <a:rPr lang="en-US" sz="2500" dirty="0" smtClean="0"/>
              <a:t>– distance from COP to PP infinite</a:t>
            </a:r>
          </a:p>
          <a:p>
            <a:endParaRPr lang="en-US" sz="20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Plane Geometric Projection</a:t>
            </a:r>
            <a:endParaRPr lang="en-US" dirty="0" smtClean="0"/>
          </a:p>
        </p:txBody>
      </p:sp>
      <p:pic>
        <p:nvPicPr>
          <p:cNvPr id="5" name="Picture 9" descr="project_cub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2564904"/>
            <a:ext cx="3168352" cy="164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project_ortho_cub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4869160"/>
            <a:ext cx="3816424" cy="164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Properties of parallel projection:</a:t>
            </a:r>
          </a:p>
          <a:p>
            <a:pPr lvl="1"/>
            <a:r>
              <a:rPr lang="en-US" sz="2000" smtClean="0"/>
              <a:t>Are actually a kind of affine transformation</a:t>
            </a:r>
          </a:p>
          <a:p>
            <a:pPr lvl="2"/>
            <a:r>
              <a:rPr lang="en-US" sz="2000" smtClean="0"/>
              <a:t>Parallel lines remain parallel</a:t>
            </a:r>
          </a:p>
          <a:p>
            <a:pPr lvl="2"/>
            <a:r>
              <a:rPr lang="en-US" sz="2000" smtClean="0"/>
              <a:t>Ratios are preserved</a:t>
            </a:r>
          </a:p>
          <a:p>
            <a:pPr lvl="2"/>
            <a:r>
              <a:rPr lang="en-US" sz="2000" smtClean="0"/>
              <a:t>Angles not (in general) preserved</a:t>
            </a:r>
          </a:p>
          <a:p>
            <a:pPr lvl="1"/>
            <a:r>
              <a:rPr lang="en-US" sz="2000" smtClean="0"/>
              <a:t>Not realistic looking</a:t>
            </a:r>
          </a:p>
          <a:p>
            <a:pPr lvl="1"/>
            <a:r>
              <a:rPr lang="en-US" sz="2000" smtClean="0"/>
              <a:t>Good for exact measurements,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	Most often used in </a:t>
            </a:r>
          </a:p>
          <a:p>
            <a:pPr lvl="2"/>
            <a:r>
              <a:rPr lang="en-US" sz="1700" smtClean="0"/>
              <a:t>CAD, </a:t>
            </a:r>
          </a:p>
          <a:p>
            <a:pPr lvl="2"/>
            <a:r>
              <a:rPr lang="en-US" sz="1700" smtClean="0"/>
              <a:t>architectural drawings, </a:t>
            </a:r>
          </a:p>
          <a:p>
            <a:pPr lvl="2"/>
            <a:r>
              <a:rPr lang="en-US" sz="1700" smtClean="0"/>
              <a:t>etc., 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	where taking exact measurement 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	is important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913" y="2632075"/>
            <a:ext cx="4002087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Properties of parallel 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11150" y="171450"/>
            <a:ext cx="8832850" cy="571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Properties of perspective projections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tabLst>
                <a:tab pos="342900" algn="l"/>
              </a:tabLst>
            </a:pPr>
            <a:r>
              <a:rPr lang="en-US" smtClean="0"/>
              <a:t>Here are some properties of projective transformations:</a:t>
            </a:r>
          </a:p>
          <a:p>
            <a:pPr lvl="1">
              <a:tabLst>
                <a:tab pos="342900" algn="l"/>
              </a:tabLst>
            </a:pPr>
            <a:r>
              <a:rPr lang="en-US" smtClean="0"/>
              <a:t>Lines map to lines</a:t>
            </a:r>
          </a:p>
          <a:p>
            <a:pPr lvl="1">
              <a:tabLst>
                <a:tab pos="342900" algn="l"/>
              </a:tabLst>
            </a:pPr>
            <a:r>
              <a:rPr lang="en-US" smtClean="0"/>
              <a:t>Parallel lines do </a:t>
            </a:r>
            <a:r>
              <a:rPr lang="en-US" u="sng" smtClean="0"/>
              <a:t>not</a:t>
            </a:r>
            <a:r>
              <a:rPr lang="en-US" smtClean="0"/>
              <a:t> necessarily remain parallel</a:t>
            </a:r>
          </a:p>
          <a:p>
            <a:pPr lvl="1">
              <a:tabLst>
                <a:tab pos="342900" algn="l"/>
              </a:tabLst>
            </a:pPr>
            <a:r>
              <a:rPr lang="en-US" smtClean="0"/>
              <a:t>Ratios are </a:t>
            </a:r>
            <a:r>
              <a:rPr lang="en-US" u="sng" smtClean="0"/>
              <a:t>not</a:t>
            </a:r>
            <a:r>
              <a:rPr lang="en-US" smtClean="0"/>
              <a:t> preserved</a:t>
            </a:r>
          </a:p>
          <a:p>
            <a:pPr marL="0" indent="0">
              <a:buFontTx/>
              <a:buNone/>
              <a:tabLst>
                <a:tab pos="342900" algn="l"/>
              </a:tabLst>
            </a:pPr>
            <a:r>
              <a:rPr lang="en-US" smtClean="0"/>
              <a:t>One of the advantages of perspective projection is that size varies inversely with distance –  looks realistic.</a:t>
            </a:r>
          </a:p>
          <a:p>
            <a:pPr marL="0" indent="0">
              <a:buFontTx/>
              <a:buNone/>
              <a:tabLst>
                <a:tab pos="342900" algn="l"/>
              </a:tabLst>
            </a:pPr>
            <a:r>
              <a:rPr lang="en-US" smtClean="0"/>
              <a:t>A disadvantage is that we can't judge distances as exactly as we can with parallel projections.</a:t>
            </a:r>
          </a:p>
        </p:txBody>
      </p:sp>
      <p:pic>
        <p:nvPicPr>
          <p:cNvPr id="50180" name="Picture 6" descr="railroadtracks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6638" y="1766888"/>
            <a:ext cx="25177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3FCF-3408-40D2-A5E0-4B30391B0D58}" type="slidenum">
              <a:rPr lang="en-US"/>
              <a:pPr/>
              <a:t>7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4648200"/>
          </a:xfrm>
        </p:spPr>
        <p:txBody>
          <a:bodyPr/>
          <a:lstStyle/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Distance between projection plane and COP is infinite</a:t>
            </a:r>
          </a:p>
          <a:p>
            <a:pPr lvl="1"/>
            <a:r>
              <a:rPr lang="en-US" dirty="0"/>
              <a:t>Less realistic view</a:t>
            </a:r>
          </a:p>
          <a:p>
            <a:pPr lvl="2"/>
            <a:r>
              <a:rPr lang="en-US" dirty="0"/>
              <a:t>No foreshortening</a:t>
            </a:r>
          </a:p>
          <a:p>
            <a:pPr lvl="1"/>
            <a:r>
              <a:rPr lang="en-US" dirty="0"/>
              <a:t>Exact measurement and parallelism preserved</a:t>
            </a:r>
          </a:p>
        </p:txBody>
      </p:sp>
      <p:pic>
        <p:nvPicPr>
          <p:cNvPr id="324612" name="Picture 4" descr="D:\courses\Spring01\CS430\Foley\FOF6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7696200" cy="2676525"/>
          </a:xfrm>
          <a:prstGeom prst="rect">
            <a:avLst/>
          </a:prstGeom>
          <a:noFill/>
        </p:spPr>
      </p:pic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2590800" y="6461125"/>
            <a:ext cx="135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Perspective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6510338" y="6461125"/>
            <a:ext cx="957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Parallel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D9E353C0-1D0A-4407-975B-2ADB8E82CD7C}" type="slidenum">
              <a:rPr lang="es-ES"/>
              <a:pPr lvl="1"/>
              <a:t>8</a:t>
            </a:fld>
            <a:endParaRPr lang="es-E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Parallel Projection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0485" name="Picture 5" descr="AN05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21506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1450-3924-427A-91A9-FB8E5413277D}" type="slidenum">
              <a:rPr lang="en-US"/>
              <a:pPr/>
              <a:t>9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Projections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Two types, defined by </a:t>
            </a:r>
          </a:p>
          <a:p>
            <a:pPr lvl="1"/>
            <a:r>
              <a:rPr lang="en-US" dirty="0"/>
              <a:t>Direction of projection (DOP)</a:t>
            </a:r>
          </a:p>
          <a:p>
            <a:pPr lvl="1"/>
            <a:r>
              <a:rPr lang="en-US" dirty="0"/>
              <a:t>Viewing (projection) plane normal (VPN)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Orthographic  :</a:t>
            </a:r>
            <a:r>
              <a:rPr lang="en-US" sz="2800" dirty="0" smtClean="0"/>
              <a:t>DOP </a:t>
            </a:r>
            <a:r>
              <a:rPr lang="en-US" sz="2800" dirty="0"/>
              <a:t>and VPN the same (or the </a:t>
            </a:r>
            <a:r>
              <a:rPr lang="en-US" sz="2800" dirty="0" smtClean="0"/>
              <a:t>reverse)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Axonometric : Trimetric, </a:t>
            </a:r>
            <a:r>
              <a:rPr lang="en-US" sz="3200" dirty="0" err="1" smtClean="0"/>
              <a:t>dimetric</a:t>
            </a:r>
            <a:r>
              <a:rPr lang="en-US" sz="3200" dirty="0" smtClean="0"/>
              <a:t> ,</a:t>
            </a:r>
            <a:r>
              <a:rPr lang="en-US" sz="3200" dirty="0" smtClean="0"/>
              <a:t>isometric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Oblique   :</a:t>
            </a:r>
            <a:r>
              <a:rPr lang="en-US" sz="2800" dirty="0" smtClean="0"/>
              <a:t>DOP of VPN not the same (nor the reverse)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1927</Words>
  <Application>Microsoft Office PowerPoint</Application>
  <PresentationFormat>On-screen Show (4:3)</PresentationFormat>
  <Paragraphs>432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PROJECTIONS</vt:lpstr>
      <vt:lpstr>Projections</vt:lpstr>
      <vt:lpstr>Slide 3</vt:lpstr>
      <vt:lpstr>Plane Geometric Projection</vt:lpstr>
      <vt:lpstr>Properties of parallel projection</vt:lpstr>
      <vt:lpstr>Properties of perspective projections</vt:lpstr>
      <vt:lpstr>Projections</vt:lpstr>
      <vt:lpstr>Parallel Projection</vt:lpstr>
      <vt:lpstr>Parallel Projections</vt:lpstr>
      <vt:lpstr>ORTHOGRAPHIC PROJECTIONS</vt:lpstr>
      <vt:lpstr>Orthographic Parallel Projections</vt:lpstr>
      <vt:lpstr>Parallel ORTHOGRAPHIC Projection</vt:lpstr>
      <vt:lpstr>Orthographic Projections</vt:lpstr>
      <vt:lpstr>ORTHOGRAPHIC PROJECTIONS</vt:lpstr>
      <vt:lpstr>Axonometric Parallel Projections</vt:lpstr>
      <vt:lpstr>Axonometric Projections</vt:lpstr>
      <vt:lpstr> Types of Axonometric Projection   </vt:lpstr>
      <vt:lpstr>Types of Axonometric Projection  </vt:lpstr>
      <vt:lpstr>Slide 19</vt:lpstr>
      <vt:lpstr>The unit vectors on the x,y and z principal axis transformed to</vt:lpstr>
      <vt:lpstr>1</vt:lpstr>
      <vt:lpstr>Isometric : All three foreshortening factors are equal</vt:lpstr>
      <vt:lpstr>Angle between projected x axis and the horizontal is then</vt:lpstr>
      <vt:lpstr>Advantages and Disadvantages</vt:lpstr>
      <vt:lpstr>Oblique Projection</vt:lpstr>
      <vt:lpstr>Obliuqe Parallel Projections</vt:lpstr>
      <vt:lpstr>Obliuqe Parallel Projections</vt:lpstr>
      <vt:lpstr>Advantages and Disadvantages</vt:lpstr>
      <vt:lpstr>Perspective Projection</vt:lpstr>
      <vt:lpstr>Vanishing Points</vt:lpstr>
      <vt:lpstr>Three-Point Perspective</vt:lpstr>
      <vt:lpstr>Two-Point Perspective</vt:lpstr>
      <vt:lpstr>One-Point Perspective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PROJECTIONS</dc:title>
  <dc:creator>acer</dc:creator>
  <cp:lastModifiedBy>acer</cp:lastModifiedBy>
  <cp:revision>32</cp:revision>
  <dcterms:created xsi:type="dcterms:W3CDTF">2017-02-13T15:41:16Z</dcterms:created>
  <dcterms:modified xsi:type="dcterms:W3CDTF">2017-02-19T17:54:40Z</dcterms:modified>
</cp:coreProperties>
</file>