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60" r:id="rId5"/>
    <p:sldId id="257" r:id="rId6"/>
    <p:sldId id="268" r:id="rId7"/>
    <p:sldId id="271" r:id="rId8"/>
    <p:sldId id="274" r:id="rId9"/>
    <p:sldId id="294" r:id="rId10"/>
    <p:sldId id="275" r:id="rId11"/>
    <p:sldId id="276" r:id="rId12"/>
    <p:sldId id="295" r:id="rId13"/>
    <p:sldId id="277" r:id="rId14"/>
    <p:sldId id="278" r:id="rId15"/>
    <p:sldId id="279" r:id="rId16"/>
    <p:sldId id="296" r:id="rId17"/>
    <p:sldId id="280" r:id="rId18"/>
    <p:sldId id="281" r:id="rId19"/>
    <p:sldId id="289" r:id="rId20"/>
    <p:sldId id="290" r:id="rId21"/>
    <p:sldId id="291" r:id="rId22"/>
    <p:sldId id="283" r:id="rId23"/>
    <p:sldId id="284" r:id="rId24"/>
    <p:sldId id="286" r:id="rId25"/>
    <p:sldId id="287" r:id="rId26"/>
    <p:sldId id="288" r:id="rId27"/>
    <p:sldId id="292" r:id="rId28"/>
    <p:sldId id="293" r:id="rId29"/>
    <p:sldId id="261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46" r:id="rId40"/>
    <p:sldId id="306" r:id="rId41"/>
    <p:sldId id="307" r:id="rId42"/>
    <p:sldId id="308" r:id="rId43"/>
    <p:sldId id="309" r:id="rId44"/>
    <p:sldId id="311" r:id="rId45"/>
    <p:sldId id="310" r:id="rId46"/>
    <p:sldId id="312" r:id="rId47"/>
    <p:sldId id="344" r:id="rId48"/>
    <p:sldId id="347" r:id="rId49"/>
    <p:sldId id="348" r:id="rId50"/>
    <p:sldId id="345" r:id="rId51"/>
    <p:sldId id="313" r:id="rId52"/>
    <p:sldId id="316" r:id="rId53"/>
    <p:sldId id="318" r:id="rId54"/>
    <p:sldId id="319" r:id="rId55"/>
    <p:sldId id="320" r:id="rId56"/>
    <p:sldId id="317" r:id="rId57"/>
    <p:sldId id="321" r:id="rId58"/>
    <p:sldId id="322" r:id="rId59"/>
    <p:sldId id="323" r:id="rId60"/>
    <p:sldId id="325" r:id="rId61"/>
    <p:sldId id="326" r:id="rId62"/>
    <p:sldId id="327" r:id="rId63"/>
    <p:sldId id="329" r:id="rId64"/>
    <p:sldId id="330" r:id="rId65"/>
    <p:sldId id="331" r:id="rId66"/>
    <p:sldId id="332" r:id="rId67"/>
    <p:sldId id="333" r:id="rId68"/>
    <p:sldId id="335" r:id="rId69"/>
    <p:sldId id="336" r:id="rId70"/>
    <p:sldId id="337" r:id="rId71"/>
    <p:sldId id="338" r:id="rId72"/>
    <p:sldId id="342" r:id="rId73"/>
    <p:sldId id="343" r:id="rId74"/>
    <p:sldId id="340" r:id="rId75"/>
    <p:sldId id="341" r:id="rId76"/>
    <p:sldId id="334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480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B84C-2E76-4677-9B0B-A1C974294181}" type="datetimeFigureOut">
              <a:rPr lang="en-US" smtClean="0"/>
              <a:pPr/>
              <a:t>3/23/2018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50B9-2CD1-47FD-A835-BD63634D70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B84C-2E76-4677-9B0B-A1C974294181}" type="datetimeFigureOut">
              <a:rPr lang="en-US" smtClean="0"/>
              <a:pPr/>
              <a:t>3/23/2018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50B9-2CD1-47FD-A835-BD63634D70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B84C-2E76-4677-9B0B-A1C974294181}" type="datetimeFigureOut">
              <a:rPr lang="en-US" smtClean="0"/>
              <a:pPr/>
              <a:t>3/23/2018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50B9-2CD1-47FD-A835-BD63634D70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B84C-2E76-4677-9B0B-A1C974294181}" type="datetimeFigureOut">
              <a:rPr lang="en-US" smtClean="0"/>
              <a:pPr/>
              <a:t>3/23/2018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50B9-2CD1-47FD-A835-BD63634D70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B84C-2E76-4677-9B0B-A1C974294181}" type="datetimeFigureOut">
              <a:rPr lang="en-US" smtClean="0"/>
              <a:pPr/>
              <a:t>3/23/2018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50B9-2CD1-47FD-A835-BD63634D70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B84C-2E76-4677-9B0B-A1C974294181}" type="datetimeFigureOut">
              <a:rPr lang="en-US" smtClean="0"/>
              <a:pPr/>
              <a:t>3/23/2018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50B9-2CD1-47FD-A835-BD63634D70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B84C-2E76-4677-9B0B-A1C974294181}" type="datetimeFigureOut">
              <a:rPr lang="en-US" smtClean="0"/>
              <a:pPr/>
              <a:t>3/23/2018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50B9-2CD1-47FD-A835-BD63634D70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B84C-2E76-4677-9B0B-A1C974294181}" type="datetimeFigureOut">
              <a:rPr lang="en-US" smtClean="0"/>
              <a:pPr/>
              <a:t>3/23/2018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50B9-2CD1-47FD-A835-BD63634D70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B84C-2E76-4677-9B0B-A1C974294181}" type="datetimeFigureOut">
              <a:rPr lang="en-US" smtClean="0"/>
              <a:pPr/>
              <a:t>3/23/2018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50B9-2CD1-47FD-A835-BD63634D70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B84C-2E76-4677-9B0B-A1C974294181}" type="datetimeFigureOut">
              <a:rPr lang="en-US" smtClean="0"/>
              <a:pPr/>
              <a:t>3/23/2018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50B9-2CD1-47FD-A835-BD63634D70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B84C-2E76-4677-9B0B-A1C974294181}" type="datetimeFigureOut">
              <a:rPr lang="en-US" smtClean="0"/>
              <a:pPr/>
              <a:t>3/23/2018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50B9-2CD1-47FD-A835-BD63634D70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5B84C-2E76-4677-9B0B-A1C974294181}" type="datetimeFigureOut">
              <a:rPr lang="en-US" smtClean="0"/>
              <a:pPr/>
              <a:t>3/23/2018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750B9-2CD1-47FD-A835-BD63634D70D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en.wikipedia.org/wiki/File:Mesh_fv.jp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en.wikipedia.org/wiki/File:Mesh_we2.jp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onvex_polygon" TargetMode="External"/><Relationship Id="rId3" Type="http://schemas.openxmlformats.org/officeDocument/2006/relationships/hyperlink" Target="http://en.wikipedia.org/wiki/Polyhedron" TargetMode="External"/><Relationship Id="rId7" Type="http://schemas.openxmlformats.org/officeDocument/2006/relationships/hyperlink" Target="http://en.wikipedia.org/wiki/Quadrilateral" TargetMode="External"/><Relationship Id="rId2" Type="http://schemas.openxmlformats.org/officeDocument/2006/relationships/hyperlink" Target="http://en.wikipedia.org/wiki/Unstructured_gri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Triangle" TargetMode="External"/><Relationship Id="rId5" Type="http://schemas.openxmlformats.org/officeDocument/2006/relationships/hyperlink" Target="http://en.wikipedia.org/wiki/Solid_modeling" TargetMode="External"/><Relationship Id="rId4" Type="http://schemas.openxmlformats.org/officeDocument/2006/relationships/hyperlink" Target="http://en.wikipedia.org/wiki/3D_computer_graphics" TargetMode="External"/><Relationship Id="rId9" Type="http://schemas.openxmlformats.org/officeDocument/2006/relationships/hyperlink" Target="http://en.wikipedia.org/wiki/Rendering_(computer_graphics)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n.wikipedia.org/wiki/File:Vertex-Vertex_Meshes_(VV)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Representing Curves and Surfaces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 smtClean="0"/>
              <a:t>Space</a:t>
            </a:r>
            <a:r>
              <a:rPr lang="en-US" dirty="0" err="1" smtClean="0"/>
              <a:t>:Improper</a:t>
            </a:r>
            <a:r>
              <a:rPr lang="en-US" dirty="0" smtClean="0"/>
              <a:t> space utilization because of shared duplicate vertices.</a:t>
            </a:r>
          </a:p>
          <a:p>
            <a:r>
              <a:rPr lang="en-US" b="1" dirty="0" smtClean="0"/>
              <a:t>Time:</a:t>
            </a:r>
            <a:r>
              <a:rPr lang="en-US" dirty="0" smtClean="0"/>
              <a:t> No explicit representation for shared edges and vertices.</a:t>
            </a:r>
            <a:r>
              <a:rPr lang="en-IN" dirty="0" smtClean="0"/>
              <a:t> an interactive move of a vertex</a:t>
            </a:r>
          </a:p>
          <a:p>
            <a:pPr>
              <a:buNone/>
            </a:pPr>
            <a:r>
              <a:rPr lang="en-IN" dirty="0" smtClean="0"/>
              <a:t>    involves finding all polygons that share the vertex</a:t>
            </a:r>
            <a:endParaRPr lang="en-US" dirty="0" smtClean="0"/>
          </a:p>
          <a:p>
            <a:r>
              <a:rPr lang="en-US" b="1" dirty="0" smtClean="0"/>
              <a:t>Display </a:t>
            </a:r>
            <a:r>
              <a:rPr lang="en-US" dirty="0" smtClean="0"/>
              <a:t>:Each shared edge is drawn twice causing problems on pen plotters, film recorders and video displays due to overwriting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to a vertex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Used by SPHIGS , each vertex in the polygon mesh is stored just once , in the vertex list </a:t>
            </a:r>
          </a:p>
          <a:p>
            <a:pPr>
              <a:buNone/>
            </a:pPr>
            <a:r>
              <a:rPr lang="en-US" dirty="0" smtClean="0"/>
              <a:t>      V = (x1,y1,z1)….(</a:t>
            </a:r>
            <a:r>
              <a:rPr lang="en-US" dirty="0" err="1" smtClean="0"/>
              <a:t>xn,yn,zn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Example : </a:t>
            </a:r>
            <a:r>
              <a:rPr lang="en-IN" dirty="0" smtClean="0"/>
              <a:t>P is a list of indices into a vertex list.</a:t>
            </a:r>
          </a:p>
          <a:p>
            <a:r>
              <a:rPr lang="en-IN" dirty="0" smtClean="0"/>
              <a:t>P1 = (1,2,4)</a:t>
            </a:r>
          </a:p>
          <a:p>
            <a:r>
              <a:rPr lang="en-IN" dirty="0" smtClean="0"/>
              <a:t> P2= (4,2,3)                                  V2</a:t>
            </a:r>
          </a:p>
          <a:p>
            <a:pPr>
              <a:buNone/>
            </a:pPr>
            <a:r>
              <a:rPr lang="en-US" dirty="0" smtClean="0"/>
              <a:t>                                          V1                         V3</a:t>
            </a:r>
          </a:p>
          <a:p>
            <a:pPr>
              <a:buNone/>
            </a:pPr>
            <a:r>
              <a:rPr lang="en-US" dirty="0" smtClean="0"/>
              <a:t>                                                       </a:t>
            </a:r>
          </a:p>
          <a:p>
            <a:pPr>
              <a:buNone/>
            </a:pPr>
            <a:r>
              <a:rPr lang="en-US" dirty="0" smtClean="0"/>
              <a:t>                                                        v4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4922043" y="4720317"/>
            <a:ext cx="1073284" cy="1344742"/>
          </a:xfrm>
          <a:prstGeom prst="triangle">
            <a:avLst>
              <a:gd name="adj" fmla="val 463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P1</a:t>
            </a:r>
            <a:endParaRPr lang="en-IN" dirty="0"/>
          </a:p>
        </p:txBody>
      </p:sp>
      <p:sp>
        <p:nvSpPr>
          <p:cNvPr id="5" name="Isosceles Triangle 4"/>
          <p:cNvSpPr/>
          <p:nvPr/>
        </p:nvSpPr>
        <p:spPr>
          <a:xfrm rot="5400000">
            <a:off x="6070484" y="4930912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pic>
        <p:nvPicPr>
          <p:cNvPr id="4" name="Content Placeholder 3" descr="Figure 3. Face-vertex meshes">
            <a:hlinkClick r:id="rId2" tooltip="&quot;Figure 3. Face-vertex meshes&quot;"/>
          </p:cNvPr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857232"/>
            <a:ext cx="9001156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Advantages/Disadvantages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Advantages -</a:t>
            </a:r>
          </a:p>
          <a:p>
            <a:r>
              <a:rPr lang="en-IN" dirty="0" smtClean="0"/>
              <a:t>Space saved because each vertex is stored once.</a:t>
            </a:r>
          </a:p>
          <a:p>
            <a:r>
              <a:rPr lang="en-IN" dirty="0" smtClean="0"/>
              <a:t>Coordinates of a vertex can be changed easily.</a:t>
            </a:r>
          </a:p>
          <a:p>
            <a:r>
              <a:rPr lang="en-IN" b="1" dirty="0" smtClean="0"/>
              <a:t>Disadvantage -</a:t>
            </a:r>
          </a:p>
          <a:p>
            <a:r>
              <a:rPr lang="en-IN" dirty="0" smtClean="0"/>
              <a:t>Difficult to find polygons that share edges.</a:t>
            </a:r>
          </a:p>
          <a:p>
            <a:r>
              <a:rPr lang="en-IN" dirty="0" smtClean="0"/>
              <a:t>Draws polygon edges twice.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Pointers to an Edge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polygons by pointers on an edge list in which each edge occurs just once.</a:t>
            </a:r>
          </a:p>
          <a:p>
            <a:r>
              <a:rPr lang="en-US" dirty="0" smtClean="0"/>
              <a:t>Each edge in the edge list points to the two vertices in the vertex list defining the edge.</a:t>
            </a:r>
          </a:p>
          <a:p>
            <a:r>
              <a:rPr lang="en-US" dirty="0" smtClean="0"/>
              <a:t>We describe a polygon as P =(E1,E2….En)and an edge as E = (V1,V2,P1,P2).</a:t>
            </a:r>
          </a:p>
          <a:p>
            <a:r>
              <a:rPr lang="en-US" dirty="0" smtClean="0"/>
              <a:t>When an edge belongs to only one polygon either of P1 or P2 is null.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3578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 = (V1,V2,V3,V4) = ((X1,Y1,Z1)……(X4,Y4,Z4)</a:t>
            </a:r>
          </a:p>
          <a:p>
            <a:r>
              <a:rPr lang="en-US" dirty="0" smtClean="0"/>
              <a:t>              V2</a:t>
            </a:r>
          </a:p>
          <a:p>
            <a:r>
              <a:rPr lang="en-US" dirty="0" smtClean="0"/>
              <a:t>       E1                E2       </a:t>
            </a:r>
          </a:p>
          <a:p>
            <a:r>
              <a:rPr lang="en-US" dirty="0" smtClean="0"/>
              <a:t>V1          P1      P2                    E1 =(V1,V2,P1, )</a:t>
            </a:r>
          </a:p>
          <a:p>
            <a:r>
              <a:rPr lang="en-US" dirty="0" smtClean="0"/>
              <a:t>         E5                     E3           E2 =(V2,V3,P2,)</a:t>
            </a:r>
          </a:p>
          <a:p>
            <a:r>
              <a:rPr lang="en-US" dirty="0" smtClean="0"/>
              <a:t>                    V4                         E3 = (V3,V4,)</a:t>
            </a:r>
          </a:p>
          <a:p>
            <a:r>
              <a:rPr lang="en-US" dirty="0" smtClean="0"/>
              <a:t>                                                  E4 =(V4,V2,P1,P2)</a:t>
            </a:r>
          </a:p>
          <a:p>
            <a:r>
              <a:rPr lang="en-US" dirty="0" smtClean="0"/>
              <a:t>                                                   E5 =(V4,V1,P1)</a:t>
            </a:r>
          </a:p>
          <a:p>
            <a:r>
              <a:rPr lang="en-US" dirty="0" smtClean="0"/>
              <a:t>                                           P1= (E1,E4,E5)</a:t>
            </a:r>
          </a:p>
          <a:p>
            <a:r>
              <a:rPr lang="en-US" dirty="0" smtClean="0"/>
              <a:t>                                           P2 =(E2,E3,E4)</a:t>
            </a:r>
          </a:p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85852" y="1857364"/>
            <a:ext cx="1428760" cy="12144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14612" y="1857364"/>
            <a:ext cx="1357322" cy="11430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2678893" y="1893083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85852" y="3071810"/>
            <a:ext cx="1500198" cy="7143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1785918" y="2786058"/>
            <a:ext cx="1928826" cy="71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786050" y="3000372"/>
            <a:ext cx="1285884" cy="7858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5794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pic>
        <p:nvPicPr>
          <p:cNvPr id="4" name="Content Placeholder 3" descr="Figure 4. Winged-edge meshes">
            <a:hlinkClick r:id="rId2" tooltip="&quot;Figure 4. Winged-edge meshes&quot;"/>
          </p:cNvPr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42918"/>
            <a:ext cx="9144000" cy="621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Advantages -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r>
              <a:rPr lang="en-IN" dirty="0" smtClean="0"/>
              <a:t>Displays edges rather than polygons.</a:t>
            </a:r>
          </a:p>
          <a:p>
            <a:r>
              <a:rPr lang="en-IN" dirty="0" smtClean="0"/>
              <a:t>Eliminates redundant clipping, transformation and scan conversion.</a:t>
            </a:r>
          </a:p>
          <a:p>
            <a:r>
              <a:rPr lang="en-IN" dirty="0" smtClean="0"/>
              <a:t>Filled polygons are more easily clipped.</a:t>
            </a:r>
          </a:p>
          <a:p>
            <a:r>
              <a:rPr lang="en-IN" dirty="0" smtClean="0"/>
              <a:t>In all three cases, the determining of which edges are incident to a vertex is not easy. All edges must be inspected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Plane Equation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857916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The plane equation can be found by using the</a:t>
            </a:r>
          </a:p>
          <a:p>
            <a:pPr>
              <a:buNone/>
            </a:pPr>
            <a:r>
              <a:rPr lang="en-IN" dirty="0" smtClean="0"/>
              <a:t>    coordinates of three vertices.</a:t>
            </a:r>
          </a:p>
          <a:p>
            <a:pPr>
              <a:buNone/>
            </a:pPr>
            <a:r>
              <a:rPr lang="en-US" dirty="0" smtClean="0"/>
              <a:t>              Ax + By + </a:t>
            </a:r>
            <a:r>
              <a:rPr lang="en-US" dirty="0" err="1" smtClean="0"/>
              <a:t>Cz+D</a:t>
            </a:r>
            <a:r>
              <a:rPr lang="en-US" dirty="0" smtClean="0"/>
              <a:t>= 0</a:t>
            </a:r>
            <a:endParaRPr lang="en-IN" dirty="0" smtClean="0"/>
          </a:p>
          <a:p>
            <a:r>
              <a:rPr lang="en-IN" dirty="0" smtClean="0"/>
              <a:t>Where </a:t>
            </a:r>
            <a:r>
              <a:rPr lang="en-IN" i="1" dirty="0" smtClean="0"/>
              <a:t>A, B, and C define the normal to the plane and </a:t>
            </a:r>
            <a:r>
              <a:rPr lang="en-IN" dirty="0" smtClean="0"/>
              <a:t>(</a:t>
            </a:r>
            <a:r>
              <a:rPr lang="en-IN" i="1" dirty="0" smtClean="0"/>
              <a:t>x, y, z) is any point on the plane.</a:t>
            </a:r>
          </a:p>
          <a:p>
            <a:r>
              <a:rPr lang="en-IN" dirty="0" smtClean="0"/>
              <a:t>The planes normal can be computed as the cross</a:t>
            </a:r>
          </a:p>
          <a:p>
            <a:pPr>
              <a:buNone/>
            </a:pPr>
            <a:r>
              <a:rPr lang="en-IN" dirty="0" smtClean="0"/>
              <a:t>     product between three points on the plane</a:t>
            </a:r>
          </a:p>
          <a:p>
            <a:pPr>
              <a:buNone/>
            </a:pPr>
            <a:r>
              <a:rPr lang="en-US" dirty="0" smtClean="0"/>
              <a:t>                 P1P2 X P1P3</a:t>
            </a:r>
            <a:endParaRPr lang="en-IN" dirty="0" smtClean="0"/>
          </a:p>
          <a:p>
            <a:r>
              <a:rPr lang="en-IN" dirty="0" smtClean="0"/>
              <a:t>A nonzero cross product defines a plane and D can be found by substitution.</a:t>
            </a:r>
          </a:p>
          <a:p>
            <a:r>
              <a:rPr lang="en-US" dirty="0" smtClean="0"/>
              <a:t>If the cross product is zero then the three points are collinear.</a:t>
            </a:r>
          </a:p>
          <a:p>
            <a:r>
              <a:rPr lang="en-US" dirty="0" smtClean="0"/>
              <a:t>Other vertices , if any can be used.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Plane </a:t>
            </a:r>
            <a:r>
              <a:rPr lang="en-US" sz="2800" b="1" dirty="0" err="1" smtClean="0"/>
              <a:t>Equations,another</a:t>
            </a:r>
            <a:r>
              <a:rPr lang="en-US" sz="2800" b="1" dirty="0" smtClean="0"/>
              <a:t> technique for finding coefficients A,B and C cont..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472518" cy="5268931"/>
          </a:xfrm>
        </p:spPr>
        <p:txBody>
          <a:bodyPr/>
          <a:lstStyle/>
          <a:p>
            <a:r>
              <a:rPr lang="en-US" dirty="0" smtClean="0"/>
              <a:t>It can be shown that A,B and C are proportional to the signed areas of the projections onto the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y,z</a:t>
            </a:r>
            <a:r>
              <a:rPr lang="en-US" dirty="0" smtClean="0"/>
              <a:t>) ,(</a:t>
            </a:r>
            <a:r>
              <a:rPr lang="en-US" dirty="0" err="1" smtClean="0"/>
              <a:t>x,z</a:t>
            </a:r>
            <a:r>
              <a:rPr lang="en-US" dirty="0" smtClean="0"/>
              <a:t>) and (</a:t>
            </a:r>
            <a:r>
              <a:rPr lang="en-US" dirty="0" err="1" smtClean="0"/>
              <a:t>x,y</a:t>
            </a:r>
            <a:r>
              <a:rPr lang="en-US" dirty="0" smtClean="0"/>
              <a:t>) planes respectively.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For polygon parallel to the (</a:t>
            </a:r>
            <a:r>
              <a:rPr lang="en-US" dirty="0" err="1" smtClean="0"/>
              <a:t>x,y</a:t>
            </a:r>
            <a:r>
              <a:rPr lang="en-US" dirty="0" smtClean="0"/>
              <a:t>) plane , A=B=0 , the projection onto the (</a:t>
            </a:r>
            <a:r>
              <a:rPr lang="en-US" dirty="0" err="1" smtClean="0"/>
              <a:t>y,z</a:t>
            </a:r>
            <a:r>
              <a:rPr lang="en-US" dirty="0" smtClean="0"/>
              <a:t>) and (</a:t>
            </a:r>
            <a:r>
              <a:rPr lang="en-US" dirty="0" err="1" smtClean="0"/>
              <a:t>x,z</a:t>
            </a:r>
            <a:r>
              <a:rPr lang="en-US" dirty="0" smtClean="0"/>
              <a:t>) planes have zero area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CURVES and SURFACES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Must be generated in many computer </a:t>
            </a:r>
            <a:r>
              <a:rPr lang="en-US" dirty="0" err="1" smtClean="0"/>
              <a:t>grapic</a:t>
            </a:r>
            <a:r>
              <a:rPr lang="en-US" dirty="0" smtClean="0"/>
              <a:t> applications 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 err="1" smtClean="0"/>
              <a:t>CAD,high</a:t>
            </a:r>
            <a:r>
              <a:rPr lang="en-US" dirty="0" smtClean="0"/>
              <a:t> quality char </a:t>
            </a:r>
            <a:r>
              <a:rPr lang="en-US" dirty="0" err="1" smtClean="0"/>
              <a:t>font,data</a:t>
            </a:r>
            <a:r>
              <a:rPr lang="en-US" dirty="0" smtClean="0"/>
              <a:t> plots and artists sketch.</a:t>
            </a:r>
          </a:p>
          <a:p>
            <a:r>
              <a:rPr lang="en-US" dirty="0" smtClean="0"/>
              <a:t>We need to represent curves and surfaces in two cases : in modeling existing objects (</a:t>
            </a:r>
            <a:r>
              <a:rPr lang="en-US" dirty="0" err="1" smtClean="0"/>
              <a:t>car,face</a:t>
            </a:r>
            <a:r>
              <a:rPr lang="en-US" dirty="0" smtClean="0"/>
              <a:t> mountain) and in modeling from scratch where no existing object is available.</a:t>
            </a:r>
          </a:p>
          <a:p>
            <a:r>
              <a:rPr lang="en-US" dirty="0" smtClean="0"/>
              <a:t>In first case we </a:t>
            </a:r>
            <a:r>
              <a:rPr lang="en-US" dirty="0" err="1" smtClean="0"/>
              <a:t>we</a:t>
            </a:r>
            <a:r>
              <a:rPr lang="en-US" dirty="0" smtClean="0"/>
              <a:t> approximate the object with </a:t>
            </a:r>
            <a:r>
              <a:rPr lang="en-US" dirty="0" err="1" smtClean="0"/>
              <a:t>pieses</a:t>
            </a:r>
            <a:r>
              <a:rPr lang="en-US" dirty="0" smtClean="0"/>
              <a:t> of planes , spheres or other shapes that are easy to describe mathematically and require that points on our model be close to the  corresponding points on the object.</a:t>
            </a:r>
          </a:p>
          <a:p>
            <a:r>
              <a:rPr lang="en-US" dirty="0" smtClean="0"/>
              <a:t>In second representation where there is no model  user has to create its own object in the </a:t>
            </a:r>
            <a:r>
              <a:rPr lang="en-US" dirty="0" err="1" smtClean="0"/>
              <a:t>modelling</a:t>
            </a:r>
            <a:r>
              <a:rPr lang="en-US" dirty="0" smtClean="0"/>
              <a:t> process so that the object matches its description . To create the object user can either </a:t>
            </a:r>
            <a:r>
              <a:rPr lang="en-US" dirty="0" err="1" smtClean="0"/>
              <a:t>describ</a:t>
            </a:r>
            <a:r>
              <a:rPr lang="en-US" dirty="0" smtClean="0"/>
              <a:t> e it mathematically or give approximate description to be filled by some program.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C for given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4422"/>
            <a:ext cx="8715436" cy="5214974"/>
          </a:xfrm>
        </p:spPr>
        <p:txBody>
          <a:bodyPr/>
          <a:lstStyle/>
          <a:p>
            <a:r>
              <a:rPr lang="en-US" dirty="0" smtClean="0"/>
              <a:t>The area C of the polygon projected onto the (</a:t>
            </a:r>
            <a:r>
              <a:rPr lang="en-US" dirty="0" err="1" smtClean="0"/>
              <a:t>x,y</a:t>
            </a:r>
            <a:r>
              <a:rPr lang="en-US" dirty="0" smtClean="0"/>
              <a:t>) plane = area of A3- Area(A1)-Area(A2)</a:t>
            </a:r>
          </a:p>
          <a:p>
            <a:r>
              <a:rPr lang="en-US" dirty="0" smtClean="0"/>
              <a:t>C= ½∑(</a:t>
            </a:r>
            <a:r>
              <a:rPr lang="en-US" dirty="0" err="1" smtClean="0"/>
              <a:t>yi</a:t>
            </a:r>
            <a:r>
              <a:rPr lang="en-US" dirty="0" smtClean="0"/>
              <a:t> + Yi℗1)(xi ℗1-xi)</a:t>
            </a:r>
          </a:p>
          <a:p>
            <a:r>
              <a:rPr lang="en-US" dirty="0" smtClean="0"/>
              <a:t>Where ℗ is normal addition except that n ℗1=1.</a:t>
            </a:r>
          </a:p>
          <a:p>
            <a:r>
              <a:rPr lang="en-US" dirty="0" smtClean="0"/>
              <a:t>    </a:t>
            </a:r>
            <a:r>
              <a:rPr lang="en-US" sz="2400" b="1" dirty="0" smtClean="0"/>
              <a:t>C= ½(y1+y2)(x2-x1)+1/2(y2+y3)(x3-x2)+1/2(y3+y1)(x1-x3)</a:t>
            </a:r>
          </a:p>
          <a:p>
            <a:r>
              <a:rPr lang="en-US" sz="2400" b="1" dirty="0" smtClean="0"/>
              <a:t>            </a:t>
            </a:r>
            <a:r>
              <a:rPr lang="en-US" sz="2400" b="1" dirty="0" smtClean="0">
                <a:sym typeface="Wingdings" pitchFamily="2" charset="2"/>
              </a:rPr>
              <a:t>|_____-A1____| |_____-A2______| |____A1+A2+A3__|</a:t>
            </a:r>
          </a:p>
          <a:p>
            <a:endParaRPr lang="en-US" sz="2400" b="1" dirty="0" smtClean="0">
              <a:sym typeface="Wingdings" pitchFamily="2" charset="2"/>
            </a:endParaRPr>
          </a:p>
          <a:p>
            <a:r>
              <a:rPr lang="en-US" sz="2400" b="1" dirty="0" smtClean="0">
                <a:sym typeface="Wingdings" pitchFamily="2" charset="2"/>
              </a:rPr>
              <a:t>                                              Sign of sum is +</a:t>
            </a:r>
            <a:r>
              <a:rPr lang="en-US" sz="2400" b="1" dirty="0" err="1" smtClean="0">
                <a:sym typeface="Wingdings" pitchFamily="2" charset="2"/>
              </a:rPr>
              <a:t>ve</a:t>
            </a:r>
            <a:r>
              <a:rPr lang="en-US" sz="2400" b="1" dirty="0" smtClean="0">
                <a:sym typeface="Wingdings" pitchFamily="2" charset="2"/>
              </a:rPr>
              <a:t> if vertices have been                         </a:t>
            </a:r>
          </a:p>
          <a:p>
            <a:r>
              <a:rPr lang="en-US" sz="2400" b="1" dirty="0" smtClean="0">
                <a:sym typeface="Wingdings" pitchFamily="2" charset="2"/>
              </a:rPr>
              <a:t>                                               enumerated in clockwise direction </a:t>
            </a:r>
          </a:p>
          <a:p>
            <a:r>
              <a:rPr lang="en-US" sz="2400" b="1" dirty="0" smtClean="0">
                <a:sym typeface="Wingdings" pitchFamily="2" charset="2"/>
              </a:rPr>
              <a:t>                                                otherwise it is -</a:t>
            </a:r>
            <a:r>
              <a:rPr lang="en-US" sz="2400" b="1" dirty="0" err="1" smtClean="0">
                <a:sym typeface="Wingdings" pitchFamily="2" charset="2"/>
              </a:rPr>
              <a:t>ve</a:t>
            </a:r>
            <a:endParaRPr lang="en-IN" sz="2400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14348" y="6286520"/>
            <a:ext cx="264320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-571536" y="5000636"/>
            <a:ext cx="257176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/>
          <p:cNvSpPr/>
          <p:nvPr/>
        </p:nvSpPr>
        <p:spPr>
          <a:xfrm rot="3628560">
            <a:off x="1585161" y="4491467"/>
            <a:ext cx="707124" cy="1311742"/>
          </a:xfrm>
          <a:prstGeom prst="triangle">
            <a:avLst>
              <a:gd name="adj" fmla="val 543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/>
          <p:cNvCxnSpPr>
            <a:stCxn id="10" idx="2"/>
          </p:cNvCxnSpPr>
          <p:nvPr/>
        </p:nvCxnSpPr>
        <p:spPr>
          <a:xfrm rot="10800000" flipH="1" flipV="1">
            <a:off x="1193786" y="5162892"/>
            <a:ext cx="20628" cy="112362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4"/>
          </p:cNvCxnSpPr>
          <p:nvPr/>
        </p:nvCxnSpPr>
        <p:spPr>
          <a:xfrm rot="10800000" flipH="1" flipV="1">
            <a:off x="1542248" y="5778194"/>
            <a:ext cx="29356" cy="50832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0"/>
          </p:cNvCxnSpPr>
          <p:nvPr/>
        </p:nvCxnSpPr>
        <p:spPr>
          <a:xfrm flipH="1">
            <a:off x="2500298" y="4851145"/>
            <a:ext cx="24428" cy="143537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1538" y="4786322"/>
            <a:ext cx="2356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(x3,y3)                 (x1,y1)</a:t>
            </a:r>
          </a:p>
          <a:p>
            <a:r>
              <a:rPr lang="en-US" dirty="0" smtClean="0"/>
              <a:t>         A3</a:t>
            </a:r>
          </a:p>
          <a:p>
            <a:r>
              <a:rPr lang="en-US" dirty="0" smtClean="0"/>
              <a:t>                    A1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071538" y="5715016"/>
            <a:ext cx="134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A2   (X2,y2)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Distance 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150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can estimate o how </a:t>
            </a:r>
            <a:r>
              <a:rPr lang="en-US" dirty="0" err="1" smtClean="0"/>
              <a:t>nonplanar</a:t>
            </a:r>
            <a:r>
              <a:rPr lang="en-US" dirty="0" smtClean="0"/>
              <a:t> the polygon is by calculating the perpendicular distance from the plane to each vertex. </a:t>
            </a:r>
          </a:p>
          <a:p>
            <a:r>
              <a:rPr lang="en-US" dirty="0" smtClean="0"/>
              <a:t>The distance d for the vertex at (</a:t>
            </a:r>
            <a:r>
              <a:rPr lang="en-US" dirty="0" err="1" smtClean="0"/>
              <a:t>x,y,z</a:t>
            </a:r>
            <a:r>
              <a:rPr lang="en-US" dirty="0" smtClean="0"/>
              <a:t>) is</a:t>
            </a:r>
          </a:p>
          <a:p>
            <a:r>
              <a:rPr lang="en-US" dirty="0" smtClean="0"/>
              <a:t>    d= </a:t>
            </a:r>
            <a:r>
              <a:rPr lang="en-US" dirty="0" err="1" smtClean="0"/>
              <a:t>Ax+By+Cz+D</a:t>
            </a:r>
            <a:r>
              <a:rPr lang="en-US" dirty="0" smtClean="0"/>
              <a:t>/ </a:t>
            </a:r>
            <a:r>
              <a:rPr lang="en-US" dirty="0" err="1" smtClean="0"/>
              <a:t>sqrt</a:t>
            </a:r>
            <a:r>
              <a:rPr lang="en-US" dirty="0" smtClean="0"/>
              <a:t>(A</a:t>
            </a:r>
            <a:r>
              <a:rPr lang="en-US" baseline="30000" dirty="0" smtClean="0"/>
              <a:t>2</a:t>
            </a:r>
            <a:r>
              <a:rPr lang="en-US" dirty="0" smtClean="0"/>
              <a:t>+B</a:t>
            </a:r>
            <a:r>
              <a:rPr lang="en-US" baseline="30000" dirty="0" smtClean="0"/>
              <a:t>2</a:t>
            </a:r>
            <a:r>
              <a:rPr lang="en-US" dirty="0" smtClean="0"/>
              <a:t>+C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distance is either +</a:t>
            </a:r>
            <a:r>
              <a:rPr lang="en-US" dirty="0" err="1" smtClean="0"/>
              <a:t>ve</a:t>
            </a:r>
            <a:r>
              <a:rPr lang="en-US" dirty="0" smtClean="0"/>
              <a:t> or –</a:t>
            </a:r>
            <a:r>
              <a:rPr lang="en-US" dirty="0" err="1" smtClean="0"/>
              <a:t>ve</a:t>
            </a:r>
            <a:r>
              <a:rPr lang="en-US" dirty="0" smtClean="0"/>
              <a:t> depending on which side of the plane the point is located.</a:t>
            </a:r>
          </a:p>
          <a:p>
            <a:r>
              <a:rPr lang="en-US" dirty="0" smtClean="0"/>
              <a:t>If vertex is on the plane then d=0.</a:t>
            </a:r>
          </a:p>
          <a:p>
            <a:r>
              <a:rPr lang="en-US" dirty="0" smtClean="0"/>
              <a:t>Any nonzero multiplicative const. can changes the equation but not the plane.</a:t>
            </a:r>
          </a:p>
          <a:p>
            <a:r>
              <a:rPr lang="en-US" dirty="0" smtClean="0"/>
              <a:t>Thus Store plane coefficient with normalized normal k = 1/ </a:t>
            </a:r>
            <a:r>
              <a:rPr lang="en-US" dirty="0" err="1" smtClean="0"/>
              <a:t>sqrt</a:t>
            </a:r>
            <a:r>
              <a:rPr lang="en-US" dirty="0" smtClean="0"/>
              <a:t>(A</a:t>
            </a:r>
            <a:r>
              <a:rPr lang="en-US" baseline="30000" dirty="0" smtClean="0"/>
              <a:t>2</a:t>
            </a:r>
            <a:r>
              <a:rPr lang="en-US" dirty="0" smtClean="0"/>
              <a:t>+B</a:t>
            </a:r>
            <a:r>
              <a:rPr lang="en-US" baseline="30000" dirty="0" smtClean="0"/>
              <a:t>2</a:t>
            </a:r>
            <a:r>
              <a:rPr lang="en-US" dirty="0" smtClean="0"/>
              <a:t>+C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Parametric polynomial cubic curves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points on a 3D curve by using 3 polynomials in a parameter t, one for each </a:t>
            </a:r>
            <a:r>
              <a:rPr lang="en-US" dirty="0" err="1" smtClean="0"/>
              <a:t>x,y</a:t>
            </a:r>
            <a:r>
              <a:rPr lang="en-US" dirty="0" smtClean="0"/>
              <a:t> and z. The coefficient of polynomials are selected such that the curve follows the desired path.</a:t>
            </a:r>
            <a:endParaRPr lang="en-IN" dirty="0" smtClean="0"/>
          </a:p>
          <a:p>
            <a:r>
              <a:rPr lang="en-US" dirty="0" smtClean="0"/>
              <a:t>Although various degree of polynomials can be used we will discuss only cubic polynomials </a:t>
            </a:r>
            <a:r>
              <a:rPr lang="en-US" dirty="0" err="1" smtClean="0"/>
              <a:t>i.e</a:t>
            </a:r>
            <a:r>
              <a:rPr lang="en-US" dirty="0" smtClean="0"/>
              <a:t> that have powers of parameters </a:t>
            </a:r>
            <a:r>
              <a:rPr lang="en-US" dirty="0" err="1" smtClean="0"/>
              <a:t>upto</a:t>
            </a:r>
            <a:r>
              <a:rPr lang="en-US" dirty="0" smtClean="0"/>
              <a:t> third degree.</a:t>
            </a:r>
          </a:p>
          <a:p>
            <a:r>
              <a:rPr lang="en-US" dirty="0" smtClean="0"/>
              <a:t>Term cubic curves will often be used for such curves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1" dirty="0" smtClean="0"/>
              <a:t>Parametric Cubic Curves</a:t>
            </a:r>
            <a:br>
              <a:rPr lang="en-IN" b="1" i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Polylines</a:t>
            </a:r>
            <a:r>
              <a:rPr lang="en-US" dirty="0" smtClean="0"/>
              <a:t> and polygons are first degree piecewise linear approximation to curves and surfaces , respectively.</a:t>
            </a:r>
          </a:p>
          <a:p>
            <a:r>
              <a:rPr lang="en-US" dirty="0" smtClean="0"/>
              <a:t>If the curves and surfaces we want to model are not piecewise linear we need to create and store large number of endpoints to achieve accuracy.</a:t>
            </a:r>
          </a:p>
          <a:p>
            <a:r>
              <a:rPr lang="en-US" dirty="0" smtClean="0"/>
              <a:t>Moreover interactive manipulation of data is tedious since we have to manipulate so many points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 fontScale="90000"/>
          </a:bodyPr>
          <a:lstStyle/>
          <a:p>
            <a:r>
              <a:rPr lang="en-IN" b="1" i="1" dirty="0" smtClean="0"/>
              <a:t/>
            </a:r>
            <a:br>
              <a:rPr lang="en-IN" b="1" i="1" dirty="0" smtClean="0"/>
            </a:br>
            <a:r>
              <a:rPr lang="en-IN" b="1" i="1" dirty="0" smtClean="0"/>
              <a:t>Parametric Cubic Curves</a:t>
            </a:r>
            <a:br>
              <a:rPr lang="en-IN" b="1" i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First Method: Express y and  z as explicit function of x , so that y = f(x) and z = f(y).</a:t>
            </a:r>
          </a:p>
          <a:p>
            <a:pPr>
              <a:buNone/>
            </a:pPr>
            <a:r>
              <a:rPr lang="en-US" dirty="0" smtClean="0"/>
              <a:t> Difficulties : </a:t>
            </a:r>
          </a:p>
          <a:p>
            <a:pPr marL="514350" indent="-514350">
              <a:buAutoNum type="arabicPeriod"/>
            </a:pPr>
            <a:r>
              <a:rPr lang="en-US" dirty="0" smtClean="0"/>
              <a:t>Impossible to get multiple values of y for a single x , so curves like circle and ellipse must be represented by multiple curve segments.</a:t>
            </a:r>
          </a:p>
          <a:p>
            <a:pPr marL="514350" indent="-514350">
              <a:buAutoNum type="arabicPeriod"/>
            </a:pPr>
            <a:r>
              <a:rPr lang="en-US" dirty="0" smtClean="0"/>
              <a:t>Above def</a:t>
            </a:r>
            <a:r>
              <a:rPr lang="en-US" baseline="30000" dirty="0" smtClean="0"/>
              <a:t>n</a:t>
            </a:r>
            <a:r>
              <a:rPr lang="en-US" dirty="0" smtClean="0"/>
              <a:t>. is not rotationally invariant9 to describe rotated version of the curve require great deal of work and may require breaking a curve segment into many others).</a:t>
            </a:r>
          </a:p>
          <a:p>
            <a:pPr marL="514350" indent="-514350">
              <a:buAutoNum type="arabicPeriod"/>
            </a:pPr>
            <a:r>
              <a:rPr lang="en-US" dirty="0" smtClean="0"/>
              <a:t>Describing curves with vertical tangent is difficult , because a slope of infinity is difficult to represent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b="1" i="1" dirty="0" smtClean="0"/>
              <a:t/>
            </a:r>
            <a:br>
              <a:rPr lang="en-IN" b="1" i="1" dirty="0" smtClean="0"/>
            </a:br>
            <a:r>
              <a:rPr lang="en-IN" b="1" i="1" dirty="0" smtClean="0"/>
              <a:t>Parametric Cubic Curves</a:t>
            </a:r>
            <a:br>
              <a:rPr lang="en-IN" b="1" i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Second Method : we model curves as solutions to implicit equations of the form</a:t>
            </a:r>
          </a:p>
          <a:p>
            <a:pPr>
              <a:buNone/>
            </a:pPr>
            <a:r>
              <a:rPr lang="en-US" dirty="0" smtClean="0"/>
              <a:t>     f(x, y, z)=0.</a:t>
            </a:r>
          </a:p>
          <a:p>
            <a:pPr>
              <a:buNone/>
            </a:pPr>
            <a:r>
              <a:rPr lang="en-US" dirty="0" smtClean="0"/>
              <a:t>Difficulties : given equation have more solutions than we want. Ex : suppose we want to model circle using equation x2+y2 =1 </a:t>
            </a:r>
            <a:r>
              <a:rPr lang="en-US" dirty="0" err="1" smtClean="0"/>
              <a:t>whis</a:t>
            </a:r>
            <a:r>
              <a:rPr lang="en-US" dirty="0" smtClean="0"/>
              <a:t> is Ok but what if we want to model half circle for it we need to add constraints such as x&gt;=0 which cannot be contained in the </a:t>
            </a:r>
            <a:r>
              <a:rPr lang="en-US" dirty="0" err="1" smtClean="0"/>
              <a:t>implict</a:t>
            </a:r>
            <a:r>
              <a:rPr lang="en-US" dirty="0" smtClean="0"/>
              <a:t> equation.</a:t>
            </a:r>
          </a:p>
          <a:p>
            <a:pPr>
              <a:buNone/>
            </a:pPr>
            <a:r>
              <a:rPr lang="en-US" dirty="0" smtClean="0"/>
              <a:t>Furthermore if we join two implicit curve segments it is difficult to tell whether their tangent directions agree at the join point or not . Tangent continuity is critical in many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IN" b="1" i="1" dirty="0" smtClean="0"/>
              <a:t/>
            </a:r>
            <a:br>
              <a:rPr lang="en-IN" b="1" i="1" dirty="0" smtClean="0"/>
            </a:br>
            <a:r>
              <a:rPr lang="en-IN" b="1" i="1" dirty="0" smtClean="0"/>
              <a:t>Parametric Cubic Curves</a:t>
            </a:r>
            <a:br>
              <a:rPr lang="en-IN" b="1" i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360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Parametric representation of curves x = x(t) and y= y(t) overcome problems caused by above two forms.</a:t>
            </a:r>
          </a:p>
          <a:p>
            <a:r>
              <a:rPr lang="en-US" dirty="0" smtClean="0"/>
              <a:t>A curve is approximated by a piecewise polynomial curve instead of piecewise linear curve used before.</a:t>
            </a:r>
          </a:p>
          <a:p>
            <a:r>
              <a:rPr lang="en-US" dirty="0" smtClean="0"/>
              <a:t>Each segment of the overall curve is given by three functions </a:t>
            </a:r>
            <a:r>
              <a:rPr lang="en-US" dirty="0" err="1" smtClean="0"/>
              <a:t>x,y</a:t>
            </a:r>
            <a:r>
              <a:rPr lang="en-US" dirty="0" smtClean="0"/>
              <a:t> and z which are cubic polynomials in the parameter t.</a:t>
            </a:r>
          </a:p>
          <a:p>
            <a:r>
              <a:rPr lang="en-US" dirty="0" smtClean="0"/>
              <a:t>Cubic polynomials are most often used because lower degree polynomials give too little flexibility whereas higher degree polynomials give unwanted wiggles and require more computations.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IN" b="1" i="1" dirty="0" smtClean="0"/>
              <a:t/>
            </a:r>
            <a:br>
              <a:rPr lang="en-IN" b="1" i="1" dirty="0" smtClean="0"/>
            </a:br>
            <a:r>
              <a:rPr lang="en-IN" b="1" i="1" dirty="0" smtClean="0"/>
              <a:t>Parametric Cubic Curves</a:t>
            </a:r>
            <a:br>
              <a:rPr lang="en-IN" b="1" i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Given a cubic polynomial with 4 coefficients four knows are used to solve for the unknown coefficients.</a:t>
            </a:r>
          </a:p>
          <a:p>
            <a:r>
              <a:rPr lang="en-US" dirty="0" smtClean="0"/>
              <a:t>The 4 knows might be the two endpoints and the derivatives at the endpoints.</a:t>
            </a:r>
          </a:p>
          <a:p>
            <a:r>
              <a:rPr lang="en-US" dirty="0" smtClean="0"/>
              <a:t>The cubic polynomials that define a curve segment Q(t) = [x(t)y(t)z(t)] are of the form</a:t>
            </a:r>
          </a:p>
          <a:p>
            <a:pPr lvl="0"/>
            <a:r>
              <a:rPr lang="en-IN" i="1" dirty="0" smtClean="0"/>
              <a:t>x(t) = a</a:t>
            </a:r>
            <a:r>
              <a:rPr lang="en-IN" i="1" baseline="-25000" dirty="0" smtClean="0"/>
              <a:t>x</a:t>
            </a:r>
            <a:r>
              <a:rPr lang="en-IN" i="1" dirty="0" smtClean="0"/>
              <a:t>t</a:t>
            </a:r>
            <a:r>
              <a:rPr lang="en-IN" i="1" baseline="30000" dirty="0" smtClean="0"/>
              <a:t>3</a:t>
            </a:r>
            <a:r>
              <a:rPr lang="en-IN" i="1" dirty="0" smtClean="0"/>
              <a:t> + b</a:t>
            </a:r>
            <a:r>
              <a:rPr lang="en-IN" i="1" baseline="-25000" dirty="0" smtClean="0"/>
              <a:t>x</a:t>
            </a:r>
            <a:r>
              <a:rPr lang="en-IN" i="1" dirty="0" smtClean="0"/>
              <a:t>t</a:t>
            </a:r>
            <a:r>
              <a:rPr lang="en-IN" i="1" baseline="30000" dirty="0" smtClean="0"/>
              <a:t>2</a:t>
            </a:r>
            <a:r>
              <a:rPr lang="en-IN" i="1" dirty="0" smtClean="0"/>
              <a:t> + c</a:t>
            </a:r>
            <a:r>
              <a:rPr lang="en-IN" i="1" baseline="-25000" dirty="0" smtClean="0"/>
              <a:t>x</a:t>
            </a:r>
            <a:r>
              <a:rPr lang="en-IN" i="1" dirty="0" smtClean="0"/>
              <a:t>t + d</a:t>
            </a:r>
            <a:r>
              <a:rPr lang="en-IN" i="1" baseline="-25000" dirty="0" smtClean="0"/>
              <a:t>x</a:t>
            </a:r>
            <a:r>
              <a:rPr lang="en-IN" i="1" dirty="0" smtClean="0"/>
              <a:t>  </a:t>
            </a:r>
          </a:p>
          <a:p>
            <a:pPr lvl="0"/>
            <a:r>
              <a:rPr lang="en-IN" i="1" dirty="0" smtClean="0"/>
              <a:t>y(t) = a</a:t>
            </a:r>
            <a:r>
              <a:rPr lang="en-IN" i="1" baseline="-25000" dirty="0" smtClean="0"/>
              <a:t>y</a:t>
            </a:r>
            <a:r>
              <a:rPr lang="en-IN" i="1" dirty="0" smtClean="0"/>
              <a:t>t</a:t>
            </a:r>
            <a:r>
              <a:rPr lang="en-IN" i="1" baseline="30000" dirty="0" smtClean="0"/>
              <a:t>3</a:t>
            </a:r>
            <a:r>
              <a:rPr lang="en-IN" i="1" dirty="0" smtClean="0"/>
              <a:t> + b</a:t>
            </a:r>
            <a:r>
              <a:rPr lang="en-IN" i="1" baseline="-25000" dirty="0" smtClean="0"/>
              <a:t>y</a:t>
            </a:r>
            <a:r>
              <a:rPr lang="en-IN" i="1" dirty="0" smtClean="0"/>
              <a:t>t</a:t>
            </a:r>
            <a:r>
              <a:rPr lang="en-IN" i="1" baseline="30000" dirty="0" smtClean="0"/>
              <a:t>2</a:t>
            </a:r>
            <a:r>
              <a:rPr lang="en-IN" i="1" dirty="0" smtClean="0"/>
              <a:t> + </a:t>
            </a:r>
            <a:r>
              <a:rPr lang="en-IN" i="1" dirty="0" err="1" smtClean="0"/>
              <a:t>c</a:t>
            </a:r>
            <a:r>
              <a:rPr lang="en-IN" i="1" baseline="-25000" dirty="0" err="1" smtClean="0"/>
              <a:t>y</a:t>
            </a:r>
            <a:r>
              <a:rPr lang="en-IN" i="1" dirty="0" err="1" smtClean="0"/>
              <a:t>t</a:t>
            </a:r>
            <a:r>
              <a:rPr lang="en-IN" i="1" dirty="0" smtClean="0"/>
              <a:t> + </a:t>
            </a:r>
            <a:r>
              <a:rPr lang="en-IN" i="1" dirty="0" err="1" smtClean="0"/>
              <a:t>d</a:t>
            </a:r>
            <a:r>
              <a:rPr lang="en-IN" i="1" baseline="-25000" dirty="0" err="1" smtClean="0"/>
              <a:t>y</a:t>
            </a:r>
            <a:r>
              <a:rPr lang="en-IN" i="1" dirty="0" smtClean="0"/>
              <a:t>  </a:t>
            </a:r>
          </a:p>
          <a:p>
            <a:pPr lvl="0"/>
            <a:r>
              <a:rPr lang="en-IN" i="1" dirty="0" smtClean="0"/>
              <a:t>z(t) = a</a:t>
            </a:r>
            <a:r>
              <a:rPr lang="en-IN" i="1" baseline="-25000" dirty="0" smtClean="0"/>
              <a:t>z</a:t>
            </a:r>
            <a:r>
              <a:rPr lang="en-IN" i="1" dirty="0" smtClean="0"/>
              <a:t>t</a:t>
            </a:r>
            <a:r>
              <a:rPr lang="en-IN" i="1" baseline="30000" dirty="0" smtClean="0"/>
              <a:t>3</a:t>
            </a:r>
            <a:r>
              <a:rPr lang="en-IN" i="1" dirty="0" smtClean="0"/>
              <a:t> + b</a:t>
            </a:r>
            <a:r>
              <a:rPr lang="en-IN" i="1" baseline="-25000" dirty="0" smtClean="0"/>
              <a:t>z</a:t>
            </a:r>
            <a:r>
              <a:rPr lang="en-IN" i="1" dirty="0" smtClean="0"/>
              <a:t>t</a:t>
            </a:r>
            <a:r>
              <a:rPr lang="en-IN" i="1" baseline="30000" dirty="0" smtClean="0"/>
              <a:t>2</a:t>
            </a:r>
            <a:r>
              <a:rPr lang="en-IN" i="1" dirty="0" smtClean="0"/>
              <a:t> + </a:t>
            </a:r>
            <a:r>
              <a:rPr lang="en-IN" i="1" dirty="0" err="1" smtClean="0"/>
              <a:t>c</a:t>
            </a:r>
            <a:r>
              <a:rPr lang="en-IN" i="1" baseline="-25000" dirty="0" err="1" smtClean="0"/>
              <a:t>z</a:t>
            </a:r>
            <a:r>
              <a:rPr lang="en-IN" i="1" dirty="0" err="1" smtClean="0"/>
              <a:t>t</a:t>
            </a:r>
            <a:r>
              <a:rPr lang="en-IN" i="1" dirty="0" smtClean="0"/>
              <a:t> + </a:t>
            </a:r>
            <a:r>
              <a:rPr lang="en-IN" i="1" dirty="0" err="1" smtClean="0"/>
              <a:t>d</a:t>
            </a:r>
            <a:r>
              <a:rPr lang="en-IN" i="1" baseline="-25000" dirty="0" err="1" smtClean="0"/>
              <a:t>z</a:t>
            </a:r>
            <a:r>
              <a:rPr lang="en-IN" i="1" dirty="0" smtClean="0"/>
              <a:t> , 0&lt;=t&lt;=1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b="1" i="1" dirty="0" smtClean="0"/>
              <a:t/>
            </a:r>
            <a:br>
              <a:rPr lang="en-IN" b="1" i="1" dirty="0" smtClean="0"/>
            </a:br>
            <a:r>
              <a:rPr lang="en-IN" b="1" i="1" dirty="0" smtClean="0"/>
              <a:t>Parametric Cubic Curves</a:t>
            </a:r>
            <a:br>
              <a:rPr lang="en-IN" b="1" i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14356"/>
            <a:ext cx="8786874" cy="61436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With T = [t</a:t>
            </a:r>
            <a:r>
              <a:rPr lang="en-US" baseline="30000" dirty="0" smtClean="0"/>
              <a:t>3</a:t>
            </a:r>
            <a:r>
              <a:rPr lang="en-US" dirty="0" smtClean="0"/>
              <a:t> t</a:t>
            </a:r>
            <a:r>
              <a:rPr lang="en-US" baseline="30000" dirty="0" smtClean="0"/>
              <a:t>2</a:t>
            </a:r>
            <a:r>
              <a:rPr lang="en-US" dirty="0" smtClean="0"/>
              <a:t> t 1] and defining matrix of coefficients of the three polynomials as</a:t>
            </a:r>
          </a:p>
          <a:p>
            <a:r>
              <a:rPr lang="en-US" dirty="0" smtClean="0"/>
              <a:t>    C =              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Equations in previous slide can be rewritten as</a:t>
            </a:r>
          </a:p>
          <a:p>
            <a:r>
              <a:rPr lang="en-US" dirty="0" smtClean="0"/>
              <a:t>Q(t) = [x(t) y(t) z(t) ] = T.C</a:t>
            </a:r>
          </a:p>
          <a:p>
            <a:r>
              <a:rPr lang="en-US" dirty="0" smtClean="0"/>
              <a:t>The derivative of Q(t) is the parametric tangent vector of the curve.</a:t>
            </a:r>
          </a:p>
          <a:p>
            <a:r>
              <a:rPr lang="en-US" dirty="0" smtClean="0"/>
              <a:t>d/</a:t>
            </a:r>
            <a:r>
              <a:rPr lang="en-US" dirty="0" err="1" smtClean="0"/>
              <a:t>dtQ</a:t>
            </a:r>
            <a:r>
              <a:rPr lang="en-US" dirty="0" smtClean="0"/>
              <a:t>(t) = [d/</a:t>
            </a:r>
            <a:r>
              <a:rPr lang="en-US" dirty="0" err="1" smtClean="0"/>
              <a:t>dt</a:t>
            </a:r>
            <a:r>
              <a:rPr lang="en-US" dirty="0" smtClean="0"/>
              <a:t> x(t) d/</a:t>
            </a:r>
            <a:r>
              <a:rPr lang="en-US" dirty="0" err="1" smtClean="0"/>
              <a:t>dt</a:t>
            </a:r>
            <a:r>
              <a:rPr lang="en-US" dirty="0" smtClean="0"/>
              <a:t> y(t) d/</a:t>
            </a:r>
            <a:r>
              <a:rPr lang="en-US" dirty="0" err="1" smtClean="0"/>
              <a:t>dt</a:t>
            </a:r>
            <a:r>
              <a:rPr lang="en-US" dirty="0" smtClean="0"/>
              <a:t> z(t)]= d/</a:t>
            </a:r>
            <a:r>
              <a:rPr lang="en-US" dirty="0" err="1" smtClean="0"/>
              <a:t>dt</a:t>
            </a:r>
            <a:r>
              <a:rPr lang="en-US" dirty="0" smtClean="0"/>
              <a:t> T.C</a:t>
            </a:r>
          </a:p>
          <a:p>
            <a:r>
              <a:rPr lang="en-US" dirty="0" smtClean="0"/>
              <a:t>Q’(t) = [3t2  </a:t>
            </a:r>
            <a:r>
              <a:rPr lang="en-US" dirty="0" smtClean="0"/>
              <a:t>2t  1 0].</a:t>
            </a:r>
            <a:r>
              <a:rPr lang="en-US" dirty="0" smtClean="0"/>
              <a:t>C</a:t>
            </a:r>
          </a:p>
          <a:p>
            <a:r>
              <a:rPr lang="en-US" dirty="0" smtClean="0"/>
              <a:t>          =[</a:t>
            </a:r>
            <a:r>
              <a:rPr lang="en-US" sz="3000" dirty="0" smtClean="0"/>
              <a:t>3a</a:t>
            </a:r>
            <a:r>
              <a:rPr lang="en-US" sz="3000" baseline="-25000" dirty="0" smtClean="0"/>
              <a:t>x</a:t>
            </a:r>
            <a:r>
              <a:rPr lang="en-US" sz="3000" dirty="0" smtClean="0"/>
              <a:t>t</a:t>
            </a:r>
            <a:r>
              <a:rPr lang="en-US" sz="3000" baseline="30000" dirty="0" smtClean="0"/>
              <a:t>2</a:t>
            </a:r>
            <a:r>
              <a:rPr lang="en-US" sz="3000" dirty="0" smtClean="0"/>
              <a:t> +2b</a:t>
            </a:r>
            <a:r>
              <a:rPr lang="en-US" sz="3000" baseline="-25000" dirty="0" smtClean="0"/>
              <a:t>x</a:t>
            </a:r>
            <a:r>
              <a:rPr lang="en-US" sz="3000" dirty="0" smtClean="0"/>
              <a:t>t +c</a:t>
            </a:r>
            <a:r>
              <a:rPr lang="en-US" sz="3000" baseline="-25000" dirty="0" smtClean="0"/>
              <a:t>x</a:t>
            </a:r>
            <a:r>
              <a:rPr lang="en-US" sz="3000" dirty="0" smtClean="0"/>
              <a:t> 3a</a:t>
            </a:r>
            <a:r>
              <a:rPr lang="en-US" sz="3000" baseline="-25000" dirty="0" smtClean="0"/>
              <a:t>y</a:t>
            </a:r>
            <a:r>
              <a:rPr lang="en-US" sz="3000" dirty="0" smtClean="0"/>
              <a:t>t</a:t>
            </a:r>
            <a:r>
              <a:rPr lang="en-US" sz="3000" baseline="30000" dirty="0" smtClean="0"/>
              <a:t>2</a:t>
            </a:r>
            <a:r>
              <a:rPr lang="en-US" sz="3000" dirty="0" smtClean="0"/>
              <a:t> +2b</a:t>
            </a:r>
            <a:r>
              <a:rPr lang="en-US" sz="3000" baseline="-25000" dirty="0" smtClean="0"/>
              <a:t>y</a:t>
            </a:r>
            <a:r>
              <a:rPr lang="en-US" sz="3000" dirty="0" smtClean="0"/>
              <a:t>t +c</a:t>
            </a:r>
            <a:r>
              <a:rPr lang="en-US" sz="3000" baseline="-25000" dirty="0" smtClean="0"/>
              <a:t>y</a:t>
            </a:r>
            <a:r>
              <a:rPr lang="en-US" sz="3000" dirty="0" smtClean="0"/>
              <a:t>  3a</a:t>
            </a:r>
            <a:r>
              <a:rPr lang="en-US" sz="3000" baseline="-25000" dirty="0" smtClean="0"/>
              <a:t>z</a:t>
            </a:r>
            <a:r>
              <a:rPr lang="en-US" sz="3000" dirty="0" smtClean="0"/>
              <a:t>t</a:t>
            </a:r>
            <a:r>
              <a:rPr lang="en-US" sz="3000" baseline="30000" dirty="0" smtClean="0"/>
              <a:t>2</a:t>
            </a:r>
            <a:r>
              <a:rPr lang="en-US" sz="3000" dirty="0" smtClean="0"/>
              <a:t> +2b</a:t>
            </a:r>
            <a:r>
              <a:rPr lang="en-US" sz="3000" baseline="-25000" dirty="0" smtClean="0"/>
              <a:t>z</a:t>
            </a:r>
            <a:r>
              <a:rPr lang="en-US" sz="3000" dirty="0" smtClean="0"/>
              <a:t>t +</a:t>
            </a:r>
            <a:r>
              <a:rPr lang="en-US" sz="3000" dirty="0" err="1" smtClean="0"/>
              <a:t>c</a:t>
            </a:r>
            <a:r>
              <a:rPr lang="en-US" sz="3000" baseline="-25000" dirty="0" err="1" smtClean="0"/>
              <a:t>z</a:t>
            </a:r>
            <a:r>
              <a:rPr lang="en-US" sz="3000" dirty="0" smtClean="0"/>
              <a:t> ]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51720" y="1628800"/>
          <a:ext cx="15716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8"/>
                <a:gridCol w="523878"/>
                <a:gridCol w="5238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 a</a:t>
                      </a:r>
                      <a:r>
                        <a:rPr lang="en-US" baseline="-25000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IN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aseline="-25000" dirty="0" smtClean="0">
                          <a:solidFill>
                            <a:srgbClr val="C00000"/>
                          </a:solidFill>
                        </a:rPr>
                        <a:t>y</a:t>
                      </a:r>
                      <a:endParaRPr lang="en-IN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aseline="-25000" dirty="0" smtClean="0">
                          <a:solidFill>
                            <a:srgbClr val="C00000"/>
                          </a:solidFill>
                        </a:rPr>
                        <a:t>z</a:t>
                      </a:r>
                      <a:endParaRPr lang="en-IN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b</a:t>
                      </a:r>
                      <a:r>
                        <a:rPr lang="en-US" b="1" baseline="-25000" dirty="0" err="1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IN" b="1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baseline="-250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b</a:t>
                      </a:r>
                      <a:r>
                        <a:rPr lang="en-US" b="1" baseline="-25000" dirty="0" smtClean="0">
                          <a:solidFill>
                            <a:srgbClr val="C00000"/>
                          </a:solidFill>
                        </a:rPr>
                        <a:t>y</a:t>
                      </a:r>
                      <a:endParaRPr lang="en-IN" b="1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baseline="0" dirty="0" err="1" smtClean="0">
                          <a:solidFill>
                            <a:srgbClr val="C00000"/>
                          </a:solidFill>
                        </a:rPr>
                        <a:t>b</a:t>
                      </a:r>
                      <a:r>
                        <a:rPr lang="en-US" b="1" baseline="-25000" dirty="0" err="1" smtClean="0">
                          <a:solidFill>
                            <a:srgbClr val="C00000"/>
                          </a:solidFill>
                        </a:rPr>
                        <a:t>z</a:t>
                      </a:r>
                      <a:endParaRPr lang="en-IN" b="1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 c</a:t>
                      </a:r>
                      <a:r>
                        <a:rPr lang="en-US" b="1" baseline="-25000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IN" b="1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baseline="-250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c</a:t>
                      </a:r>
                      <a:r>
                        <a:rPr lang="en-US" b="1" baseline="-25000" dirty="0" smtClean="0">
                          <a:solidFill>
                            <a:srgbClr val="C00000"/>
                          </a:solidFill>
                        </a:rPr>
                        <a:t>y</a:t>
                      </a:r>
                      <a:endParaRPr lang="en-IN" b="1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-25000" dirty="0" smtClean="0">
                          <a:solidFill>
                            <a:srgbClr val="C00000"/>
                          </a:solidFill>
                        </a:rPr>
                        <a:t>z</a:t>
                      </a:r>
                      <a:endParaRPr lang="en-IN" b="1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b="1" baseline="-25000" dirty="0" err="1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IN" b="1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b="1" baseline="-25000" dirty="0" err="1" smtClean="0">
                          <a:solidFill>
                            <a:srgbClr val="C00000"/>
                          </a:solidFill>
                        </a:rPr>
                        <a:t>y</a:t>
                      </a:r>
                      <a:endParaRPr lang="en-IN" b="1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b="1" baseline="-25000" dirty="0" err="1" smtClean="0">
                          <a:solidFill>
                            <a:srgbClr val="C00000"/>
                          </a:solidFill>
                        </a:rPr>
                        <a:t>z</a:t>
                      </a:r>
                      <a:endParaRPr lang="en-IN" b="1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b="1" i="1" dirty="0" smtClean="0"/>
              <a:t/>
            </a:r>
            <a:br>
              <a:rPr lang="en-IN" b="1" i="1" dirty="0" smtClean="0"/>
            </a:br>
            <a:r>
              <a:rPr lang="en-IN" b="1" i="1" dirty="0" smtClean="0"/>
              <a:t>Parametric Cubic Curves</a:t>
            </a:r>
            <a:br>
              <a:rPr lang="en-IN" b="1" i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600076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Continuity : To ensure a smooth transition from one section of a piecewise parametric curve to the next we can impose various continuity conditions at the connection points</a:t>
            </a:r>
          </a:p>
          <a:p>
            <a:r>
              <a:rPr lang="en-US" dirty="0" smtClean="0"/>
              <a:t>Kinds of continuity:</a:t>
            </a:r>
          </a:p>
          <a:p>
            <a:pPr lvl="1"/>
            <a:r>
              <a:rPr lang="en-US" dirty="0" smtClean="0"/>
              <a:t>G0: two curve segments join together </a:t>
            </a:r>
          </a:p>
          <a:p>
            <a:pPr lvl="1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i.e</a:t>
            </a:r>
            <a:r>
              <a:rPr lang="en-US" dirty="0" smtClean="0"/>
              <a:t> the value of </a:t>
            </a:r>
            <a:r>
              <a:rPr lang="en-US" dirty="0" err="1" smtClean="0"/>
              <a:t>x,y,z</a:t>
            </a:r>
            <a:r>
              <a:rPr lang="en-US" dirty="0" smtClean="0"/>
              <a:t> at join point for the first curve section is equal respectively to the values of x1,y1,z1 evaluated at same join point for the next curve</a:t>
            </a:r>
          </a:p>
          <a:p>
            <a:pPr lvl="1">
              <a:buNone/>
            </a:pPr>
            <a:r>
              <a:rPr lang="en-US" dirty="0" smtClean="0"/>
              <a:t>-- C0: same as G0.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G1: directions of tangents are equal at the joint(not necessarily magnitude)</a:t>
            </a:r>
          </a:p>
          <a:p>
            <a:pPr lvl="1"/>
            <a:r>
              <a:rPr lang="en-US" dirty="0" smtClean="0"/>
              <a:t>C1: directions and magnitudes of tangents are equal at the joint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Cn</a:t>
            </a:r>
            <a:r>
              <a:rPr lang="en-US" dirty="0" smtClean="0"/>
              <a:t>: directions and magnitudes of n-</a:t>
            </a:r>
            <a:r>
              <a:rPr lang="en-US" dirty="0" err="1" smtClean="0"/>
              <a:t>th</a:t>
            </a:r>
            <a:r>
              <a:rPr lang="en-US" dirty="0" smtClean="0"/>
              <a:t> derivative are equal at the joint( for c2 both I &amp; II derivatives of the two curve sections are equal at the intersection , for G2I &amp; II derivatives of the curve section are proportional at their boundary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Surface </a:t>
            </a:r>
            <a:r>
              <a:rPr lang="en-US" dirty="0" err="1" smtClean="0"/>
              <a:t>modelling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area is quite board but we are going to discuss only three most common representations for 3D surfaces</a:t>
            </a:r>
          </a:p>
          <a:p>
            <a:r>
              <a:rPr lang="en-US" dirty="0" smtClean="0"/>
              <a:t>Polygon mesh surfaces</a:t>
            </a:r>
          </a:p>
          <a:p>
            <a:r>
              <a:rPr lang="en-US" dirty="0" smtClean="0"/>
              <a:t>Parametric surfaces</a:t>
            </a:r>
          </a:p>
          <a:p>
            <a:r>
              <a:rPr lang="en-US" dirty="0" smtClean="0"/>
              <a:t>Quadric surfaces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IN" b="1" i="1" dirty="0" smtClean="0"/>
              <a:t>Parametric Cubic Curves</a:t>
            </a:r>
            <a:br>
              <a:rPr lang="en-IN" b="1" i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b="1" dirty="0" smtClean="0"/>
              <a:t>blending function B are given by</a:t>
            </a:r>
          </a:p>
          <a:p>
            <a:pPr>
              <a:buNone/>
            </a:pPr>
            <a:r>
              <a:rPr lang="en-IN" b="1" dirty="0" smtClean="0"/>
              <a:t>        B = M · T.</a:t>
            </a:r>
          </a:p>
          <a:p>
            <a:r>
              <a:rPr lang="en-IN" i="1" dirty="0" smtClean="0"/>
              <a:t>Q(t) = G ⋅ B</a:t>
            </a:r>
          </a:p>
          <a:p>
            <a:r>
              <a:rPr lang="en-IN" dirty="0" smtClean="0"/>
              <a:t>A curve segment </a:t>
            </a:r>
            <a:r>
              <a:rPr lang="en-IN" i="1" dirty="0" smtClean="0"/>
              <a:t>Q(t) is defined by constraints on </a:t>
            </a:r>
            <a:r>
              <a:rPr lang="en-IN" b="1" i="1" dirty="0" err="1" smtClean="0"/>
              <a:t>endpoints,</a:t>
            </a:r>
            <a:r>
              <a:rPr lang="en-IN" b="1" dirty="0" err="1" smtClean="0"/>
              <a:t>tangent</a:t>
            </a:r>
            <a:r>
              <a:rPr lang="en-IN" b="1" dirty="0" smtClean="0"/>
              <a:t> vectors and continuity between curve segments.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IN" b="1" i="1" dirty="0" smtClean="0"/>
              <a:t>Parametric Cubic Curves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643998" cy="5286412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Three major curve types:</a:t>
            </a:r>
          </a:p>
          <a:p>
            <a:r>
              <a:rPr lang="en-IN" b="1" dirty="0" err="1" smtClean="0"/>
              <a:t>Hermite</a:t>
            </a:r>
            <a:r>
              <a:rPr lang="en-IN" b="1" dirty="0" smtClean="0"/>
              <a:t> -</a:t>
            </a:r>
          </a:p>
          <a:p>
            <a:pPr>
              <a:buNone/>
            </a:pPr>
            <a:r>
              <a:rPr lang="en-IN" dirty="0" smtClean="0"/>
              <a:t>    defined by two endpoints and two endpoint tangent vectors.</a:t>
            </a:r>
          </a:p>
          <a:p>
            <a:pPr>
              <a:buNone/>
            </a:pPr>
            <a:endParaRPr lang="en-IN" dirty="0" smtClean="0"/>
          </a:p>
          <a:p>
            <a:r>
              <a:rPr lang="en-IN" b="1" dirty="0" err="1" smtClean="0"/>
              <a:t>Bézier</a:t>
            </a:r>
            <a:r>
              <a:rPr lang="en-IN" b="1" dirty="0" smtClean="0"/>
              <a:t> -</a:t>
            </a:r>
          </a:p>
          <a:p>
            <a:pPr>
              <a:buNone/>
            </a:pPr>
            <a:r>
              <a:rPr lang="en-IN" dirty="0" smtClean="0"/>
              <a:t>     defined by two endpoints and two other points that control</a:t>
            </a:r>
          </a:p>
          <a:p>
            <a:pPr>
              <a:buNone/>
            </a:pPr>
            <a:r>
              <a:rPr lang="en-IN" dirty="0" smtClean="0"/>
              <a:t>     the endpoint tangent vector.</a:t>
            </a:r>
          </a:p>
          <a:p>
            <a:r>
              <a:rPr lang="en-IN" sz="3300" b="1" dirty="0" smtClean="0"/>
              <a:t> </a:t>
            </a:r>
            <a:r>
              <a:rPr lang="en-US" sz="3300" b="1" dirty="0" err="1" smtClean="0"/>
              <a:t>Splines</a:t>
            </a:r>
            <a:endParaRPr lang="en-US" sz="3300" b="1" dirty="0" smtClean="0"/>
          </a:p>
          <a:p>
            <a:pPr>
              <a:buNone/>
            </a:pPr>
            <a:r>
              <a:rPr lang="en-US" sz="3300" b="1" dirty="0" smtClean="0"/>
              <a:t>           </a:t>
            </a:r>
            <a:r>
              <a:rPr lang="en-US" sz="3300" dirty="0" smtClean="0"/>
              <a:t>several kinds, each defined by four points</a:t>
            </a:r>
          </a:p>
          <a:p>
            <a:pPr lvl="2">
              <a:buNone/>
            </a:pPr>
            <a:r>
              <a:rPr lang="en-US" sz="3300" dirty="0" smtClean="0"/>
              <a:t>uniform B-</a:t>
            </a:r>
            <a:r>
              <a:rPr lang="en-US" sz="3300" dirty="0" err="1" smtClean="0"/>
              <a:t>splines</a:t>
            </a:r>
            <a:r>
              <a:rPr lang="en-US" sz="3300" dirty="0" smtClean="0"/>
              <a:t>, non-uniform B-</a:t>
            </a:r>
            <a:r>
              <a:rPr lang="en-US" sz="3300" dirty="0" err="1" smtClean="0"/>
              <a:t>splines</a:t>
            </a:r>
            <a:r>
              <a:rPr lang="en-US" sz="3300" dirty="0" smtClean="0"/>
              <a:t>, ß-</a:t>
            </a:r>
            <a:r>
              <a:rPr lang="en-US" sz="3300" dirty="0" err="1" smtClean="0"/>
              <a:t>splines</a:t>
            </a:r>
            <a:endParaRPr lang="en-US" sz="33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IN" b="1" i="1" dirty="0" smtClean="0"/>
              <a:t>Cubic </a:t>
            </a:r>
            <a:r>
              <a:rPr lang="en-IN" b="1" i="1" dirty="0" err="1" smtClean="0"/>
              <a:t>Hermite</a:t>
            </a:r>
            <a:r>
              <a:rPr lang="en-IN" b="1" i="1" dirty="0" smtClean="0"/>
              <a:t> Curves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14356"/>
            <a:ext cx="8858312" cy="5929354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following nine curves are defined by a </a:t>
            </a:r>
            <a:r>
              <a:rPr lang="en-IN" sz="2400" dirty="0" err="1" smtClean="0"/>
              <a:t>Hermite</a:t>
            </a:r>
            <a:r>
              <a:rPr lang="en-IN" sz="2400" dirty="0" smtClean="0"/>
              <a:t> characteristic matrix.  </a:t>
            </a:r>
          </a:p>
          <a:p>
            <a:r>
              <a:rPr lang="en-IN" sz="2400" dirty="0" smtClean="0"/>
              <a:t>The points represent the endpoint parameters, and the arrows point in the direction of the tangent vectors.   Note that the arrow lengths do not correspond to the tangent vector magnitudes</a:t>
            </a:r>
          </a:p>
          <a:p>
            <a:endParaRPr lang="en-IN" sz="2400" dirty="0"/>
          </a:p>
        </p:txBody>
      </p:sp>
      <p:pic>
        <p:nvPicPr>
          <p:cNvPr id="4" name="Picture 3" descr="hermites.gif (4995 bytes)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714620"/>
            <a:ext cx="7215238" cy="414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85818"/>
          </a:xfrm>
        </p:spPr>
        <p:txBody>
          <a:bodyPr>
            <a:normAutofit/>
          </a:bodyPr>
          <a:lstStyle/>
          <a:p>
            <a:r>
              <a:rPr lang="en-IN" b="1" i="1" dirty="0" smtClean="0"/>
              <a:t>Cubic </a:t>
            </a:r>
            <a:r>
              <a:rPr lang="en-IN" b="1" i="1" dirty="0" err="1" smtClean="0"/>
              <a:t>Hermite</a:t>
            </a:r>
            <a:r>
              <a:rPr lang="en-IN" b="1" i="1" dirty="0" smtClean="0"/>
              <a:t> Curves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401080" cy="578647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We define the </a:t>
            </a:r>
            <a:r>
              <a:rPr lang="en-IN" dirty="0" err="1" smtClean="0"/>
              <a:t>Hermite</a:t>
            </a:r>
            <a:r>
              <a:rPr lang="en-IN" dirty="0" smtClean="0"/>
              <a:t> basis matrix, </a:t>
            </a:r>
            <a:r>
              <a:rPr lang="en-IN" i="1" dirty="0" smtClean="0"/>
              <a:t>M</a:t>
            </a:r>
            <a:r>
              <a:rPr lang="en-IN" i="1" baseline="-25000" dirty="0" smtClean="0"/>
              <a:t>H</a:t>
            </a:r>
            <a:r>
              <a:rPr lang="en-IN" dirty="0" smtClean="0"/>
              <a:t>, which relates the endpoints and tangent vectors on the </a:t>
            </a:r>
            <a:r>
              <a:rPr lang="en-IN" dirty="0" err="1" smtClean="0"/>
              <a:t>hermite</a:t>
            </a:r>
            <a:r>
              <a:rPr lang="en-IN" dirty="0" smtClean="0"/>
              <a:t> curve to the polynomial coefficients. </a:t>
            </a:r>
          </a:p>
          <a:p>
            <a:r>
              <a:rPr lang="en-IN" dirty="0" smtClean="0"/>
              <a:t> Multiplying the </a:t>
            </a:r>
            <a:r>
              <a:rPr lang="en-IN" dirty="0" err="1" smtClean="0"/>
              <a:t>Hermite</a:t>
            </a:r>
            <a:r>
              <a:rPr lang="en-IN" dirty="0" smtClean="0"/>
              <a:t> geometry matrix, </a:t>
            </a:r>
            <a:r>
              <a:rPr lang="en-IN" i="1" dirty="0" smtClean="0"/>
              <a:t>G</a:t>
            </a:r>
            <a:r>
              <a:rPr lang="en-IN" i="1" baseline="-25000" dirty="0" smtClean="0"/>
              <a:t>H</a:t>
            </a:r>
            <a:r>
              <a:rPr lang="en-IN" dirty="0" smtClean="0"/>
              <a:t>, with </a:t>
            </a:r>
            <a:r>
              <a:rPr lang="en-IN" i="1" dirty="0" smtClean="0"/>
              <a:t>M</a:t>
            </a:r>
            <a:r>
              <a:rPr lang="en-IN" i="1" baseline="-25000" dirty="0" smtClean="0"/>
              <a:t>H</a:t>
            </a:r>
            <a:r>
              <a:rPr lang="en-IN" dirty="0" smtClean="0"/>
              <a:t>, effectively transforms </a:t>
            </a:r>
            <a:r>
              <a:rPr lang="en-IN" i="1" dirty="0" smtClean="0"/>
              <a:t>G</a:t>
            </a:r>
            <a:r>
              <a:rPr lang="en-IN" i="1" baseline="-25000" dirty="0" smtClean="0"/>
              <a:t>H</a:t>
            </a:r>
            <a:r>
              <a:rPr lang="en-IN" dirty="0" smtClean="0"/>
              <a:t> from the </a:t>
            </a:r>
            <a:r>
              <a:rPr lang="en-IN" dirty="0" err="1" smtClean="0"/>
              <a:t>Hermite</a:t>
            </a:r>
            <a:r>
              <a:rPr lang="en-IN" dirty="0" smtClean="0"/>
              <a:t> geometry to produce the coefficients, </a:t>
            </a:r>
            <a:r>
              <a:rPr lang="en-IN" i="1" dirty="0" smtClean="0"/>
              <a:t>C</a:t>
            </a:r>
            <a:r>
              <a:rPr lang="en-IN" baseline="-25000" dirty="0" smtClean="0"/>
              <a:t>H</a:t>
            </a:r>
            <a:r>
              <a:rPr lang="en-IN" dirty="0" smtClean="0"/>
              <a:t>, of the parametric function </a:t>
            </a:r>
            <a:r>
              <a:rPr lang="en-IN" i="1" dirty="0" smtClean="0"/>
              <a:t>Q</a:t>
            </a:r>
            <a:r>
              <a:rPr lang="en-IN" i="1" baseline="-25000" dirty="0" smtClean="0"/>
              <a:t>H</a:t>
            </a:r>
            <a:r>
              <a:rPr lang="en-IN" i="1" dirty="0" smtClean="0"/>
              <a:t>(t).</a:t>
            </a:r>
            <a:r>
              <a:rPr lang="en-IN" dirty="0" smtClean="0"/>
              <a:t>  </a:t>
            </a:r>
          </a:p>
          <a:p>
            <a:r>
              <a:rPr lang="en-IN" dirty="0" smtClean="0"/>
              <a:t>Recall that the coefficients of the function </a:t>
            </a:r>
            <a:r>
              <a:rPr lang="en-IN" i="1" dirty="0" smtClean="0"/>
              <a:t>Q</a:t>
            </a:r>
            <a:r>
              <a:rPr lang="en-IN" i="1" baseline="-25000" dirty="0" smtClean="0"/>
              <a:t>H</a:t>
            </a:r>
            <a:r>
              <a:rPr lang="en-IN" i="1" dirty="0" smtClean="0"/>
              <a:t>(t)</a:t>
            </a:r>
            <a:r>
              <a:rPr lang="en-IN" dirty="0" smtClean="0"/>
              <a:t> are described by the coefficient matrix, </a:t>
            </a:r>
            <a:r>
              <a:rPr lang="en-IN" i="1" dirty="0" smtClean="0"/>
              <a:t>C</a:t>
            </a:r>
            <a:r>
              <a:rPr lang="en-IN" baseline="-25000" dirty="0" smtClean="0"/>
              <a:t>H</a:t>
            </a:r>
            <a:endParaRPr lang="en-IN" dirty="0" smtClean="0"/>
          </a:p>
          <a:p>
            <a:r>
              <a:rPr lang="en-IN" i="1" dirty="0" smtClean="0"/>
              <a:t>C</a:t>
            </a:r>
            <a:r>
              <a:rPr lang="en-IN" i="1" baseline="-25000" dirty="0" smtClean="0"/>
              <a:t>H</a:t>
            </a:r>
            <a:r>
              <a:rPr lang="en-IN" i="1" dirty="0" smtClean="0"/>
              <a:t> = M</a:t>
            </a:r>
            <a:r>
              <a:rPr lang="en-IN" i="1" baseline="-25000" dirty="0" smtClean="0"/>
              <a:t>H</a:t>
            </a:r>
            <a:r>
              <a:rPr lang="en-IN" i="1" dirty="0" smtClean="0"/>
              <a:t> · G</a:t>
            </a:r>
            <a:r>
              <a:rPr lang="en-IN" i="1" baseline="-25000" dirty="0" smtClean="0"/>
              <a:t>H,</a:t>
            </a:r>
            <a:r>
              <a:rPr lang="en-IN" dirty="0" smtClean="0"/>
              <a:t> Since  </a:t>
            </a:r>
            <a:r>
              <a:rPr lang="en-IN" i="1" dirty="0" smtClean="0"/>
              <a:t>Q(t) = T · C</a:t>
            </a:r>
            <a:r>
              <a:rPr lang="en-IN" dirty="0" smtClean="0"/>
              <a:t>.  Therefore, </a:t>
            </a:r>
            <a:r>
              <a:rPr lang="en-IN" i="1" dirty="0" smtClean="0"/>
              <a:t>Q</a:t>
            </a:r>
            <a:r>
              <a:rPr lang="en-IN" i="1" baseline="-25000" dirty="0" smtClean="0"/>
              <a:t>H</a:t>
            </a:r>
            <a:r>
              <a:rPr lang="en-IN" i="1" dirty="0" smtClean="0"/>
              <a:t>(t) = T · C</a:t>
            </a:r>
            <a:r>
              <a:rPr lang="en-IN" i="1" baseline="-25000" dirty="0" smtClean="0"/>
              <a:t>H .</a:t>
            </a:r>
            <a:r>
              <a:rPr lang="en-IN" dirty="0" smtClean="0"/>
              <a:t>  </a:t>
            </a:r>
          </a:p>
          <a:p>
            <a:endParaRPr lang="en-IN" baseline="-25000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5794"/>
          </a:xfrm>
        </p:spPr>
        <p:txBody>
          <a:bodyPr/>
          <a:lstStyle/>
          <a:p>
            <a:r>
              <a:rPr lang="en-IN" b="1" i="1" dirty="0" smtClean="0"/>
              <a:t>Cubic </a:t>
            </a:r>
            <a:r>
              <a:rPr lang="en-IN" b="1" i="1" dirty="0" err="1" smtClean="0"/>
              <a:t>Hermite</a:t>
            </a:r>
            <a:r>
              <a:rPr lang="en-IN" b="1" i="1" dirty="0" smtClean="0"/>
              <a:t> Curves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6072206"/>
          </a:xfrm>
        </p:spPr>
        <p:txBody>
          <a:bodyPr>
            <a:normAutofit/>
          </a:bodyPr>
          <a:lstStyle/>
          <a:p>
            <a:r>
              <a:rPr lang="en-IN" dirty="0" smtClean="0"/>
              <a:t>Defining G</a:t>
            </a:r>
            <a:r>
              <a:rPr lang="en-IN" baseline="-25000" dirty="0" smtClean="0"/>
              <a:t>H</a:t>
            </a:r>
            <a:r>
              <a:rPr lang="en-IN" dirty="0" smtClean="0"/>
              <a:t> 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dirty="0" smtClean="0"/>
              <a:t>Where n is the dimension of the curve</a:t>
            </a:r>
            <a:endParaRPr lang="en-IN" dirty="0" smtClean="0"/>
          </a:p>
          <a:p>
            <a:r>
              <a:rPr lang="en-IN" dirty="0" smtClean="0"/>
              <a:t>The elements </a:t>
            </a:r>
            <a:r>
              <a:rPr lang="en-IN" i="1" dirty="0" smtClean="0"/>
              <a:t>P</a:t>
            </a:r>
            <a:r>
              <a:rPr lang="en-IN" i="1" baseline="-25000" dirty="0" smtClean="0"/>
              <a:t>1</a:t>
            </a:r>
            <a:r>
              <a:rPr lang="en-IN" dirty="0" smtClean="0"/>
              <a:t> and </a:t>
            </a:r>
            <a:r>
              <a:rPr lang="en-IN" i="1" dirty="0" smtClean="0"/>
              <a:t>P</a:t>
            </a:r>
            <a:r>
              <a:rPr lang="en-IN" i="1" baseline="-25000" dirty="0" smtClean="0"/>
              <a:t>4</a:t>
            </a:r>
            <a:r>
              <a:rPr lang="en-IN" dirty="0" smtClean="0"/>
              <a:t> are the </a:t>
            </a:r>
            <a:r>
              <a:rPr lang="en-IN" i="1" dirty="0" smtClean="0"/>
              <a:t>t = 0</a:t>
            </a:r>
            <a:r>
              <a:rPr lang="en-IN" dirty="0" smtClean="0"/>
              <a:t> and </a:t>
            </a:r>
            <a:r>
              <a:rPr lang="en-IN" i="1" dirty="0" smtClean="0"/>
              <a:t>t = 1</a:t>
            </a:r>
            <a:r>
              <a:rPr lang="en-IN" dirty="0" smtClean="0"/>
              <a:t> positions of the curve.  </a:t>
            </a:r>
            <a:r>
              <a:rPr lang="en-IN" i="1" dirty="0" smtClean="0"/>
              <a:t>R</a:t>
            </a:r>
            <a:r>
              <a:rPr lang="en-IN" i="1" baseline="-25000" dirty="0" smtClean="0"/>
              <a:t>1</a:t>
            </a:r>
            <a:r>
              <a:rPr lang="en-IN" dirty="0" smtClean="0"/>
              <a:t> and </a:t>
            </a:r>
            <a:r>
              <a:rPr lang="en-IN" i="1" dirty="0" smtClean="0"/>
              <a:t>R</a:t>
            </a:r>
            <a:r>
              <a:rPr lang="en-IN" i="1" baseline="-25000" dirty="0" smtClean="0"/>
              <a:t>4</a:t>
            </a:r>
            <a:r>
              <a:rPr lang="en-IN" dirty="0" smtClean="0"/>
              <a:t> are the </a:t>
            </a:r>
            <a:r>
              <a:rPr lang="en-IN" i="1" dirty="0" smtClean="0"/>
              <a:t>t = 0</a:t>
            </a:r>
            <a:r>
              <a:rPr lang="en-IN" dirty="0" smtClean="0"/>
              <a:t> and </a:t>
            </a:r>
            <a:r>
              <a:rPr lang="en-IN" i="1" dirty="0" smtClean="0"/>
              <a:t>t = 1</a:t>
            </a:r>
            <a:r>
              <a:rPr lang="en-IN" dirty="0" smtClean="0"/>
              <a:t> tangent vectors.</a:t>
            </a:r>
          </a:p>
          <a:p>
            <a:r>
              <a:rPr lang="en-IN" dirty="0" smtClean="0"/>
              <a:t>The x component of the </a:t>
            </a:r>
            <a:r>
              <a:rPr lang="en-IN" dirty="0" err="1" smtClean="0"/>
              <a:t>Hermite</a:t>
            </a:r>
            <a:r>
              <a:rPr lang="en-IN" dirty="0" smtClean="0"/>
              <a:t> geometry matrix  , as  G</a:t>
            </a:r>
            <a:r>
              <a:rPr lang="en-IN" baseline="-25000" dirty="0" smtClean="0"/>
              <a:t>Hx =    </a:t>
            </a:r>
            <a:r>
              <a:rPr lang="en-IN" dirty="0" smtClean="0"/>
              <a:t> </a:t>
            </a:r>
            <a:endParaRPr lang="en-IN" baseline="-25000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5" name="Picture 4" descr="hermite_arg.gif (1503 bytes)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857232"/>
            <a:ext cx="233839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00496" y="5214950"/>
          <a:ext cx="76198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  P1</a:t>
                      </a:r>
                      <a:endParaRPr lang="en-IN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  P4</a:t>
                      </a:r>
                      <a:endParaRPr lang="en-IN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  R1</a:t>
                      </a:r>
                      <a:endParaRPr lang="en-IN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  R4</a:t>
                      </a:r>
                      <a:endParaRPr lang="en-IN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IN" b="1" i="1" dirty="0" smtClean="0"/>
              <a:t>Cubic </a:t>
            </a:r>
            <a:r>
              <a:rPr lang="en-IN" b="1" i="1" dirty="0" err="1" smtClean="0"/>
              <a:t>Hermite</a:t>
            </a:r>
            <a:r>
              <a:rPr lang="en-IN" b="1" i="1" dirty="0" smtClean="0"/>
              <a:t> Curves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85794"/>
            <a:ext cx="9001156" cy="5340369"/>
          </a:xfrm>
        </p:spPr>
        <p:txBody>
          <a:bodyPr>
            <a:normAutofit fontScale="92500" lnSpcReduction="20000"/>
          </a:bodyPr>
          <a:lstStyle/>
          <a:p>
            <a:r>
              <a:rPr lang="en-IN" i="1" dirty="0" smtClean="0"/>
              <a:t>Since Q</a:t>
            </a:r>
            <a:r>
              <a:rPr lang="en-IN" i="1" baseline="-25000" dirty="0" smtClean="0"/>
              <a:t>H</a:t>
            </a:r>
            <a:r>
              <a:rPr lang="en-IN" i="1" dirty="0" smtClean="0"/>
              <a:t>(t) = T · C</a:t>
            </a:r>
            <a:r>
              <a:rPr lang="en-IN" i="1" baseline="-25000" dirty="0" smtClean="0"/>
              <a:t>H</a:t>
            </a:r>
            <a:r>
              <a:rPr lang="en-IN" dirty="0" smtClean="0"/>
              <a:t>. </a:t>
            </a:r>
          </a:p>
          <a:p>
            <a:r>
              <a:rPr lang="en-IN" dirty="0" smtClean="0"/>
              <a:t> We can evaluate the function at </a:t>
            </a:r>
            <a:r>
              <a:rPr lang="en-IN" i="1" dirty="0" smtClean="0"/>
              <a:t>t = 0</a:t>
            </a:r>
            <a:r>
              <a:rPr lang="en-IN" dirty="0" smtClean="0"/>
              <a:t> and </a:t>
            </a:r>
            <a:r>
              <a:rPr lang="en-IN" i="1" dirty="0" smtClean="0"/>
              <a:t>t = 1</a:t>
            </a:r>
            <a:r>
              <a:rPr lang="en-IN" dirty="0" smtClean="0"/>
              <a:t> to find the </a:t>
            </a:r>
            <a:r>
              <a:rPr lang="en-IN" dirty="0" err="1" smtClean="0"/>
              <a:t>Hermite</a:t>
            </a:r>
            <a:r>
              <a:rPr lang="en-IN" dirty="0" smtClean="0"/>
              <a:t> basis matrix that transform the </a:t>
            </a:r>
            <a:r>
              <a:rPr lang="en-IN" i="1" dirty="0" smtClean="0"/>
              <a:t>P</a:t>
            </a:r>
            <a:r>
              <a:rPr lang="en-IN" i="1" baseline="-25000" dirty="0" smtClean="0"/>
              <a:t>1</a:t>
            </a:r>
            <a:r>
              <a:rPr lang="en-IN" dirty="0" smtClean="0"/>
              <a:t> and </a:t>
            </a:r>
            <a:r>
              <a:rPr lang="en-IN" i="1" dirty="0" smtClean="0"/>
              <a:t>P</a:t>
            </a:r>
            <a:r>
              <a:rPr lang="en-IN" i="1" baseline="-25000" dirty="0" smtClean="0"/>
              <a:t>4</a:t>
            </a:r>
            <a:r>
              <a:rPr lang="en-IN" dirty="0" smtClean="0"/>
              <a:t> rows of the geometry matrix:</a:t>
            </a:r>
          </a:p>
          <a:p>
            <a:r>
              <a:rPr lang="en-IN" i="1" dirty="0" err="1" smtClean="0"/>
              <a:t>Q</a:t>
            </a:r>
            <a:r>
              <a:rPr lang="en-IN" i="1" baseline="-25000" dirty="0" err="1" smtClean="0"/>
              <a:t>Hx</a:t>
            </a:r>
            <a:r>
              <a:rPr lang="en-IN" i="1" dirty="0" smtClean="0"/>
              <a:t>(t) = a</a:t>
            </a:r>
            <a:r>
              <a:rPr lang="en-IN" i="1" baseline="-25000" dirty="0" smtClean="0"/>
              <a:t>x</a:t>
            </a:r>
            <a:r>
              <a:rPr lang="en-IN" i="1" dirty="0" smtClean="0"/>
              <a:t>t</a:t>
            </a:r>
            <a:r>
              <a:rPr lang="en-IN" i="1" baseline="30000" dirty="0" smtClean="0"/>
              <a:t>3</a:t>
            </a:r>
            <a:r>
              <a:rPr lang="en-IN" i="1" dirty="0" smtClean="0"/>
              <a:t> + b</a:t>
            </a:r>
            <a:r>
              <a:rPr lang="en-IN" i="1" baseline="-25000" dirty="0" smtClean="0"/>
              <a:t>x</a:t>
            </a:r>
            <a:r>
              <a:rPr lang="en-IN" i="1" dirty="0" smtClean="0"/>
              <a:t>t</a:t>
            </a:r>
            <a:r>
              <a:rPr lang="en-IN" i="1" baseline="30000" dirty="0" smtClean="0"/>
              <a:t>2</a:t>
            </a:r>
            <a:r>
              <a:rPr lang="en-IN" i="1" dirty="0" smtClean="0"/>
              <a:t> + c</a:t>
            </a:r>
            <a:r>
              <a:rPr lang="en-IN" i="1" baseline="-25000" dirty="0" smtClean="0"/>
              <a:t>x</a:t>
            </a:r>
            <a:r>
              <a:rPr lang="en-IN" i="1" dirty="0" smtClean="0"/>
              <a:t>t + d</a:t>
            </a:r>
            <a:r>
              <a:rPr lang="en-IN" i="1" baseline="-25000" dirty="0" smtClean="0"/>
              <a:t>x</a:t>
            </a:r>
            <a:r>
              <a:rPr lang="en-IN" i="1" dirty="0" smtClean="0"/>
              <a:t> = T.C</a:t>
            </a:r>
            <a:r>
              <a:rPr lang="en-IN" i="1" baseline="-25000" dirty="0" smtClean="0"/>
              <a:t>x</a:t>
            </a:r>
            <a:r>
              <a:rPr lang="en-IN" i="1" dirty="0" smtClean="0"/>
              <a:t> =T · M</a:t>
            </a:r>
            <a:r>
              <a:rPr lang="en-IN" i="1" baseline="-25000" dirty="0" smtClean="0"/>
              <a:t>H</a:t>
            </a:r>
            <a:r>
              <a:rPr lang="en-IN" i="1" dirty="0" smtClean="0"/>
              <a:t> · G</a:t>
            </a:r>
            <a:r>
              <a:rPr lang="en-IN" i="1" baseline="-25000" dirty="0" smtClean="0"/>
              <a:t>Hx</a:t>
            </a:r>
            <a:endParaRPr lang="en-IN" i="1" dirty="0" smtClean="0"/>
          </a:p>
          <a:p>
            <a:pPr>
              <a:buNone/>
            </a:pPr>
            <a:r>
              <a:rPr lang="en-IN" i="1" dirty="0" smtClean="0"/>
              <a:t>                  =</a:t>
            </a:r>
            <a:r>
              <a:rPr lang="en-IN" dirty="0" smtClean="0"/>
              <a:t>[</a:t>
            </a:r>
            <a:r>
              <a:rPr lang="en-IN" i="1" dirty="0" smtClean="0"/>
              <a:t> t</a:t>
            </a:r>
            <a:r>
              <a:rPr lang="en-IN" i="1" baseline="30000" dirty="0" smtClean="0"/>
              <a:t>3</a:t>
            </a:r>
            <a:r>
              <a:rPr lang="en-IN" i="1" dirty="0" smtClean="0"/>
              <a:t>   t</a:t>
            </a:r>
            <a:r>
              <a:rPr lang="en-IN" i="1" baseline="30000" dirty="0" smtClean="0"/>
              <a:t>2</a:t>
            </a:r>
            <a:r>
              <a:rPr lang="en-IN" i="1" dirty="0" smtClean="0"/>
              <a:t>   t   1 </a:t>
            </a:r>
            <a:r>
              <a:rPr lang="en-IN" dirty="0" smtClean="0"/>
              <a:t>] · </a:t>
            </a:r>
            <a:r>
              <a:rPr lang="en-IN" i="1" dirty="0" smtClean="0"/>
              <a:t>M</a:t>
            </a:r>
            <a:r>
              <a:rPr lang="en-IN" i="1" baseline="-25000" dirty="0" smtClean="0"/>
              <a:t>H</a:t>
            </a:r>
            <a:r>
              <a:rPr lang="en-IN" i="1" dirty="0" smtClean="0"/>
              <a:t> · G</a:t>
            </a:r>
            <a:r>
              <a:rPr lang="en-IN" i="1" baseline="-25000" dirty="0" smtClean="0"/>
              <a:t>Hx</a:t>
            </a:r>
            <a:endParaRPr lang="en-IN" dirty="0" smtClean="0"/>
          </a:p>
          <a:p>
            <a:r>
              <a:rPr lang="en-IN" i="1" dirty="0" smtClean="0"/>
              <a:t>Constraints on x(0) and x(1) are found by direct substitution</a:t>
            </a:r>
          </a:p>
          <a:p>
            <a:pPr>
              <a:buNone/>
            </a:pPr>
            <a:r>
              <a:rPr lang="en-IN" i="1" dirty="0" smtClean="0"/>
              <a:t>    x(0) = P</a:t>
            </a:r>
            <a:r>
              <a:rPr lang="en-IN" i="1" baseline="-25000" dirty="0" smtClean="0"/>
              <a:t>1x</a:t>
            </a:r>
            <a:r>
              <a:rPr lang="en-IN" i="1" dirty="0" smtClean="0"/>
              <a:t> = a(0)</a:t>
            </a:r>
            <a:r>
              <a:rPr lang="en-IN" i="1" baseline="30000" dirty="0" smtClean="0"/>
              <a:t>3</a:t>
            </a:r>
            <a:r>
              <a:rPr lang="en-IN" i="1" dirty="0" smtClean="0"/>
              <a:t> + b(0)</a:t>
            </a:r>
            <a:r>
              <a:rPr lang="en-IN" i="1" baseline="30000" dirty="0" smtClean="0"/>
              <a:t>2</a:t>
            </a:r>
            <a:r>
              <a:rPr lang="en-IN" i="1" dirty="0" smtClean="0"/>
              <a:t> + c(0) + d = T · M</a:t>
            </a:r>
            <a:r>
              <a:rPr lang="en-IN" i="1" baseline="-25000" dirty="0" smtClean="0"/>
              <a:t>H</a:t>
            </a:r>
            <a:r>
              <a:rPr lang="en-IN" i="1" dirty="0" smtClean="0"/>
              <a:t> · G</a:t>
            </a:r>
            <a:r>
              <a:rPr lang="en-IN" i="1" baseline="-25000" dirty="0" smtClean="0"/>
              <a:t>Hx</a:t>
            </a:r>
            <a:r>
              <a:rPr lang="en-IN" i="1" dirty="0" smtClean="0"/>
              <a:t> = </a:t>
            </a:r>
            <a:r>
              <a:rPr lang="en-IN" dirty="0" smtClean="0"/>
              <a:t>[</a:t>
            </a:r>
            <a:r>
              <a:rPr lang="en-IN" i="1" dirty="0" smtClean="0"/>
              <a:t> 0   0   0   1 </a:t>
            </a:r>
            <a:r>
              <a:rPr lang="en-IN" dirty="0" smtClean="0"/>
              <a:t>] · </a:t>
            </a:r>
            <a:r>
              <a:rPr lang="en-IN" i="1" dirty="0" smtClean="0"/>
              <a:t>M</a:t>
            </a:r>
            <a:r>
              <a:rPr lang="en-IN" i="1" baseline="-25000" dirty="0" smtClean="0"/>
              <a:t>H</a:t>
            </a:r>
            <a:r>
              <a:rPr lang="en-IN" i="1" dirty="0" smtClean="0"/>
              <a:t> · G</a:t>
            </a:r>
            <a:r>
              <a:rPr lang="en-IN" i="1" baseline="-25000" dirty="0" smtClean="0"/>
              <a:t>Hx</a:t>
            </a:r>
            <a:endParaRPr lang="en-IN" dirty="0" smtClean="0"/>
          </a:p>
          <a:p>
            <a:r>
              <a:rPr lang="en-IN" i="1" dirty="0" smtClean="0"/>
              <a:t>x(1) = P</a:t>
            </a:r>
            <a:r>
              <a:rPr lang="en-IN" i="1" baseline="-25000" dirty="0" smtClean="0"/>
              <a:t>4x</a:t>
            </a:r>
            <a:r>
              <a:rPr lang="en-IN" i="1" dirty="0" smtClean="0"/>
              <a:t> = a(1)</a:t>
            </a:r>
            <a:r>
              <a:rPr lang="en-IN" i="1" baseline="30000" dirty="0" smtClean="0"/>
              <a:t>3</a:t>
            </a:r>
            <a:r>
              <a:rPr lang="en-IN" i="1" dirty="0" smtClean="0"/>
              <a:t> + b(1)</a:t>
            </a:r>
            <a:r>
              <a:rPr lang="en-IN" i="1" baseline="30000" dirty="0" smtClean="0"/>
              <a:t>2</a:t>
            </a:r>
            <a:r>
              <a:rPr lang="en-IN" i="1" dirty="0" smtClean="0"/>
              <a:t> + c(1) + d = T · M</a:t>
            </a:r>
            <a:r>
              <a:rPr lang="en-IN" i="1" baseline="-25000" dirty="0" smtClean="0"/>
              <a:t>H</a:t>
            </a:r>
            <a:r>
              <a:rPr lang="en-IN" i="1" dirty="0" smtClean="0"/>
              <a:t> · G</a:t>
            </a:r>
            <a:r>
              <a:rPr lang="en-IN" i="1" baseline="-25000" dirty="0" smtClean="0"/>
              <a:t>Hx</a:t>
            </a:r>
            <a:r>
              <a:rPr lang="en-IN" i="1" dirty="0" smtClean="0"/>
              <a:t> = </a:t>
            </a:r>
            <a:r>
              <a:rPr lang="en-IN" dirty="0" smtClean="0"/>
              <a:t>[</a:t>
            </a:r>
            <a:r>
              <a:rPr lang="en-IN" i="1" dirty="0" smtClean="0"/>
              <a:t> 1   1   1   1 </a:t>
            </a:r>
            <a:r>
              <a:rPr lang="en-IN" dirty="0" smtClean="0"/>
              <a:t>] · </a:t>
            </a:r>
            <a:r>
              <a:rPr lang="en-IN" i="1" dirty="0" smtClean="0"/>
              <a:t>M</a:t>
            </a:r>
            <a:r>
              <a:rPr lang="en-IN" i="1" baseline="-25000" dirty="0" smtClean="0"/>
              <a:t>H</a:t>
            </a:r>
            <a:r>
              <a:rPr lang="en-IN" i="1" dirty="0" smtClean="0"/>
              <a:t> · G</a:t>
            </a:r>
            <a:r>
              <a:rPr lang="en-IN" i="1" baseline="-25000" dirty="0" smtClean="0"/>
              <a:t>Hx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IN" b="1" i="1" dirty="0" smtClean="0"/>
              <a:t>Cubic </a:t>
            </a:r>
            <a:r>
              <a:rPr lang="en-IN" b="1" i="1" dirty="0" err="1" smtClean="0"/>
              <a:t>Hermite</a:t>
            </a:r>
            <a:r>
              <a:rPr lang="en-IN" b="1" i="1" dirty="0" smtClean="0"/>
              <a:t> Curves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/>
          <a:lstStyle/>
          <a:p>
            <a:pPr>
              <a:buNone/>
            </a:pPr>
            <a:r>
              <a:rPr lang="en-US" b="1" u="sng" dirty="0" smtClean="0"/>
              <a:t>Differentiating x’(t) = [3t</a:t>
            </a:r>
            <a:r>
              <a:rPr lang="en-US" b="1" u="sng" baseline="30000" dirty="0" smtClean="0"/>
              <a:t>2</a:t>
            </a:r>
            <a:r>
              <a:rPr lang="en-US" b="1" u="sng" dirty="0" smtClean="0"/>
              <a:t> 2t 1 0]M</a:t>
            </a:r>
            <a:r>
              <a:rPr lang="en-US" b="1" u="sng" baseline="-25000" dirty="0" smtClean="0"/>
              <a:t>H</a:t>
            </a:r>
            <a:r>
              <a:rPr lang="en-US" b="1" u="sng" dirty="0" smtClean="0"/>
              <a:t>.</a:t>
            </a:r>
            <a:r>
              <a:rPr lang="en-IN" b="1" i="1" u="sng" dirty="0" smtClean="0"/>
              <a:t> G</a:t>
            </a:r>
            <a:r>
              <a:rPr lang="en-IN" b="1" i="1" u="sng" baseline="-25000" dirty="0" smtClean="0"/>
              <a:t>Hx</a:t>
            </a:r>
          </a:p>
          <a:p>
            <a:r>
              <a:rPr lang="en-IN" i="1" dirty="0" smtClean="0"/>
              <a:t>x'(t) = 3at</a:t>
            </a:r>
            <a:r>
              <a:rPr lang="en-IN" i="1" baseline="30000" dirty="0" smtClean="0"/>
              <a:t>2</a:t>
            </a:r>
            <a:r>
              <a:rPr lang="en-IN" i="1" dirty="0" smtClean="0"/>
              <a:t> + 2bt + c = T · M</a:t>
            </a:r>
            <a:r>
              <a:rPr lang="en-IN" i="1" baseline="-25000" dirty="0" smtClean="0"/>
              <a:t>H</a:t>
            </a:r>
            <a:r>
              <a:rPr lang="en-IN" i="1" dirty="0" smtClean="0"/>
              <a:t> · G</a:t>
            </a:r>
            <a:r>
              <a:rPr lang="en-IN" i="1" baseline="-25000" dirty="0" smtClean="0"/>
              <a:t>H</a:t>
            </a:r>
            <a:r>
              <a:rPr lang="en-IN" i="1" dirty="0" smtClean="0"/>
              <a:t> = </a:t>
            </a:r>
            <a:r>
              <a:rPr lang="en-IN" dirty="0" smtClean="0"/>
              <a:t>[</a:t>
            </a:r>
            <a:r>
              <a:rPr lang="en-IN" i="1" dirty="0" smtClean="0"/>
              <a:t> 3t</a:t>
            </a:r>
            <a:r>
              <a:rPr lang="en-IN" i="1" baseline="30000" dirty="0" smtClean="0"/>
              <a:t>2</a:t>
            </a:r>
            <a:r>
              <a:rPr lang="en-IN" i="1" dirty="0" smtClean="0"/>
              <a:t>   2t   1   0 </a:t>
            </a:r>
            <a:r>
              <a:rPr lang="en-IN" dirty="0" smtClean="0"/>
              <a:t>] · </a:t>
            </a:r>
            <a:r>
              <a:rPr lang="en-IN" i="1" dirty="0" smtClean="0"/>
              <a:t>M</a:t>
            </a:r>
            <a:r>
              <a:rPr lang="en-IN" i="1" baseline="-25000" dirty="0" smtClean="0"/>
              <a:t>H</a:t>
            </a:r>
            <a:r>
              <a:rPr lang="en-IN" i="1" dirty="0" smtClean="0"/>
              <a:t> · G</a:t>
            </a:r>
            <a:r>
              <a:rPr lang="en-IN" i="1" baseline="-25000" dirty="0" smtClean="0"/>
              <a:t>H</a:t>
            </a:r>
          </a:p>
          <a:p>
            <a:pPr>
              <a:buNone/>
            </a:pPr>
            <a:endParaRPr lang="en-IN" dirty="0" smtClean="0"/>
          </a:p>
          <a:p>
            <a:r>
              <a:rPr lang="en-IN" i="1" dirty="0" smtClean="0"/>
              <a:t>x'(0) = R</a:t>
            </a:r>
            <a:r>
              <a:rPr lang="en-IN" i="1" baseline="-25000" dirty="0" smtClean="0"/>
              <a:t>1x</a:t>
            </a:r>
            <a:r>
              <a:rPr lang="en-IN" i="1" dirty="0" smtClean="0"/>
              <a:t> = 3a(0)</a:t>
            </a:r>
            <a:r>
              <a:rPr lang="en-IN" i="1" baseline="30000" dirty="0" smtClean="0"/>
              <a:t>2</a:t>
            </a:r>
            <a:r>
              <a:rPr lang="en-IN" i="1" dirty="0" smtClean="0"/>
              <a:t> + 2b(0) + c = T · M</a:t>
            </a:r>
            <a:r>
              <a:rPr lang="en-IN" i="1" baseline="-25000" dirty="0" smtClean="0"/>
              <a:t>H</a:t>
            </a:r>
            <a:r>
              <a:rPr lang="en-IN" i="1" dirty="0" smtClean="0"/>
              <a:t> · G</a:t>
            </a:r>
            <a:r>
              <a:rPr lang="en-IN" i="1" baseline="-25000" dirty="0" smtClean="0"/>
              <a:t>H</a:t>
            </a:r>
            <a:r>
              <a:rPr lang="en-IN" i="1" dirty="0" smtClean="0"/>
              <a:t> = </a:t>
            </a:r>
            <a:r>
              <a:rPr lang="en-IN" dirty="0" smtClean="0"/>
              <a:t>[</a:t>
            </a:r>
            <a:r>
              <a:rPr lang="en-IN" i="1" dirty="0" smtClean="0"/>
              <a:t> 0   0   1   0 </a:t>
            </a:r>
            <a:r>
              <a:rPr lang="en-IN" dirty="0" smtClean="0"/>
              <a:t>] · </a:t>
            </a:r>
            <a:r>
              <a:rPr lang="en-IN" i="1" dirty="0" smtClean="0"/>
              <a:t>M</a:t>
            </a:r>
            <a:r>
              <a:rPr lang="en-IN" i="1" baseline="-25000" dirty="0" smtClean="0"/>
              <a:t>H</a:t>
            </a:r>
            <a:r>
              <a:rPr lang="en-IN" i="1" dirty="0" smtClean="0"/>
              <a:t> · G</a:t>
            </a:r>
            <a:r>
              <a:rPr lang="en-IN" i="1" baseline="-25000" dirty="0" smtClean="0"/>
              <a:t>Hx</a:t>
            </a:r>
          </a:p>
          <a:p>
            <a:pPr>
              <a:buNone/>
            </a:pPr>
            <a:endParaRPr lang="en-IN" dirty="0" smtClean="0"/>
          </a:p>
          <a:p>
            <a:r>
              <a:rPr lang="en-IN" i="1" dirty="0" smtClean="0"/>
              <a:t>x'(1) = R</a:t>
            </a:r>
            <a:r>
              <a:rPr lang="en-IN" i="1" baseline="-25000" dirty="0" smtClean="0"/>
              <a:t>4x</a:t>
            </a:r>
            <a:r>
              <a:rPr lang="en-IN" i="1" dirty="0" smtClean="0"/>
              <a:t> = 3a(1)</a:t>
            </a:r>
            <a:r>
              <a:rPr lang="en-IN" i="1" baseline="30000" dirty="0" smtClean="0"/>
              <a:t>2</a:t>
            </a:r>
            <a:r>
              <a:rPr lang="en-IN" i="1" dirty="0" smtClean="0"/>
              <a:t> + 2b(1) + c = T · M</a:t>
            </a:r>
            <a:r>
              <a:rPr lang="en-IN" i="1" baseline="-25000" dirty="0" smtClean="0"/>
              <a:t>H</a:t>
            </a:r>
            <a:r>
              <a:rPr lang="en-IN" i="1" dirty="0" smtClean="0"/>
              <a:t> · G</a:t>
            </a:r>
            <a:r>
              <a:rPr lang="en-IN" i="1" baseline="-25000" dirty="0" smtClean="0"/>
              <a:t>H</a:t>
            </a:r>
            <a:r>
              <a:rPr lang="en-IN" i="1" dirty="0" smtClean="0"/>
              <a:t> = </a:t>
            </a:r>
            <a:r>
              <a:rPr lang="en-IN" dirty="0" smtClean="0"/>
              <a:t>[</a:t>
            </a:r>
            <a:r>
              <a:rPr lang="en-IN" i="1" dirty="0" smtClean="0"/>
              <a:t> 3   2   1   0 </a:t>
            </a:r>
            <a:r>
              <a:rPr lang="en-IN" dirty="0" smtClean="0"/>
              <a:t>] · </a:t>
            </a:r>
            <a:r>
              <a:rPr lang="en-IN" i="1" dirty="0" smtClean="0"/>
              <a:t>M</a:t>
            </a:r>
            <a:r>
              <a:rPr lang="en-IN" i="1" baseline="-25000" dirty="0" smtClean="0"/>
              <a:t>H</a:t>
            </a:r>
            <a:r>
              <a:rPr lang="en-IN" i="1" dirty="0" smtClean="0"/>
              <a:t> · G</a:t>
            </a:r>
            <a:r>
              <a:rPr lang="en-IN" i="1" baseline="-25000" dirty="0" smtClean="0"/>
              <a:t>Hx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56"/>
          </a:xfrm>
        </p:spPr>
        <p:txBody>
          <a:bodyPr>
            <a:normAutofit fontScale="90000"/>
          </a:bodyPr>
          <a:lstStyle/>
          <a:p>
            <a:r>
              <a:rPr lang="en-IN" b="1" i="1" dirty="0" smtClean="0"/>
              <a:t>Cubic </a:t>
            </a:r>
            <a:r>
              <a:rPr lang="en-IN" b="1" i="1" dirty="0" err="1" smtClean="0"/>
              <a:t>Hermite</a:t>
            </a:r>
            <a:r>
              <a:rPr lang="en-IN" b="1" i="1" dirty="0" smtClean="0"/>
              <a:t> Curves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642918"/>
            <a:ext cx="8229600" cy="5483245"/>
          </a:xfrm>
        </p:spPr>
        <p:txBody>
          <a:bodyPr/>
          <a:lstStyle/>
          <a:p>
            <a:r>
              <a:rPr lang="en-US" dirty="0" smtClean="0"/>
              <a:t>The four constraints of equation can be rewritten in matrix form as</a:t>
            </a:r>
          </a:p>
          <a:p>
            <a:r>
              <a:rPr lang="en-US" dirty="0" smtClean="0"/>
              <a:t>                                                                                  </a:t>
            </a:r>
          </a:p>
          <a:p>
            <a:r>
              <a:rPr lang="en-US" dirty="0" smtClean="0"/>
              <a:t>                  = GHX =                         </a:t>
            </a:r>
            <a:r>
              <a:rPr lang="en-IN" i="1" dirty="0" smtClean="0"/>
              <a:t>M</a:t>
            </a:r>
            <a:r>
              <a:rPr lang="en-IN" i="1" baseline="-25000" dirty="0" smtClean="0"/>
              <a:t>H</a:t>
            </a:r>
            <a:r>
              <a:rPr lang="en-IN" i="1" dirty="0" smtClean="0"/>
              <a:t> · G</a:t>
            </a:r>
            <a:r>
              <a:rPr lang="en-IN" i="1" baseline="-25000" dirty="0" smtClean="0"/>
              <a:t>Hx</a:t>
            </a:r>
            <a:r>
              <a:rPr lang="en-US" dirty="0" smtClean="0"/>
              <a:t>                                                </a:t>
            </a:r>
          </a:p>
          <a:p>
            <a:endParaRPr lang="en-US" dirty="0" smtClean="0"/>
          </a:p>
          <a:p>
            <a:r>
              <a:rPr lang="en-IN" i="1" dirty="0" smtClean="0"/>
              <a:t>M</a:t>
            </a:r>
            <a:r>
              <a:rPr lang="en-IN" i="1" baseline="-25000" dirty="0" smtClean="0"/>
              <a:t>H must be the inverse of the 4X4</a:t>
            </a:r>
            <a:r>
              <a:rPr lang="en-IN" i="1" dirty="0" smtClean="0"/>
              <a:t> matrix</a:t>
            </a:r>
          </a:p>
          <a:p>
            <a:r>
              <a:rPr lang="en-US" dirty="0" smtClean="0"/>
              <a:t>                                                         </a:t>
            </a:r>
          </a:p>
          <a:p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85852" y="1857364"/>
          <a:ext cx="7619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P1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P4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R1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R4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29058" y="1785926"/>
          <a:ext cx="185738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47"/>
                <a:gridCol w="464347"/>
                <a:gridCol w="464347"/>
                <a:gridCol w="464347"/>
              </a:tblGrid>
              <a:tr h="25574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574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574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574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 descr="Hermitebasis.gif (2190 bytes)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4214818"/>
            <a:ext cx="5000660" cy="2262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85818"/>
          </a:xfrm>
        </p:spPr>
        <p:txBody>
          <a:bodyPr>
            <a:normAutofit/>
          </a:bodyPr>
          <a:lstStyle/>
          <a:p>
            <a:r>
              <a:rPr lang="en-IN" b="1" i="1" dirty="0" smtClean="0"/>
              <a:t>Cubic </a:t>
            </a:r>
            <a:r>
              <a:rPr lang="en-IN" b="1" i="1" dirty="0" err="1" smtClean="0"/>
              <a:t>Hermite</a:t>
            </a:r>
            <a:r>
              <a:rPr lang="en-IN" b="1" i="1" dirty="0" smtClean="0"/>
              <a:t> Curves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001156" cy="519749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Expanding the product </a:t>
            </a:r>
            <a:r>
              <a:rPr lang="en-IN" i="1" dirty="0" smtClean="0"/>
              <a:t>T · M</a:t>
            </a:r>
            <a:r>
              <a:rPr lang="en-IN" i="1" baseline="-25000" dirty="0" smtClean="0"/>
              <a:t>H</a:t>
            </a:r>
            <a:r>
              <a:rPr lang="en-IN" i="1" dirty="0" smtClean="0"/>
              <a:t> in Q(t) = T · M</a:t>
            </a:r>
            <a:r>
              <a:rPr lang="en-IN" i="1" baseline="-25000" dirty="0" smtClean="0"/>
              <a:t>H</a:t>
            </a:r>
            <a:r>
              <a:rPr lang="en-IN" i="1" dirty="0" smtClean="0"/>
              <a:t> · G</a:t>
            </a:r>
            <a:r>
              <a:rPr lang="en-IN" i="1" baseline="-25000" dirty="0" smtClean="0"/>
              <a:t>Hx</a:t>
            </a:r>
          </a:p>
          <a:p>
            <a:pPr>
              <a:buNone/>
            </a:pPr>
            <a:r>
              <a:rPr lang="en-US" i="1" dirty="0" smtClean="0"/>
              <a:t>Hermite blending function Q(t) = T.</a:t>
            </a:r>
            <a:r>
              <a:rPr lang="en-IN" i="1" dirty="0" smtClean="0"/>
              <a:t> M</a:t>
            </a:r>
            <a:r>
              <a:rPr lang="en-IN" i="1" baseline="-25000" dirty="0" smtClean="0"/>
              <a:t>H</a:t>
            </a:r>
            <a:r>
              <a:rPr lang="en-IN" i="1" dirty="0" smtClean="0"/>
              <a:t> · G</a:t>
            </a:r>
            <a:r>
              <a:rPr lang="en-IN" i="1" baseline="-25000" dirty="0" smtClean="0"/>
              <a:t>H</a:t>
            </a:r>
            <a:r>
              <a:rPr lang="en-IN" i="1" dirty="0" smtClean="0"/>
              <a:t> = B</a:t>
            </a:r>
            <a:r>
              <a:rPr lang="en-IN" i="1" baseline="-25000" dirty="0" smtClean="0"/>
              <a:t>H</a:t>
            </a:r>
            <a:r>
              <a:rPr lang="en-IN" i="1" dirty="0" smtClean="0"/>
              <a:t>.G</a:t>
            </a:r>
            <a:r>
              <a:rPr lang="en-IN" i="1" baseline="-25000" dirty="0" smtClean="0"/>
              <a:t>H</a:t>
            </a:r>
            <a:endParaRPr lang="en-IN" i="1" dirty="0" smtClean="0"/>
          </a:p>
          <a:p>
            <a:pPr>
              <a:buNone/>
            </a:pPr>
            <a:r>
              <a:rPr lang="en-US" i="1" dirty="0" smtClean="0"/>
              <a:t>  = </a:t>
            </a:r>
            <a:r>
              <a:rPr lang="en-US" sz="2400" b="1" i="1" dirty="0" smtClean="0"/>
              <a:t>(</a:t>
            </a:r>
            <a:r>
              <a:rPr lang="en-IN" sz="2400" b="1" i="1" dirty="0" smtClean="0"/>
              <a:t>2t</a:t>
            </a:r>
            <a:r>
              <a:rPr lang="en-IN" sz="2400" b="1" i="1" baseline="30000" dirty="0" smtClean="0"/>
              <a:t>3</a:t>
            </a:r>
            <a:r>
              <a:rPr lang="en-IN" sz="2400" b="1" i="1" dirty="0" smtClean="0"/>
              <a:t> - 3t</a:t>
            </a:r>
            <a:r>
              <a:rPr lang="en-IN" sz="2400" b="1" i="1" baseline="30000" dirty="0" smtClean="0"/>
              <a:t>2</a:t>
            </a:r>
            <a:r>
              <a:rPr lang="en-IN" sz="2400" b="1" i="1" dirty="0" smtClean="0"/>
              <a:t> + 1)P1 + (-2t</a:t>
            </a:r>
            <a:r>
              <a:rPr lang="en-IN" sz="2400" b="1" i="1" baseline="30000" dirty="0" smtClean="0"/>
              <a:t>3</a:t>
            </a:r>
            <a:r>
              <a:rPr lang="en-IN" sz="2400" b="1" i="1" dirty="0" smtClean="0"/>
              <a:t> + 3t</a:t>
            </a:r>
            <a:r>
              <a:rPr lang="en-IN" sz="2400" b="1" i="1" baseline="30000" dirty="0" smtClean="0"/>
              <a:t>2</a:t>
            </a:r>
            <a:r>
              <a:rPr lang="en-IN" sz="2400" b="1" i="1" dirty="0" smtClean="0"/>
              <a:t> )P4 + (t</a:t>
            </a:r>
            <a:r>
              <a:rPr lang="en-IN" sz="2400" b="1" i="1" baseline="30000" dirty="0" smtClean="0"/>
              <a:t>3</a:t>
            </a:r>
            <a:r>
              <a:rPr lang="en-IN" sz="2400" b="1" i="1" dirty="0" smtClean="0"/>
              <a:t> - 2t</a:t>
            </a:r>
            <a:r>
              <a:rPr lang="en-IN" sz="2400" b="1" i="1" baseline="30000" dirty="0" smtClean="0"/>
              <a:t>2</a:t>
            </a:r>
            <a:r>
              <a:rPr lang="en-IN" sz="2400" b="1" i="1" dirty="0" smtClean="0"/>
              <a:t> + t)R1 +</a:t>
            </a:r>
            <a:r>
              <a:rPr lang="en-IN" sz="2400" i="1" dirty="0" smtClean="0"/>
              <a:t> (t</a:t>
            </a:r>
            <a:r>
              <a:rPr lang="en-IN" sz="2400" i="1" baseline="30000" dirty="0" smtClean="0"/>
              <a:t>3</a:t>
            </a:r>
            <a:r>
              <a:rPr lang="en-IN" sz="2400" i="1" dirty="0" smtClean="0"/>
              <a:t> - t</a:t>
            </a:r>
            <a:r>
              <a:rPr lang="en-IN" sz="2400" i="1" baseline="30000" dirty="0" smtClean="0"/>
              <a:t>2</a:t>
            </a:r>
            <a:r>
              <a:rPr lang="en-IN" sz="2400" i="1" dirty="0" smtClean="0"/>
              <a:t> ) R4</a:t>
            </a:r>
          </a:p>
          <a:p>
            <a:pPr>
              <a:buNone/>
            </a:pPr>
            <a:endParaRPr lang="en-US" sz="2400" b="1" i="1" baseline="-25000" dirty="0" smtClean="0"/>
          </a:p>
          <a:p>
            <a:pPr>
              <a:buNone/>
            </a:pPr>
            <a:r>
              <a:rPr lang="en-IN" sz="2400" dirty="0" smtClean="0"/>
              <a:t>This efficient representation of the </a:t>
            </a:r>
            <a:r>
              <a:rPr lang="en-IN" sz="2400" dirty="0" err="1" smtClean="0"/>
              <a:t>Hermite</a:t>
            </a:r>
            <a:r>
              <a:rPr lang="en-IN" sz="2400" dirty="0" smtClean="0"/>
              <a:t> form allows the parametric function coefficients to be calculated in a single matrix multiplication.  </a:t>
            </a:r>
          </a:p>
          <a:p>
            <a:pPr>
              <a:buNone/>
            </a:pPr>
            <a:r>
              <a:rPr lang="en-IN" sz="2400" dirty="0" smtClean="0"/>
              <a:t>Unfortunately the magnitudes of the tangent vectors are somewhat of a mystery. </a:t>
            </a:r>
          </a:p>
          <a:p>
            <a:pPr>
              <a:buNone/>
            </a:pPr>
            <a:r>
              <a:rPr lang="en-IN" sz="2400" dirty="0" smtClean="0"/>
              <a:t> Often the magnitudes need to be determined by trial and error, as a very large magnitude may be required to perturb the curve a small amount, or a small magnitude perturbs the curve too much.  </a:t>
            </a:r>
          </a:p>
          <a:p>
            <a:pPr>
              <a:buNone/>
            </a:pPr>
            <a:r>
              <a:rPr lang="en-IN" sz="2400" dirty="0" smtClean="0"/>
              <a:t>It is this problem that leads us to a more useful form of the parametric cubic curve: the Bezier form</a:t>
            </a:r>
            <a:endParaRPr lang="en-IN" sz="2400" b="1" i="1" baseline="-25000" dirty="0" smtClean="0"/>
          </a:p>
          <a:p>
            <a:pPr>
              <a:buNone/>
            </a:pPr>
            <a:endParaRPr lang="en-IN" i="1" dirty="0" smtClean="0"/>
          </a:p>
          <a:p>
            <a:endParaRPr lang="en-US" i="1" baseline="-25000" dirty="0" smtClean="0"/>
          </a:p>
          <a:p>
            <a:endParaRPr lang="en-IN" i="1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Continuity Cond. For </a:t>
            </a:r>
            <a:r>
              <a:rPr lang="en-US" dirty="0" err="1" smtClean="0"/>
              <a:t>Hermite</a:t>
            </a:r>
            <a:r>
              <a:rPr lang="en-US" dirty="0" smtClean="0"/>
              <a:t> Curve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two </a:t>
            </a:r>
            <a:r>
              <a:rPr lang="en-US" dirty="0" err="1" smtClean="0"/>
              <a:t>Hermite</a:t>
            </a:r>
            <a:r>
              <a:rPr lang="en-US" dirty="0" smtClean="0"/>
              <a:t> curves to share a common endpoint with G1 continuity the geometry vector must have the form</a:t>
            </a:r>
          </a:p>
          <a:p>
            <a:r>
              <a:rPr lang="en-US" dirty="0" smtClean="0"/>
              <a:t>[P1 P4 R1 R4]  and [P4 P7 kR4 R7] with k&gt;0</a:t>
            </a:r>
          </a:p>
          <a:p>
            <a:r>
              <a:rPr lang="en-US" dirty="0" smtClean="0"/>
              <a:t>There must be a shared endpoint P4 and tangents with at least equal directions</a:t>
            </a:r>
          </a:p>
          <a:p>
            <a:r>
              <a:rPr lang="en-US" dirty="0" smtClean="0"/>
              <a:t>C1 continuity requires k=0 so the tangent vector direction and magnitude must </a:t>
            </a:r>
            <a:r>
              <a:rPr lang="en-US" smtClean="0"/>
              <a:t>be equal</a:t>
            </a:r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Polygon Surfaces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</a:t>
            </a:r>
            <a:r>
              <a:rPr lang="en-IN" b="1" dirty="0" smtClean="0"/>
              <a:t>polygon mesh</a:t>
            </a:r>
            <a:r>
              <a:rPr lang="en-IN" dirty="0" smtClean="0"/>
              <a:t> or </a:t>
            </a:r>
            <a:r>
              <a:rPr lang="en-IN" dirty="0" smtClean="0">
                <a:hlinkClick r:id="rId2" tooltip="Unstructured grid"/>
              </a:rPr>
              <a:t>unstructured grid</a:t>
            </a:r>
            <a:r>
              <a:rPr lang="en-IN" dirty="0" smtClean="0"/>
              <a:t> is a collection of vertices, edges and faces that defines the shape of a </a:t>
            </a:r>
            <a:r>
              <a:rPr lang="en-IN" dirty="0" smtClean="0">
                <a:hlinkClick r:id="rId3" tooltip="Polyhedron"/>
              </a:rPr>
              <a:t>polyhedral</a:t>
            </a:r>
            <a:r>
              <a:rPr lang="en-IN" dirty="0" smtClean="0"/>
              <a:t> object in </a:t>
            </a:r>
            <a:r>
              <a:rPr lang="en-IN" dirty="0" smtClean="0">
                <a:hlinkClick r:id="rId4" tooltip="3D computer graphics"/>
              </a:rPr>
              <a:t>3D computer graphics</a:t>
            </a:r>
            <a:r>
              <a:rPr lang="en-IN" dirty="0" smtClean="0"/>
              <a:t> and </a:t>
            </a:r>
            <a:r>
              <a:rPr lang="en-IN" dirty="0" smtClean="0">
                <a:hlinkClick r:id="rId5" tooltip="Solid modeling"/>
              </a:rPr>
              <a:t>solid </a:t>
            </a:r>
            <a:r>
              <a:rPr lang="en-IN" dirty="0" err="1" smtClean="0">
                <a:hlinkClick r:id="rId5" tooltip="Solid modeling"/>
              </a:rPr>
              <a:t>modeling</a:t>
            </a:r>
            <a:r>
              <a:rPr lang="en-IN" dirty="0" smtClean="0"/>
              <a:t>. The faces usually consist of </a:t>
            </a:r>
            <a:r>
              <a:rPr lang="en-IN" dirty="0" smtClean="0">
                <a:hlinkClick r:id="rId6" tooltip="Triangle"/>
              </a:rPr>
              <a:t>triangles</a:t>
            </a:r>
            <a:r>
              <a:rPr lang="en-IN" dirty="0" smtClean="0"/>
              <a:t>, </a:t>
            </a:r>
            <a:r>
              <a:rPr lang="en-IN" dirty="0" smtClean="0">
                <a:hlinkClick r:id="rId7" tooltip="Quadrilateral"/>
              </a:rPr>
              <a:t>quadrilaterals</a:t>
            </a:r>
            <a:r>
              <a:rPr lang="en-IN" dirty="0" smtClean="0"/>
              <a:t> or other simple </a:t>
            </a:r>
            <a:r>
              <a:rPr lang="en-IN" dirty="0" smtClean="0">
                <a:hlinkClick r:id="rId8" tooltip="Convex polygon"/>
              </a:rPr>
              <a:t>convex polygons</a:t>
            </a:r>
            <a:r>
              <a:rPr lang="en-IN" dirty="0" smtClean="0"/>
              <a:t>, since this simplifies </a:t>
            </a:r>
            <a:r>
              <a:rPr lang="en-IN" dirty="0" smtClean="0">
                <a:hlinkClick r:id="rId9" tooltip="Rendering (computer graphics)"/>
              </a:rPr>
              <a:t>rendering</a:t>
            </a:r>
            <a:r>
              <a:rPr lang="en-IN" dirty="0" smtClean="0"/>
              <a:t>, but may also be composed of more general concave polygons, or polygons with holes.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Cubic </a:t>
            </a:r>
            <a:r>
              <a:rPr lang="en-IN" b="1" i="1" dirty="0" err="1" smtClean="0"/>
              <a:t>Bézier</a:t>
            </a:r>
            <a:r>
              <a:rPr lang="en-IN" b="1" i="1" dirty="0" smtClean="0"/>
              <a:t> Curves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The Bezier form of the parametric cubic curve solves the problem that plagued the </a:t>
            </a:r>
            <a:r>
              <a:rPr lang="en-IN" dirty="0" err="1" smtClean="0"/>
              <a:t>Hermite</a:t>
            </a:r>
            <a:r>
              <a:rPr lang="en-IN" dirty="0" smtClean="0"/>
              <a:t> form: it provides a mechanism for relating the tangent vector magnitudes to points in space.  </a:t>
            </a:r>
          </a:p>
          <a:p>
            <a:r>
              <a:rPr lang="en-IN" dirty="0" smtClean="0"/>
              <a:t>The endpoints, </a:t>
            </a:r>
            <a:r>
              <a:rPr lang="en-IN" i="1" dirty="0" smtClean="0"/>
              <a:t>P</a:t>
            </a:r>
            <a:r>
              <a:rPr lang="en-IN" i="1" baseline="-25000" dirty="0" smtClean="0"/>
              <a:t>1</a:t>
            </a:r>
            <a:r>
              <a:rPr lang="en-IN" dirty="0" smtClean="0"/>
              <a:t> and </a:t>
            </a:r>
            <a:r>
              <a:rPr lang="en-IN" i="1" dirty="0" smtClean="0"/>
              <a:t>P</a:t>
            </a:r>
            <a:r>
              <a:rPr lang="en-IN" i="1" baseline="-25000" dirty="0" smtClean="0"/>
              <a:t>4</a:t>
            </a:r>
            <a:r>
              <a:rPr lang="en-IN" dirty="0" smtClean="0"/>
              <a:t>, and the intermediate points, </a:t>
            </a:r>
            <a:r>
              <a:rPr lang="en-IN" i="1" dirty="0" smtClean="0"/>
              <a:t>P</a:t>
            </a:r>
            <a:r>
              <a:rPr lang="en-IN" i="1" baseline="-25000" dirty="0" smtClean="0"/>
              <a:t>2</a:t>
            </a:r>
            <a:r>
              <a:rPr lang="en-IN" dirty="0" smtClean="0"/>
              <a:t> and </a:t>
            </a:r>
            <a:r>
              <a:rPr lang="en-IN" i="1" dirty="0" smtClean="0"/>
              <a:t>P</a:t>
            </a:r>
            <a:r>
              <a:rPr lang="en-IN" i="1" baseline="-25000" dirty="0" smtClean="0"/>
              <a:t>3</a:t>
            </a:r>
            <a:r>
              <a:rPr lang="en-IN" dirty="0" smtClean="0"/>
              <a:t>, of the Bezier geometry are resolved into the tangent vectors </a:t>
            </a:r>
            <a:r>
              <a:rPr lang="en-IN" i="1" dirty="0" smtClean="0"/>
              <a:t>R</a:t>
            </a:r>
            <a:r>
              <a:rPr lang="en-IN" i="1" baseline="-25000" dirty="0" smtClean="0"/>
              <a:t>1</a:t>
            </a:r>
            <a:r>
              <a:rPr lang="en-IN" dirty="0" smtClean="0"/>
              <a:t> and </a:t>
            </a:r>
            <a:r>
              <a:rPr lang="en-IN" i="1" dirty="0" smtClean="0"/>
              <a:t>R</a:t>
            </a:r>
            <a:r>
              <a:rPr lang="en-IN" i="1" baseline="-25000" dirty="0" smtClean="0"/>
              <a:t>4</a:t>
            </a:r>
            <a:r>
              <a:rPr lang="en-IN" dirty="0" smtClean="0"/>
              <a:t> of the </a:t>
            </a:r>
            <a:r>
              <a:rPr lang="en-IN" dirty="0" err="1" smtClean="0"/>
              <a:t>Hermite</a:t>
            </a:r>
            <a:r>
              <a:rPr lang="en-IN" dirty="0" smtClean="0"/>
              <a:t> geometry. </a:t>
            </a:r>
          </a:p>
          <a:p>
            <a:r>
              <a:rPr lang="en-IN" dirty="0" smtClean="0"/>
              <a:t> The </a:t>
            </a:r>
            <a:r>
              <a:rPr lang="en-IN" dirty="0" err="1" smtClean="0"/>
              <a:t>Bézier</a:t>
            </a:r>
            <a:r>
              <a:rPr lang="en-IN" dirty="0" smtClean="0"/>
              <a:t> </a:t>
            </a:r>
            <a:r>
              <a:rPr lang="en-IN" b="1" dirty="0" smtClean="0"/>
              <a:t>geometry matrix GB consists of four control points.</a:t>
            </a:r>
            <a:endParaRPr lang="en-I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b="1" i="1" dirty="0" smtClean="0"/>
              <a:t>Cubic </a:t>
            </a:r>
            <a:r>
              <a:rPr lang="en-IN" b="1" i="1" dirty="0" err="1" smtClean="0"/>
              <a:t>Bézier</a:t>
            </a:r>
            <a:r>
              <a:rPr lang="en-IN" b="1" i="1" dirty="0" smtClean="0"/>
              <a:t> Curves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57232"/>
            <a:ext cx="8715436" cy="5786478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To help understand the effects of the intermediate control points, we will walk through the evaluation of the Bezier curve function </a:t>
            </a:r>
            <a:r>
              <a:rPr lang="en-IN" i="1" dirty="0" smtClean="0"/>
              <a:t>Q</a:t>
            </a:r>
            <a:r>
              <a:rPr lang="en-IN" i="1" baseline="-25000" dirty="0" smtClean="0"/>
              <a:t>B</a:t>
            </a:r>
            <a:r>
              <a:rPr lang="en-IN" i="1" dirty="0" smtClean="0"/>
              <a:t>(t)</a:t>
            </a:r>
            <a:r>
              <a:rPr lang="en-IN" dirty="0" smtClean="0"/>
              <a:t>.   </a:t>
            </a:r>
          </a:p>
          <a:p>
            <a:r>
              <a:rPr lang="en-IN" dirty="0" smtClean="0"/>
              <a:t>When </a:t>
            </a:r>
            <a:r>
              <a:rPr lang="en-IN" i="1" dirty="0" smtClean="0"/>
              <a:t>t = 0</a:t>
            </a:r>
            <a:r>
              <a:rPr lang="en-IN" dirty="0" smtClean="0"/>
              <a:t>, the function evaluates to the point </a:t>
            </a:r>
            <a:r>
              <a:rPr lang="en-IN" i="1" dirty="0" smtClean="0"/>
              <a:t>P</a:t>
            </a:r>
            <a:r>
              <a:rPr lang="en-IN" i="1" baseline="-25000" dirty="0" smtClean="0"/>
              <a:t>1</a:t>
            </a:r>
            <a:r>
              <a:rPr lang="en-IN" dirty="0" smtClean="0"/>
              <a:t>.  </a:t>
            </a:r>
          </a:p>
          <a:p>
            <a:r>
              <a:rPr lang="en-IN" dirty="0" smtClean="0"/>
              <a:t> As </a:t>
            </a:r>
            <a:r>
              <a:rPr lang="en-IN" i="1" dirty="0" smtClean="0"/>
              <a:t>t</a:t>
            </a:r>
            <a:r>
              <a:rPr lang="en-IN" dirty="0" smtClean="0"/>
              <a:t> increases, the curve moves towards the other endpoint, </a:t>
            </a:r>
            <a:r>
              <a:rPr lang="en-IN" i="1" dirty="0" smtClean="0"/>
              <a:t>P</a:t>
            </a:r>
            <a:r>
              <a:rPr lang="en-IN" i="1" baseline="-25000" dirty="0" smtClean="0"/>
              <a:t>4</a:t>
            </a:r>
            <a:r>
              <a:rPr lang="en-IN" dirty="0" smtClean="0"/>
              <a:t>, in a straight line (it is, after all, the shortest path between the two points). </a:t>
            </a:r>
          </a:p>
          <a:p>
            <a:r>
              <a:rPr lang="en-IN" dirty="0" smtClean="0"/>
              <a:t>  However, the intermediate control points deform this straight line.  When </a:t>
            </a:r>
            <a:r>
              <a:rPr lang="en-IN" i="1" dirty="0" smtClean="0"/>
              <a:t>t = .01</a:t>
            </a:r>
            <a:r>
              <a:rPr lang="en-IN" dirty="0" smtClean="0"/>
              <a:t>, the value of the intermediate point </a:t>
            </a:r>
            <a:r>
              <a:rPr lang="en-IN" i="1" dirty="0" smtClean="0"/>
              <a:t>P</a:t>
            </a:r>
            <a:r>
              <a:rPr lang="en-IN" i="1" baseline="-25000" dirty="0" smtClean="0"/>
              <a:t>2</a:t>
            </a:r>
            <a:r>
              <a:rPr lang="en-IN" dirty="0" smtClean="0"/>
              <a:t> has more influence on the curve than the intermediate point </a:t>
            </a:r>
            <a:r>
              <a:rPr lang="en-IN" i="1" dirty="0" smtClean="0"/>
              <a:t>P</a:t>
            </a:r>
            <a:r>
              <a:rPr lang="en-IN" i="1" baseline="-25000" dirty="0" smtClean="0"/>
              <a:t>3</a:t>
            </a:r>
            <a:r>
              <a:rPr lang="en-IN" dirty="0" smtClean="0"/>
              <a:t>. </a:t>
            </a:r>
          </a:p>
          <a:p>
            <a:r>
              <a:rPr lang="en-IN" dirty="0" smtClean="0"/>
              <a:t> As </a:t>
            </a:r>
            <a:r>
              <a:rPr lang="en-IN" i="1" dirty="0" smtClean="0"/>
              <a:t>t</a:t>
            </a:r>
            <a:r>
              <a:rPr lang="en-IN" dirty="0" smtClean="0"/>
              <a:t> increases to .4, the intermediate control point </a:t>
            </a:r>
            <a:r>
              <a:rPr lang="en-IN" i="1" dirty="0" smtClean="0"/>
              <a:t>P</a:t>
            </a:r>
            <a:r>
              <a:rPr lang="en-IN" i="1" baseline="-25000" dirty="0" smtClean="0"/>
              <a:t>2</a:t>
            </a:r>
            <a:r>
              <a:rPr lang="en-IN" dirty="0" smtClean="0"/>
              <a:t> still has more control over the curve than </a:t>
            </a:r>
            <a:r>
              <a:rPr lang="en-IN" i="1" dirty="0" smtClean="0"/>
              <a:t>P</a:t>
            </a:r>
            <a:r>
              <a:rPr lang="en-IN" i="1" baseline="-25000" dirty="0" smtClean="0"/>
              <a:t>3</a:t>
            </a:r>
            <a:r>
              <a:rPr lang="en-IN" dirty="0" smtClean="0"/>
              <a:t>. </a:t>
            </a:r>
          </a:p>
          <a:p>
            <a:r>
              <a:rPr lang="en-IN" dirty="0" smtClean="0"/>
              <a:t> At </a:t>
            </a:r>
            <a:r>
              <a:rPr lang="en-IN" i="1" dirty="0" smtClean="0"/>
              <a:t>t = .5</a:t>
            </a:r>
            <a:r>
              <a:rPr lang="en-IN" dirty="0" smtClean="0"/>
              <a:t>, the intermediate points have equal influence over the curve.  </a:t>
            </a:r>
          </a:p>
          <a:p>
            <a:r>
              <a:rPr lang="en-IN" dirty="0" smtClean="0"/>
              <a:t>When </a:t>
            </a:r>
            <a:r>
              <a:rPr lang="en-IN" i="1" dirty="0" smtClean="0"/>
              <a:t>t &gt; .5</a:t>
            </a:r>
            <a:r>
              <a:rPr lang="en-IN" dirty="0" smtClean="0"/>
              <a:t>, the control point </a:t>
            </a:r>
            <a:r>
              <a:rPr lang="en-IN" i="1" dirty="0" smtClean="0"/>
              <a:t>P</a:t>
            </a:r>
            <a:r>
              <a:rPr lang="en-IN" i="1" baseline="-25000" dirty="0" smtClean="0"/>
              <a:t>3</a:t>
            </a:r>
            <a:r>
              <a:rPr lang="en-IN" dirty="0" smtClean="0"/>
              <a:t> has the greater influence. 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b="1" i="1" dirty="0" smtClean="0"/>
              <a:t>Cubic </a:t>
            </a:r>
            <a:r>
              <a:rPr lang="en-IN" b="1" i="1" dirty="0" err="1" smtClean="0"/>
              <a:t>Bézier</a:t>
            </a:r>
            <a:r>
              <a:rPr lang="en-IN" b="1" i="1" dirty="0" smtClean="0"/>
              <a:t> Curves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715040"/>
          </a:xfrm>
        </p:spPr>
        <p:txBody>
          <a:bodyPr/>
          <a:lstStyle/>
          <a:p>
            <a:r>
              <a:rPr lang="en-IN" dirty="0" smtClean="0"/>
              <a:t> intermediate control points deforming the line </a:t>
            </a:r>
            <a:r>
              <a:rPr lang="en-IN" i="1" dirty="0" smtClean="0"/>
              <a:t>P</a:t>
            </a:r>
            <a:r>
              <a:rPr lang="en-IN" i="1" baseline="-25000" dirty="0" smtClean="0"/>
              <a:t>1</a:t>
            </a:r>
            <a:r>
              <a:rPr lang="en-IN" i="1" dirty="0" smtClean="0"/>
              <a:t>P</a:t>
            </a:r>
            <a:r>
              <a:rPr lang="en-IN" i="1" baseline="-25000" dirty="0" smtClean="0"/>
              <a:t>4</a:t>
            </a:r>
            <a:r>
              <a:rPr lang="en-IN" dirty="0" smtClean="0"/>
              <a:t>as you consider the following curves.</a:t>
            </a:r>
            <a:endParaRPr lang="en-IN" dirty="0"/>
          </a:p>
        </p:txBody>
      </p:sp>
      <p:pic>
        <p:nvPicPr>
          <p:cNvPr id="4" name="Picture 3" descr="beziers.gif (4928 bytes)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000240"/>
            <a:ext cx="7786742" cy="485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IN" b="1" i="1" dirty="0" smtClean="0"/>
              <a:t>Cubic </a:t>
            </a:r>
            <a:r>
              <a:rPr lang="en-IN" b="1" i="1" dirty="0" err="1" smtClean="0"/>
              <a:t>Bézier</a:t>
            </a:r>
            <a:r>
              <a:rPr lang="en-IN" b="1" i="1" dirty="0" smtClean="0"/>
              <a:t> Curves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572164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The </a:t>
            </a:r>
            <a:r>
              <a:rPr lang="en-IN" dirty="0" err="1" smtClean="0"/>
              <a:t>Bézier</a:t>
            </a:r>
            <a:r>
              <a:rPr lang="en-IN" dirty="0" smtClean="0"/>
              <a:t> </a:t>
            </a:r>
            <a:r>
              <a:rPr lang="en-IN" b="1" dirty="0" smtClean="0"/>
              <a:t>geometry matrix GB consists of four control points.</a:t>
            </a:r>
            <a:r>
              <a:rPr lang="en-IN" b="1" i="1" dirty="0" smtClean="0"/>
              <a:t>  </a:t>
            </a:r>
            <a:r>
              <a:rPr lang="en-IN" i="1" dirty="0" smtClean="0"/>
              <a:t>G</a:t>
            </a:r>
            <a:r>
              <a:rPr lang="en-IN" i="1" baseline="-25000" dirty="0" smtClean="0"/>
              <a:t>B</a:t>
            </a:r>
            <a:r>
              <a:rPr lang="en-IN" i="1" dirty="0" smtClean="0"/>
              <a:t> = [P1 P2 P3 P4 ]</a:t>
            </a:r>
          </a:p>
          <a:p>
            <a:r>
              <a:rPr lang="en-US" i="1" dirty="0" smtClean="0"/>
              <a:t>The starting and ending tangent vectors are determined by the vectors P1P2 and P3P4 and are related to R1 and R4 by</a:t>
            </a:r>
          </a:p>
          <a:p>
            <a:r>
              <a:rPr lang="en-US" i="1" dirty="0" smtClean="0"/>
              <a:t>R1 = Q’(0) = 3(P2-P1) , R4 = 3(P4-P3)</a:t>
            </a:r>
          </a:p>
          <a:p>
            <a:r>
              <a:rPr lang="en-IN" dirty="0" err="1" smtClean="0"/>
              <a:t>Bézier</a:t>
            </a:r>
            <a:r>
              <a:rPr lang="en-IN" dirty="0" smtClean="0"/>
              <a:t> curve interpolates the two control points and approximate the other two.</a:t>
            </a:r>
            <a:endParaRPr lang="en-IN" i="1" dirty="0" smtClean="0"/>
          </a:p>
          <a:p>
            <a:r>
              <a:rPr lang="en-IN" dirty="0" smtClean="0"/>
              <a:t>The </a:t>
            </a:r>
            <a:r>
              <a:rPr lang="en-IN" dirty="0" err="1" smtClean="0"/>
              <a:t>Bézier</a:t>
            </a:r>
            <a:r>
              <a:rPr lang="en-IN" dirty="0" smtClean="0"/>
              <a:t> </a:t>
            </a:r>
            <a:r>
              <a:rPr lang="en-IN" b="1" dirty="0" smtClean="0"/>
              <a:t>Geometry  matrix G</a:t>
            </a:r>
            <a:r>
              <a:rPr lang="en-IN" b="1" baseline="-25000" dirty="0" smtClean="0"/>
              <a:t>B</a:t>
            </a:r>
            <a:r>
              <a:rPr lang="en-IN" b="1" dirty="0" smtClean="0"/>
              <a:t> consist of four points G</a:t>
            </a:r>
            <a:r>
              <a:rPr lang="en-IN" b="1" baseline="-25000" dirty="0" smtClean="0"/>
              <a:t>B</a:t>
            </a:r>
            <a:r>
              <a:rPr lang="en-IN" b="1" dirty="0" smtClean="0"/>
              <a:t> = [P1 P2 P3 P4]</a:t>
            </a:r>
          </a:p>
          <a:p>
            <a:pPr>
              <a:buNone/>
            </a:pPr>
            <a:r>
              <a:rPr lang="en-IN" b="1" baseline="-25000" dirty="0" smtClean="0"/>
              <a:t>         </a:t>
            </a:r>
            <a:endParaRPr lang="en-IN" i="1" baseline="-250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b="1" i="1" dirty="0" smtClean="0"/>
              <a:t>Cubic </a:t>
            </a:r>
            <a:r>
              <a:rPr lang="en-IN" b="1" i="1" dirty="0" err="1" smtClean="0"/>
              <a:t>Bézier</a:t>
            </a:r>
            <a:r>
              <a:rPr lang="en-IN" b="1" i="1" dirty="0" smtClean="0"/>
              <a:t> Curves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786478"/>
          </a:xfrm>
        </p:spPr>
        <p:txBody>
          <a:bodyPr>
            <a:normAutofit/>
          </a:bodyPr>
          <a:lstStyle/>
          <a:p>
            <a:r>
              <a:rPr lang="en-US" dirty="0" smtClean="0"/>
              <a:t>Let M</a:t>
            </a:r>
            <a:r>
              <a:rPr lang="en-US" baseline="-25000" dirty="0" smtClean="0"/>
              <a:t>HB</a:t>
            </a:r>
            <a:r>
              <a:rPr lang="en-US" dirty="0" smtClean="0"/>
              <a:t> the  conversion matrix that define the relation between the </a:t>
            </a:r>
            <a:r>
              <a:rPr lang="en-US" dirty="0" err="1" smtClean="0"/>
              <a:t>Hermite</a:t>
            </a:r>
            <a:r>
              <a:rPr lang="en-US" dirty="0" smtClean="0"/>
              <a:t> geometry vector and the Bezier </a:t>
            </a:r>
            <a:r>
              <a:rPr lang="en-US" dirty="0" err="1" smtClean="0"/>
              <a:t>gemeotry</a:t>
            </a:r>
            <a:r>
              <a:rPr lang="en-US" dirty="0" smtClean="0"/>
              <a:t> vector.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</a:t>
            </a:r>
            <a:r>
              <a:rPr lang="en-US" baseline="-25000" dirty="0" smtClean="0"/>
              <a:t>H</a:t>
            </a:r>
            <a:r>
              <a:rPr lang="en-US" dirty="0" smtClean="0"/>
              <a:t>   =           =         </a:t>
            </a:r>
          </a:p>
          <a:p>
            <a:pPr>
              <a:buNone/>
            </a:pPr>
            <a:r>
              <a:rPr lang="en-US" i="1" dirty="0" smtClean="0"/>
              <a:t>                         </a:t>
            </a:r>
            <a:r>
              <a:rPr lang="en-IN" i="1" dirty="0" smtClean="0"/>
              <a:t>= M</a:t>
            </a:r>
            <a:r>
              <a:rPr lang="en-IN" i="1" baseline="-25000" dirty="0" smtClean="0"/>
              <a:t>HB</a:t>
            </a:r>
            <a:r>
              <a:rPr lang="en-US" dirty="0" smtClean="0"/>
              <a:t>.</a:t>
            </a:r>
            <a:r>
              <a:rPr lang="en-IN" i="1" dirty="0" smtClean="0"/>
              <a:t> G</a:t>
            </a:r>
            <a:r>
              <a:rPr lang="en-IN" i="1" baseline="-25000" dirty="0" smtClean="0"/>
              <a:t>B</a:t>
            </a:r>
            <a:r>
              <a:rPr lang="en-US" dirty="0" smtClean="0"/>
              <a:t> </a:t>
            </a:r>
          </a:p>
          <a:p>
            <a:r>
              <a:rPr lang="en-IN" i="1" dirty="0" smtClean="0"/>
              <a:t>To find Bezier Basis Matrix M</a:t>
            </a:r>
            <a:r>
              <a:rPr lang="en-IN" i="1" baseline="-25000" dirty="0" smtClean="0"/>
              <a:t>B  </a:t>
            </a:r>
            <a:r>
              <a:rPr lang="en-IN" i="1" dirty="0" smtClean="0"/>
              <a:t>we use </a:t>
            </a:r>
            <a:r>
              <a:rPr lang="en-IN" i="1" dirty="0" err="1" smtClean="0"/>
              <a:t>Hermite</a:t>
            </a:r>
            <a:r>
              <a:rPr lang="en-IN" i="1" dirty="0" smtClean="0"/>
              <a:t> curve equation and substitute </a:t>
            </a:r>
            <a:r>
              <a:rPr lang="en-US" dirty="0" smtClean="0"/>
              <a:t>G</a:t>
            </a:r>
            <a:r>
              <a:rPr lang="en-US" baseline="-25000" dirty="0" smtClean="0"/>
              <a:t>H</a:t>
            </a:r>
            <a:r>
              <a:rPr lang="en-US" dirty="0" smtClean="0"/>
              <a:t> = </a:t>
            </a:r>
            <a:r>
              <a:rPr lang="en-IN" i="1" dirty="0" smtClean="0"/>
              <a:t>M</a:t>
            </a:r>
            <a:r>
              <a:rPr lang="en-IN" i="1" baseline="-25000" dirty="0" smtClean="0"/>
              <a:t>HB</a:t>
            </a:r>
            <a:r>
              <a:rPr lang="en-US" dirty="0" smtClean="0"/>
              <a:t>.</a:t>
            </a:r>
            <a:r>
              <a:rPr lang="en-IN" i="1" dirty="0" smtClean="0"/>
              <a:t> G</a:t>
            </a:r>
            <a:r>
              <a:rPr lang="en-IN" i="1" baseline="-25000" dirty="0" smtClean="0"/>
              <a:t>B</a:t>
            </a:r>
            <a:r>
              <a:rPr lang="en-US" dirty="0" smtClean="0"/>
              <a:t>  and define </a:t>
            </a:r>
            <a:r>
              <a:rPr lang="en-IN" i="1" dirty="0" smtClean="0"/>
              <a:t>M</a:t>
            </a:r>
            <a:r>
              <a:rPr lang="en-IN" i="1" baseline="-25000" dirty="0" smtClean="0"/>
              <a:t>B </a:t>
            </a:r>
            <a:r>
              <a:rPr lang="en-IN" i="1" dirty="0" smtClean="0"/>
              <a:t>=M</a:t>
            </a:r>
            <a:r>
              <a:rPr lang="en-IN" i="1" baseline="-25000" dirty="0" smtClean="0"/>
              <a:t>H</a:t>
            </a:r>
            <a:r>
              <a:rPr lang="en-IN" i="1" dirty="0" smtClean="0"/>
              <a:t> . M</a:t>
            </a:r>
            <a:r>
              <a:rPr lang="en-IN" i="1" baseline="-25000" dirty="0" smtClean="0"/>
              <a:t>HB     </a:t>
            </a:r>
            <a:endParaRPr lang="en-IN" i="1" dirty="0" smtClean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28794" y="2357430"/>
          <a:ext cx="50006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71802" y="2357430"/>
          <a:ext cx="197643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108"/>
                <a:gridCol w="494108"/>
                <a:gridCol w="494108"/>
                <a:gridCol w="4941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286380" y="2357430"/>
          <a:ext cx="57150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b="1" i="1" dirty="0" smtClean="0"/>
              <a:t>Cubic </a:t>
            </a:r>
            <a:r>
              <a:rPr lang="en-IN" b="1" i="1" dirty="0" err="1" smtClean="0"/>
              <a:t>Bézier</a:t>
            </a:r>
            <a:r>
              <a:rPr lang="en-IN" b="1" i="1" dirty="0" smtClean="0"/>
              <a:t> Curves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150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Q(t) = T.</a:t>
            </a:r>
            <a:r>
              <a:rPr lang="en-IN" i="1" dirty="0" smtClean="0"/>
              <a:t> M</a:t>
            </a:r>
            <a:r>
              <a:rPr lang="en-IN" i="1" baseline="-25000" dirty="0" smtClean="0"/>
              <a:t>H</a:t>
            </a:r>
            <a:r>
              <a:rPr lang="en-IN" i="1" dirty="0" smtClean="0"/>
              <a:t> .G</a:t>
            </a:r>
            <a:r>
              <a:rPr lang="en-IN" i="1" baseline="-25000" dirty="0" smtClean="0"/>
              <a:t>H</a:t>
            </a:r>
            <a:r>
              <a:rPr lang="en-US" dirty="0" smtClean="0"/>
              <a:t> = T.</a:t>
            </a:r>
            <a:r>
              <a:rPr lang="en-IN" i="1" dirty="0" smtClean="0"/>
              <a:t> M</a:t>
            </a:r>
            <a:r>
              <a:rPr lang="en-IN" i="1" baseline="-25000" dirty="0" smtClean="0"/>
              <a:t>H</a:t>
            </a:r>
            <a:r>
              <a:rPr lang="en-IN" i="1" dirty="0" smtClean="0"/>
              <a:t> .(M</a:t>
            </a:r>
            <a:r>
              <a:rPr lang="en-IN" i="1" baseline="-25000" dirty="0" smtClean="0"/>
              <a:t>HB</a:t>
            </a:r>
            <a:r>
              <a:rPr lang="en-US" dirty="0" smtClean="0"/>
              <a:t>.</a:t>
            </a:r>
            <a:r>
              <a:rPr lang="en-IN" i="1" dirty="0" smtClean="0"/>
              <a:t>G</a:t>
            </a:r>
            <a:r>
              <a:rPr lang="en-IN" i="1" baseline="-25000" dirty="0" smtClean="0"/>
              <a:t>B</a:t>
            </a:r>
            <a:r>
              <a:rPr lang="en-US" dirty="0" smtClean="0"/>
              <a:t>) = T.</a:t>
            </a:r>
            <a:r>
              <a:rPr lang="en-IN" i="1" dirty="0" smtClean="0"/>
              <a:t> (M</a:t>
            </a:r>
            <a:r>
              <a:rPr lang="en-IN" i="1" baseline="-25000" dirty="0" smtClean="0"/>
              <a:t>H</a:t>
            </a:r>
            <a:r>
              <a:rPr lang="en-IN" i="1" dirty="0" smtClean="0"/>
              <a:t> .M</a:t>
            </a:r>
            <a:r>
              <a:rPr lang="en-IN" i="1" baseline="-25000" dirty="0" smtClean="0"/>
              <a:t>HB</a:t>
            </a:r>
            <a:r>
              <a:rPr lang="en-US" dirty="0" smtClean="0"/>
              <a:t>).</a:t>
            </a:r>
            <a:r>
              <a:rPr lang="en-IN" i="1" dirty="0" smtClean="0"/>
              <a:t> G</a:t>
            </a:r>
            <a:r>
              <a:rPr lang="en-IN" i="1" baseline="-25000" dirty="0" smtClean="0"/>
              <a:t>B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= T. </a:t>
            </a:r>
            <a:r>
              <a:rPr lang="en-IN" i="1" dirty="0" smtClean="0"/>
              <a:t>M</a:t>
            </a:r>
            <a:r>
              <a:rPr lang="en-IN" i="1" baseline="-25000" dirty="0" smtClean="0"/>
              <a:t>B</a:t>
            </a:r>
            <a:r>
              <a:rPr lang="en-US" dirty="0" smtClean="0"/>
              <a:t>.</a:t>
            </a:r>
            <a:r>
              <a:rPr lang="en-IN" i="1" dirty="0" smtClean="0"/>
              <a:t>G</a:t>
            </a:r>
            <a:r>
              <a:rPr lang="en-IN" i="1" baseline="-25000" dirty="0" smtClean="0"/>
              <a:t>B</a:t>
            </a:r>
            <a:r>
              <a:rPr lang="en-IN" i="1" dirty="0" smtClean="0"/>
              <a:t>  </a:t>
            </a:r>
          </a:p>
          <a:p>
            <a:r>
              <a:rPr lang="en-US" i="1" dirty="0" smtClean="0"/>
              <a:t>Multiplying </a:t>
            </a:r>
            <a:r>
              <a:rPr lang="en-IN" i="1" dirty="0" smtClean="0"/>
              <a:t>M</a:t>
            </a:r>
            <a:r>
              <a:rPr lang="en-IN" i="1" baseline="-25000" dirty="0" smtClean="0"/>
              <a:t>H</a:t>
            </a:r>
            <a:r>
              <a:rPr lang="en-IN" i="1" dirty="0" smtClean="0"/>
              <a:t> .M</a:t>
            </a:r>
            <a:r>
              <a:rPr lang="en-IN" i="1" baseline="-25000" dirty="0" smtClean="0"/>
              <a:t>HB </a:t>
            </a:r>
            <a:r>
              <a:rPr lang="en-IN" i="1" dirty="0" smtClean="0"/>
              <a:t>gives</a:t>
            </a:r>
          </a:p>
          <a:p>
            <a:pPr>
              <a:buNone/>
            </a:pPr>
            <a:r>
              <a:rPr lang="en-US" i="1" dirty="0" smtClean="0"/>
              <a:t>                        </a:t>
            </a:r>
            <a:r>
              <a:rPr lang="en-IN" i="1" dirty="0" smtClean="0"/>
              <a:t>M</a:t>
            </a:r>
            <a:r>
              <a:rPr lang="en-IN" i="1" baseline="-25000" dirty="0" smtClean="0"/>
              <a:t>B    </a:t>
            </a:r>
            <a:r>
              <a:rPr lang="en-IN" i="1" dirty="0" smtClean="0"/>
              <a:t>= </a:t>
            </a:r>
            <a:r>
              <a:rPr lang="en-IN" i="1" baseline="-25000" dirty="0" smtClean="0"/>
              <a:t>  </a:t>
            </a:r>
            <a:r>
              <a:rPr lang="en-IN" i="1" dirty="0" smtClean="0"/>
              <a:t>M</a:t>
            </a:r>
            <a:r>
              <a:rPr lang="en-IN" i="1" baseline="-25000" dirty="0" smtClean="0"/>
              <a:t>H</a:t>
            </a:r>
            <a:r>
              <a:rPr lang="en-IN" i="1" dirty="0" smtClean="0"/>
              <a:t> .M</a:t>
            </a:r>
            <a:r>
              <a:rPr lang="en-IN" i="1" baseline="-25000" dirty="0" smtClean="0"/>
              <a:t>HB   </a:t>
            </a:r>
            <a:r>
              <a:rPr lang="en-IN" i="1" dirty="0" smtClean="0"/>
              <a:t>=  </a:t>
            </a:r>
          </a:p>
          <a:p>
            <a:pPr>
              <a:buNone/>
            </a:pPr>
            <a:endParaRPr lang="en-IN" i="1" baseline="-25000" dirty="0" smtClean="0"/>
          </a:p>
          <a:p>
            <a:endParaRPr lang="en-IN" i="1" dirty="0" smtClean="0"/>
          </a:p>
          <a:p>
            <a:endParaRPr lang="en-IN" i="1" dirty="0" smtClean="0"/>
          </a:p>
          <a:p>
            <a:r>
              <a:rPr lang="en-IN" i="1" dirty="0" smtClean="0"/>
              <a:t>And the product Q(t) </a:t>
            </a:r>
            <a:r>
              <a:rPr lang="en-US" dirty="0" smtClean="0"/>
              <a:t>= T. </a:t>
            </a:r>
            <a:r>
              <a:rPr lang="en-IN" i="1" dirty="0" smtClean="0"/>
              <a:t>M</a:t>
            </a:r>
            <a:r>
              <a:rPr lang="en-IN" i="1" baseline="-25000" dirty="0" smtClean="0"/>
              <a:t>B</a:t>
            </a:r>
            <a:r>
              <a:rPr lang="en-US" dirty="0" smtClean="0"/>
              <a:t>.</a:t>
            </a:r>
            <a:r>
              <a:rPr lang="en-IN" i="1" dirty="0" smtClean="0"/>
              <a:t>G</a:t>
            </a:r>
            <a:r>
              <a:rPr lang="en-IN" i="1" baseline="-25000" dirty="0" smtClean="0"/>
              <a:t>B      </a:t>
            </a:r>
          </a:p>
          <a:p>
            <a:pPr>
              <a:buNone/>
            </a:pPr>
            <a:r>
              <a:rPr lang="en-US" dirty="0" smtClean="0"/>
              <a:t>Q(t) =(1-t)</a:t>
            </a:r>
            <a:r>
              <a:rPr lang="en-US" baseline="30000" dirty="0" smtClean="0"/>
              <a:t>3</a:t>
            </a:r>
            <a:r>
              <a:rPr lang="en-US" dirty="0" smtClean="0"/>
              <a:t>P1 +3t(1-t)</a:t>
            </a:r>
            <a:r>
              <a:rPr lang="en-US" baseline="30000" dirty="0" smtClean="0"/>
              <a:t>2</a:t>
            </a:r>
            <a:r>
              <a:rPr lang="en-US" dirty="0" smtClean="0"/>
              <a:t>P2+3t</a:t>
            </a:r>
            <a:r>
              <a:rPr lang="en-US" baseline="30000" dirty="0" smtClean="0"/>
              <a:t>2</a:t>
            </a:r>
            <a:r>
              <a:rPr lang="en-US" dirty="0" smtClean="0"/>
              <a:t>(1-t)P3+t</a:t>
            </a:r>
            <a:r>
              <a:rPr lang="en-US" baseline="30000" dirty="0" smtClean="0"/>
              <a:t>3</a:t>
            </a:r>
            <a:r>
              <a:rPr lang="en-US" dirty="0" smtClean="0"/>
              <a:t>P4</a:t>
            </a:r>
          </a:p>
          <a:p>
            <a:pPr>
              <a:buNone/>
            </a:pPr>
            <a:r>
              <a:rPr lang="en-US" i="1" dirty="0" smtClean="0"/>
              <a:t>The four polynomials B</a:t>
            </a:r>
            <a:r>
              <a:rPr lang="en-IN" i="1" baseline="-25000" dirty="0" smtClean="0"/>
              <a:t>B </a:t>
            </a:r>
            <a:r>
              <a:rPr lang="en-US" dirty="0" smtClean="0"/>
              <a:t>= T. </a:t>
            </a:r>
            <a:r>
              <a:rPr lang="en-IN" i="1" dirty="0" smtClean="0"/>
              <a:t>M</a:t>
            </a:r>
            <a:r>
              <a:rPr lang="en-IN" i="1" baseline="-25000" dirty="0" smtClean="0"/>
              <a:t> </a:t>
            </a:r>
            <a:r>
              <a:rPr lang="en-IN" i="1" dirty="0" smtClean="0"/>
              <a:t> which are the weights in above Eq. are called the </a:t>
            </a:r>
            <a:r>
              <a:rPr lang="en-IN" b="1" i="1" dirty="0" smtClean="0"/>
              <a:t>Bernstein polynomial</a:t>
            </a:r>
          </a:p>
          <a:p>
            <a:pPr>
              <a:buNone/>
            </a:pPr>
            <a:endParaRPr lang="en-US" i="1" baseline="-25000" dirty="0" smtClean="0"/>
          </a:p>
          <a:p>
            <a:pPr>
              <a:buNone/>
            </a:pPr>
            <a:endParaRPr lang="en-IN" i="1" baseline="-25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43504" y="2214554"/>
          <a:ext cx="20002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7"/>
                <a:gridCol w="500067"/>
                <a:gridCol w="500067"/>
                <a:gridCol w="5000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IN" b="1" i="1" dirty="0" smtClean="0"/>
              <a:t>Cubic </a:t>
            </a:r>
            <a:r>
              <a:rPr lang="en-IN" b="1" i="1" dirty="0" err="1" smtClean="0"/>
              <a:t>Bézier</a:t>
            </a:r>
            <a:r>
              <a:rPr lang="en-IN" b="1" i="1" dirty="0" smtClean="0"/>
              <a:t> Curves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 fontScale="92500" lnSpcReduction="20000"/>
          </a:bodyPr>
          <a:lstStyle/>
          <a:p>
            <a:r>
              <a:rPr lang="en-IN" b="1" i="1" dirty="0" smtClean="0"/>
              <a:t>Properties of the </a:t>
            </a:r>
            <a:r>
              <a:rPr lang="en-IN" b="1" i="1" dirty="0" err="1" smtClean="0"/>
              <a:t>Bézier</a:t>
            </a:r>
            <a:r>
              <a:rPr lang="en-IN" b="1" i="1" dirty="0" smtClean="0"/>
              <a:t> Curve</a:t>
            </a:r>
          </a:p>
          <a:p>
            <a:r>
              <a:rPr lang="en-IN" b="1" dirty="0" smtClean="0"/>
              <a:t>The blending functions -</a:t>
            </a:r>
          </a:p>
          <a:p>
            <a:pPr>
              <a:buNone/>
            </a:pPr>
            <a:r>
              <a:rPr lang="en-IN" dirty="0" smtClean="0"/>
              <a:t>       are non-negative and they all sum to unity</a:t>
            </a:r>
          </a:p>
          <a:p>
            <a:r>
              <a:rPr lang="en-IN" b="1" dirty="0" smtClean="0"/>
              <a:t>Convex hull property -</a:t>
            </a:r>
          </a:p>
          <a:p>
            <a:pPr>
              <a:buNone/>
            </a:pPr>
            <a:r>
              <a:rPr lang="en-IN" dirty="0" smtClean="0"/>
              <a:t>     for t∈[0,1], each curve segment is completely within the convex hull of the four control points.</a:t>
            </a:r>
          </a:p>
          <a:p>
            <a:r>
              <a:rPr lang="en-IN" b="1" dirty="0" smtClean="0"/>
              <a:t>Symmetry</a:t>
            </a:r>
          </a:p>
          <a:p>
            <a:r>
              <a:rPr lang="en-IN" b="1" dirty="0" smtClean="0"/>
              <a:t>Endpoint interpolation</a:t>
            </a:r>
          </a:p>
          <a:p>
            <a:r>
              <a:rPr lang="en-IN" dirty="0" smtClean="0"/>
              <a:t>A </a:t>
            </a:r>
            <a:r>
              <a:rPr lang="en-IN" dirty="0" err="1" smtClean="0"/>
              <a:t>Bézier</a:t>
            </a:r>
            <a:r>
              <a:rPr lang="en-IN" dirty="0" smtClean="0"/>
              <a:t> curve can have C0 and C1 continuity at the join points</a:t>
            </a:r>
          </a:p>
          <a:p>
            <a:pPr>
              <a:buNone/>
            </a:pPr>
            <a:r>
              <a:rPr lang="en-IN" dirty="0" smtClean="0"/>
              <a:t>   (the three points must be distinct and collinear)</a:t>
            </a:r>
            <a:endParaRPr lang="en-I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5826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Continuity of Bezier Curve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28688"/>
            <a:ext cx="8229600" cy="5715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G1 continuity is provided at the endpoint when P3-P4= k(P4-P5),k&gt;0.That is, the three points P3,P4 and P5must be distinct and collinear.</a:t>
            </a:r>
          </a:p>
          <a:p>
            <a:r>
              <a:rPr lang="en-US" dirty="0" smtClean="0"/>
              <a:t>When k=1 , there is C1 continuity in addition to G1.</a:t>
            </a:r>
          </a:p>
          <a:p>
            <a:r>
              <a:rPr lang="en-US" dirty="0" smtClean="0"/>
              <a:t>If we refer the polynomials of two curve segments as xl(</a:t>
            </a:r>
            <a:r>
              <a:rPr lang="en-US" dirty="0" err="1" smtClean="0"/>
              <a:t>fr</a:t>
            </a:r>
            <a:r>
              <a:rPr lang="en-US" dirty="0" smtClean="0"/>
              <a:t> left segment) and </a:t>
            </a:r>
            <a:r>
              <a:rPr lang="en-US" dirty="0" err="1" smtClean="0"/>
              <a:t>xr</a:t>
            </a:r>
            <a:r>
              <a:rPr lang="en-US" dirty="0" smtClean="0"/>
              <a:t>(</a:t>
            </a:r>
            <a:r>
              <a:rPr lang="en-US" dirty="0" err="1" smtClean="0"/>
              <a:t>fr</a:t>
            </a:r>
            <a:r>
              <a:rPr lang="en-US" dirty="0" smtClean="0"/>
              <a:t> right segment) we can find C0 andC1 continuity conditions at their join point.</a:t>
            </a:r>
          </a:p>
          <a:p>
            <a:r>
              <a:rPr lang="en-US" dirty="0" smtClean="0"/>
              <a:t>Xl(1) =</a:t>
            </a:r>
            <a:r>
              <a:rPr lang="en-US" dirty="0" err="1" smtClean="0"/>
              <a:t>xr</a:t>
            </a:r>
            <a:r>
              <a:rPr lang="en-US" dirty="0" smtClean="0"/>
              <a:t>(0) =d/</a:t>
            </a:r>
            <a:r>
              <a:rPr lang="en-US" dirty="0" err="1" smtClean="0"/>
              <a:t>dtxl</a:t>
            </a:r>
            <a:r>
              <a:rPr lang="en-US" dirty="0" smtClean="0"/>
              <a:t>(1)=d/</a:t>
            </a:r>
            <a:r>
              <a:rPr lang="en-US" dirty="0" err="1" smtClean="0"/>
              <a:t>drxr</a:t>
            </a:r>
            <a:r>
              <a:rPr lang="en-US" dirty="0" smtClean="0"/>
              <a:t>(0)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C0 continuity</a:t>
            </a:r>
            <a:endParaRPr lang="en-IN" dirty="0"/>
          </a:p>
        </p:txBody>
      </p:sp>
      <p:pic>
        <p:nvPicPr>
          <p:cNvPr id="4" name="Content Placeholder 3" descr="bezcondi.gif (1350 bytes)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143116"/>
            <a:ext cx="714380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C1 continuity</a:t>
            </a:r>
            <a:endParaRPr lang="en-IN" dirty="0"/>
          </a:p>
        </p:txBody>
      </p:sp>
      <p:pic>
        <p:nvPicPr>
          <p:cNvPr id="4" name="Content Placeholder 3" descr="bezc1_1.gif (1271 bytes)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928802"/>
            <a:ext cx="6786609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Polygon Mesh Surface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0712" y="2534444"/>
            <a:ext cx="536257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Continuity of Bezier Curve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472518" cy="557216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x component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Xl(1)=</a:t>
            </a:r>
            <a:r>
              <a:rPr lang="en-US" dirty="0" err="1" smtClean="0"/>
              <a:t>xr</a:t>
            </a:r>
            <a:r>
              <a:rPr lang="en-US" dirty="0" smtClean="0"/>
              <a:t>(0)=P4x     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d/</a:t>
            </a:r>
            <a:r>
              <a:rPr lang="en-US" dirty="0" err="1" smtClean="0"/>
              <a:t>dt</a:t>
            </a:r>
            <a:r>
              <a:rPr lang="en-US" dirty="0" smtClean="0"/>
              <a:t>(xl(1)=3(P4x-P3x)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d/</a:t>
            </a:r>
            <a:r>
              <a:rPr lang="en-US" dirty="0" err="1" smtClean="0"/>
              <a:t>dtxr</a:t>
            </a:r>
            <a:r>
              <a:rPr lang="en-US" dirty="0" smtClean="0"/>
              <a:t>(0)=3(P5x-P4x)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Same conditions are true for y and z</a:t>
            </a:r>
          </a:p>
          <a:p>
            <a:r>
              <a:rPr lang="en-US" dirty="0" smtClean="0"/>
              <a:t>Fr C0 and C1 continuity P4-P3 = P5-P4</a:t>
            </a:r>
          </a:p>
          <a:p>
            <a:r>
              <a:rPr lang="en-IN" dirty="0" smtClean="0"/>
              <a:t>This scheme allows the joining of Bezier curves with first degree continuity.  There is no evident relationship between the Bezier control points and the second derivative of the curve.  </a:t>
            </a:r>
            <a:r>
              <a:rPr lang="en-IN" i="1" dirty="0" smtClean="0"/>
              <a:t>C</a:t>
            </a:r>
            <a:r>
              <a:rPr lang="en-IN" i="1" baseline="30000" dirty="0" smtClean="0"/>
              <a:t>2</a:t>
            </a:r>
            <a:r>
              <a:rPr lang="en-IN" dirty="0" smtClean="0"/>
              <a:t>, the second degree of continuity, is achieved when the acceleration of the curves are equal at the joints.   We introduce a new form of the parametric cubic curve that achieves </a:t>
            </a:r>
            <a:r>
              <a:rPr lang="en-IN" i="1" dirty="0" smtClean="0"/>
              <a:t>C</a:t>
            </a:r>
            <a:r>
              <a:rPr lang="en-IN" i="1" baseline="30000" dirty="0" smtClean="0"/>
              <a:t>2</a:t>
            </a:r>
            <a:r>
              <a:rPr lang="en-IN" dirty="0" smtClean="0"/>
              <a:t> continuity: the B-</a:t>
            </a:r>
            <a:r>
              <a:rPr lang="en-IN" dirty="0" err="1" smtClean="0"/>
              <a:t>spline</a:t>
            </a:r>
            <a:r>
              <a:rPr lang="en-IN" dirty="0" smtClean="0"/>
              <a:t>. 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Summary of Bezier and </a:t>
            </a:r>
            <a:r>
              <a:rPr lang="en-IN" b="1" dirty="0" err="1" smtClean="0"/>
              <a:t>Hermite</a:t>
            </a:r>
            <a:r>
              <a:rPr lang="en-IN" b="1" dirty="0" smtClean="0"/>
              <a:t> Curves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offer local control </a:t>
            </a:r>
          </a:p>
          <a:p>
            <a:pPr lvl="0"/>
            <a:r>
              <a:rPr lang="en-IN" dirty="0" smtClean="0"/>
              <a:t>offer C</a:t>
            </a:r>
            <a:r>
              <a:rPr lang="en-IN" baseline="-25000" dirty="0" smtClean="0"/>
              <a:t>1</a:t>
            </a:r>
            <a:r>
              <a:rPr lang="en-IN" dirty="0" smtClean="0"/>
              <a:t> continuity </a:t>
            </a:r>
          </a:p>
          <a:p>
            <a:pPr lvl="0"/>
            <a:r>
              <a:rPr lang="en-IN" dirty="0" smtClean="0"/>
              <a:t>interpolates (some) control points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SPLINE REPRESENTATION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Drafting terminology a </a:t>
            </a:r>
            <a:r>
              <a:rPr lang="en-US" dirty="0" err="1" smtClean="0"/>
              <a:t>spline</a:t>
            </a:r>
            <a:r>
              <a:rPr lang="en-US" dirty="0" smtClean="0"/>
              <a:t> is a flexible strip used to produce a smooth curve through a designated set of points.</a:t>
            </a:r>
          </a:p>
          <a:p>
            <a:r>
              <a:rPr lang="en-US" dirty="0" smtClean="0"/>
              <a:t>Several small weights are distributed along the length of the strip to hold it in  position on the drafting table as the curve is drawn.</a:t>
            </a:r>
          </a:p>
          <a:p>
            <a:r>
              <a:rPr lang="en-US" dirty="0" smtClean="0"/>
              <a:t>The term SPLINE CURVE originally </a:t>
            </a:r>
            <a:r>
              <a:rPr lang="en-US" dirty="0" err="1" smtClean="0"/>
              <a:t>reffered</a:t>
            </a:r>
            <a:r>
              <a:rPr lang="en-US" dirty="0" smtClean="0"/>
              <a:t> to a curve drawn in this manner</a:t>
            </a:r>
            <a:endParaRPr lang="en-I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SPLINE REPRESENTATION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can describe a </a:t>
            </a:r>
            <a:r>
              <a:rPr lang="en-US" dirty="0" err="1" smtClean="0"/>
              <a:t>spline</a:t>
            </a:r>
            <a:r>
              <a:rPr lang="en-US" dirty="0" smtClean="0"/>
              <a:t> with piecewise cubic polynomial function whose first and second derivatives are continuous across the various curve sections.</a:t>
            </a:r>
          </a:p>
          <a:p>
            <a:r>
              <a:rPr lang="en-US" dirty="0" smtClean="0"/>
              <a:t>The term  </a:t>
            </a:r>
            <a:r>
              <a:rPr lang="en-US" dirty="0" err="1" smtClean="0"/>
              <a:t>Spline</a:t>
            </a:r>
            <a:r>
              <a:rPr lang="en-US" dirty="0" smtClean="0"/>
              <a:t> curve now refers to any composite curve formed with polynomial section satisfying continuity condition at the boundary of the pieces.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Spline</a:t>
            </a:r>
            <a:r>
              <a:rPr lang="en-US" dirty="0" smtClean="0"/>
              <a:t> surface can be described by a two set of orthogonal </a:t>
            </a:r>
            <a:r>
              <a:rPr lang="en-US" dirty="0" err="1" smtClean="0"/>
              <a:t>spline</a:t>
            </a:r>
            <a:r>
              <a:rPr lang="en-US" dirty="0" smtClean="0"/>
              <a:t> curves</a:t>
            </a:r>
            <a:endParaRPr lang="en-I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SPLINE REPRESENTATION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APPLICATIONS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Design curve and surface shapes.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Digitize drawing for computer storage.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To specify animation path.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CAD Applications</a:t>
            </a:r>
            <a:endParaRPr lang="en-IN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SPLINE REPRESENTATION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specify a </a:t>
            </a:r>
            <a:r>
              <a:rPr lang="en-US" dirty="0" err="1" smtClean="0"/>
              <a:t>Spline</a:t>
            </a:r>
            <a:r>
              <a:rPr lang="en-US" dirty="0" smtClean="0"/>
              <a:t> by giving a set of co-ordinate points called control points, which indicates the general shape of the curve.</a:t>
            </a:r>
          </a:p>
          <a:p>
            <a:r>
              <a:rPr lang="en-US" dirty="0" smtClean="0"/>
              <a:t>These control points are fitted with piecewise </a:t>
            </a:r>
            <a:r>
              <a:rPr lang="en-US" dirty="0" err="1" smtClean="0"/>
              <a:t>contineous</a:t>
            </a:r>
            <a:r>
              <a:rPr lang="en-US" dirty="0" smtClean="0"/>
              <a:t> parametric polynomial function in one of the two ways</a:t>
            </a:r>
          </a:p>
          <a:p>
            <a:pPr lvl="1"/>
            <a:r>
              <a:rPr lang="en-US" dirty="0" smtClean="0"/>
              <a:t>Curve passing through each control point </a:t>
            </a:r>
            <a:r>
              <a:rPr lang="en-US" dirty="0" smtClean="0">
                <a:sym typeface="Wingdings" pitchFamily="2" charset="2"/>
              </a:rPr>
              <a:t> curve is said to interpolate control points.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Not necessarily pass through each control point  curve is said to approximate control points.</a:t>
            </a:r>
            <a:endParaRPr lang="en-IN" dirty="0" smtClean="0">
              <a:sym typeface="Wingdings" pitchFamily="2" charset="2"/>
            </a:endParaRP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A </a:t>
            </a:r>
            <a:r>
              <a:rPr lang="en-US" dirty="0" err="1" smtClean="0">
                <a:sym typeface="Wingdings" pitchFamily="2" charset="2"/>
              </a:rPr>
              <a:t>spline</a:t>
            </a:r>
            <a:r>
              <a:rPr lang="en-US" dirty="0" smtClean="0">
                <a:sym typeface="Wingdings" pitchFamily="2" charset="2"/>
              </a:rPr>
              <a:t> curve is defined ,modified and manipulated with operations on the control points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Cubic B-</a:t>
            </a:r>
            <a:r>
              <a:rPr lang="en-IN" b="1" i="1" dirty="0" err="1" smtClean="0"/>
              <a:t>Splines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715436" cy="4525963"/>
          </a:xfrm>
        </p:spPr>
        <p:txBody>
          <a:bodyPr/>
          <a:lstStyle/>
          <a:p>
            <a:r>
              <a:rPr lang="en-IN" dirty="0" smtClean="0"/>
              <a:t>Uniform Non-rational B-</a:t>
            </a:r>
            <a:r>
              <a:rPr lang="en-IN" dirty="0" err="1" smtClean="0"/>
              <a:t>Splines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– Knot are spaced at equal interval of the parameter t.</a:t>
            </a:r>
          </a:p>
          <a:p>
            <a:pPr>
              <a:buNone/>
            </a:pPr>
            <a:r>
              <a:rPr lang="en-IN" dirty="0" smtClean="0"/>
              <a:t>● Non-uniform Non-rational B-</a:t>
            </a:r>
            <a:r>
              <a:rPr lang="en-IN" dirty="0" err="1" smtClean="0"/>
              <a:t>Splines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– The parameter interval between the knot values is not necessarily uniform.</a:t>
            </a:r>
          </a:p>
          <a:p>
            <a:pPr>
              <a:buNone/>
            </a:pPr>
            <a:r>
              <a:rPr lang="en-IN" dirty="0" smtClean="0"/>
              <a:t>● Non-uniform Rational B-</a:t>
            </a:r>
            <a:r>
              <a:rPr lang="en-IN" dirty="0" err="1" smtClean="0"/>
              <a:t>Splines</a:t>
            </a:r>
            <a:r>
              <a:rPr lang="en-IN" dirty="0" smtClean="0"/>
              <a:t> (NURBS)</a:t>
            </a:r>
            <a:endParaRPr lang="en-I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</a:t>
            </a:r>
            <a:r>
              <a:rPr lang="en-US" dirty="0" err="1" smtClean="0"/>
              <a:t>Nonrational</a:t>
            </a:r>
            <a:r>
              <a:rPr lang="en-US" dirty="0" smtClean="0"/>
              <a:t> B-</a:t>
            </a:r>
            <a:r>
              <a:rPr lang="en-US" dirty="0" err="1" smtClean="0"/>
              <a:t>Spline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4422"/>
            <a:ext cx="8715436" cy="53578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natural cubic </a:t>
            </a:r>
            <a:r>
              <a:rPr lang="en-US" dirty="0" err="1" smtClean="0"/>
              <a:t>spline</a:t>
            </a:r>
            <a:r>
              <a:rPr lang="en-US" dirty="0" smtClean="0"/>
              <a:t> is the first </a:t>
            </a:r>
            <a:r>
              <a:rPr lang="en-US" dirty="0" err="1" smtClean="0"/>
              <a:t>spline</a:t>
            </a:r>
            <a:r>
              <a:rPr lang="en-US" dirty="0" smtClean="0"/>
              <a:t> to be developed for graphic application.</a:t>
            </a:r>
          </a:p>
          <a:p>
            <a:r>
              <a:rPr lang="en-US" dirty="0" smtClean="0"/>
              <a:t>Have C0 , C1 and C2 continuous cubic polynomials that interpolates the control points.</a:t>
            </a:r>
          </a:p>
          <a:p>
            <a:r>
              <a:rPr lang="en-US" dirty="0" smtClean="0"/>
              <a:t>Polynomial coefficients are dependent on all control points , thus calculation involve inverting an n+1 by n+1 matrix.</a:t>
            </a:r>
          </a:p>
          <a:p>
            <a:r>
              <a:rPr lang="en-US" dirty="0" smtClean="0"/>
              <a:t>Disadvantages : </a:t>
            </a:r>
          </a:p>
          <a:p>
            <a:pPr>
              <a:buNone/>
            </a:pPr>
            <a:r>
              <a:rPr lang="en-US" dirty="0" smtClean="0"/>
              <a:t>	--moving away any control point effects the entire curve.</a:t>
            </a:r>
          </a:p>
          <a:p>
            <a:pPr>
              <a:buNone/>
            </a:pPr>
            <a:r>
              <a:rPr lang="en-US" dirty="0" smtClean="0"/>
              <a:t>    --Computation time needed to invert the matrix can interfere with the interactive reshaping of curve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</a:t>
            </a:r>
            <a:r>
              <a:rPr lang="en-US" dirty="0" err="1" smtClean="0"/>
              <a:t>Nonrational</a:t>
            </a:r>
            <a:r>
              <a:rPr lang="en-US" dirty="0" smtClean="0"/>
              <a:t> B-</a:t>
            </a:r>
            <a:r>
              <a:rPr lang="en-US" dirty="0" err="1" smtClean="0"/>
              <a:t>Spline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 </a:t>
            </a:r>
            <a:r>
              <a:rPr lang="en-US" dirty="0" err="1" smtClean="0"/>
              <a:t>Splines</a:t>
            </a:r>
            <a:r>
              <a:rPr lang="en-US" dirty="0" smtClean="0"/>
              <a:t> : Consist of curves whose polynomial </a:t>
            </a:r>
            <a:r>
              <a:rPr lang="en-US" dirty="0" err="1" smtClean="0"/>
              <a:t>coefficents</a:t>
            </a:r>
            <a:r>
              <a:rPr lang="en-US" dirty="0" smtClean="0"/>
              <a:t> depend on just few control points. called local control.</a:t>
            </a:r>
          </a:p>
          <a:p>
            <a:r>
              <a:rPr lang="en-US" dirty="0" smtClean="0"/>
              <a:t>Time to compute coefficients is greatly reduced.</a:t>
            </a:r>
          </a:p>
          <a:p>
            <a:r>
              <a:rPr lang="en-US" dirty="0" smtClean="0"/>
              <a:t>Same continuity as natural </a:t>
            </a:r>
            <a:r>
              <a:rPr lang="en-US" dirty="0" err="1" smtClean="0"/>
              <a:t>splines</a:t>
            </a:r>
            <a:r>
              <a:rPr lang="en-US" dirty="0" smtClean="0"/>
              <a:t> but do not interpolate their control points.</a:t>
            </a:r>
          </a:p>
          <a:p>
            <a:r>
              <a:rPr lang="en-US" dirty="0" smtClean="0"/>
              <a:t>Cubic B-</a:t>
            </a:r>
            <a:r>
              <a:rPr lang="en-US" dirty="0" err="1" smtClean="0"/>
              <a:t>Splines</a:t>
            </a:r>
            <a:r>
              <a:rPr lang="en-US" dirty="0" smtClean="0"/>
              <a:t> approximate a series of m+1 control points P0,P1….	</a:t>
            </a:r>
            <a:r>
              <a:rPr lang="en-US" dirty="0" err="1" smtClean="0"/>
              <a:t>Pm,m</a:t>
            </a:r>
            <a:r>
              <a:rPr lang="en-US" dirty="0" smtClean="0"/>
              <a:t>&gt;=3 with a curve consisting of (m-2) cubic polynomial curve segments Q3,Q4….</a:t>
            </a:r>
            <a:r>
              <a:rPr lang="en-US" dirty="0" err="1" smtClean="0"/>
              <a:t>Qm</a:t>
            </a:r>
            <a:r>
              <a:rPr lang="en-US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</a:t>
            </a:r>
            <a:r>
              <a:rPr lang="en-US" dirty="0" err="1" smtClean="0"/>
              <a:t>Nonrational</a:t>
            </a:r>
            <a:r>
              <a:rPr lang="en-US" dirty="0" smtClean="0"/>
              <a:t> B-</a:t>
            </a:r>
            <a:r>
              <a:rPr lang="en-US" dirty="0" err="1" smtClean="0"/>
              <a:t>Spline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3578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curve segment is defined in its own domain 0&lt;=t&lt;=1,we can adjust the parameter so that the parameter domains for the various curve segments are sequential.</a:t>
            </a:r>
          </a:p>
          <a:p>
            <a:r>
              <a:rPr lang="en-US" dirty="0" smtClean="0"/>
              <a:t>If there is a join point or knot between Qi-1 and </a:t>
            </a:r>
            <a:r>
              <a:rPr lang="en-US" dirty="0" err="1" smtClean="0"/>
              <a:t>Qi</a:t>
            </a:r>
            <a:r>
              <a:rPr lang="en-US" dirty="0" smtClean="0"/>
              <a:t> at the parameter ti, the parameter value at such a point is called a knot value.</a:t>
            </a:r>
          </a:p>
          <a:p>
            <a:r>
              <a:rPr lang="en-US" dirty="0" smtClean="0"/>
              <a:t>The initial and final points are also knots, so there is a total of m-1 knots.</a:t>
            </a:r>
          </a:p>
          <a:p>
            <a:r>
              <a:rPr lang="en-US" dirty="0" smtClean="0"/>
              <a:t>Term Uniform means that the knots are spaced at equal intervals of the parameter t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Polygon Mesh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collection of edges and polygons connected such that each edge is shared by at most two polygons. An edge connects two vertices and a polygon is a closed sequence of edges.</a:t>
            </a:r>
          </a:p>
          <a:p>
            <a:r>
              <a:rPr lang="en-US" dirty="0" smtClean="0"/>
              <a:t>   mesh representation:</a:t>
            </a:r>
          </a:p>
          <a:p>
            <a:pPr>
              <a:buNone/>
            </a:pPr>
            <a:r>
              <a:rPr lang="en-US" dirty="0" smtClean="0"/>
              <a:t>Connected triangles                       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8" y="3786190"/>
            <a:ext cx="25050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159.235</a:t>
            </a:r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Graphics</a:t>
            </a: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5FC4-4EF0-455A-9731-9373BD3B6E6D}" type="slidenum">
              <a:rPr lang="en-US"/>
              <a:pPr/>
              <a:t>60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Uniform Non-rational B-Splines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576388"/>
          </a:xfrm>
        </p:spPr>
        <p:txBody>
          <a:bodyPr/>
          <a:lstStyle/>
          <a:p>
            <a:r>
              <a:rPr lang="en-GB" sz="2400"/>
              <a:t>For each </a:t>
            </a:r>
            <a:r>
              <a:rPr lang="en-GB" sz="2400" i="1"/>
              <a:t>i</a:t>
            </a:r>
            <a:r>
              <a:rPr lang="en-GB" sz="2400"/>
              <a:t> </a:t>
            </a:r>
            <a:r>
              <a:rPr lang="en-GB" sz="2400">
                <a:sym typeface="Symbol" pitchFamily="18" charset="2"/>
              </a:rPr>
              <a:t> 4 , there is a knot between </a:t>
            </a:r>
            <a:r>
              <a:rPr lang="en-GB" sz="2400" i="1">
                <a:sym typeface="Symbol" pitchFamily="18" charset="2"/>
              </a:rPr>
              <a:t>Q</a:t>
            </a:r>
            <a:r>
              <a:rPr lang="en-GB" sz="2400" i="1" baseline="-25000">
                <a:sym typeface="Symbol" pitchFamily="18" charset="2"/>
              </a:rPr>
              <a:t>i-1</a:t>
            </a:r>
            <a:r>
              <a:rPr lang="en-GB" sz="2400">
                <a:sym typeface="Symbol" pitchFamily="18" charset="2"/>
              </a:rPr>
              <a:t> and </a:t>
            </a:r>
            <a:r>
              <a:rPr lang="en-GB" sz="2400" i="1">
                <a:sym typeface="Symbol" pitchFamily="18" charset="2"/>
              </a:rPr>
              <a:t>Q</a:t>
            </a:r>
            <a:r>
              <a:rPr lang="en-GB" sz="2400" i="1" baseline="-25000">
                <a:sym typeface="Symbol" pitchFamily="18" charset="2"/>
              </a:rPr>
              <a:t>i</a:t>
            </a:r>
            <a:r>
              <a:rPr lang="en-GB" sz="2400">
                <a:sym typeface="Symbol" pitchFamily="18" charset="2"/>
              </a:rPr>
              <a:t> at </a:t>
            </a:r>
            <a:r>
              <a:rPr lang="en-GB" sz="2400" i="1">
                <a:sym typeface="Symbol" pitchFamily="18" charset="2"/>
              </a:rPr>
              <a:t>t = t</a:t>
            </a:r>
            <a:r>
              <a:rPr lang="en-GB" sz="2400" i="1" baseline="-25000">
                <a:sym typeface="Symbol" pitchFamily="18" charset="2"/>
              </a:rPr>
              <a:t>i</a:t>
            </a:r>
            <a:r>
              <a:rPr lang="en-GB" sz="2400">
                <a:sym typeface="Symbol" pitchFamily="18" charset="2"/>
              </a:rPr>
              <a:t>.</a:t>
            </a:r>
          </a:p>
          <a:p>
            <a:r>
              <a:rPr lang="en-GB" sz="2400">
                <a:sym typeface="Symbol" pitchFamily="18" charset="2"/>
              </a:rPr>
              <a:t>Initial points at </a:t>
            </a:r>
            <a:r>
              <a:rPr lang="en-GB" sz="2400" i="1">
                <a:sym typeface="Symbol" pitchFamily="18" charset="2"/>
              </a:rPr>
              <a:t>t</a:t>
            </a:r>
            <a:r>
              <a:rPr lang="en-GB" sz="2400" i="1" baseline="-25000">
                <a:sym typeface="Symbol" pitchFamily="18" charset="2"/>
              </a:rPr>
              <a:t>3</a:t>
            </a:r>
            <a:r>
              <a:rPr lang="en-GB" sz="2400">
                <a:sym typeface="Symbol" pitchFamily="18" charset="2"/>
              </a:rPr>
              <a:t> and </a:t>
            </a:r>
            <a:r>
              <a:rPr lang="en-GB" sz="2400" i="1">
                <a:sym typeface="Symbol" pitchFamily="18" charset="2"/>
              </a:rPr>
              <a:t>t</a:t>
            </a:r>
            <a:r>
              <a:rPr lang="en-GB" sz="2400" i="1" baseline="-25000">
                <a:sym typeface="Symbol" pitchFamily="18" charset="2"/>
              </a:rPr>
              <a:t>m+1</a:t>
            </a:r>
            <a:r>
              <a:rPr lang="en-GB" sz="2400">
                <a:sym typeface="Symbol" pitchFamily="18" charset="2"/>
              </a:rPr>
              <a:t> are also knots.  The following illustrates an example with control points set P</a:t>
            </a:r>
            <a:r>
              <a:rPr lang="en-GB" sz="2400" baseline="-25000">
                <a:sym typeface="Symbol" pitchFamily="18" charset="2"/>
              </a:rPr>
              <a:t>0</a:t>
            </a:r>
            <a:r>
              <a:rPr lang="en-GB" sz="2400">
                <a:sym typeface="Symbol" pitchFamily="18" charset="2"/>
              </a:rPr>
              <a:t> … P</a:t>
            </a:r>
            <a:r>
              <a:rPr lang="en-GB" sz="2400" baseline="-25000">
                <a:sym typeface="Symbol" pitchFamily="18" charset="2"/>
              </a:rPr>
              <a:t>9</a:t>
            </a:r>
            <a:r>
              <a:rPr lang="en-GB" sz="2400">
                <a:sym typeface="Symbol" pitchFamily="18" charset="2"/>
              </a:rPr>
              <a:t>:</a:t>
            </a:r>
            <a:endParaRPr lang="en-GB" sz="24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47800" y="3581400"/>
            <a:ext cx="6972300" cy="2286000"/>
            <a:chOff x="912" y="2256"/>
            <a:chExt cx="4392" cy="1440"/>
          </a:xfrm>
        </p:grpSpPr>
        <p:sp>
          <p:nvSpPr>
            <p:cNvPr id="407557" name="Line 5"/>
            <p:cNvSpPr>
              <a:spLocks noChangeShapeType="1"/>
            </p:cNvSpPr>
            <p:nvPr/>
          </p:nvSpPr>
          <p:spPr bwMode="auto">
            <a:xfrm flipV="1">
              <a:off x="912" y="2496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07558" name="Line 6"/>
            <p:cNvSpPr>
              <a:spLocks noChangeShapeType="1"/>
            </p:cNvSpPr>
            <p:nvPr/>
          </p:nvSpPr>
          <p:spPr bwMode="auto">
            <a:xfrm>
              <a:off x="912" y="3696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07559" name="Freeform 7"/>
            <p:cNvSpPr>
              <a:spLocks/>
            </p:cNvSpPr>
            <p:nvPr/>
          </p:nvSpPr>
          <p:spPr bwMode="auto">
            <a:xfrm>
              <a:off x="1152" y="2496"/>
              <a:ext cx="1888" cy="1040"/>
            </a:xfrm>
            <a:custGeom>
              <a:avLst/>
              <a:gdLst/>
              <a:ahLst/>
              <a:cxnLst>
                <a:cxn ang="0">
                  <a:pos x="0" y="672"/>
                </a:cxn>
                <a:cxn ang="0">
                  <a:pos x="288" y="1008"/>
                </a:cxn>
                <a:cxn ang="0">
                  <a:pos x="528" y="480"/>
                </a:cxn>
                <a:cxn ang="0">
                  <a:pos x="816" y="480"/>
                </a:cxn>
                <a:cxn ang="0">
                  <a:pos x="1104" y="960"/>
                </a:cxn>
                <a:cxn ang="0">
                  <a:pos x="1728" y="720"/>
                </a:cxn>
                <a:cxn ang="0">
                  <a:pos x="1872" y="336"/>
                </a:cxn>
                <a:cxn ang="0">
                  <a:pos x="1632" y="0"/>
                </a:cxn>
              </a:cxnLst>
              <a:rect l="0" t="0" r="r" b="b"/>
              <a:pathLst>
                <a:path w="1888" h="1040">
                  <a:moveTo>
                    <a:pt x="0" y="672"/>
                  </a:moveTo>
                  <a:cubicBezTo>
                    <a:pt x="100" y="856"/>
                    <a:pt x="200" y="1040"/>
                    <a:pt x="288" y="1008"/>
                  </a:cubicBezTo>
                  <a:cubicBezTo>
                    <a:pt x="376" y="976"/>
                    <a:pt x="440" y="568"/>
                    <a:pt x="528" y="480"/>
                  </a:cubicBezTo>
                  <a:cubicBezTo>
                    <a:pt x="616" y="392"/>
                    <a:pt x="720" y="400"/>
                    <a:pt x="816" y="480"/>
                  </a:cubicBezTo>
                  <a:cubicBezTo>
                    <a:pt x="912" y="560"/>
                    <a:pt x="952" y="920"/>
                    <a:pt x="1104" y="960"/>
                  </a:cubicBezTo>
                  <a:cubicBezTo>
                    <a:pt x="1256" y="1000"/>
                    <a:pt x="1600" y="824"/>
                    <a:pt x="1728" y="720"/>
                  </a:cubicBezTo>
                  <a:cubicBezTo>
                    <a:pt x="1856" y="616"/>
                    <a:pt x="1888" y="456"/>
                    <a:pt x="1872" y="336"/>
                  </a:cubicBezTo>
                  <a:cubicBezTo>
                    <a:pt x="1856" y="216"/>
                    <a:pt x="1672" y="56"/>
                    <a:pt x="163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07560" name="AutoShape 8"/>
            <p:cNvSpPr>
              <a:spLocks noChangeArrowheads="1"/>
            </p:cNvSpPr>
            <p:nvPr/>
          </p:nvSpPr>
          <p:spPr bwMode="auto">
            <a:xfrm>
              <a:off x="2976" y="2944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7561" name="AutoShape 9"/>
            <p:cNvSpPr>
              <a:spLocks noChangeArrowheads="1"/>
            </p:cNvSpPr>
            <p:nvPr/>
          </p:nvSpPr>
          <p:spPr bwMode="auto">
            <a:xfrm>
              <a:off x="2828" y="3156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7562" name="AutoShape 10"/>
            <p:cNvSpPr>
              <a:spLocks noChangeArrowheads="1"/>
            </p:cNvSpPr>
            <p:nvPr/>
          </p:nvSpPr>
          <p:spPr bwMode="auto">
            <a:xfrm>
              <a:off x="2160" y="336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7563" name="AutoShape 11"/>
            <p:cNvSpPr>
              <a:spLocks noChangeArrowheads="1"/>
            </p:cNvSpPr>
            <p:nvPr/>
          </p:nvSpPr>
          <p:spPr bwMode="auto">
            <a:xfrm>
              <a:off x="1948" y="2972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7564" name="AutoShape 12"/>
            <p:cNvSpPr>
              <a:spLocks noChangeArrowheads="1"/>
            </p:cNvSpPr>
            <p:nvPr/>
          </p:nvSpPr>
          <p:spPr bwMode="auto">
            <a:xfrm>
              <a:off x="1568" y="3036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7565" name="AutoShape 13"/>
            <p:cNvSpPr>
              <a:spLocks noChangeArrowheads="1"/>
            </p:cNvSpPr>
            <p:nvPr/>
          </p:nvSpPr>
          <p:spPr bwMode="auto">
            <a:xfrm>
              <a:off x="1388" y="3432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7566" name="AutoShape 14"/>
            <p:cNvSpPr>
              <a:spLocks noChangeArrowheads="1"/>
            </p:cNvSpPr>
            <p:nvPr/>
          </p:nvSpPr>
          <p:spPr bwMode="auto">
            <a:xfrm>
              <a:off x="1104" y="312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7567" name="AutoShape 15"/>
            <p:cNvSpPr>
              <a:spLocks noChangeArrowheads="1"/>
            </p:cNvSpPr>
            <p:nvPr/>
          </p:nvSpPr>
          <p:spPr bwMode="auto">
            <a:xfrm>
              <a:off x="2756" y="2452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7568" name="AutoShape 16"/>
            <p:cNvSpPr>
              <a:spLocks noChangeArrowheads="1"/>
            </p:cNvSpPr>
            <p:nvPr/>
          </p:nvSpPr>
          <p:spPr bwMode="auto">
            <a:xfrm>
              <a:off x="4368" y="2304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7569" name="Text Box 17"/>
            <p:cNvSpPr txBox="1">
              <a:spLocks noChangeArrowheads="1"/>
            </p:cNvSpPr>
            <p:nvPr/>
          </p:nvSpPr>
          <p:spPr bwMode="auto">
            <a:xfrm>
              <a:off x="4464" y="2256"/>
              <a:ext cx="840" cy="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600">
                  <a:latin typeface="Times New Roman" pitchFamily="18" charset="0"/>
                </a:rPr>
                <a:t>Knot.</a:t>
              </a:r>
            </a:p>
            <a:p>
              <a:r>
                <a:rPr lang="en-GB" sz="1600">
                  <a:latin typeface="Times New Roman" pitchFamily="18" charset="0"/>
                </a:rPr>
                <a:t>Control point.</a:t>
              </a:r>
            </a:p>
          </p:txBody>
        </p:sp>
        <p:sp>
          <p:nvSpPr>
            <p:cNvPr id="407570" name="Oval 18"/>
            <p:cNvSpPr>
              <a:spLocks noChangeArrowheads="1"/>
            </p:cNvSpPr>
            <p:nvPr/>
          </p:nvSpPr>
          <p:spPr bwMode="auto">
            <a:xfrm>
              <a:off x="4376" y="2496"/>
              <a:ext cx="64" cy="6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7571" name="Oval 19"/>
            <p:cNvSpPr>
              <a:spLocks noChangeArrowheads="1"/>
            </p:cNvSpPr>
            <p:nvPr/>
          </p:nvSpPr>
          <p:spPr bwMode="auto">
            <a:xfrm>
              <a:off x="2112" y="3584"/>
              <a:ext cx="72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7572" name="Oval 20"/>
            <p:cNvSpPr>
              <a:spLocks noChangeArrowheads="1"/>
            </p:cNvSpPr>
            <p:nvPr/>
          </p:nvSpPr>
          <p:spPr bwMode="auto">
            <a:xfrm>
              <a:off x="1472" y="2784"/>
              <a:ext cx="72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7573" name="Oval 21"/>
            <p:cNvSpPr>
              <a:spLocks noChangeArrowheads="1"/>
            </p:cNvSpPr>
            <p:nvPr/>
          </p:nvSpPr>
          <p:spPr bwMode="auto">
            <a:xfrm>
              <a:off x="1472" y="3608"/>
              <a:ext cx="72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7574" name="Oval 22"/>
            <p:cNvSpPr>
              <a:spLocks noChangeArrowheads="1"/>
            </p:cNvSpPr>
            <p:nvPr/>
          </p:nvSpPr>
          <p:spPr bwMode="auto">
            <a:xfrm>
              <a:off x="1032" y="3552"/>
              <a:ext cx="72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7575" name="Oval 23"/>
            <p:cNvSpPr>
              <a:spLocks noChangeArrowheads="1"/>
            </p:cNvSpPr>
            <p:nvPr/>
          </p:nvSpPr>
          <p:spPr bwMode="auto">
            <a:xfrm>
              <a:off x="1168" y="2632"/>
              <a:ext cx="72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7576" name="Oval 24"/>
            <p:cNvSpPr>
              <a:spLocks noChangeArrowheads="1"/>
            </p:cNvSpPr>
            <p:nvPr/>
          </p:nvSpPr>
          <p:spPr bwMode="auto">
            <a:xfrm>
              <a:off x="2888" y="2312"/>
              <a:ext cx="72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7577" name="Oval 25"/>
            <p:cNvSpPr>
              <a:spLocks noChangeArrowheads="1"/>
            </p:cNvSpPr>
            <p:nvPr/>
          </p:nvSpPr>
          <p:spPr bwMode="auto">
            <a:xfrm>
              <a:off x="3112" y="3000"/>
              <a:ext cx="72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7578" name="Oval 26"/>
            <p:cNvSpPr>
              <a:spLocks noChangeArrowheads="1"/>
            </p:cNvSpPr>
            <p:nvPr/>
          </p:nvSpPr>
          <p:spPr bwMode="auto">
            <a:xfrm>
              <a:off x="2952" y="3352"/>
              <a:ext cx="72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7579" name="Oval 27"/>
            <p:cNvSpPr>
              <a:spLocks noChangeArrowheads="1"/>
            </p:cNvSpPr>
            <p:nvPr/>
          </p:nvSpPr>
          <p:spPr bwMode="auto">
            <a:xfrm>
              <a:off x="2080" y="2824"/>
              <a:ext cx="72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7580" name="Text Box 28"/>
            <p:cNvSpPr txBox="1">
              <a:spLocks noChangeArrowheads="1"/>
            </p:cNvSpPr>
            <p:nvPr/>
          </p:nvSpPr>
          <p:spPr bwMode="auto">
            <a:xfrm>
              <a:off x="3579" y="2928"/>
              <a:ext cx="1375" cy="5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600">
                  <a:latin typeface="Times New Roman" pitchFamily="18" charset="0"/>
                </a:rPr>
                <a:t>m=9  (10 control points)</a:t>
              </a:r>
            </a:p>
            <a:p>
              <a:pPr algn="ctr"/>
              <a:r>
                <a:rPr lang="en-GB" sz="1600">
                  <a:latin typeface="Times New Roman" pitchFamily="18" charset="0"/>
                </a:rPr>
                <a:t>m-1 knots</a:t>
              </a:r>
            </a:p>
            <a:p>
              <a:pPr algn="ctr"/>
              <a:r>
                <a:rPr lang="en-GB" sz="1600">
                  <a:latin typeface="Times New Roman" pitchFamily="18" charset="0"/>
                </a:rPr>
                <a:t>m-2 knot intervals.</a:t>
              </a:r>
            </a:p>
          </p:txBody>
        </p:sp>
        <p:sp>
          <p:nvSpPr>
            <p:cNvPr id="407581" name="Oval 29"/>
            <p:cNvSpPr>
              <a:spLocks noChangeArrowheads="1"/>
            </p:cNvSpPr>
            <p:nvPr/>
          </p:nvSpPr>
          <p:spPr bwMode="auto">
            <a:xfrm>
              <a:off x="2160" y="2592"/>
              <a:ext cx="72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159.235</a:t>
            </a:r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Graphics</a:t>
            </a: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10EF-D2AD-4FCC-B298-B068EEE3E3F7}" type="slidenum">
              <a:rPr lang="en-US"/>
              <a:pPr/>
              <a:t>61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Uniform Non-rational B-Splines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576388"/>
          </a:xfrm>
        </p:spPr>
        <p:txBody>
          <a:bodyPr/>
          <a:lstStyle/>
          <a:p>
            <a:r>
              <a:rPr lang="en-GB" sz="2400"/>
              <a:t>First segment </a:t>
            </a:r>
            <a:r>
              <a:rPr lang="en-GB" sz="2400" i="1"/>
              <a:t>Q</a:t>
            </a:r>
            <a:r>
              <a:rPr lang="en-GB" sz="2400" i="1" baseline="-25000"/>
              <a:t>3</a:t>
            </a:r>
            <a:r>
              <a:rPr lang="en-GB" sz="2400"/>
              <a:t> is defined by point </a:t>
            </a:r>
            <a:r>
              <a:rPr lang="en-GB" sz="2400" i="1"/>
              <a:t>P</a:t>
            </a:r>
            <a:r>
              <a:rPr lang="en-GB" sz="2400" i="1" baseline="-25000"/>
              <a:t>0</a:t>
            </a:r>
            <a:r>
              <a:rPr lang="en-GB" sz="2400"/>
              <a:t> through </a:t>
            </a:r>
            <a:r>
              <a:rPr lang="en-GB" sz="2400" i="1"/>
              <a:t>P</a:t>
            </a:r>
            <a:r>
              <a:rPr lang="en-GB" sz="2400" i="1" baseline="-25000"/>
              <a:t>3</a:t>
            </a:r>
            <a:r>
              <a:rPr lang="en-GB" sz="2400"/>
              <a:t> over the range </a:t>
            </a:r>
            <a:r>
              <a:rPr lang="en-GB" sz="2400" i="1"/>
              <a:t>t</a:t>
            </a:r>
            <a:r>
              <a:rPr lang="en-GB" sz="2400" i="1" baseline="-25000"/>
              <a:t>3</a:t>
            </a:r>
            <a:r>
              <a:rPr lang="en-GB" sz="2400"/>
              <a:t> = 0 to </a:t>
            </a:r>
            <a:r>
              <a:rPr lang="en-GB" sz="2400" i="1"/>
              <a:t>t</a:t>
            </a:r>
            <a:r>
              <a:rPr lang="en-GB" sz="2400" i="1" baseline="-25000"/>
              <a:t>4</a:t>
            </a:r>
            <a:r>
              <a:rPr lang="en-GB" sz="2400"/>
              <a:t> = 1.  So </a:t>
            </a:r>
            <a:r>
              <a:rPr lang="en-GB" sz="2400" i="1"/>
              <a:t>m</a:t>
            </a:r>
            <a:r>
              <a:rPr lang="en-GB" sz="2400"/>
              <a:t> at least 3 for cubic spline.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90638" y="3352800"/>
            <a:ext cx="6977062" cy="2286000"/>
            <a:chOff x="813" y="2112"/>
            <a:chExt cx="4395" cy="1440"/>
          </a:xfrm>
        </p:grpSpPr>
        <p:sp>
          <p:nvSpPr>
            <p:cNvPr id="408581" name="Line 5"/>
            <p:cNvSpPr>
              <a:spLocks noChangeShapeType="1"/>
            </p:cNvSpPr>
            <p:nvPr/>
          </p:nvSpPr>
          <p:spPr bwMode="auto">
            <a:xfrm flipV="1">
              <a:off x="816" y="2352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08582" name="Line 6"/>
            <p:cNvSpPr>
              <a:spLocks noChangeShapeType="1"/>
            </p:cNvSpPr>
            <p:nvPr/>
          </p:nvSpPr>
          <p:spPr bwMode="auto">
            <a:xfrm>
              <a:off x="816" y="3552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08583" name="Freeform 7"/>
            <p:cNvSpPr>
              <a:spLocks/>
            </p:cNvSpPr>
            <p:nvPr/>
          </p:nvSpPr>
          <p:spPr bwMode="auto">
            <a:xfrm>
              <a:off x="1056" y="2352"/>
              <a:ext cx="1888" cy="1040"/>
            </a:xfrm>
            <a:custGeom>
              <a:avLst/>
              <a:gdLst/>
              <a:ahLst/>
              <a:cxnLst>
                <a:cxn ang="0">
                  <a:pos x="0" y="672"/>
                </a:cxn>
                <a:cxn ang="0">
                  <a:pos x="288" y="1008"/>
                </a:cxn>
                <a:cxn ang="0">
                  <a:pos x="528" y="480"/>
                </a:cxn>
                <a:cxn ang="0">
                  <a:pos x="816" y="480"/>
                </a:cxn>
                <a:cxn ang="0">
                  <a:pos x="1104" y="960"/>
                </a:cxn>
                <a:cxn ang="0">
                  <a:pos x="1728" y="720"/>
                </a:cxn>
                <a:cxn ang="0">
                  <a:pos x="1872" y="336"/>
                </a:cxn>
                <a:cxn ang="0">
                  <a:pos x="1632" y="0"/>
                </a:cxn>
              </a:cxnLst>
              <a:rect l="0" t="0" r="r" b="b"/>
              <a:pathLst>
                <a:path w="1888" h="1040">
                  <a:moveTo>
                    <a:pt x="0" y="672"/>
                  </a:moveTo>
                  <a:cubicBezTo>
                    <a:pt x="100" y="856"/>
                    <a:pt x="200" y="1040"/>
                    <a:pt x="288" y="1008"/>
                  </a:cubicBezTo>
                  <a:cubicBezTo>
                    <a:pt x="376" y="976"/>
                    <a:pt x="440" y="568"/>
                    <a:pt x="528" y="480"/>
                  </a:cubicBezTo>
                  <a:cubicBezTo>
                    <a:pt x="616" y="392"/>
                    <a:pt x="720" y="400"/>
                    <a:pt x="816" y="480"/>
                  </a:cubicBezTo>
                  <a:cubicBezTo>
                    <a:pt x="912" y="560"/>
                    <a:pt x="952" y="920"/>
                    <a:pt x="1104" y="960"/>
                  </a:cubicBezTo>
                  <a:cubicBezTo>
                    <a:pt x="1256" y="1000"/>
                    <a:pt x="1600" y="824"/>
                    <a:pt x="1728" y="720"/>
                  </a:cubicBezTo>
                  <a:cubicBezTo>
                    <a:pt x="1856" y="616"/>
                    <a:pt x="1888" y="456"/>
                    <a:pt x="1872" y="336"/>
                  </a:cubicBezTo>
                  <a:cubicBezTo>
                    <a:pt x="1856" y="216"/>
                    <a:pt x="1672" y="56"/>
                    <a:pt x="163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08584" name="AutoShape 8"/>
            <p:cNvSpPr>
              <a:spLocks noChangeArrowheads="1"/>
            </p:cNvSpPr>
            <p:nvPr/>
          </p:nvSpPr>
          <p:spPr bwMode="auto">
            <a:xfrm>
              <a:off x="2880" y="28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8585" name="AutoShape 9"/>
            <p:cNvSpPr>
              <a:spLocks noChangeArrowheads="1"/>
            </p:cNvSpPr>
            <p:nvPr/>
          </p:nvSpPr>
          <p:spPr bwMode="auto">
            <a:xfrm>
              <a:off x="2732" y="3012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8586" name="AutoShape 10"/>
            <p:cNvSpPr>
              <a:spLocks noChangeArrowheads="1"/>
            </p:cNvSpPr>
            <p:nvPr/>
          </p:nvSpPr>
          <p:spPr bwMode="auto">
            <a:xfrm>
              <a:off x="2064" y="3216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8587" name="AutoShape 11"/>
            <p:cNvSpPr>
              <a:spLocks noChangeArrowheads="1"/>
            </p:cNvSpPr>
            <p:nvPr/>
          </p:nvSpPr>
          <p:spPr bwMode="auto">
            <a:xfrm>
              <a:off x="1872" y="2832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8588" name="AutoShape 12"/>
            <p:cNvSpPr>
              <a:spLocks noChangeArrowheads="1"/>
            </p:cNvSpPr>
            <p:nvPr/>
          </p:nvSpPr>
          <p:spPr bwMode="auto">
            <a:xfrm>
              <a:off x="1472" y="2892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8589" name="AutoShape 13"/>
            <p:cNvSpPr>
              <a:spLocks noChangeArrowheads="1"/>
            </p:cNvSpPr>
            <p:nvPr/>
          </p:nvSpPr>
          <p:spPr bwMode="auto">
            <a:xfrm>
              <a:off x="1292" y="3288"/>
              <a:ext cx="96" cy="96"/>
            </a:xfrm>
            <a:prstGeom prst="triangle">
              <a:avLst>
                <a:gd name="adj" fmla="val 5000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8590" name="AutoShape 14"/>
            <p:cNvSpPr>
              <a:spLocks noChangeArrowheads="1"/>
            </p:cNvSpPr>
            <p:nvPr/>
          </p:nvSpPr>
          <p:spPr bwMode="auto">
            <a:xfrm>
              <a:off x="1008" y="2976"/>
              <a:ext cx="96" cy="96"/>
            </a:xfrm>
            <a:prstGeom prst="triangle">
              <a:avLst>
                <a:gd name="adj" fmla="val 5000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8591" name="AutoShape 15"/>
            <p:cNvSpPr>
              <a:spLocks noChangeArrowheads="1"/>
            </p:cNvSpPr>
            <p:nvPr/>
          </p:nvSpPr>
          <p:spPr bwMode="auto">
            <a:xfrm>
              <a:off x="2660" y="2308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8592" name="AutoShape 16"/>
            <p:cNvSpPr>
              <a:spLocks noChangeArrowheads="1"/>
            </p:cNvSpPr>
            <p:nvPr/>
          </p:nvSpPr>
          <p:spPr bwMode="auto">
            <a:xfrm>
              <a:off x="4272" y="216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8593" name="Text Box 17"/>
            <p:cNvSpPr txBox="1">
              <a:spLocks noChangeArrowheads="1"/>
            </p:cNvSpPr>
            <p:nvPr/>
          </p:nvSpPr>
          <p:spPr bwMode="auto">
            <a:xfrm>
              <a:off x="4368" y="2112"/>
              <a:ext cx="840" cy="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600">
                  <a:latin typeface="Times New Roman" pitchFamily="18" charset="0"/>
                </a:rPr>
                <a:t>Knot.</a:t>
              </a:r>
            </a:p>
            <a:p>
              <a:r>
                <a:rPr lang="en-GB" sz="1600">
                  <a:latin typeface="Times New Roman" pitchFamily="18" charset="0"/>
                </a:rPr>
                <a:t>Control point.</a:t>
              </a:r>
            </a:p>
          </p:txBody>
        </p:sp>
        <p:sp>
          <p:nvSpPr>
            <p:cNvPr id="408594" name="Oval 18"/>
            <p:cNvSpPr>
              <a:spLocks noChangeArrowheads="1"/>
            </p:cNvSpPr>
            <p:nvPr/>
          </p:nvSpPr>
          <p:spPr bwMode="auto">
            <a:xfrm>
              <a:off x="4280" y="2352"/>
              <a:ext cx="64" cy="6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8595" name="Oval 19"/>
            <p:cNvSpPr>
              <a:spLocks noChangeArrowheads="1"/>
            </p:cNvSpPr>
            <p:nvPr/>
          </p:nvSpPr>
          <p:spPr bwMode="auto">
            <a:xfrm>
              <a:off x="2016" y="3440"/>
              <a:ext cx="72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8596" name="Oval 20"/>
            <p:cNvSpPr>
              <a:spLocks noChangeArrowheads="1"/>
            </p:cNvSpPr>
            <p:nvPr/>
          </p:nvSpPr>
          <p:spPr bwMode="auto">
            <a:xfrm>
              <a:off x="1376" y="2640"/>
              <a:ext cx="72" cy="7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8597" name="Oval 21"/>
            <p:cNvSpPr>
              <a:spLocks noChangeArrowheads="1"/>
            </p:cNvSpPr>
            <p:nvPr/>
          </p:nvSpPr>
          <p:spPr bwMode="auto">
            <a:xfrm>
              <a:off x="1376" y="3464"/>
              <a:ext cx="72" cy="7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8598" name="Oval 22"/>
            <p:cNvSpPr>
              <a:spLocks noChangeArrowheads="1"/>
            </p:cNvSpPr>
            <p:nvPr/>
          </p:nvSpPr>
          <p:spPr bwMode="auto">
            <a:xfrm>
              <a:off x="936" y="3408"/>
              <a:ext cx="72" cy="7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8599" name="Oval 23"/>
            <p:cNvSpPr>
              <a:spLocks noChangeArrowheads="1"/>
            </p:cNvSpPr>
            <p:nvPr/>
          </p:nvSpPr>
          <p:spPr bwMode="auto">
            <a:xfrm>
              <a:off x="1072" y="2488"/>
              <a:ext cx="72" cy="7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8600" name="Oval 24"/>
            <p:cNvSpPr>
              <a:spLocks noChangeArrowheads="1"/>
            </p:cNvSpPr>
            <p:nvPr/>
          </p:nvSpPr>
          <p:spPr bwMode="auto">
            <a:xfrm>
              <a:off x="2792" y="2168"/>
              <a:ext cx="72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8601" name="Oval 25"/>
            <p:cNvSpPr>
              <a:spLocks noChangeArrowheads="1"/>
            </p:cNvSpPr>
            <p:nvPr/>
          </p:nvSpPr>
          <p:spPr bwMode="auto">
            <a:xfrm>
              <a:off x="3016" y="2856"/>
              <a:ext cx="72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8602" name="Oval 26"/>
            <p:cNvSpPr>
              <a:spLocks noChangeArrowheads="1"/>
            </p:cNvSpPr>
            <p:nvPr/>
          </p:nvSpPr>
          <p:spPr bwMode="auto">
            <a:xfrm>
              <a:off x="2856" y="3208"/>
              <a:ext cx="72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8603" name="Oval 27"/>
            <p:cNvSpPr>
              <a:spLocks noChangeArrowheads="1"/>
            </p:cNvSpPr>
            <p:nvPr/>
          </p:nvSpPr>
          <p:spPr bwMode="auto">
            <a:xfrm>
              <a:off x="1984" y="2680"/>
              <a:ext cx="72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8604" name="Text Box 28"/>
            <p:cNvSpPr txBox="1">
              <a:spLocks noChangeArrowheads="1"/>
            </p:cNvSpPr>
            <p:nvPr/>
          </p:nvSpPr>
          <p:spPr bwMode="auto">
            <a:xfrm>
              <a:off x="936" y="2263"/>
              <a:ext cx="240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400">
                  <a:latin typeface="Times New Roman" pitchFamily="18" charset="0"/>
                </a:rPr>
                <a:t>P1</a:t>
              </a:r>
            </a:p>
          </p:txBody>
        </p:sp>
        <p:sp>
          <p:nvSpPr>
            <p:cNvPr id="408605" name="Text Box 29"/>
            <p:cNvSpPr txBox="1">
              <a:spLocks noChangeArrowheads="1"/>
            </p:cNvSpPr>
            <p:nvPr/>
          </p:nvSpPr>
          <p:spPr bwMode="auto">
            <a:xfrm>
              <a:off x="1437" y="3312"/>
              <a:ext cx="240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400">
                  <a:latin typeface="Times New Roman" pitchFamily="18" charset="0"/>
                </a:rPr>
                <a:t>P2</a:t>
              </a:r>
            </a:p>
          </p:txBody>
        </p:sp>
        <p:sp>
          <p:nvSpPr>
            <p:cNvPr id="408606" name="Text Box 30"/>
            <p:cNvSpPr txBox="1">
              <a:spLocks noChangeArrowheads="1"/>
            </p:cNvSpPr>
            <p:nvPr/>
          </p:nvSpPr>
          <p:spPr bwMode="auto">
            <a:xfrm>
              <a:off x="1389" y="2488"/>
              <a:ext cx="240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400">
                  <a:latin typeface="Times New Roman" pitchFamily="18" charset="0"/>
                </a:rPr>
                <a:t>P3</a:t>
              </a:r>
            </a:p>
          </p:txBody>
        </p:sp>
        <p:sp>
          <p:nvSpPr>
            <p:cNvPr id="408607" name="Text Box 31"/>
            <p:cNvSpPr txBox="1">
              <a:spLocks noChangeArrowheads="1"/>
            </p:cNvSpPr>
            <p:nvPr/>
          </p:nvSpPr>
          <p:spPr bwMode="auto">
            <a:xfrm>
              <a:off x="813" y="3216"/>
              <a:ext cx="240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400">
                  <a:latin typeface="Times New Roman" pitchFamily="18" charset="0"/>
                </a:rPr>
                <a:t>P0</a:t>
              </a:r>
            </a:p>
          </p:txBody>
        </p:sp>
        <p:sp>
          <p:nvSpPr>
            <p:cNvPr id="408608" name="Text Box 32"/>
            <p:cNvSpPr txBox="1">
              <a:spLocks noChangeArrowheads="1"/>
            </p:cNvSpPr>
            <p:nvPr/>
          </p:nvSpPr>
          <p:spPr bwMode="auto">
            <a:xfrm>
              <a:off x="1071" y="3015"/>
              <a:ext cx="25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600">
                  <a:latin typeface="Times New Roman" pitchFamily="18" charset="0"/>
                </a:rPr>
                <a:t>Q</a:t>
              </a:r>
              <a:r>
                <a:rPr lang="en-GB" sz="16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08609" name="Oval 33"/>
            <p:cNvSpPr>
              <a:spLocks noChangeArrowheads="1"/>
            </p:cNvSpPr>
            <p:nvPr/>
          </p:nvSpPr>
          <p:spPr bwMode="auto">
            <a:xfrm>
              <a:off x="2064" y="2448"/>
              <a:ext cx="72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08610" name="Text Box 34"/>
          <p:cNvSpPr txBox="1">
            <a:spLocks noChangeArrowheads="1"/>
          </p:cNvSpPr>
          <p:nvPr/>
        </p:nvSpPr>
        <p:spPr bwMode="auto">
          <a:xfrm>
            <a:off x="5681663" y="4648200"/>
            <a:ext cx="2182812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sz="1600">
                <a:latin typeface="Times New Roman" pitchFamily="18" charset="0"/>
              </a:rPr>
              <a:t>m=9  (10 control points)</a:t>
            </a:r>
          </a:p>
          <a:p>
            <a:pPr algn="ctr"/>
            <a:r>
              <a:rPr lang="en-GB" sz="1600">
                <a:latin typeface="Times New Roman" pitchFamily="18" charset="0"/>
              </a:rPr>
              <a:t>m-1 knots</a:t>
            </a:r>
          </a:p>
          <a:p>
            <a:pPr algn="ctr"/>
            <a:r>
              <a:rPr lang="en-GB" sz="1600">
                <a:latin typeface="Times New Roman" pitchFamily="18" charset="0"/>
              </a:rPr>
              <a:t>m-2 knot intervals.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159.235</a:t>
            </a:r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Graphics</a:t>
            </a: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4CAA3-957C-4A7D-9606-97166A58E14C}" type="slidenum">
              <a:rPr lang="en-US"/>
              <a:pPr/>
              <a:t>62</a:t>
            </a:fld>
            <a:endParaRPr lang="en-US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Uniform Non-rational B-Splines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5763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Second segment </a:t>
            </a:r>
            <a:r>
              <a:rPr lang="en-GB" sz="2400" i="1"/>
              <a:t>Q</a:t>
            </a:r>
            <a:r>
              <a:rPr lang="en-GB" sz="2400" i="1" baseline="-25000"/>
              <a:t>4</a:t>
            </a:r>
            <a:r>
              <a:rPr lang="en-GB" sz="2400"/>
              <a:t> is defined by point </a:t>
            </a:r>
            <a:r>
              <a:rPr lang="en-GB" sz="2400" i="1"/>
              <a:t>P</a:t>
            </a:r>
            <a:r>
              <a:rPr lang="en-GB" sz="2400" i="1" baseline="-25000"/>
              <a:t>1</a:t>
            </a:r>
            <a:r>
              <a:rPr lang="en-GB" sz="2400"/>
              <a:t> through </a:t>
            </a:r>
            <a:r>
              <a:rPr lang="en-GB" sz="2400" i="1"/>
              <a:t>P</a:t>
            </a:r>
            <a:r>
              <a:rPr lang="en-GB" sz="2400" i="1" baseline="-25000"/>
              <a:t>4</a:t>
            </a:r>
            <a:r>
              <a:rPr lang="en-GB" sz="2400"/>
              <a:t> over the range </a:t>
            </a:r>
            <a:r>
              <a:rPr lang="en-GB" sz="2400" i="1"/>
              <a:t>t</a:t>
            </a:r>
            <a:r>
              <a:rPr lang="en-GB" sz="2400" i="1" baseline="-25000"/>
              <a:t>4</a:t>
            </a:r>
            <a:r>
              <a:rPr lang="en-GB" sz="2400"/>
              <a:t> = 1 to </a:t>
            </a:r>
            <a:r>
              <a:rPr lang="en-GB" sz="2400" i="1"/>
              <a:t>t</a:t>
            </a:r>
            <a:r>
              <a:rPr lang="en-GB" sz="2400" i="1" baseline="-25000"/>
              <a:t>5</a:t>
            </a:r>
            <a:r>
              <a:rPr lang="en-GB" sz="2400" baseline="-25000"/>
              <a:t> </a:t>
            </a:r>
            <a:r>
              <a:rPr lang="en-GB" sz="2400"/>
              <a:t>= 2.</a:t>
            </a:r>
          </a:p>
          <a:p>
            <a:pPr>
              <a:lnSpc>
                <a:spcPct val="90000"/>
              </a:lnSpc>
            </a:pPr>
            <a:endParaRPr lang="en-GB" sz="2400"/>
          </a:p>
          <a:p>
            <a:pPr>
              <a:lnSpc>
                <a:spcPct val="90000"/>
              </a:lnSpc>
            </a:pPr>
            <a:endParaRPr lang="en-GB" sz="24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47800" y="3429000"/>
            <a:ext cx="6972300" cy="2293938"/>
            <a:chOff x="912" y="2160"/>
            <a:chExt cx="4392" cy="1445"/>
          </a:xfrm>
        </p:grpSpPr>
        <p:sp>
          <p:nvSpPr>
            <p:cNvPr id="409605" name="Line 5"/>
            <p:cNvSpPr>
              <a:spLocks noChangeShapeType="1"/>
            </p:cNvSpPr>
            <p:nvPr/>
          </p:nvSpPr>
          <p:spPr bwMode="auto">
            <a:xfrm flipV="1">
              <a:off x="912" y="2400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09606" name="Line 6"/>
            <p:cNvSpPr>
              <a:spLocks noChangeShapeType="1"/>
            </p:cNvSpPr>
            <p:nvPr/>
          </p:nvSpPr>
          <p:spPr bwMode="auto">
            <a:xfrm>
              <a:off x="912" y="3600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09607" name="Freeform 7"/>
            <p:cNvSpPr>
              <a:spLocks/>
            </p:cNvSpPr>
            <p:nvPr/>
          </p:nvSpPr>
          <p:spPr bwMode="auto">
            <a:xfrm>
              <a:off x="1152" y="2400"/>
              <a:ext cx="1888" cy="1040"/>
            </a:xfrm>
            <a:custGeom>
              <a:avLst/>
              <a:gdLst/>
              <a:ahLst/>
              <a:cxnLst>
                <a:cxn ang="0">
                  <a:pos x="0" y="672"/>
                </a:cxn>
                <a:cxn ang="0">
                  <a:pos x="288" y="1008"/>
                </a:cxn>
                <a:cxn ang="0">
                  <a:pos x="528" y="480"/>
                </a:cxn>
                <a:cxn ang="0">
                  <a:pos x="816" y="480"/>
                </a:cxn>
                <a:cxn ang="0">
                  <a:pos x="1104" y="960"/>
                </a:cxn>
                <a:cxn ang="0">
                  <a:pos x="1728" y="720"/>
                </a:cxn>
                <a:cxn ang="0">
                  <a:pos x="1872" y="336"/>
                </a:cxn>
                <a:cxn ang="0">
                  <a:pos x="1632" y="0"/>
                </a:cxn>
              </a:cxnLst>
              <a:rect l="0" t="0" r="r" b="b"/>
              <a:pathLst>
                <a:path w="1888" h="1040">
                  <a:moveTo>
                    <a:pt x="0" y="672"/>
                  </a:moveTo>
                  <a:cubicBezTo>
                    <a:pt x="100" y="856"/>
                    <a:pt x="200" y="1040"/>
                    <a:pt x="288" y="1008"/>
                  </a:cubicBezTo>
                  <a:cubicBezTo>
                    <a:pt x="376" y="976"/>
                    <a:pt x="440" y="568"/>
                    <a:pt x="528" y="480"/>
                  </a:cubicBezTo>
                  <a:cubicBezTo>
                    <a:pt x="616" y="392"/>
                    <a:pt x="720" y="400"/>
                    <a:pt x="816" y="480"/>
                  </a:cubicBezTo>
                  <a:cubicBezTo>
                    <a:pt x="912" y="560"/>
                    <a:pt x="952" y="920"/>
                    <a:pt x="1104" y="960"/>
                  </a:cubicBezTo>
                  <a:cubicBezTo>
                    <a:pt x="1256" y="1000"/>
                    <a:pt x="1600" y="824"/>
                    <a:pt x="1728" y="720"/>
                  </a:cubicBezTo>
                  <a:cubicBezTo>
                    <a:pt x="1856" y="616"/>
                    <a:pt x="1888" y="456"/>
                    <a:pt x="1872" y="336"/>
                  </a:cubicBezTo>
                  <a:cubicBezTo>
                    <a:pt x="1856" y="216"/>
                    <a:pt x="1672" y="56"/>
                    <a:pt x="163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09608" name="AutoShape 8"/>
            <p:cNvSpPr>
              <a:spLocks noChangeArrowheads="1"/>
            </p:cNvSpPr>
            <p:nvPr/>
          </p:nvSpPr>
          <p:spPr bwMode="auto">
            <a:xfrm>
              <a:off x="2976" y="2848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609" name="AutoShape 9"/>
            <p:cNvSpPr>
              <a:spLocks noChangeArrowheads="1"/>
            </p:cNvSpPr>
            <p:nvPr/>
          </p:nvSpPr>
          <p:spPr bwMode="auto">
            <a:xfrm>
              <a:off x="2828" y="306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610" name="AutoShape 10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611" name="AutoShape 11"/>
            <p:cNvSpPr>
              <a:spLocks noChangeArrowheads="1"/>
            </p:cNvSpPr>
            <p:nvPr/>
          </p:nvSpPr>
          <p:spPr bwMode="auto">
            <a:xfrm>
              <a:off x="1948" y="2876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612" name="AutoShape 12"/>
            <p:cNvSpPr>
              <a:spLocks noChangeArrowheads="1"/>
            </p:cNvSpPr>
            <p:nvPr/>
          </p:nvSpPr>
          <p:spPr bwMode="auto">
            <a:xfrm>
              <a:off x="1568" y="2940"/>
              <a:ext cx="96" cy="96"/>
            </a:xfrm>
            <a:prstGeom prst="triangle">
              <a:avLst>
                <a:gd name="adj" fmla="val 5000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613" name="AutoShape 13"/>
            <p:cNvSpPr>
              <a:spLocks noChangeArrowheads="1"/>
            </p:cNvSpPr>
            <p:nvPr/>
          </p:nvSpPr>
          <p:spPr bwMode="auto">
            <a:xfrm>
              <a:off x="1388" y="3336"/>
              <a:ext cx="96" cy="96"/>
            </a:xfrm>
            <a:prstGeom prst="triangle">
              <a:avLst>
                <a:gd name="adj" fmla="val 5000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614" name="AutoShape 14"/>
            <p:cNvSpPr>
              <a:spLocks noChangeArrowheads="1"/>
            </p:cNvSpPr>
            <p:nvPr/>
          </p:nvSpPr>
          <p:spPr bwMode="auto">
            <a:xfrm>
              <a:off x="1104" y="3024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615" name="AutoShape 15"/>
            <p:cNvSpPr>
              <a:spLocks noChangeArrowheads="1"/>
            </p:cNvSpPr>
            <p:nvPr/>
          </p:nvSpPr>
          <p:spPr bwMode="auto">
            <a:xfrm>
              <a:off x="2756" y="2356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616" name="AutoShape 16"/>
            <p:cNvSpPr>
              <a:spLocks noChangeArrowheads="1"/>
            </p:cNvSpPr>
            <p:nvPr/>
          </p:nvSpPr>
          <p:spPr bwMode="auto">
            <a:xfrm>
              <a:off x="4368" y="2208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617" name="Text Box 17"/>
            <p:cNvSpPr txBox="1">
              <a:spLocks noChangeArrowheads="1"/>
            </p:cNvSpPr>
            <p:nvPr/>
          </p:nvSpPr>
          <p:spPr bwMode="auto">
            <a:xfrm>
              <a:off x="4464" y="2160"/>
              <a:ext cx="840" cy="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600">
                  <a:latin typeface="Times New Roman" pitchFamily="18" charset="0"/>
                </a:rPr>
                <a:t>Knot.</a:t>
              </a:r>
            </a:p>
            <a:p>
              <a:r>
                <a:rPr lang="en-GB" sz="1600">
                  <a:latin typeface="Times New Roman" pitchFamily="18" charset="0"/>
                </a:rPr>
                <a:t>Control point.</a:t>
              </a:r>
            </a:p>
          </p:txBody>
        </p:sp>
        <p:sp>
          <p:nvSpPr>
            <p:cNvPr id="409618" name="Oval 18"/>
            <p:cNvSpPr>
              <a:spLocks noChangeArrowheads="1"/>
            </p:cNvSpPr>
            <p:nvPr/>
          </p:nvSpPr>
          <p:spPr bwMode="auto">
            <a:xfrm>
              <a:off x="4376" y="2400"/>
              <a:ext cx="64" cy="6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619" name="Oval 19"/>
            <p:cNvSpPr>
              <a:spLocks noChangeArrowheads="1"/>
            </p:cNvSpPr>
            <p:nvPr/>
          </p:nvSpPr>
          <p:spPr bwMode="auto">
            <a:xfrm>
              <a:off x="2112" y="3488"/>
              <a:ext cx="72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620" name="Oval 20"/>
            <p:cNvSpPr>
              <a:spLocks noChangeArrowheads="1"/>
            </p:cNvSpPr>
            <p:nvPr/>
          </p:nvSpPr>
          <p:spPr bwMode="auto">
            <a:xfrm>
              <a:off x="2160" y="2496"/>
              <a:ext cx="72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621" name="Oval 21"/>
            <p:cNvSpPr>
              <a:spLocks noChangeArrowheads="1"/>
            </p:cNvSpPr>
            <p:nvPr/>
          </p:nvSpPr>
          <p:spPr bwMode="auto">
            <a:xfrm>
              <a:off x="1472" y="2688"/>
              <a:ext cx="72" cy="7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622" name="Oval 22"/>
            <p:cNvSpPr>
              <a:spLocks noChangeArrowheads="1"/>
            </p:cNvSpPr>
            <p:nvPr/>
          </p:nvSpPr>
          <p:spPr bwMode="auto">
            <a:xfrm>
              <a:off x="1472" y="3512"/>
              <a:ext cx="72" cy="7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623" name="Oval 23"/>
            <p:cNvSpPr>
              <a:spLocks noChangeArrowheads="1"/>
            </p:cNvSpPr>
            <p:nvPr/>
          </p:nvSpPr>
          <p:spPr bwMode="auto">
            <a:xfrm>
              <a:off x="1032" y="3456"/>
              <a:ext cx="72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624" name="Oval 24"/>
            <p:cNvSpPr>
              <a:spLocks noChangeArrowheads="1"/>
            </p:cNvSpPr>
            <p:nvPr/>
          </p:nvSpPr>
          <p:spPr bwMode="auto">
            <a:xfrm>
              <a:off x="1168" y="2536"/>
              <a:ext cx="72" cy="7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625" name="Oval 25"/>
            <p:cNvSpPr>
              <a:spLocks noChangeArrowheads="1"/>
            </p:cNvSpPr>
            <p:nvPr/>
          </p:nvSpPr>
          <p:spPr bwMode="auto">
            <a:xfrm>
              <a:off x="2888" y="2216"/>
              <a:ext cx="72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626" name="Oval 26"/>
            <p:cNvSpPr>
              <a:spLocks noChangeArrowheads="1"/>
            </p:cNvSpPr>
            <p:nvPr/>
          </p:nvSpPr>
          <p:spPr bwMode="auto">
            <a:xfrm>
              <a:off x="3112" y="2904"/>
              <a:ext cx="72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627" name="Oval 27"/>
            <p:cNvSpPr>
              <a:spLocks noChangeArrowheads="1"/>
            </p:cNvSpPr>
            <p:nvPr/>
          </p:nvSpPr>
          <p:spPr bwMode="auto">
            <a:xfrm>
              <a:off x="2952" y="3256"/>
              <a:ext cx="72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628" name="Oval 28"/>
            <p:cNvSpPr>
              <a:spLocks noChangeArrowheads="1"/>
            </p:cNvSpPr>
            <p:nvPr/>
          </p:nvSpPr>
          <p:spPr bwMode="auto">
            <a:xfrm>
              <a:off x="2080" y="2728"/>
              <a:ext cx="72" cy="7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629" name="Text Box 29"/>
            <p:cNvSpPr txBox="1">
              <a:spLocks noChangeArrowheads="1"/>
            </p:cNvSpPr>
            <p:nvPr/>
          </p:nvSpPr>
          <p:spPr bwMode="auto">
            <a:xfrm>
              <a:off x="1512" y="3175"/>
              <a:ext cx="239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400">
                  <a:latin typeface="Times New Roman" pitchFamily="18" charset="0"/>
                </a:rPr>
                <a:t>Q</a:t>
              </a:r>
              <a:r>
                <a:rPr lang="en-GB" sz="1400" baseline="-25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09630" name="Text Box 30"/>
            <p:cNvSpPr txBox="1">
              <a:spLocks noChangeArrowheads="1"/>
            </p:cNvSpPr>
            <p:nvPr/>
          </p:nvSpPr>
          <p:spPr bwMode="auto">
            <a:xfrm>
              <a:off x="1176" y="2359"/>
              <a:ext cx="240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400">
                  <a:latin typeface="Times New Roman" pitchFamily="18" charset="0"/>
                </a:rPr>
                <a:t>P1</a:t>
              </a:r>
            </a:p>
          </p:txBody>
        </p:sp>
        <p:sp>
          <p:nvSpPr>
            <p:cNvPr id="409631" name="Text Box 31"/>
            <p:cNvSpPr txBox="1">
              <a:spLocks noChangeArrowheads="1"/>
            </p:cNvSpPr>
            <p:nvPr/>
          </p:nvSpPr>
          <p:spPr bwMode="auto">
            <a:xfrm>
              <a:off x="1528" y="2591"/>
              <a:ext cx="240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400">
                  <a:latin typeface="Times New Roman" pitchFamily="18" charset="0"/>
                </a:rPr>
                <a:t>P3</a:t>
              </a:r>
            </a:p>
          </p:txBody>
        </p:sp>
        <p:sp>
          <p:nvSpPr>
            <p:cNvPr id="409632" name="Text Box 32"/>
            <p:cNvSpPr txBox="1">
              <a:spLocks noChangeArrowheads="1"/>
            </p:cNvSpPr>
            <p:nvPr/>
          </p:nvSpPr>
          <p:spPr bwMode="auto">
            <a:xfrm>
              <a:off x="2120" y="2775"/>
              <a:ext cx="240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400">
                  <a:latin typeface="Times New Roman" pitchFamily="18" charset="0"/>
                </a:rPr>
                <a:t>P4</a:t>
              </a:r>
            </a:p>
          </p:txBody>
        </p:sp>
        <p:sp>
          <p:nvSpPr>
            <p:cNvPr id="409633" name="Text Box 33"/>
            <p:cNvSpPr txBox="1">
              <a:spLocks noChangeArrowheads="1"/>
            </p:cNvSpPr>
            <p:nvPr/>
          </p:nvSpPr>
          <p:spPr bwMode="auto">
            <a:xfrm>
              <a:off x="1552" y="3407"/>
              <a:ext cx="240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400">
                  <a:latin typeface="Times New Roman" pitchFamily="18" charset="0"/>
                </a:rPr>
                <a:t>P2</a:t>
              </a:r>
            </a:p>
          </p:txBody>
        </p:sp>
      </p:grpSp>
      <p:sp>
        <p:nvSpPr>
          <p:cNvPr id="409634" name="Text Box 34"/>
          <p:cNvSpPr txBox="1">
            <a:spLocks noChangeArrowheads="1"/>
          </p:cNvSpPr>
          <p:nvPr/>
        </p:nvSpPr>
        <p:spPr bwMode="auto">
          <a:xfrm>
            <a:off x="5681663" y="4648200"/>
            <a:ext cx="2182812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sz="1600">
                <a:latin typeface="Times New Roman" pitchFamily="18" charset="0"/>
              </a:rPr>
              <a:t>m=9  (10 control points)</a:t>
            </a:r>
          </a:p>
          <a:p>
            <a:pPr algn="ctr"/>
            <a:r>
              <a:rPr lang="en-GB" sz="1600">
                <a:latin typeface="Times New Roman" pitchFamily="18" charset="0"/>
              </a:rPr>
              <a:t>m-1 knots</a:t>
            </a:r>
          </a:p>
          <a:p>
            <a:pPr algn="ctr"/>
            <a:r>
              <a:rPr lang="en-GB" sz="1600">
                <a:latin typeface="Times New Roman" pitchFamily="18" charset="0"/>
              </a:rPr>
              <a:t>m-2 knot intervals.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159.235</a:t>
            </a:r>
          </a:p>
        </p:txBody>
      </p:sp>
      <p:sp>
        <p:nvSpPr>
          <p:cNvPr id="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Graphics</a:t>
            </a:r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33F3-EE34-46AF-83FA-5545A9CC96EE}" type="slidenum">
              <a:rPr lang="en-US"/>
              <a:pPr/>
              <a:t>63</a:t>
            </a:fld>
            <a:endParaRPr 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Cubic B-Splines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/>
              <a:t>We have talked about a bi-infinite set of splines.  What does this look like?</a:t>
            </a:r>
          </a:p>
          <a:p>
            <a:endParaRPr lang="en-GB" sz="2800"/>
          </a:p>
          <a:p>
            <a:endParaRPr lang="en-GB" sz="2800"/>
          </a:p>
          <a:p>
            <a:endParaRPr lang="en-GB" sz="2800"/>
          </a:p>
          <a:p>
            <a:r>
              <a:rPr lang="en-GB" sz="2800"/>
              <a:t>The unweighted B-Splines are shown for clarity.</a:t>
            </a:r>
          </a:p>
          <a:p>
            <a:r>
              <a:rPr lang="en-GB" sz="2800"/>
              <a:t>How does a weighted set affect the shape of  the curve?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3352800"/>
            <a:ext cx="8382000" cy="1076325"/>
            <a:chOff x="240" y="1968"/>
            <a:chExt cx="5280" cy="67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0" y="1968"/>
              <a:ext cx="5232" cy="480"/>
              <a:chOff x="240" y="2112"/>
              <a:chExt cx="5232" cy="480"/>
            </a:xfrm>
          </p:grpSpPr>
          <p:sp>
            <p:nvSpPr>
              <p:cNvPr id="411654" name="Line 6"/>
              <p:cNvSpPr>
                <a:spLocks noChangeShapeType="1"/>
              </p:cNvSpPr>
              <p:nvPr/>
            </p:nvSpPr>
            <p:spPr bwMode="auto">
              <a:xfrm>
                <a:off x="240" y="2544"/>
                <a:ext cx="52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1655" name="Line 7"/>
              <p:cNvSpPr>
                <a:spLocks noChangeShapeType="1"/>
              </p:cNvSpPr>
              <p:nvPr/>
            </p:nvSpPr>
            <p:spPr bwMode="auto">
              <a:xfrm>
                <a:off x="720" y="24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1656" name="Line 8"/>
              <p:cNvSpPr>
                <a:spLocks noChangeShapeType="1"/>
              </p:cNvSpPr>
              <p:nvPr/>
            </p:nvSpPr>
            <p:spPr bwMode="auto">
              <a:xfrm>
                <a:off x="1056" y="24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1657" name="Line 9"/>
              <p:cNvSpPr>
                <a:spLocks noChangeShapeType="1"/>
              </p:cNvSpPr>
              <p:nvPr/>
            </p:nvSpPr>
            <p:spPr bwMode="auto">
              <a:xfrm>
                <a:off x="1392" y="24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1658" name="Line 10"/>
              <p:cNvSpPr>
                <a:spLocks noChangeShapeType="1"/>
              </p:cNvSpPr>
              <p:nvPr/>
            </p:nvSpPr>
            <p:spPr bwMode="auto">
              <a:xfrm flipH="1">
                <a:off x="1728" y="24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1659" name="Line 11"/>
              <p:cNvSpPr>
                <a:spLocks noChangeShapeType="1"/>
              </p:cNvSpPr>
              <p:nvPr/>
            </p:nvSpPr>
            <p:spPr bwMode="auto">
              <a:xfrm flipH="1">
                <a:off x="2064" y="24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1660" name="Line 12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1661" name="Freeform 13"/>
              <p:cNvSpPr>
                <a:spLocks/>
              </p:cNvSpPr>
              <p:nvPr/>
            </p:nvSpPr>
            <p:spPr bwMode="auto">
              <a:xfrm>
                <a:off x="720" y="2112"/>
                <a:ext cx="1344" cy="432"/>
              </a:xfrm>
              <a:custGeom>
                <a:avLst/>
                <a:gdLst/>
                <a:ahLst/>
                <a:cxnLst>
                  <a:cxn ang="0">
                    <a:pos x="0" y="432"/>
                  </a:cxn>
                  <a:cxn ang="0">
                    <a:pos x="336" y="336"/>
                  </a:cxn>
                  <a:cxn ang="0">
                    <a:pos x="672" y="0"/>
                  </a:cxn>
                  <a:cxn ang="0">
                    <a:pos x="1008" y="336"/>
                  </a:cxn>
                  <a:cxn ang="0">
                    <a:pos x="1344" y="432"/>
                  </a:cxn>
                </a:cxnLst>
                <a:rect l="0" t="0" r="r" b="b"/>
                <a:pathLst>
                  <a:path w="1344" h="432">
                    <a:moveTo>
                      <a:pt x="0" y="432"/>
                    </a:moveTo>
                    <a:cubicBezTo>
                      <a:pt x="112" y="420"/>
                      <a:pt x="224" y="408"/>
                      <a:pt x="336" y="336"/>
                    </a:cubicBezTo>
                    <a:cubicBezTo>
                      <a:pt x="448" y="264"/>
                      <a:pt x="560" y="0"/>
                      <a:pt x="672" y="0"/>
                    </a:cubicBezTo>
                    <a:cubicBezTo>
                      <a:pt x="784" y="0"/>
                      <a:pt x="896" y="264"/>
                      <a:pt x="1008" y="336"/>
                    </a:cubicBezTo>
                    <a:cubicBezTo>
                      <a:pt x="1120" y="408"/>
                      <a:pt x="1232" y="420"/>
                      <a:pt x="1344" y="43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1662" name="Freeform 14"/>
              <p:cNvSpPr>
                <a:spLocks/>
              </p:cNvSpPr>
              <p:nvPr/>
            </p:nvSpPr>
            <p:spPr bwMode="auto">
              <a:xfrm>
                <a:off x="1056" y="2112"/>
                <a:ext cx="1344" cy="432"/>
              </a:xfrm>
              <a:custGeom>
                <a:avLst/>
                <a:gdLst/>
                <a:ahLst/>
                <a:cxnLst>
                  <a:cxn ang="0">
                    <a:pos x="0" y="432"/>
                  </a:cxn>
                  <a:cxn ang="0">
                    <a:pos x="336" y="336"/>
                  </a:cxn>
                  <a:cxn ang="0">
                    <a:pos x="672" y="0"/>
                  </a:cxn>
                  <a:cxn ang="0">
                    <a:pos x="1008" y="336"/>
                  </a:cxn>
                  <a:cxn ang="0">
                    <a:pos x="1344" y="432"/>
                  </a:cxn>
                </a:cxnLst>
                <a:rect l="0" t="0" r="r" b="b"/>
                <a:pathLst>
                  <a:path w="1344" h="432">
                    <a:moveTo>
                      <a:pt x="0" y="432"/>
                    </a:moveTo>
                    <a:cubicBezTo>
                      <a:pt x="112" y="420"/>
                      <a:pt x="224" y="408"/>
                      <a:pt x="336" y="336"/>
                    </a:cubicBezTo>
                    <a:cubicBezTo>
                      <a:pt x="448" y="264"/>
                      <a:pt x="560" y="0"/>
                      <a:pt x="672" y="0"/>
                    </a:cubicBezTo>
                    <a:cubicBezTo>
                      <a:pt x="784" y="0"/>
                      <a:pt x="896" y="264"/>
                      <a:pt x="1008" y="336"/>
                    </a:cubicBezTo>
                    <a:cubicBezTo>
                      <a:pt x="1120" y="408"/>
                      <a:pt x="1232" y="420"/>
                      <a:pt x="1344" y="43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1663" name="Freeform 15"/>
              <p:cNvSpPr>
                <a:spLocks/>
              </p:cNvSpPr>
              <p:nvPr/>
            </p:nvSpPr>
            <p:spPr bwMode="auto">
              <a:xfrm>
                <a:off x="1392" y="2112"/>
                <a:ext cx="1344" cy="432"/>
              </a:xfrm>
              <a:custGeom>
                <a:avLst/>
                <a:gdLst/>
                <a:ahLst/>
                <a:cxnLst>
                  <a:cxn ang="0">
                    <a:pos x="0" y="432"/>
                  </a:cxn>
                  <a:cxn ang="0">
                    <a:pos x="336" y="336"/>
                  </a:cxn>
                  <a:cxn ang="0">
                    <a:pos x="672" y="0"/>
                  </a:cxn>
                  <a:cxn ang="0">
                    <a:pos x="1008" y="336"/>
                  </a:cxn>
                  <a:cxn ang="0">
                    <a:pos x="1344" y="432"/>
                  </a:cxn>
                </a:cxnLst>
                <a:rect l="0" t="0" r="r" b="b"/>
                <a:pathLst>
                  <a:path w="1344" h="432">
                    <a:moveTo>
                      <a:pt x="0" y="432"/>
                    </a:moveTo>
                    <a:cubicBezTo>
                      <a:pt x="112" y="420"/>
                      <a:pt x="224" y="408"/>
                      <a:pt x="336" y="336"/>
                    </a:cubicBezTo>
                    <a:cubicBezTo>
                      <a:pt x="448" y="264"/>
                      <a:pt x="560" y="0"/>
                      <a:pt x="672" y="0"/>
                    </a:cubicBezTo>
                    <a:cubicBezTo>
                      <a:pt x="784" y="0"/>
                      <a:pt x="896" y="264"/>
                      <a:pt x="1008" y="336"/>
                    </a:cubicBezTo>
                    <a:cubicBezTo>
                      <a:pt x="1120" y="408"/>
                      <a:pt x="1232" y="420"/>
                      <a:pt x="1344" y="43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1664" name="Freeform 16"/>
              <p:cNvSpPr>
                <a:spLocks/>
              </p:cNvSpPr>
              <p:nvPr/>
            </p:nvSpPr>
            <p:spPr bwMode="auto">
              <a:xfrm>
                <a:off x="1728" y="2112"/>
                <a:ext cx="1344" cy="432"/>
              </a:xfrm>
              <a:custGeom>
                <a:avLst/>
                <a:gdLst/>
                <a:ahLst/>
                <a:cxnLst>
                  <a:cxn ang="0">
                    <a:pos x="0" y="432"/>
                  </a:cxn>
                  <a:cxn ang="0">
                    <a:pos x="336" y="336"/>
                  </a:cxn>
                  <a:cxn ang="0">
                    <a:pos x="672" y="0"/>
                  </a:cxn>
                  <a:cxn ang="0">
                    <a:pos x="1008" y="336"/>
                  </a:cxn>
                  <a:cxn ang="0">
                    <a:pos x="1344" y="432"/>
                  </a:cxn>
                </a:cxnLst>
                <a:rect l="0" t="0" r="r" b="b"/>
                <a:pathLst>
                  <a:path w="1344" h="432">
                    <a:moveTo>
                      <a:pt x="0" y="432"/>
                    </a:moveTo>
                    <a:cubicBezTo>
                      <a:pt x="112" y="420"/>
                      <a:pt x="224" y="408"/>
                      <a:pt x="336" y="336"/>
                    </a:cubicBezTo>
                    <a:cubicBezTo>
                      <a:pt x="448" y="264"/>
                      <a:pt x="560" y="0"/>
                      <a:pt x="672" y="0"/>
                    </a:cubicBezTo>
                    <a:cubicBezTo>
                      <a:pt x="784" y="0"/>
                      <a:pt x="896" y="264"/>
                      <a:pt x="1008" y="336"/>
                    </a:cubicBezTo>
                    <a:cubicBezTo>
                      <a:pt x="1120" y="408"/>
                      <a:pt x="1232" y="420"/>
                      <a:pt x="1344" y="43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1665" name="Freeform 17"/>
              <p:cNvSpPr>
                <a:spLocks/>
              </p:cNvSpPr>
              <p:nvPr/>
            </p:nvSpPr>
            <p:spPr bwMode="auto">
              <a:xfrm>
                <a:off x="2064" y="2112"/>
                <a:ext cx="1344" cy="432"/>
              </a:xfrm>
              <a:custGeom>
                <a:avLst/>
                <a:gdLst/>
                <a:ahLst/>
                <a:cxnLst>
                  <a:cxn ang="0">
                    <a:pos x="0" y="432"/>
                  </a:cxn>
                  <a:cxn ang="0">
                    <a:pos x="336" y="336"/>
                  </a:cxn>
                  <a:cxn ang="0">
                    <a:pos x="672" y="0"/>
                  </a:cxn>
                  <a:cxn ang="0">
                    <a:pos x="1008" y="336"/>
                  </a:cxn>
                  <a:cxn ang="0">
                    <a:pos x="1344" y="432"/>
                  </a:cxn>
                </a:cxnLst>
                <a:rect l="0" t="0" r="r" b="b"/>
                <a:pathLst>
                  <a:path w="1344" h="432">
                    <a:moveTo>
                      <a:pt x="0" y="432"/>
                    </a:moveTo>
                    <a:cubicBezTo>
                      <a:pt x="112" y="420"/>
                      <a:pt x="224" y="408"/>
                      <a:pt x="336" y="336"/>
                    </a:cubicBezTo>
                    <a:cubicBezTo>
                      <a:pt x="448" y="264"/>
                      <a:pt x="560" y="0"/>
                      <a:pt x="672" y="0"/>
                    </a:cubicBezTo>
                    <a:cubicBezTo>
                      <a:pt x="784" y="0"/>
                      <a:pt x="896" y="264"/>
                      <a:pt x="1008" y="336"/>
                    </a:cubicBezTo>
                    <a:cubicBezTo>
                      <a:pt x="1120" y="408"/>
                      <a:pt x="1232" y="420"/>
                      <a:pt x="1344" y="43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1666" name="Freeform 18"/>
              <p:cNvSpPr>
                <a:spLocks/>
              </p:cNvSpPr>
              <p:nvPr/>
            </p:nvSpPr>
            <p:spPr bwMode="auto">
              <a:xfrm>
                <a:off x="2400" y="2112"/>
                <a:ext cx="1344" cy="432"/>
              </a:xfrm>
              <a:custGeom>
                <a:avLst/>
                <a:gdLst/>
                <a:ahLst/>
                <a:cxnLst>
                  <a:cxn ang="0">
                    <a:pos x="0" y="432"/>
                  </a:cxn>
                  <a:cxn ang="0">
                    <a:pos x="336" y="336"/>
                  </a:cxn>
                  <a:cxn ang="0">
                    <a:pos x="672" y="0"/>
                  </a:cxn>
                  <a:cxn ang="0">
                    <a:pos x="1008" y="336"/>
                  </a:cxn>
                  <a:cxn ang="0">
                    <a:pos x="1344" y="432"/>
                  </a:cxn>
                </a:cxnLst>
                <a:rect l="0" t="0" r="r" b="b"/>
                <a:pathLst>
                  <a:path w="1344" h="432">
                    <a:moveTo>
                      <a:pt x="0" y="432"/>
                    </a:moveTo>
                    <a:cubicBezTo>
                      <a:pt x="112" y="420"/>
                      <a:pt x="224" y="408"/>
                      <a:pt x="336" y="336"/>
                    </a:cubicBezTo>
                    <a:cubicBezTo>
                      <a:pt x="448" y="264"/>
                      <a:pt x="560" y="0"/>
                      <a:pt x="672" y="0"/>
                    </a:cubicBezTo>
                    <a:cubicBezTo>
                      <a:pt x="784" y="0"/>
                      <a:pt x="896" y="264"/>
                      <a:pt x="1008" y="336"/>
                    </a:cubicBezTo>
                    <a:cubicBezTo>
                      <a:pt x="1120" y="408"/>
                      <a:pt x="1232" y="420"/>
                      <a:pt x="1344" y="43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1667" name="Freeform 19"/>
              <p:cNvSpPr>
                <a:spLocks/>
              </p:cNvSpPr>
              <p:nvPr/>
            </p:nvSpPr>
            <p:spPr bwMode="auto">
              <a:xfrm>
                <a:off x="2736" y="2112"/>
                <a:ext cx="1344" cy="432"/>
              </a:xfrm>
              <a:custGeom>
                <a:avLst/>
                <a:gdLst/>
                <a:ahLst/>
                <a:cxnLst>
                  <a:cxn ang="0">
                    <a:pos x="0" y="432"/>
                  </a:cxn>
                  <a:cxn ang="0">
                    <a:pos x="336" y="336"/>
                  </a:cxn>
                  <a:cxn ang="0">
                    <a:pos x="672" y="0"/>
                  </a:cxn>
                  <a:cxn ang="0">
                    <a:pos x="1008" y="336"/>
                  </a:cxn>
                  <a:cxn ang="0">
                    <a:pos x="1344" y="432"/>
                  </a:cxn>
                </a:cxnLst>
                <a:rect l="0" t="0" r="r" b="b"/>
                <a:pathLst>
                  <a:path w="1344" h="432">
                    <a:moveTo>
                      <a:pt x="0" y="432"/>
                    </a:moveTo>
                    <a:cubicBezTo>
                      <a:pt x="112" y="420"/>
                      <a:pt x="224" y="408"/>
                      <a:pt x="336" y="336"/>
                    </a:cubicBezTo>
                    <a:cubicBezTo>
                      <a:pt x="448" y="264"/>
                      <a:pt x="560" y="0"/>
                      <a:pt x="672" y="0"/>
                    </a:cubicBezTo>
                    <a:cubicBezTo>
                      <a:pt x="784" y="0"/>
                      <a:pt x="896" y="264"/>
                      <a:pt x="1008" y="336"/>
                    </a:cubicBezTo>
                    <a:cubicBezTo>
                      <a:pt x="1120" y="408"/>
                      <a:pt x="1232" y="420"/>
                      <a:pt x="1344" y="43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1668" name="Freeform 20"/>
              <p:cNvSpPr>
                <a:spLocks/>
              </p:cNvSpPr>
              <p:nvPr/>
            </p:nvSpPr>
            <p:spPr bwMode="auto">
              <a:xfrm>
                <a:off x="3024" y="2112"/>
                <a:ext cx="1344" cy="432"/>
              </a:xfrm>
              <a:custGeom>
                <a:avLst/>
                <a:gdLst/>
                <a:ahLst/>
                <a:cxnLst>
                  <a:cxn ang="0">
                    <a:pos x="0" y="432"/>
                  </a:cxn>
                  <a:cxn ang="0">
                    <a:pos x="336" y="336"/>
                  </a:cxn>
                  <a:cxn ang="0">
                    <a:pos x="672" y="0"/>
                  </a:cxn>
                  <a:cxn ang="0">
                    <a:pos x="1008" y="336"/>
                  </a:cxn>
                  <a:cxn ang="0">
                    <a:pos x="1344" y="432"/>
                  </a:cxn>
                </a:cxnLst>
                <a:rect l="0" t="0" r="r" b="b"/>
                <a:pathLst>
                  <a:path w="1344" h="432">
                    <a:moveTo>
                      <a:pt x="0" y="432"/>
                    </a:moveTo>
                    <a:cubicBezTo>
                      <a:pt x="112" y="420"/>
                      <a:pt x="224" y="408"/>
                      <a:pt x="336" y="336"/>
                    </a:cubicBezTo>
                    <a:cubicBezTo>
                      <a:pt x="448" y="264"/>
                      <a:pt x="560" y="0"/>
                      <a:pt x="672" y="0"/>
                    </a:cubicBezTo>
                    <a:cubicBezTo>
                      <a:pt x="784" y="0"/>
                      <a:pt x="896" y="264"/>
                      <a:pt x="1008" y="336"/>
                    </a:cubicBezTo>
                    <a:cubicBezTo>
                      <a:pt x="1120" y="408"/>
                      <a:pt x="1232" y="420"/>
                      <a:pt x="1344" y="43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1669" name="Freeform 21"/>
              <p:cNvSpPr>
                <a:spLocks/>
              </p:cNvSpPr>
              <p:nvPr/>
            </p:nvSpPr>
            <p:spPr bwMode="auto">
              <a:xfrm>
                <a:off x="3408" y="2112"/>
                <a:ext cx="1344" cy="432"/>
              </a:xfrm>
              <a:custGeom>
                <a:avLst/>
                <a:gdLst/>
                <a:ahLst/>
                <a:cxnLst>
                  <a:cxn ang="0">
                    <a:pos x="0" y="432"/>
                  </a:cxn>
                  <a:cxn ang="0">
                    <a:pos x="336" y="336"/>
                  </a:cxn>
                  <a:cxn ang="0">
                    <a:pos x="672" y="0"/>
                  </a:cxn>
                  <a:cxn ang="0">
                    <a:pos x="1008" y="336"/>
                  </a:cxn>
                  <a:cxn ang="0">
                    <a:pos x="1344" y="432"/>
                  </a:cxn>
                </a:cxnLst>
                <a:rect l="0" t="0" r="r" b="b"/>
                <a:pathLst>
                  <a:path w="1344" h="432">
                    <a:moveTo>
                      <a:pt x="0" y="432"/>
                    </a:moveTo>
                    <a:cubicBezTo>
                      <a:pt x="112" y="420"/>
                      <a:pt x="224" y="408"/>
                      <a:pt x="336" y="336"/>
                    </a:cubicBezTo>
                    <a:cubicBezTo>
                      <a:pt x="448" y="264"/>
                      <a:pt x="560" y="0"/>
                      <a:pt x="672" y="0"/>
                    </a:cubicBezTo>
                    <a:cubicBezTo>
                      <a:pt x="784" y="0"/>
                      <a:pt x="896" y="264"/>
                      <a:pt x="1008" y="336"/>
                    </a:cubicBezTo>
                    <a:cubicBezTo>
                      <a:pt x="1120" y="408"/>
                      <a:pt x="1232" y="420"/>
                      <a:pt x="1344" y="43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1670" name="Freeform 22"/>
              <p:cNvSpPr>
                <a:spLocks/>
              </p:cNvSpPr>
              <p:nvPr/>
            </p:nvSpPr>
            <p:spPr bwMode="auto">
              <a:xfrm>
                <a:off x="3744" y="2112"/>
                <a:ext cx="1344" cy="432"/>
              </a:xfrm>
              <a:custGeom>
                <a:avLst/>
                <a:gdLst/>
                <a:ahLst/>
                <a:cxnLst>
                  <a:cxn ang="0">
                    <a:pos x="0" y="432"/>
                  </a:cxn>
                  <a:cxn ang="0">
                    <a:pos x="336" y="336"/>
                  </a:cxn>
                  <a:cxn ang="0">
                    <a:pos x="672" y="0"/>
                  </a:cxn>
                  <a:cxn ang="0">
                    <a:pos x="1008" y="336"/>
                  </a:cxn>
                  <a:cxn ang="0">
                    <a:pos x="1344" y="432"/>
                  </a:cxn>
                </a:cxnLst>
                <a:rect l="0" t="0" r="r" b="b"/>
                <a:pathLst>
                  <a:path w="1344" h="432">
                    <a:moveTo>
                      <a:pt x="0" y="432"/>
                    </a:moveTo>
                    <a:cubicBezTo>
                      <a:pt x="112" y="420"/>
                      <a:pt x="224" y="408"/>
                      <a:pt x="336" y="336"/>
                    </a:cubicBezTo>
                    <a:cubicBezTo>
                      <a:pt x="448" y="264"/>
                      <a:pt x="560" y="0"/>
                      <a:pt x="672" y="0"/>
                    </a:cubicBezTo>
                    <a:cubicBezTo>
                      <a:pt x="784" y="0"/>
                      <a:pt x="896" y="264"/>
                      <a:pt x="1008" y="336"/>
                    </a:cubicBezTo>
                    <a:cubicBezTo>
                      <a:pt x="1120" y="408"/>
                      <a:pt x="1232" y="420"/>
                      <a:pt x="1344" y="43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1671" name="Freeform 23"/>
              <p:cNvSpPr>
                <a:spLocks/>
              </p:cNvSpPr>
              <p:nvPr/>
            </p:nvSpPr>
            <p:spPr bwMode="auto">
              <a:xfrm>
                <a:off x="4080" y="2112"/>
                <a:ext cx="1344" cy="432"/>
              </a:xfrm>
              <a:custGeom>
                <a:avLst/>
                <a:gdLst/>
                <a:ahLst/>
                <a:cxnLst>
                  <a:cxn ang="0">
                    <a:pos x="0" y="432"/>
                  </a:cxn>
                  <a:cxn ang="0">
                    <a:pos x="336" y="336"/>
                  </a:cxn>
                  <a:cxn ang="0">
                    <a:pos x="672" y="0"/>
                  </a:cxn>
                  <a:cxn ang="0">
                    <a:pos x="1008" y="336"/>
                  </a:cxn>
                  <a:cxn ang="0">
                    <a:pos x="1344" y="432"/>
                  </a:cxn>
                </a:cxnLst>
                <a:rect l="0" t="0" r="r" b="b"/>
                <a:pathLst>
                  <a:path w="1344" h="432">
                    <a:moveTo>
                      <a:pt x="0" y="432"/>
                    </a:moveTo>
                    <a:cubicBezTo>
                      <a:pt x="112" y="420"/>
                      <a:pt x="224" y="408"/>
                      <a:pt x="336" y="336"/>
                    </a:cubicBezTo>
                    <a:cubicBezTo>
                      <a:pt x="448" y="264"/>
                      <a:pt x="560" y="0"/>
                      <a:pt x="672" y="0"/>
                    </a:cubicBezTo>
                    <a:cubicBezTo>
                      <a:pt x="784" y="0"/>
                      <a:pt x="896" y="264"/>
                      <a:pt x="1008" y="336"/>
                    </a:cubicBezTo>
                    <a:cubicBezTo>
                      <a:pt x="1120" y="408"/>
                      <a:pt x="1232" y="420"/>
                      <a:pt x="1344" y="43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1672" name="Freeform 24"/>
              <p:cNvSpPr>
                <a:spLocks/>
              </p:cNvSpPr>
              <p:nvPr/>
            </p:nvSpPr>
            <p:spPr bwMode="auto">
              <a:xfrm>
                <a:off x="384" y="2112"/>
                <a:ext cx="1344" cy="432"/>
              </a:xfrm>
              <a:custGeom>
                <a:avLst/>
                <a:gdLst/>
                <a:ahLst/>
                <a:cxnLst>
                  <a:cxn ang="0">
                    <a:pos x="0" y="432"/>
                  </a:cxn>
                  <a:cxn ang="0">
                    <a:pos x="336" y="336"/>
                  </a:cxn>
                  <a:cxn ang="0">
                    <a:pos x="672" y="0"/>
                  </a:cxn>
                  <a:cxn ang="0">
                    <a:pos x="1008" y="336"/>
                  </a:cxn>
                  <a:cxn ang="0">
                    <a:pos x="1344" y="432"/>
                  </a:cxn>
                </a:cxnLst>
                <a:rect l="0" t="0" r="r" b="b"/>
                <a:pathLst>
                  <a:path w="1344" h="432">
                    <a:moveTo>
                      <a:pt x="0" y="432"/>
                    </a:moveTo>
                    <a:cubicBezTo>
                      <a:pt x="112" y="420"/>
                      <a:pt x="224" y="408"/>
                      <a:pt x="336" y="336"/>
                    </a:cubicBezTo>
                    <a:cubicBezTo>
                      <a:pt x="448" y="264"/>
                      <a:pt x="560" y="0"/>
                      <a:pt x="672" y="0"/>
                    </a:cubicBezTo>
                    <a:cubicBezTo>
                      <a:pt x="784" y="0"/>
                      <a:pt x="896" y="264"/>
                      <a:pt x="1008" y="336"/>
                    </a:cubicBezTo>
                    <a:cubicBezTo>
                      <a:pt x="1120" y="408"/>
                      <a:pt x="1232" y="420"/>
                      <a:pt x="1344" y="43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1673" name="Line 25"/>
              <p:cNvSpPr>
                <a:spLocks noChangeShapeType="1"/>
              </p:cNvSpPr>
              <p:nvPr/>
            </p:nvSpPr>
            <p:spPr bwMode="auto">
              <a:xfrm>
                <a:off x="2736" y="24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1674" name="Line 26"/>
              <p:cNvSpPr>
                <a:spLocks noChangeShapeType="1"/>
              </p:cNvSpPr>
              <p:nvPr/>
            </p:nvSpPr>
            <p:spPr bwMode="auto">
              <a:xfrm>
                <a:off x="3072" y="24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1675" name="Line 27"/>
              <p:cNvSpPr>
                <a:spLocks noChangeShapeType="1"/>
              </p:cNvSpPr>
              <p:nvPr/>
            </p:nvSpPr>
            <p:spPr bwMode="auto">
              <a:xfrm>
                <a:off x="3408" y="24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1676" name="Line 28"/>
              <p:cNvSpPr>
                <a:spLocks noChangeShapeType="1"/>
              </p:cNvSpPr>
              <p:nvPr/>
            </p:nvSpPr>
            <p:spPr bwMode="auto">
              <a:xfrm>
                <a:off x="3744" y="24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1677" name="Line 29"/>
              <p:cNvSpPr>
                <a:spLocks noChangeShapeType="1"/>
              </p:cNvSpPr>
              <p:nvPr/>
            </p:nvSpPr>
            <p:spPr bwMode="auto">
              <a:xfrm>
                <a:off x="4080" y="24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1678" name="Line 30"/>
              <p:cNvSpPr>
                <a:spLocks noChangeShapeType="1"/>
              </p:cNvSpPr>
              <p:nvPr/>
            </p:nvSpPr>
            <p:spPr bwMode="auto">
              <a:xfrm>
                <a:off x="4416" y="24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1679" name="Line 31"/>
              <p:cNvSpPr>
                <a:spLocks noChangeShapeType="1"/>
              </p:cNvSpPr>
              <p:nvPr/>
            </p:nvSpPr>
            <p:spPr bwMode="auto">
              <a:xfrm>
                <a:off x="4800" y="24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1680" name="Line 32"/>
              <p:cNvSpPr>
                <a:spLocks noChangeShapeType="1"/>
              </p:cNvSpPr>
              <p:nvPr/>
            </p:nvSpPr>
            <p:spPr bwMode="auto">
              <a:xfrm>
                <a:off x="5136" y="24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1681" name="Line 33"/>
              <p:cNvSpPr>
                <a:spLocks noChangeShapeType="1"/>
              </p:cNvSpPr>
              <p:nvPr/>
            </p:nvSpPr>
            <p:spPr bwMode="auto">
              <a:xfrm>
                <a:off x="384" y="24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11682" name="Text Box 34"/>
            <p:cNvSpPr txBox="1">
              <a:spLocks noChangeArrowheads="1"/>
            </p:cNvSpPr>
            <p:nvPr/>
          </p:nvSpPr>
          <p:spPr bwMode="auto">
            <a:xfrm>
              <a:off x="5328" y="2352"/>
              <a:ext cx="19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411683" name="Text Box 35"/>
            <p:cNvSpPr txBox="1">
              <a:spLocks noChangeArrowheads="1"/>
            </p:cNvSpPr>
            <p:nvPr/>
          </p:nvSpPr>
          <p:spPr bwMode="auto">
            <a:xfrm>
              <a:off x="1632" y="2400"/>
              <a:ext cx="19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1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11684" name="Text Box 36"/>
            <p:cNvSpPr txBox="1">
              <a:spLocks noChangeArrowheads="1"/>
            </p:cNvSpPr>
            <p:nvPr/>
          </p:nvSpPr>
          <p:spPr bwMode="auto">
            <a:xfrm>
              <a:off x="2976" y="2400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18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11685" name="Text Box 37"/>
            <p:cNvSpPr txBox="1">
              <a:spLocks noChangeArrowheads="1"/>
            </p:cNvSpPr>
            <p:nvPr/>
          </p:nvSpPr>
          <p:spPr bwMode="auto">
            <a:xfrm>
              <a:off x="4320" y="2400"/>
              <a:ext cx="38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1800">
                  <a:latin typeface="Times New Roman" pitchFamily="18" charset="0"/>
                </a:rPr>
                <a:t>12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159.235</a:t>
            </a:r>
          </a:p>
        </p:txBody>
      </p:sp>
      <p:sp>
        <p:nvSpPr>
          <p:cNvPr id="2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Graphics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A764-DEC5-4917-9182-7517D2BF648B}" type="slidenum">
              <a:rPr lang="en-US"/>
              <a:pPr/>
              <a:t>64</a:t>
            </a:fld>
            <a:endParaRPr 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Generating a Curve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9600" y="1676400"/>
            <a:ext cx="4267200" cy="4505325"/>
            <a:chOff x="384" y="1056"/>
            <a:chExt cx="2688" cy="283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1056"/>
              <a:ext cx="2112" cy="1392"/>
              <a:chOff x="384" y="1056"/>
              <a:chExt cx="2112" cy="1392"/>
            </a:xfrm>
          </p:grpSpPr>
          <p:sp>
            <p:nvSpPr>
              <p:cNvPr id="412677" name="Line 5"/>
              <p:cNvSpPr>
                <a:spLocks noChangeShapeType="1"/>
              </p:cNvSpPr>
              <p:nvPr/>
            </p:nvSpPr>
            <p:spPr bwMode="auto">
              <a:xfrm>
                <a:off x="528" y="1296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stealth" w="med" len="med"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2678" name="Line 6"/>
              <p:cNvSpPr>
                <a:spLocks noChangeShapeType="1"/>
              </p:cNvSpPr>
              <p:nvPr/>
            </p:nvSpPr>
            <p:spPr bwMode="auto">
              <a:xfrm>
                <a:off x="384" y="2256"/>
                <a:ext cx="2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2679" name="Freeform 7"/>
              <p:cNvSpPr>
                <a:spLocks/>
              </p:cNvSpPr>
              <p:nvPr/>
            </p:nvSpPr>
            <p:spPr bwMode="auto">
              <a:xfrm>
                <a:off x="528" y="1296"/>
                <a:ext cx="1872" cy="664"/>
              </a:xfrm>
              <a:custGeom>
                <a:avLst/>
                <a:gdLst/>
                <a:ahLst/>
                <a:cxnLst>
                  <a:cxn ang="0">
                    <a:pos x="0" y="664"/>
                  </a:cxn>
                  <a:cxn ang="0">
                    <a:pos x="480" y="568"/>
                  </a:cxn>
                  <a:cxn ang="0">
                    <a:pos x="816" y="136"/>
                  </a:cxn>
                  <a:cxn ang="0">
                    <a:pos x="1344" y="40"/>
                  </a:cxn>
                  <a:cxn ang="0">
                    <a:pos x="1680" y="376"/>
                  </a:cxn>
                  <a:cxn ang="0">
                    <a:pos x="1872" y="472"/>
                  </a:cxn>
                </a:cxnLst>
                <a:rect l="0" t="0" r="r" b="b"/>
                <a:pathLst>
                  <a:path w="1872" h="664">
                    <a:moveTo>
                      <a:pt x="0" y="664"/>
                    </a:moveTo>
                    <a:cubicBezTo>
                      <a:pt x="172" y="660"/>
                      <a:pt x="344" y="656"/>
                      <a:pt x="480" y="568"/>
                    </a:cubicBezTo>
                    <a:cubicBezTo>
                      <a:pt x="616" y="480"/>
                      <a:pt x="672" y="224"/>
                      <a:pt x="816" y="136"/>
                    </a:cubicBezTo>
                    <a:cubicBezTo>
                      <a:pt x="960" y="48"/>
                      <a:pt x="1200" y="0"/>
                      <a:pt x="1344" y="40"/>
                    </a:cubicBezTo>
                    <a:cubicBezTo>
                      <a:pt x="1488" y="80"/>
                      <a:pt x="1592" y="304"/>
                      <a:pt x="1680" y="376"/>
                    </a:cubicBezTo>
                    <a:cubicBezTo>
                      <a:pt x="1768" y="448"/>
                      <a:pt x="1820" y="460"/>
                      <a:pt x="1872" y="472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2680" name="Text Box 8"/>
              <p:cNvSpPr txBox="1">
                <a:spLocks noChangeArrowheads="1"/>
              </p:cNvSpPr>
              <p:nvPr/>
            </p:nvSpPr>
            <p:spPr bwMode="auto">
              <a:xfrm>
                <a:off x="384" y="1056"/>
                <a:ext cx="538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GB" sz="1800">
                    <a:latin typeface="Times New Roman" pitchFamily="18" charset="0"/>
                  </a:rPr>
                  <a:t>X(t)</a:t>
                </a:r>
              </a:p>
            </p:txBody>
          </p:sp>
        </p:grpSp>
        <p:sp>
          <p:nvSpPr>
            <p:cNvPr id="412681" name="Line 9"/>
            <p:cNvSpPr>
              <a:spLocks noChangeShapeType="1"/>
            </p:cNvSpPr>
            <p:nvPr/>
          </p:nvSpPr>
          <p:spPr bwMode="auto">
            <a:xfrm>
              <a:off x="384" y="3640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2682" name="Freeform 10"/>
            <p:cNvSpPr>
              <a:spLocks/>
            </p:cNvSpPr>
            <p:nvPr/>
          </p:nvSpPr>
          <p:spPr bwMode="auto">
            <a:xfrm>
              <a:off x="528" y="2688"/>
              <a:ext cx="1872" cy="664"/>
            </a:xfrm>
            <a:custGeom>
              <a:avLst/>
              <a:gdLst/>
              <a:ahLst/>
              <a:cxnLst>
                <a:cxn ang="0">
                  <a:pos x="0" y="664"/>
                </a:cxn>
                <a:cxn ang="0">
                  <a:pos x="480" y="568"/>
                </a:cxn>
                <a:cxn ang="0">
                  <a:pos x="816" y="136"/>
                </a:cxn>
                <a:cxn ang="0">
                  <a:pos x="1344" y="40"/>
                </a:cxn>
                <a:cxn ang="0">
                  <a:pos x="1680" y="376"/>
                </a:cxn>
                <a:cxn ang="0">
                  <a:pos x="1872" y="472"/>
                </a:cxn>
              </a:cxnLst>
              <a:rect l="0" t="0" r="r" b="b"/>
              <a:pathLst>
                <a:path w="1872" h="664">
                  <a:moveTo>
                    <a:pt x="0" y="664"/>
                  </a:moveTo>
                  <a:cubicBezTo>
                    <a:pt x="172" y="660"/>
                    <a:pt x="344" y="656"/>
                    <a:pt x="480" y="568"/>
                  </a:cubicBezTo>
                  <a:cubicBezTo>
                    <a:pt x="616" y="480"/>
                    <a:pt x="672" y="224"/>
                    <a:pt x="816" y="136"/>
                  </a:cubicBezTo>
                  <a:cubicBezTo>
                    <a:pt x="960" y="48"/>
                    <a:pt x="1200" y="0"/>
                    <a:pt x="1344" y="40"/>
                  </a:cubicBezTo>
                  <a:cubicBezTo>
                    <a:pt x="1488" y="80"/>
                    <a:pt x="1592" y="304"/>
                    <a:pt x="1680" y="376"/>
                  </a:cubicBezTo>
                  <a:cubicBezTo>
                    <a:pt x="1768" y="448"/>
                    <a:pt x="1820" y="460"/>
                    <a:pt x="1872" y="47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2683" name="Text Box 11"/>
            <p:cNvSpPr txBox="1">
              <a:spLocks noChangeArrowheads="1"/>
            </p:cNvSpPr>
            <p:nvPr/>
          </p:nvSpPr>
          <p:spPr bwMode="auto">
            <a:xfrm>
              <a:off x="2352" y="2208"/>
              <a:ext cx="19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412684" name="Text Box 12"/>
            <p:cNvSpPr txBox="1">
              <a:spLocks noChangeArrowheads="1"/>
            </p:cNvSpPr>
            <p:nvPr/>
          </p:nvSpPr>
          <p:spPr bwMode="auto">
            <a:xfrm>
              <a:off x="2352" y="3600"/>
              <a:ext cx="19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412685" name="Line 13"/>
            <p:cNvSpPr>
              <a:spLocks noChangeShapeType="1"/>
            </p:cNvSpPr>
            <p:nvPr/>
          </p:nvSpPr>
          <p:spPr bwMode="auto">
            <a:xfrm>
              <a:off x="1056" y="36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2686" name="Line 14"/>
            <p:cNvSpPr>
              <a:spLocks noChangeShapeType="1"/>
            </p:cNvSpPr>
            <p:nvPr/>
          </p:nvSpPr>
          <p:spPr bwMode="auto">
            <a:xfrm>
              <a:off x="2304" y="36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2687" name="Line 15"/>
            <p:cNvSpPr>
              <a:spLocks noChangeShapeType="1"/>
            </p:cNvSpPr>
            <p:nvPr/>
          </p:nvSpPr>
          <p:spPr bwMode="auto">
            <a:xfrm>
              <a:off x="1488" y="36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2688" name="Line 16"/>
            <p:cNvSpPr>
              <a:spLocks noChangeShapeType="1"/>
            </p:cNvSpPr>
            <p:nvPr/>
          </p:nvSpPr>
          <p:spPr bwMode="auto">
            <a:xfrm>
              <a:off x="1920" y="36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2689" name="Line 17"/>
            <p:cNvSpPr>
              <a:spLocks noChangeShapeType="1"/>
            </p:cNvSpPr>
            <p:nvPr/>
          </p:nvSpPr>
          <p:spPr bwMode="auto">
            <a:xfrm flipH="1">
              <a:off x="672" y="36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2690" name="Freeform 18"/>
            <p:cNvSpPr>
              <a:spLocks/>
            </p:cNvSpPr>
            <p:nvPr/>
          </p:nvSpPr>
          <p:spPr bwMode="auto">
            <a:xfrm>
              <a:off x="672" y="2968"/>
              <a:ext cx="1632" cy="680"/>
            </a:xfrm>
            <a:custGeom>
              <a:avLst/>
              <a:gdLst/>
              <a:ahLst/>
              <a:cxnLst>
                <a:cxn ang="0">
                  <a:pos x="0" y="680"/>
                </a:cxn>
                <a:cxn ang="0">
                  <a:pos x="384" y="536"/>
                </a:cxn>
                <a:cxn ang="0">
                  <a:pos x="816" y="8"/>
                </a:cxn>
                <a:cxn ang="0">
                  <a:pos x="1248" y="488"/>
                </a:cxn>
                <a:cxn ang="0">
                  <a:pos x="1632" y="680"/>
                </a:cxn>
              </a:cxnLst>
              <a:rect l="0" t="0" r="r" b="b"/>
              <a:pathLst>
                <a:path w="1632" h="680">
                  <a:moveTo>
                    <a:pt x="0" y="680"/>
                  </a:moveTo>
                  <a:cubicBezTo>
                    <a:pt x="124" y="664"/>
                    <a:pt x="248" y="648"/>
                    <a:pt x="384" y="536"/>
                  </a:cubicBezTo>
                  <a:cubicBezTo>
                    <a:pt x="520" y="424"/>
                    <a:pt x="672" y="16"/>
                    <a:pt x="816" y="8"/>
                  </a:cubicBezTo>
                  <a:cubicBezTo>
                    <a:pt x="960" y="0"/>
                    <a:pt x="1112" y="376"/>
                    <a:pt x="1248" y="488"/>
                  </a:cubicBezTo>
                  <a:cubicBezTo>
                    <a:pt x="1384" y="600"/>
                    <a:pt x="1508" y="640"/>
                    <a:pt x="1632" y="68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2691" name="Freeform 19"/>
            <p:cNvSpPr>
              <a:spLocks/>
            </p:cNvSpPr>
            <p:nvPr/>
          </p:nvSpPr>
          <p:spPr bwMode="auto">
            <a:xfrm>
              <a:off x="1056" y="2976"/>
              <a:ext cx="1632" cy="680"/>
            </a:xfrm>
            <a:custGeom>
              <a:avLst/>
              <a:gdLst/>
              <a:ahLst/>
              <a:cxnLst>
                <a:cxn ang="0">
                  <a:pos x="0" y="680"/>
                </a:cxn>
                <a:cxn ang="0">
                  <a:pos x="384" y="536"/>
                </a:cxn>
                <a:cxn ang="0">
                  <a:pos x="816" y="8"/>
                </a:cxn>
                <a:cxn ang="0">
                  <a:pos x="1248" y="488"/>
                </a:cxn>
                <a:cxn ang="0">
                  <a:pos x="1632" y="680"/>
                </a:cxn>
              </a:cxnLst>
              <a:rect l="0" t="0" r="r" b="b"/>
              <a:pathLst>
                <a:path w="1632" h="680">
                  <a:moveTo>
                    <a:pt x="0" y="680"/>
                  </a:moveTo>
                  <a:cubicBezTo>
                    <a:pt x="124" y="664"/>
                    <a:pt x="248" y="648"/>
                    <a:pt x="384" y="536"/>
                  </a:cubicBezTo>
                  <a:cubicBezTo>
                    <a:pt x="520" y="424"/>
                    <a:pt x="672" y="16"/>
                    <a:pt x="816" y="8"/>
                  </a:cubicBezTo>
                  <a:cubicBezTo>
                    <a:pt x="960" y="0"/>
                    <a:pt x="1112" y="376"/>
                    <a:pt x="1248" y="488"/>
                  </a:cubicBezTo>
                  <a:cubicBezTo>
                    <a:pt x="1384" y="600"/>
                    <a:pt x="1508" y="640"/>
                    <a:pt x="1632" y="68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2692" name="Freeform 20"/>
            <p:cNvSpPr>
              <a:spLocks/>
            </p:cNvSpPr>
            <p:nvPr/>
          </p:nvSpPr>
          <p:spPr bwMode="auto">
            <a:xfrm>
              <a:off x="1488" y="3304"/>
              <a:ext cx="1584" cy="352"/>
            </a:xfrm>
            <a:custGeom>
              <a:avLst/>
              <a:gdLst/>
              <a:ahLst/>
              <a:cxnLst>
                <a:cxn ang="0">
                  <a:pos x="0" y="344"/>
                </a:cxn>
                <a:cxn ang="0">
                  <a:pos x="432" y="248"/>
                </a:cxn>
                <a:cxn ang="0">
                  <a:pos x="816" y="8"/>
                </a:cxn>
                <a:cxn ang="0">
                  <a:pos x="1200" y="296"/>
                </a:cxn>
                <a:cxn ang="0">
                  <a:pos x="1584" y="344"/>
                </a:cxn>
              </a:cxnLst>
              <a:rect l="0" t="0" r="r" b="b"/>
              <a:pathLst>
                <a:path w="1584" h="352">
                  <a:moveTo>
                    <a:pt x="0" y="344"/>
                  </a:moveTo>
                  <a:cubicBezTo>
                    <a:pt x="148" y="324"/>
                    <a:pt x="296" y="304"/>
                    <a:pt x="432" y="248"/>
                  </a:cubicBezTo>
                  <a:cubicBezTo>
                    <a:pt x="568" y="192"/>
                    <a:pt x="688" y="0"/>
                    <a:pt x="816" y="8"/>
                  </a:cubicBezTo>
                  <a:cubicBezTo>
                    <a:pt x="944" y="16"/>
                    <a:pt x="1072" y="240"/>
                    <a:pt x="1200" y="296"/>
                  </a:cubicBezTo>
                  <a:cubicBezTo>
                    <a:pt x="1328" y="352"/>
                    <a:pt x="1456" y="348"/>
                    <a:pt x="1584" y="3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2693" name="Freeform 21"/>
            <p:cNvSpPr>
              <a:spLocks/>
            </p:cNvSpPr>
            <p:nvPr/>
          </p:nvSpPr>
          <p:spPr bwMode="auto">
            <a:xfrm>
              <a:off x="384" y="3408"/>
              <a:ext cx="1536" cy="240"/>
            </a:xfrm>
            <a:custGeom>
              <a:avLst/>
              <a:gdLst/>
              <a:ahLst/>
              <a:cxnLst>
                <a:cxn ang="0">
                  <a:pos x="1536" y="240"/>
                </a:cxn>
                <a:cxn ang="0">
                  <a:pos x="1104" y="192"/>
                </a:cxn>
                <a:cxn ang="0">
                  <a:pos x="672" y="0"/>
                </a:cxn>
                <a:cxn ang="0">
                  <a:pos x="288" y="192"/>
                </a:cxn>
                <a:cxn ang="0">
                  <a:pos x="0" y="240"/>
                </a:cxn>
              </a:cxnLst>
              <a:rect l="0" t="0" r="r" b="b"/>
              <a:pathLst>
                <a:path w="1536" h="240">
                  <a:moveTo>
                    <a:pt x="1536" y="240"/>
                  </a:moveTo>
                  <a:cubicBezTo>
                    <a:pt x="1392" y="236"/>
                    <a:pt x="1248" y="232"/>
                    <a:pt x="1104" y="192"/>
                  </a:cubicBezTo>
                  <a:cubicBezTo>
                    <a:pt x="960" y="152"/>
                    <a:pt x="808" y="0"/>
                    <a:pt x="672" y="0"/>
                  </a:cubicBezTo>
                  <a:cubicBezTo>
                    <a:pt x="536" y="0"/>
                    <a:pt x="400" y="152"/>
                    <a:pt x="288" y="192"/>
                  </a:cubicBezTo>
                  <a:cubicBezTo>
                    <a:pt x="176" y="232"/>
                    <a:pt x="88" y="236"/>
                    <a:pt x="0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2694" name="Freeform 22"/>
            <p:cNvSpPr>
              <a:spLocks/>
            </p:cNvSpPr>
            <p:nvPr/>
          </p:nvSpPr>
          <p:spPr bwMode="auto">
            <a:xfrm>
              <a:off x="384" y="3504"/>
              <a:ext cx="1104" cy="144"/>
            </a:xfrm>
            <a:custGeom>
              <a:avLst/>
              <a:gdLst/>
              <a:ahLst/>
              <a:cxnLst>
                <a:cxn ang="0">
                  <a:pos x="1104" y="144"/>
                </a:cxn>
                <a:cxn ang="0">
                  <a:pos x="672" y="96"/>
                </a:cxn>
                <a:cxn ang="0">
                  <a:pos x="288" y="0"/>
                </a:cxn>
                <a:cxn ang="0">
                  <a:pos x="0" y="96"/>
                </a:cxn>
              </a:cxnLst>
              <a:rect l="0" t="0" r="r" b="b"/>
              <a:pathLst>
                <a:path w="1104" h="144">
                  <a:moveTo>
                    <a:pt x="1104" y="144"/>
                  </a:moveTo>
                  <a:cubicBezTo>
                    <a:pt x="956" y="132"/>
                    <a:pt x="808" y="120"/>
                    <a:pt x="672" y="96"/>
                  </a:cubicBezTo>
                  <a:cubicBezTo>
                    <a:pt x="536" y="72"/>
                    <a:pt x="400" y="0"/>
                    <a:pt x="288" y="0"/>
                  </a:cubicBezTo>
                  <a:cubicBezTo>
                    <a:pt x="176" y="0"/>
                    <a:pt x="88" y="72"/>
                    <a:pt x="0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2695" name="Freeform 23"/>
            <p:cNvSpPr>
              <a:spLocks/>
            </p:cNvSpPr>
            <p:nvPr/>
          </p:nvSpPr>
          <p:spPr bwMode="auto">
            <a:xfrm>
              <a:off x="432" y="3504"/>
              <a:ext cx="624" cy="144"/>
            </a:xfrm>
            <a:custGeom>
              <a:avLst/>
              <a:gdLst/>
              <a:ahLst/>
              <a:cxnLst>
                <a:cxn ang="0">
                  <a:pos x="624" y="144"/>
                </a:cxn>
                <a:cxn ang="0">
                  <a:pos x="240" y="96"/>
                </a:cxn>
                <a:cxn ang="0">
                  <a:pos x="0" y="0"/>
                </a:cxn>
              </a:cxnLst>
              <a:rect l="0" t="0" r="r" b="b"/>
              <a:pathLst>
                <a:path w="624" h="144">
                  <a:moveTo>
                    <a:pt x="624" y="144"/>
                  </a:moveTo>
                  <a:cubicBezTo>
                    <a:pt x="484" y="132"/>
                    <a:pt x="344" y="120"/>
                    <a:pt x="240" y="96"/>
                  </a:cubicBezTo>
                  <a:cubicBezTo>
                    <a:pt x="136" y="72"/>
                    <a:pt x="80" y="0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2696" name="Freeform 24"/>
            <p:cNvSpPr>
              <a:spLocks/>
            </p:cNvSpPr>
            <p:nvPr/>
          </p:nvSpPr>
          <p:spPr bwMode="auto">
            <a:xfrm>
              <a:off x="1920" y="3360"/>
              <a:ext cx="1152" cy="288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384" y="192"/>
                </a:cxn>
                <a:cxn ang="0">
                  <a:pos x="768" y="0"/>
                </a:cxn>
                <a:cxn ang="0">
                  <a:pos x="1152" y="192"/>
                </a:cxn>
              </a:cxnLst>
              <a:rect l="0" t="0" r="r" b="b"/>
              <a:pathLst>
                <a:path w="1152" h="288">
                  <a:moveTo>
                    <a:pt x="0" y="288"/>
                  </a:moveTo>
                  <a:cubicBezTo>
                    <a:pt x="128" y="264"/>
                    <a:pt x="256" y="240"/>
                    <a:pt x="384" y="192"/>
                  </a:cubicBezTo>
                  <a:cubicBezTo>
                    <a:pt x="512" y="144"/>
                    <a:pt x="640" y="0"/>
                    <a:pt x="768" y="0"/>
                  </a:cubicBezTo>
                  <a:cubicBezTo>
                    <a:pt x="896" y="0"/>
                    <a:pt x="1016" y="144"/>
                    <a:pt x="1152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2697" name="Freeform 25"/>
            <p:cNvSpPr>
              <a:spLocks/>
            </p:cNvSpPr>
            <p:nvPr/>
          </p:nvSpPr>
          <p:spPr bwMode="auto">
            <a:xfrm>
              <a:off x="2304" y="3360"/>
              <a:ext cx="768" cy="288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336" y="240"/>
                </a:cxn>
                <a:cxn ang="0">
                  <a:pos x="768" y="0"/>
                </a:cxn>
              </a:cxnLst>
              <a:rect l="0" t="0" r="r" b="b"/>
              <a:pathLst>
                <a:path w="768" h="288">
                  <a:moveTo>
                    <a:pt x="0" y="288"/>
                  </a:moveTo>
                  <a:cubicBezTo>
                    <a:pt x="104" y="288"/>
                    <a:pt x="208" y="288"/>
                    <a:pt x="336" y="240"/>
                  </a:cubicBezTo>
                  <a:cubicBezTo>
                    <a:pt x="464" y="192"/>
                    <a:pt x="632" y="0"/>
                    <a:pt x="76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2698" name="Freeform 26"/>
            <p:cNvSpPr>
              <a:spLocks/>
            </p:cNvSpPr>
            <p:nvPr/>
          </p:nvSpPr>
          <p:spPr bwMode="auto">
            <a:xfrm>
              <a:off x="384" y="3600"/>
              <a:ext cx="288" cy="48"/>
            </a:xfrm>
            <a:custGeom>
              <a:avLst/>
              <a:gdLst/>
              <a:ahLst/>
              <a:cxnLst>
                <a:cxn ang="0">
                  <a:pos x="288" y="48"/>
                </a:cxn>
                <a:cxn ang="0">
                  <a:pos x="0" y="0"/>
                </a:cxn>
              </a:cxnLst>
              <a:rect l="0" t="0" r="r" b="b"/>
              <a:pathLst>
                <a:path w="288" h="48">
                  <a:moveTo>
                    <a:pt x="288" y="48"/>
                  </a:moveTo>
                  <a:cubicBezTo>
                    <a:pt x="184" y="36"/>
                    <a:pt x="80" y="24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2699" name="Text Box 27"/>
          <p:cNvSpPr txBox="1">
            <a:spLocks noChangeArrowheads="1"/>
          </p:cNvSpPr>
          <p:nvPr/>
        </p:nvSpPr>
        <p:spPr bwMode="auto">
          <a:xfrm>
            <a:off x="5334000" y="1905000"/>
            <a:ext cx="3352800" cy="4300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Opposite we see an example of a shape to be generated.</a:t>
            </a:r>
          </a:p>
          <a:p>
            <a:pPr eaLnBrk="1" hangingPunct="1">
              <a:spcBef>
                <a:spcPct val="50000"/>
              </a:spcBef>
            </a:pPr>
            <a:endParaRPr lang="en-GB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GB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Here we see the curve again with the </a:t>
            </a:r>
            <a:r>
              <a:rPr lang="en-GB" i="1">
                <a:latin typeface="Times New Roman" pitchFamily="18" charset="0"/>
              </a:rPr>
              <a:t>weighted </a:t>
            </a:r>
            <a:r>
              <a:rPr lang="en-GB">
                <a:latin typeface="Times New Roman" pitchFamily="18" charset="0"/>
              </a:rPr>
              <a:t>B-Splines which generated the required shape.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159.235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480A-D41B-4A03-BA57-0BF1CD3EDE72}" type="slidenum">
              <a:rPr lang="en-US"/>
              <a:pPr/>
              <a:t>65</a:t>
            </a:fld>
            <a:endParaRPr lang="en-US"/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B-Spline Example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closed curve is rather like a bi-infinite set – a periodic set of </a:t>
            </a:r>
            <a:r>
              <a:rPr lang="en-GB" i="1"/>
              <a:t>N</a:t>
            </a:r>
            <a:r>
              <a:rPr lang="en-GB"/>
              <a:t> knots in which:           for all </a:t>
            </a:r>
            <a:r>
              <a:rPr lang="en-GB" i="1"/>
              <a:t>i</a:t>
            </a:r>
            <a:r>
              <a:rPr lang="en-GB"/>
              <a:t>, </a:t>
            </a:r>
            <a:r>
              <a:rPr lang="en-GB" i="1"/>
              <a:t>t</a:t>
            </a:r>
            <a:r>
              <a:rPr lang="en-GB" i="1" baseline="-25000"/>
              <a:t>i+N</a:t>
            </a:r>
            <a:r>
              <a:rPr lang="en-GB" i="1"/>
              <a:t> = t</a:t>
            </a:r>
            <a:r>
              <a:rPr lang="en-GB" i="1" baseline="-25000"/>
              <a:t>i </a:t>
            </a:r>
            <a:r>
              <a:rPr lang="en-GB"/>
              <a:t>and</a:t>
            </a:r>
            <a:r>
              <a:rPr lang="en-GB" i="1"/>
              <a:t> t</a:t>
            </a:r>
            <a:r>
              <a:rPr lang="en-GB" i="1" baseline="-25000"/>
              <a:t>i </a:t>
            </a:r>
            <a:r>
              <a:rPr lang="en-GB" i="1"/>
              <a:t>= i </a:t>
            </a:r>
            <a:r>
              <a:rPr lang="en-GB"/>
              <a:t>for </a:t>
            </a:r>
            <a:r>
              <a:rPr lang="en-GB" i="1"/>
              <a:t>i = 0..N-1</a:t>
            </a:r>
          </a:p>
          <a:p>
            <a:r>
              <a:rPr lang="en-GB"/>
              <a:t>Consider a closed curve with 5 control points with 5 knots.  </a:t>
            </a:r>
            <a:r>
              <a:rPr lang="en-GB" i="1"/>
              <a:t>N</a:t>
            </a:r>
            <a:r>
              <a:rPr lang="en-GB"/>
              <a:t>=5, ie. x</a:t>
            </a:r>
            <a:r>
              <a:rPr lang="en-GB" baseline="-25000"/>
              <a:t>–1</a:t>
            </a:r>
            <a:r>
              <a:rPr lang="en-GB">
                <a:sym typeface="Symbol" pitchFamily="18" charset="2"/>
              </a:rPr>
              <a:t> x</a:t>
            </a:r>
            <a:r>
              <a:rPr lang="en-GB" baseline="-25000">
                <a:sym typeface="Symbol" pitchFamily="18" charset="2"/>
              </a:rPr>
              <a:t>4,</a:t>
            </a:r>
            <a:r>
              <a:rPr lang="en-GB">
                <a:sym typeface="Symbol" pitchFamily="18" charset="2"/>
              </a:rPr>
              <a:t> etc.</a:t>
            </a:r>
            <a:endParaRPr lang="en-GB" baseline="-25000"/>
          </a:p>
          <a:p>
            <a:r>
              <a:rPr lang="en-GB"/>
              <a:t>Control points are: x</a:t>
            </a:r>
            <a:r>
              <a:rPr lang="en-GB" baseline="-25000"/>
              <a:t>0</a:t>
            </a:r>
            <a:r>
              <a:rPr lang="en-GB"/>
              <a:t> = (2,0); x</a:t>
            </a:r>
            <a:r>
              <a:rPr lang="en-GB" baseline="-25000"/>
              <a:t>1</a:t>
            </a:r>
            <a:r>
              <a:rPr lang="en-GB"/>
              <a:t> = (1,1);         x</a:t>
            </a:r>
            <a:r>
              <a:rPr lang="en-GB" baseline="-25000"/>
              <a:t>2</a:t>
            </a:r>
            <a:r>
              <a:rPr lang="en-GB"/>
              <a:t> = (-1,1); x</a:t>
            </a:r>
            <a:r>
              <a:rPr lang="en-GB" baseline="-25000"/>
              <a:t>3</a:t>
            </a:r>
            <a:r>
              <a:rPr lang="en-GB"/>
              <a:t> = (-1,-1) and x</a:t>
            </a:r>
            <a:r>
              <a:rPr lang="en-GB" baseline="-25000"/>
              <a:t>4</a:t>
            </a:r>
            <a:r>
              <a:rPr lang="en-GB"/>
              <a:t> = (1,-1).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159.235</a:t>
            </a:r>
          </a:p>
        </p:txBody>
      </p:sp>
      <p:sp>
        <p:nvSpPr>
          <p:cNvPr id="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Graphics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9CA4-A7B9-451E-BF6A-80A9EDF3DF44}" type="slidenum">
              <a:rPr lang="en-US"/>
              <a:pPr/>
              <a:t>66</a:t>
            </a:fld>
            <a:endParaRPr lang="en-US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/>
              <a:t>B-Spline Example</a:t>
            </a:r>
          </a:p>
        </p:txBody>
      </p:sp>
      <p:sp>
        <p:nvSpPr>
          <p:cNvPr id="414723" name="Text Box 3"/>
          <p:cNvSpPr txBox="1">
            <a:spLocks noChangeArrowheads="1"/>
          </p:cNvSpPr>
          <p:nvPr/>
        </p:nvSpPr>
        <p:spPr bwMode="auto">
          <a:xfrm>
            <a:off x="381000" y="1524000"/>
            <a:ext cx="838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Draw the interval: t</a:t>
            </a:r>
            <a:r>
              <a:rPr lang="en-GB">
                <a:latin typeface="Times New Roman" pitchFamily="18" charset="0"/>
                <a:sym typeface="Symbol" pitchFamily="18" charset="2"/>
              </a:rPr>
              <a:t> = [4..5] , the others are handled the same way.</a:t>
            </a:r>
            <a:endParaRPr lang="en-GB">
              <a:latin typeface="Times New Roman" pitchFamily="18" charset="0"/>
            </a:endParaRPr>
          </a:p>
        </p:txBody>
      </p:sp>
      <p:graphicFrame>
        <p:nvGraphicFramePr>
          <p:cNvPr id="414724" name="Object 4"/>
          <p:cNvGraphicFramePr>
            <a:graphicFrameLocks noChangeAspect="1"/>
          </p:cNvGraphicFramePr>
          <p:nvPr/>
        </p:nvGraphicFramePr>
        <p:xfrm>
          <a:off x="533400" y="2057400"/>
          <a:ext cx="5448300" cy="1600200"/>
        </p:xfrm>
        <a:graphic>
          <a:graphicData uri="http://schemas.openxmlformats.org/presentationml/2006/ole">
            <p:oleObj spid="_x0000_s1026" name="Equation" r:id="rId3" imgW="4152600" imgH="914400" progId="">
              <p:embed/>
            </p:oleObj>
          </a:graphicData>
        </a:graphic>
      </p:graphicFrame>
      <p:graphicFrame>
        <p:nvGraphicFramePr>
          <p:cNvPr id="414725" name="Object 5"/>
          <p:cNvGraphicFramePr>
            <a:graphicFrameLocks noChangeAspect="1"/>
          </p:cNvGraphicFramePr>
          <p:nvPr/>
        </p:nvGraphicFramePr>
        <p:xfrm>
          <a:off x="2971800" y="3733800"/>
          <a:ext cx="5791200" cy="2286000"/>
        </p:xfrm>
        <a:graphic>
          <a:graphicData uri="http://schemas.openxmlformats.org/presentationml/2006/ole">
            <p:oleObj spid="_x0000_s1027" name="Equation" r:id="rId4" imgW="3771720" imgH="1498320" progId="">
              <p:embed/>
            </p:oleObj>
          </a:graphicData>
        </a:graphic>
      </p:graphicFrame>
      <p:sp>
        <p:nvSpPr>
          <p:cNvPr id="414726" name="Line 6"/>
          <p:cNvSpPr>
            <a:spLocks noChangeShapeType="1"/>
          </p:cNvSpPr>
          <p:nvPr/>
        </p:nvSpPr>
        <p:spPr bwMode="auto">
          <a:xfrm>
            <a:off x="304800" y="5056188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04800" y="4038600"/>
            <a:ext cx="2286000" cy="1905000"/>
            <a:chOff x="192" y="2544"/>
            <a:chExt cx="1440" cy="1200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336" y="2592"/>
              <a:ext cx="978" cy="1152"/>
              <a:chOff x="336" y="2592"/>
              <a:chExt cx="978" cy="1152"/>
            </a:xfrm>
          </p:grpSpPr>
          <p:sp>
            <p:nvSpPr>
              <p:cNvPr id="414729" name="Line 9"/>
              <p:cNvSpPr>
                <a:spLocks noChangeShapeType="1"/>
              </p:cNvSpPr>
              <p:nvPr/>
            </p:nvSpPr>
            <p:spPr bwMode="auto">
              <a:xfrm>
                <a:off x="687" y="259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4730" name="Line 10"/>
              <p:cNvSpPr>
                <a:spLocks noChangeShapeType="1"/>
              </p:cNvSpPr>
              <p:nvPr/>
            </p:nvSpPr>
            <p:spPr bwMode="auto">
              <a:xfrm>
                <a:off x="390" y="3151"/>
                <a:ext cx="0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4731" name="Line 11"/>
              <p:cNvSpPr>
                <a:spLocks noChangeShapeType="1"/>
              </p:cNvSpPr>
              <p:nvPr/>
            </p:nvSpPr>
            <p:spPr bwMode="auto">
              <a:xfrm>
                <a:off x="984" y="3151"/>
                <a:ext cx="0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4732" name="Line 12"/>
              <p:cNvSpPr>
                <a:spLocks noChangeShapeType="1"/>
              </p:cNvSpPr>
              <p:nvPr/>
            </p:nvSpPr>
            <p:spPr bwMode="auto">
              <a:xfrm>
                <a:off x="1314" y="3151"/>
                <a:ext cx="0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4733" name="Line 13"/>
              <p:cNvSpPr>
                <a:spLocks noChangeShapeType="1"/>
              </p:cNvSpPr>
              <p:nvPr/>
            </p:nvSpPr>
            <p:spPr bwMode="auto">
              <a:xfrm flipV="1">
                <a:off x="654" y="2871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4734" name="Line 14"/>
              <p:cNvSpPr>
                <a:spLocks noChangeShapeType="1"/>
              </p:cNvSpPr>
              <p:nvPr/>
            </p:nvSpPr>
            <p:spPr bwMode="auto">
              <a:xfrm>
                <a:off x="654" y="3500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4735" name="Freeform 15"/>
              <p:cNvSpPr>
                <a:spLocks/>
              </p:cNvSpPr>
              <p:nvPr/>
            </p:nvSpPr>
            <p:spPr bwMode="auto">
              <a:xfrm>
                <a:off x="432" y="2976"/>
                <a:ext cx="48" cy="384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8" y="240"/>
                  </a:cxn>
                  <a:cxn ang="0">
                    <a:pos x="104" y="480"/>
                  </a:cxn>
                </a:cxnLst>
                <a:rect l="0" t="0" r="r" b="b"/>
                <a:pathLst>
                  <a:path w="104" h="480">
                    <a:moveTo>
                      <a:pt x="56" y="0"/>
                    </a:moveTo>
                    <a:cubicBezTo>
                      <a:pt x="28" y="80"/>
                      <a:pt x="0" y="160"/>
                      <a:pt x="8" y="240"/>
                    </a:cubicBezTo>
                    <a:cubicBezTo>
                      <a:pt x="16" y="320"/>
                      <a:pt x="80" y="440"/>
                      <a:pt x="104" y="48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4736" name="Line 16"/>
              <p:cNvSpPr>
                <a:spLocks noChangeShapeType="1"/>
              </p:cNvSpPr>
              <p:nvPr/>
            </p:nvSpPr>
            <p:spPr bwMode="auto">
              <a:xfrm>
                <a:off x="384" y="34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4737" name="Line 17"/>
              <p:cNvSpPr>
                <a:spLocks noChangeShapeType="1"/>
              </p:cNvSpPr>
              <p:nvPr/>
            </p:nvSpPr>
            <p:spPr bwMode="auto">
              <a:xfrm>
                <a:off x="336" y="350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4738" name="Line 18"/>
              <p:cNvSpPr>
                <a:spLocks noChangeShapeType="1"/>
              </p:cNvSpPr>
              <p:nvPr/>
            </p:nvSpPr>
            <p:spPr bwMode="auto">
              <a:xfrm>
                <a:off x="384" y="283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4739" name="Line 19"/>
              <p:cNvSpPr>
                <a:spLocks noChangeShapeType="1"/>
              </p:cNvSpPr>
              <p:nvPr/>
            </p:nvSpPr>
            <p:spPr bwMode="auto">
              <a:xfrm>
                <a:off x="336" y="28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4740" name="Line 20"/>
              <p:cNvSpPr>
                <a:spLocks noChangeShapeType="1"/>
              </p:cNvSpPr>
              <p:nvPr/>
            </p:nvSpPr>
            <p:spPr bwMode="auto">
              <a:xfrm>
                <a:off x="960" y="283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4741" name="Line 21"/>
              <p:cNvSpPr>
                <a:spLocks noChangeShapeType="1"/>
              </p:cNvSpPr>
              <p:nvPr/>
            </p:nvSpPr>
            <p:spPr bwMode="auto">
              <a:xfrm>
                <a:off x="912" y="28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4742" name="Line 22"/>
              <p:cNvSpPr>
                <a:spLocks noChangeShapeType="1"/>
              </p:cNvSpPr>
              <p:nvPr/>
            </p:nvSpPr>
            <p:spPr bwMode="auto">
              <a:xfrm>
                <a:off x="960" y="34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4743" name="Line 23"/>
              <p:cNvSpPr>
                <a:spLocks noChangeShapeType="1"/>
              </p:cNvSpPr>
              <p:nvPr/>
            </p:nvSpPr>
            <p:spPr bwMode="auto">
              <a:xfrm>
                <a:off x="912" y="350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14744" name="Text Box 24"/>
            <p:cNvSpPr txBox="1">
              <a:spLocks noChangeArrowheads="1"/>
            </p:cNvSpPr>
            <p:nvPr/>
          </p:nvSpPr>
          <p:spPr bwMode="auto">
            <a:xfrm>
              <a:off x="1296" y="2880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x</a:t>
              </a:r>
              <a:r>
                <a:rPr lang="en-GB" baseline="-25000">
                  <a:latin typeface="Times New Roman" pitchFamily="18" charset="0"/>
                </a:rPr>
                <a:t>0</a:t>
              </a:r>
              <a:endParaRPr lang="en-GB">
                <a:latin typeface="Times New Roman" pitchFamily="18" charset="0"/>
              </a:endParaRPr>
            </a:p>
          </p:txBody>
        </p:sp>
        <p:sp>
          <p:nvSpPr>
            <p:cNvPr id="414745" name="Text Box 25"/>
            <p:cNvSpPr txBox="1">
              <a:spLocks noChangeArrowheads="1"/>
            </p:cNvSpPr>
            <p:nvPr/>
          </p:nvSpPr>
          <p:spPr bwMode="auto">
            <a:xfrm>
              <a:off x="912" y="2592"/>
              <a:ext cx="28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x</a:t>
              </a:r>
              <a:r>
                <a:rPr lang="en-GB" baseline="-25000">
                  <a:latin typeface="Times New Roman" pitchFamily="18" charset="0"/>
                </a:rPr>
                <a:t>1</a:t>
              </a:r>
              <a:endParaRPr lang="en-GB">
                <a:latin typeface="Times New Roman" pitchFamily="18" charset="0"/>
              </a:endParaRPr>
            </a:p>
          </p:txBody>
        </p:sp>
        <p:sp>
          <p:nvSpPr>
            <p:cNvPr id="414746" name="Text Box 26"/>
            <p:cNvSpPr txBox="1">
              <a:spLocks noChangeArrowheads="1"/>
            </p:cNvSpPr>
            <p:nvPr/>
          </p:nvSpPr>
          <p:spPr bwMode="auto">
            <a:xfrm>
              <a:off x="192" y="2544"/>
              <a:ext cx="28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x</a:t>
              </a:r>
              <a:r>
                <a:rPr lang="en-GB" baseline="-25000">
                  <a:latin typeface="Times New Roman" pitchFamily="18" charset="0"/>
                </a:rPr>
                <a:t>2</a:t>
              </a:r>
              <a:endParaRPr lang="en-GB">
                <a:latin typeface="Times New Roman" pitchFamily="18" charset="0"/>
              </a:endParaRPr>
            </a:p>
          </p:txBody>
        </p:sp>
        <p:sp>
          <p:nvSpPr>
            <p:cNvPr id="414747" name="Text Box 27"/>
            <p:cNvSpPr txBox="1">
              <a:spLocks noChangeArrowheads="1"/>
            </p:cNvSpPr>
            <p:nvPr/>
          </p:nvSpPr>
          <p:spPr bwMode="auto">
            <a:xfrm>
              <a:off x="192" y="3408"/>
              <a:ext cx="28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x</a:t>
              </a:r>
              <a:r>
                <a:rPr lang="en-GB" baseline="-25000">
                  <a:latin typeface="Times New Roman" pitchFamily="18" charset="0"/>
                </a:rPr>
                <a:t>3</a:t>
              </a:r>
              <a:endParaRPr lang="en-GB">
                <a:latin typeface="Times New Roman" pitchFamily="18" charset="0"/>
              </a:endParaRPr>
            </a:p>
          </p:txBody>
        </p:sp>
        <p:sp>
          <p:nvSpPr>
            <p:cNvPr id="414748" name="Text Box 28"/>
            <p:cNvSpPr txBox="1">
              <a:spLocks noChangeArrowheads="1"/>
            </p:cNvSpPr>
            <p:nvPr/>
          </p:nvSpPr>
          <p:spPr bwMode="auto">
            <a:xfrm>
              <a:off x="960" y="3408"/>
              <a:ext cx="28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x</a:t>
              </a:r>
              <a:r>
                <a:rPr lang="en-GB" baseline="-25000">
                  <a:latin typeface="Times New Roman" pitchFamily="18" charset="0"/>
                </a:rPr>
                <a:t>4</a:t>
              </a:r>
              <a:endParaRPr lang="en-GB">
                <a:latin typeface="Times New Roman" pitchFamily="18" charset="0"/>
              </a:endParaRPr>
            </a:p>
          </p:txBody>
        </p:sp>
      </p:grpSp>
      <p:sp>
        <p:nvSpPr>
          <p:cNvPr id="414749" name="Text Box 29"/>
          <p:cNvSpPr txBox="1">
            <a:spLocks noChangeArrowheads="1"/>
          </p:cNvSpPr>
          <p:nvPr/>
        </p:nvSpPr>
        <p:spPr bwMode="auto">
          <a:xfrm>
            <a:off x="6096000" y="3200400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x</a:t>
            </a:r>
            <a:r>
              <a:rPr lang="en-GB" baseline="-25000">
                <a:latin typeface="Times New Roman" pitchFamily="18" charset="0"/>
              </a:rPr>
              <a:t>4</a:t>
            </a:r>
            <a:endParaRPr lang="en-GB">
              <a:latin typeface="Times New Roman" pitchFamily="18" charset="0"/>
            </a:endParaRPr>
          </a:p>
        </p:txBody>
      </p:sp>
      <p:sp>
        <p:nvSpPr>
          <p:cNvPr id="414750" name="Text Box 30"/>
          <p:cNvSpPr txBox="1">
            <a:spLocks noChangeArrowheads="1"/>
          </p:cNvSpPr>
          <p:nvPr/>
        </p:nvSpPr>
        <p:spPr bwMode="auto">
          <a:xfrm>
            <a:off x="6096000" y="1981200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x</a:t>
            </a:r>
            <a:r>
              <a:rPr lang="en-GB" baseline="-25000">
                <a:latin typeface="Times New Roman" pitchFamily="18" charset="0"/>
              </a:rPr>
              <a:t>1</a:t>
            </a:r>
            <a:endParaRPr lang="en-GB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159.235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3180-CAF9-4D25-9FD9-B8F70BD61303}" type="slidenum">
              <a:rPr lang="en-US"/>
              <a:pPr/>
              <a:t>67</a:t>
            </a:fld>
            <a:endParaRPr lang="en-US"/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Smooth is a B-Spine?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/>
              <a:t>Smoothness increases with order </a:t>
            </a:r>
            <a:r>
              <a:rPr lang="en-GB" sz="2000" i="1"/>
              <a:t>k</a:t>
            </a:r>
            <a:r>
              <a:rPr lang="en-GB" sz="2000"/>
              <a:t> in B</a:t>
            </a:r>
            <a:r>
              <a:rPr lang="en-GB" sz="2000" baseline="-25000"/>
              <a:t>i,k</a:t>
            </a:r>
          </a:p>
          <a:p>
            <a:pPr lvl="1"/>
            <a:r>
              <a:rPr lang="en-GB" sz="1800"/>
              <a:t>Quadratic,  </a:t>
            </a:r>
            <a:r>
              <a:rPr lang="en-GB" sz="1800" i="1"/>
              <a:t>k </a:t>
            </a:r>
            <a:r>
              <a:rPr lang="en-GB" sz="1800"/>
              <a:t>= 3,  gives up to C</a:t>
            </a:r>
            <a:r>
              <a:rPr lang="en-GB" sz="2000" baseline="-25000"/>
              <a:t>1</a:t>
            </a:r>
            <a:r>
              <a:rPr lang="en-GB" sz="1800"/>
              <a:t> order continuity.</a:t>
            </a:r>
          </a:p>
          <a:p>
            <a:pPr lvl="1"/>
            <a:r>
              <a:rPr lang="en-GB" sz="1800"/>
              <a:t>Cubic, </a:t>
            </a:r>
            <a:r>
              <a:rPr lang="en-GB" sz="1800" i="1"/>
              <a:t> k </a:t>
            </a:r>
            <a:r>
              <a:rPr lang="en-GB" sz="1800"/>
              <a:t>= 4 gives up to C</a:t>
            </a:r>
            <a:r>
              <a:rPr lang="en-GB" sz="2000" baseline="-25000"/>
              <a:t>2</a:t>
            </a:r>
            <a:r>
              <a:rPr lang="en-GB" sz="1800"/>
              <a:t> order continuity.</a:t>
            </a:r>
          </a:p>
          <a:p>
            <a:r>
              <a:rPr lang="en-GB" sz="2000"/>
              <a:t>However, we can lower continuity order too with </a:t>
            </a:r>
            <a:r>
              <a:rPr lang="en-GB" sz="2000" i="1"/>
              <a:t>Multiple Knots,   </a:t>
            </a:r>
            <a:r>
              <a:rPr lang="en-GB" sz="2000"/>
              <a:t>ie.   </a:t>
            </a:r>
            <a:r>
              <a:rPr lang="en-GB" sz="2000" i="1"/>
              <a:t>t</a:t>
            </a:r>
            <a:r>
              <a:rPr lang="en-GB" sz="2000" i="1" baseline="-25000"/>
              <a:t>i </a:t>
            </a:r>
            <a:r>
              <a:rPr lang="en-GB" sz="2000" i="1"/>
              <a:t>= t</a:t>
            </a:r>
            <a:r>
              <a:rPr lang="en-GB" sz="2000" i="1" baseline="-25000"/>
              <a:t>i+1</a:t>
            </a:r>
            <a:r>
              <a:rPr lang="en-GB" sz="2000" i="1"/>
              <a:t>= t</a:t>
            </a:r>
            <a:r>
              <a:rPr lang="en-GB" sz="2000" i="1" baseline="-25000"/>
              <a:t>i+2</a:t>
            </a:r>
            <a:r>
              <a:rPr lang="en-GB" sz="2000" i="1"/>
              <a:t> = …  </a:t>
            </a:r>
            <a:r>
              <a:rPr lang="en-GB" sz="2000"/>
              <a:t>Knots are coincident and so now we have non-uniform knot intervals.</a:t>
            </a:r>
          </a:p>
          <a:p>
            <a:r>
              <a:rPr lang="en-GB" sz="2000"/>
              <a:t>A knot with multiplicity </a:t>
            </a:r>
            <a:r>
              <a:rPr lang="en-GB" sz="2000" i="1"/>
              <a:t>m </a:t>
            </a:r>
            <a:r>
              <a:rPr lang="en-GB" sz="2000"/>
              <a:t>is continuous to the                    (</a:t>
            </a:r>
            <a:r>
              <a:rPr lang="en-GB" sz="2000" i="1"/>
              <a:t>k-1-m)th  </a:t>
            </a:r>
            <a:r>
              <a:rPr lang="en-GB" sz="2000"/>
              <a:t>derivative.</a:t>
            </a:r>
          </a:p>
          <a:p>
            <a:r>
              <a:rPr lang="en-GB" sz="2000"/>
              <a:t>A knot with multiplicity </a:t>
            </a:r>
            <a:r>
              <a:rPr lang="en-GB" sz="2000" i="1"/>
              <a:t>k</a:t>
            </a:r>
            <a:r>
              <a:rPr lang="en-GB" sz="2000"/>
              <a:t> has no continuity at all,  ie. the curve is broken at that knot.</a:t>
            </a:r>
          </a:p>
          <a:p>
            <a:pPr>
              <a:buFontTx/>
              <a:buNone/>
            </a:pPr>
            <a:endParaRPr lang="en-GB" sz="2000"/>
          </a:p>
          <a:p>
            <a:endParaRPr lang="en-GB" sz="2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159.235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Graphics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06C7-75F9-43CC-9285-A080ABBF685B}" type="slidenum">
              <a:rPr lang="en-US"/>
              <a:pPr/>
              <a:t>68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B-Spline Continuity Example</a:t>
            </a:r>
          </a:p>
        </p:txBody>
      </p:sp>
      <p:sp>
        <p:nvSpPr>
          <p:cNvPr id="418819" name="Text Box 3"/>
          <p:cNvSpPr txBox="1">
            <a:spLocks noChangeArrowheads="1"/>
          </p:cNvSpPr>
          <p:nvPr/>
        </p:nvSpPr>
        <p:spPr bwMode="auto">
          <a:xfrm>
            <a:off x="4572000" y="3048000"/>
            <a:ext cx="3171825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GB">
                <a:latin typeface="Times New Roman" pitchFamily="18" charset="0"/>
              </a:rPr>
              <a:t>First knot shown with 4 control points, and their convex hull.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03325" y="1982788"/>
            <a:ext cx="3157538" cy="3921125"/>
            <a:chOff x="758" y="1249"/>
            <a:chExt cx="1989" cy="2470"/>
          </a:xfrm>
        </p:grpSpPr>
        <p:sp>
          <p:nvSpPr>
            <p:cNvPr id="418821" name="Oval 5"/>
            <p:cNvSpPr>
              <a:spLocks noChangeArrowheads="1"/>
            </p:cNvSpPr>
            <p:nvPr/>
          </p:nvSpPr>
          <p:spPr bwMode="auto">
            <a:xfrm>
              <a:off x="1411" y="3441"/>
              <a:ext cx="76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8822" name="Oval 6"/>
            <p:cNvSpPr>
              <a:spLocks noChangeArrowheads="1"/>
            </p:cNvSpPr>
            <p:nvPr/>
          </p:nvSpPr>
          <p:spPr bwMode="auto">
            <a:xfrm>
              <a:off x="951" y="1534"/>
              <a:ext cx="76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8823" name="Oval 7"/>
            <p:cNvSpPr>
              <a:spLocks noChangeArrowheads="1"/>
            </p:cNvSpPr>
            <p:nvPr/>
          </p:nvSpPr>
          <p:spPr bwMode="auto">
            <a:xfrm>
              <a:off x="1947" y="1594"/>
              <a:ext cx="77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8824" name="Text Box 8"/>
            <p:cNvSpPr txBox="1">
              <a:spLocks noChangeArrowheads="1"/>
            </p:cNvSpPr>
            <p:nvPr/>
          </p:nvSpPr>
          <p:spPr bwMode="auto">
            <a:xfrm>
              <a:off x="1196" y="3482"/>
              <a:ext cx="27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800">
                  <a:latin typeface="Times New Roman" pitchFamily="18" charset="0"/>
                </a:rPr>
                <a:t>P1</a:t>
              </a:r>
            </a:p>
          </p:txBody>
        </p:sp>
        <p:sp>
          <p:nvSpPr>
            <p:cNvPr id="418825" name="Text Box 9"/>
            <p:cNvSpPr txBox="1">
              <a:spLocks noChangeArrowheads="1"/>
            </p:cNvSpPr>
            <p:nvPr/>
          </p:nvSpPr>
          <p:spPr bwMode="auto">
            <a:xfrm>
              <a:off x="1906" y="1309"/>
              <a:ext cx="27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800">
                  <a:latin typeface="Times New Roman" pitchFamily="18" charset="0"/>
                </a:rPr>
                <a:t>P2</a:t>
              </a:r>
            </a:p>
          </p:txBody>
        </p:sp>
        <p:sp>
          <p:nvSpPr>
            <p:cNvPr id="418826" name="Text Box 10"/>
            <p:cNvSpPr txBox="1">
              <a:spLocks noChangeArrowheads="1"/>
            </p:cNvSpPr>
            <p:nvPr/>
          </p:nvSpPr>
          <p:spPr bwMode="auto">
            <a:xfrm>
              <a:off x="758" y="1249"/>
              <a:ext cx="27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800">
                  <a:latin typeface="Times New Roman" pitchFamily="18" charset="0"/>
                </a:rPr>
                <a:t>P0</a:t>
              </a:r>
            </a:p>
          </p:txBody>
        </p:sp>
        <p:sp>
          <p:nvSpPr>
            <p:cNvPr id="418827" name="Line 11"/>
            <p:cNvSpPr>
              <a:spLocks noChangeShapeType="1"/>
            </p:cNvSpPr>
            <p:nvPr/>
          </p:nvSpPr>
          <p:spPr bwMode="auto">
            <a:xfrm>
              <a:off x="976" y="1554"/>
              <a:ext cx="984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8828" name="Line 12"/>
            <p:cNvSpPr>
              <a:spLocks noChangeShapeType="1"/>
            </p:cNvSpPr>
            <p:nvPr/>
          </p:nvSpPr>
          <p:spPr bwMode="auto">
            <a:xfrm>
              <a:off x="989" y="1554"/>
              <a:ext cx="447" cy="19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8829" name="AutoShape 13"/>
            <p:cNvSpPr>
              <a:spLocks noChangeArrowheads="1"/>
            </p:cNvSpPr>
            <p:nvPr/>
          </p:nvSpPr>
          <p:spPr bwMode="auto">
            <a:xfrm>
              <a:off x="1398" y="2557"/>
              <a:ext cx="153" cy="11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8830" name="Line 14"/>
            <p:cNvSpPr>
              <a:spLocks noChangeShapeType="1"/>
            </p:cNvSpPr>
            <p:nvPr/>
          </p:nvSpPr>
          <p:spPr bwMode="auto">
            <a:xfrm flipV="1">
              <a:off x="1462" y="3471"/>
              <a:ext cx="984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8831" name="Line 15"/>
            <p:cNvSpPr>
              <a:spLocks noChangeShapeType="1"/>
            </p:cNvSpPr>
            <p:nvPr/>
          </p:nvSpPr>
          <p:spPr bwMode="auto">
            <a:xfrm>
              <a:off x="1986" y="1634"/>
              <a:ext cx="460" cy="18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8832" name="Text Box 16"/>
            <p:cNvSpPr txBox="1">
              <a:spLocks noChangeArrowheads="1"/>
            </p:cNvSpPr>
            <p:nvPr/>
          </p:nvSpPr>
          <p:spPr bwMode="auto">
            <a:xfrm>
              <a:off x="2473" y="3423"/>
              <a:ext cx="27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800">
                  <a:latin typeface="Times New Roman" pitchFamily="18" charset="0"/>
                </a:rPr>
                <a:t>P3</a:t>
              </a:r>
            </a:p>
          </p:txBody>
        </p:sp>
        <p:sp>
          <p:nvSpPr>
            <p:cNvPr id="418833" name="AutoShape 17"/>
            <p:cNvSpPr>
              <a:spLocks noChangeArrowheads="1"/>
            </p:cNvSpPr>
            <p:nvPr/>
          </p:nvSpPr>
          <p:spPr bwMode="auto">
            <a:xfrm>
              <a:off x="1909" y="2130"/>
              <a:ext cx="153" cy="119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8834" name="Freeform 18"/>
            <p:cNvSpPr>
              <a:spLocks/>
            </p:cNvSpPr>
            <p:nvPr/>
          </p:nvSpPr>
          <p:spPr bwMode="auto">
            <a:xfrm>
              <a:off x="1478" y="2201"/>
              <a:ext cx="512" cy="432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117" y="264"/>
                </a:cxn>
                <a:cxn ang="0">
                  <a:pos x="195" y="87"/>
                </a:cxn>
                <a:cxn ang="0">
                  <a:pos x="321" y="0"/>
                </a:cxn>
              </a:cxnLst>
              <a:rect l="0" t="0" r="r" b="b"/>
              <a:pathLst>
                <a:path w="321" h="348">
                  <a:moveTo>
                    <a:pt x="0" y="348"/>
                  </a:moveTo>
                  <a:cubicBezTo>
                    <a:pt x="20" y="334"/>
                    <a:pt x="85" y="307"/>
                    <a:pt x="117" y="264"/>
                  </a:cubicBezTo>
                  <a:cubicBezTo>
                    <a:pt x="149" y="221"/>
                    <a:pt x="161" y="131"/>
                    <a:pt x="195" y="87"/>
                  </a:cubicBezTo>
                  <a:cubicBezTo>
                    <a:pt x="229" y="43"/>
                    <a:pt x="300" y="15"/>
                    <a:pt x="321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8835" name="Oval 19"/>
            <p:cNvSpPr>
              <a:spLocks noChangeArrowheads="1"/>
            </p:cNvSpPr>
            <p:nvPr/>
          </p:nvSpPr>
          <p:spPr bwMode="auto">
            <a:xfrm>
              <a:off x="2407" y="3441"/>
              <a:ext cx="77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159.235</a:t>
            </a: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Graphics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F6D6-17CF-434A-BF10-B887C6471681}" type="slidenum">
              <a:rPr lang="en-US"/>
              <a:pPr/>
              <a:t>69</a:t>
            </a:fld>
            <a:endParaRPr lang="en-US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B-Spline Continuity Example</a:t>
            </a:r>
          </a:p>
        </p:txBody>
      </p:sp>
      <p:sp>
        <p:nvSpPr>
          <p:cNvPr id="419843" name="Text Box 3"/>
          <p:cNvSpPr txBox="1">
            <a:spLocks noChangeArrowheads="1"/>
          </p:cNvSpPr>
          <p:nvPr/>
        </p:nvSpPr>
        <p:spPr bwMode="auto">
          <a:xfrm>
            <a:off x="5105400" y="2971800"/>
            <a:ext cx="3171825" cy="223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GB" sz="2000">
                <a:latin typeface="Times New Roman" pitchFamily="18" charset="0"/>
              </a:rPr>
              <a:t>First two curve segments shown with their respective convex hulls.</a:t>
            </a:r>
          </a:p>
          <a:p>
            <a:pPr algn="ctr"/>
            <a:endParaRPr lang="en-GB" sz="2000">
              <a:latin typeface="Times New Roman" pitchFamily="18" charset="0"/>
            </a:endParaRPr>
          </a:p>
          <a:p>
            <a:pPr algn="ctr"/>
            <a:r>
              <a:rPr lang="en-GB" sz="2000">
                <a:latin typeface="Times New Roman" pitchFamily="18" charset="0"/>
              </a:rPr>
              <a:t>Centre Knot must lie in the intersection of the 2 convex hulls.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01738" y="1982788"/>
            <a:ext cx="4075112" cy="3921125"/>
            <a:chOff x="757" y="1249"/>
            <a:chExt cx="2567" cy="2470"/>
          </a:xfrm>
        </p:grpSpPr>
        <p:sp>
          <p:nvSpPr>
            <p:cNvPr id="419845" name="Oval 5"/>
            <p:cNvSpPr>
              <a:spLocks noChangeArrowheads="1"/>
            </p:cNvSpPr>
            <p:nvPr/>
          </p:nvSpPr>
          <p:spPr bwMode="auto">
            <a:xfrm>
              <a:off x="1411" y="3441"/>
              <a:ext cx="76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9846" name="Oval 6"/>
            <p:cNvSpPr>
              <a:spLocks noChangeArrowheads="1"/>
            </p:cNvSpPr>
            <p:nvPr/>
          </p:nvSpPr>
          <p:spPr bwMode="auto">
            <a:xfrm>
              <a:off x="950" y="1534"/>
              <a:ext cx="77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9847" name="Oval 7"/>
            <p:cNvSpPr>
              <a:spLocks noChangeArrowheads="1"/>
            </p:cNvSpPr>
            <p:nvPr/>
          </p:nvSpPr>
          <p:spPr bwMode="auto">
            <a:xfrm>
              <a:off x="1948" y="1594"/>
              <a:ext cx="76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9848" name="Text Box 8"/>
            <p:cNvSpPr txBox="1">
              <a:spLocks noChangeArrowheads="1"/>
            </p:cNvSpPr>
            <p:nvPr/>
          </p:nvSpPr>
          <p:spPr bwMode="auto">
            <a:xfrm>
              <a:off x="1196" y="3482"/>
              <a:ext cx="27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800">
                  <a:latin typeface="Times New Roman" pitchFamily="18" charset="0"/>
                </a:rPr>
                <a:t>P1</a:t>
              </a:r>
            </a:p>
          </p:txBody>
        </p:sp>
        <p:sp>
          <p:nvSpPr>
            <p:cNvPr id="419849" name="Text Box 9"/>
            <p:cNvSpPr txBox="1">
              <a:spLocks noChangeArrowheads="1"/>
            </p:cNvSpPr>
            <p:nvPr/>
          </p:nvSpPr>
          <p:spPr bwMode="auto">
            <a:xfrm>
              <a:off x="1907" y="1309"/>
              <a:ext cx="27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800">
                  <a:latin typeface="Times New Roman" pitchFamily="18" charset="0"/>
                </a:rPr>
                <a:t>P2</a:t>
              </a:r>
            </a:p>
          </p:txBody>
        </p:sp>
        <p:sp>
          <p:nvSpPr>
            <p:cNvPr id="419850" name="Text Box 10"/>
            <p:cNvSpPr txBox="1">
              <a:spLocks noChangeArrowheads="1"/>
            </p:cNvSpPr>
            <p:nvPr/>
          </p:nvSpPr>
          <p:spPr bwMode="auto">
            <a:xfrm>
              <a:off x="757" y="1249"/>
              <a:ext cx="27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800">
                  <a:latin typeface="Times New Roman" pitchFamily="18" charset="0"/>
                </a:rPr>
                <a:t>P0</a:t>
              </a:r>
            </a:p>
          </p:txBody>
        </p:sp>
        <p:sp>
          <p:nvSpPr>
            <p:cNvPr id="419851" name="Line 11"/>
            <p:cNvSpPr>
              <a:spLocks noChangeShapeType="1"/>
            </p:cNvSpPr>
            <p:nvPr/>
          </p:nvSpPr>
          <p:spPr bwMode="auto">
            <a:xfrm>
              <a:off x="976" y="1554"/>
              <a:ext cx="984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9852" name="Line 12"/>
            <p:cNvSpPr>
              <a:spLocks noChangeShapeType="1"/>
            </p:cNvSpPr>
            <p:nvPr/>
          </p:nvSpPr>
          <p:spPr bwMode="auto">
            <a:xfrm>
              <a:off x="989" y="1554"/>
              <a:ext cx="447" cy="19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9853" name="Line 13"/>
            <p:cNvSpPr>
              <a:spLocks noChangeShapeType="1"/>
            </p:cNvSpPr>
            <p:nvPr/>
          </p:nvSpPr>
          <p:spPr bwMode="auto">
            <a:xfrm flipH="1">
              <a:off x="1449" y="1634"/>
              <a:ext cx="550" cy="18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9854" name="Oval 14"/>
            <p:cNvSpPr>
              <a:spLocks noChangeArrowheads="1"/>
            </p:cNvSpPr>
            <p:nvPr/>
          </p:nvSpPr>
          <p:spPr bwMode="auto">
            <a:xfrm>
              <a:off x="3021" y="1594"/>
              <a:ext cx="77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9855" name="Oval 15"/>
            <p:cNvSpPr>
              <a:spLocks noChangeArrowheads="1"/>
            </p:cNvSpPr>
            <p:nvPr/>
          </p:nvSpPr>
          <p:spPr bwMode="auto">
            <a:xfrm>
              <a:off x="2408" y="3441"/>
              <a:ext cx="76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9856" name="AutoShape 16"/>
            <p:cNvSpPr>
              <a:spLocks noChangeArrowheads="1"/>
            </p:cNvSpPr>
            <p:nvPr/>
          </p:nvSpPr>
          <p:spPr bwMode="auto">
            <a:xfrm>
              <a:off x="1398" y="2557"/>
              <a:ext cx="153" cy="11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9857" name="AutoShape 17"/>
            <p:cNvSpPr>
              <a:spLocks noChangeArrowheads="1"/>
            </p:cNvSpPr>
            <p:nvPr/>
          </p:nvSpPr>
          <p:spPr bwMode="auto">
            <a:xfrm>
              <a:off x="1909" y="2130"/>
              <a:ext cx="154" cy="119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9858" name="AutoShape 18"/>
            <p:cNvSpPr>
              <a:spLocks noChangeArrowheads="1"/>
            </p:cNvSpPr>
            <p:nvPr/>
          </p:nvSpPr>
          <p:spPr bwMode="auto">
            <a:xfrm>
              <a:off x="2408" y="2547"/>
              <a:ext cx="153" cy="119"/>
            </a:xfrm>
            <a:prstGeom prst="triangle">
              <a:avLst>
                <a:gd name="adj" fmla="val 5000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9859" name="Line 19"/>
            <p:cNvSpPr>
              <a:spLocks noChangeShapeType="1"/>
            </p:cNvSpPr>
            <p:nvPr/>
          </p:nvSpPr>
          <p:spPr bwMode="auto">
            <a:xfrm flipV="1">
              <a:off x="1462" y="3471"/>
              <a:ext cx="984" cy="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9860" name="Line 20"/>
            <p:cNvSpPr>
              <a:spLocks noChangeShapeType="1"/>
            </p:cNvSpPr>
            <p:nvPr/>
          </p:nvSpPr>
          <p:spPr bwMode="auto">
            <a:xfrm>
              <a:off x="1986" y="1634"/>
              <a:ext cx="460" cy="18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9861" name="Line 21"/>
            <p:cNvSpPr>
              <a:spLocks noChangeShapeType="1"/>
            </p:cNvSpPr>
            <p:nvPr/>
          </p:nvSpPr>
          <p:spPr bwMode="auto">
            <a:xfrm flipV="1">
              <a:off x="2446" y="1624"/>
              <a:ext cx="601" cy="18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9862" name="Line 22"/>
            <p:cNvSpPr>
              <a:spLocks noChangeShapeType="1"/>
            </p:cNvSpPr>
            <p:nvPr/>
          </p:nvSpPr>
          <p:spPr bwMode="auto">
            <a:xfrm>
              <a:off x="1986" y="1624"/>
              <a:ext cx="10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9863" name="Text Box 23"/>
            <p:cNvSpPr txBox="1">
              <a:spLocks noChangeArrowheads="1"/>
            </p:cNvSpPr>
            <p:nvPr/>
          </p:nvSpPr>
          <p:spPr bwMode="auto">
            <a:xfrm>
              <a:off x="3050" y="1387"/>
              <a:ext cx="27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800">
                  <a:latin typeface="Times New Roman" pitchFamily="18" charset="0"/>
                </a:rPr>
                <a:t>P4</a:t>
              </a:r>
            </a:p>
          </p:txBody>
        </p:sp>
        <p:sp>
          <p:nvSpPr>
            <p:cNvPr id="419864" name="Text Box 24"/>
            <p:cNvSpPr txBox="1">
              <a:spLocks noChangeArrowheads="1"/>
            </p:cNvSpPr>
            <p:nvPr/>
          </p:nvSpPr>
          <p:spPr bwMode="auto">
            <a:xfrm>
              <a:off x="2476" y="3424"/>
              <a:ext cx="27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800">
                  <a:latin typeface="Times New Roman" pitchFamily="18" charset="0"/>
                </a:rPr>
                <a:t>P3</a:t>
              </a:r>
            </a:p>
          </p:txBody>
        </p:sp>
        <p:sp>
          <p:nvSpPr>
            <p:cNvPr id="419865" name="Freeform 25"/>
            <p:cNvSpPr>
              <a:spLocks/>
            </p:cNvSpPr>
            <p:nvPr/>
          </p:nvSpPr>
          <p:spPr bwMode="auto">
            <a:xfrm>
              <a:off x="1478" y="2200"/>
              <a:ext cx="997" cy="433"/>
            </a:xfrm>
            <a:custGeom>
              <a:avLst/>
              <a:gdLst/>
              <a:ahLst/>
              <a:cxnLst>
                <a:cxn ang="0">
                  <a:pos x="0" y="349"/>
                </a:cxn>
                <a:cxn ang="0">
                  <a:pos x="117" y="265"/>
                </a:cxn>
                <a:cxn ang="0">
                  <a:pos x="195" y="88"/>
                </a:cxn>
                <a:cxn ang="0">
                  <a:pos x="321" y="1"/>
                </a:cxn>
                <a:cxn ang="0">
                  <a:pos x="435" y="91"/>
                </a:cxn>
                <a:cxn ang="0">
                  <a:pos x="537" y="268"/>
                </a:cxn>
                <a:cxn ang="0">
                  <a:pos x="624" y="343"/>
                </a:cxn>
              </a:cxnLst>
              <a:rect l="0" t="0" r="r" b="b"/>
              <a:pathLst>
                <a:path w="624" h="349">
                  <a:moveTo>
                    <a:pt x="0" y="349"/>
                  </a:moveTo>
                  <a:cubicBezTo>
                    <a:pt x="20" y="335"/>
                    <a:pt x="85" y="308"/>
                    <a:pt x="117" y="265"/>
                  </a:cubicBezTo>
                  <a:cubicBezTo>
                    <a:pt x="149" y="222"/>
                    <a:pt x="161" y="132"/>
                    <a:pt x="195" y="88"/>
                  </a:cubicBezTo>
                  <a:cubicBezTo>
                    <a:pt x="229" y="44"/>
                    <a:pt x="281" y="0"/>
                    <a:pt x="321" y="1"/>
                  </a:cubicBezTo>
                  <a:cubicBezTo>
                    <a:pt x="361" y="2"/>
                    <a:pt x="399" y="47"/>
                    <a:pt x="435" y="91"/>
                  </a:cubicBezTo>
                  <a:cubicBezTo>
                    <a:pt x="471" y="135"/>
                    <a:pt x="506" y="226"/>
                    <a:pt x="537" y="268"/>
                  </a:cubicBezTo>
                  <a:cubicBezTo>
                    <a:pt x="568" y="310"/>
                    <a:pt x="606" y="328"/>
                    <a:pt x="624" y="343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Polygon Mesh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only 3 polygon mesh representation</a:t>
            </a:r>
          </a:p>
          <a:p>
            <a:r>
              <a:rPr lang="en-US" dirty="0" smtClean="0"/>
              <a:t>Explicit</a:t>
            </a:r>
          </a:p>
          <a:p>
            <a:r>
              <a:rPr lang="en-US" dirty="0" smtClean="0"/>
              <a:t>Pointers to a vertex list</a:t>
            </a:r>
          </a:p>
          <a:p>
            <a:r>
              <a:rPr lang="en-US" dirty="0" smtClean="0"/>
              <a:t>Pointers to an edge list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159.235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Graphics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245F-6D64-4633-80CF-C9B306D0A6CD}" type="slidenum">
              <a:rPr lang="en-US"/>
              <a:pPr/>
              <a:t>70</a:t>
            </a:fld>
            <a:endParaRPr lang="en-US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Repeated Control Point</a:t>
            </a:r>
          </a:p>
        </p:txBody>
      </p:sp>
      <p:sp>
        <p:nvSpPr>
          <p:cNvPr id="420867" name="Text Box 3"/>
          <p:cNvSpPr txBox="1">
            <a:spLocks noChangeArrowheads="1"/>
          </p:cNvSpPr>
          <p:nvPr/>
        </p:nvSpPr>
        <p:spPr bwMode="auto">
          <a:xfrm>
            <a:off x="5334000" y="2590800"/>
            <a:ext cx="3171825" cy="284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GB" sz="2000">
                <a:latin typeface="Times New Roman" pitchFamily="18" charset="0"/>
              </a:rPr>
              <a:t>First two curve segments shown with their respective convex hulls.</a:t>
            </a:r>
          </a:p>
          <a:p>
            <a:pPr algn="ctr"/>
            <a:endParaRPr lang="en-GB" sz="2000">
              <a:latin typeface="Times New Roman" pitchFamily="18" charset="0"/>
            </a:endParaRPr>
          </a:p>
          <a:p>
            <a:pPr algn="ctr"/>
            <a:r>
              <a:rPr lang="en-GB" sz="2000">
                <a:latin typeface="Times New Roman" pitchFamily="18" charset="0"/>
              </a:rPr>
              <a:t>Knot is forced to lie on the line that joins the 2 convex hulls.</a:t>
            </a:r>
          </a:p>
          <a:p>
            <a:pPr algn="ctr"/>
            <a:endParaRPr lang="en-GB" sz="2000">
              <a:latin typeface="Times New Roman" pitchFamily="18" charset="0"/>
            </a:endParaRPr>
          </a:p>
          <a:p>
            <a:pPr algn="ctr"/>
            <a:r>
              <a:rPr lang="en-GB" sz="2000">
                <a:latin typeface="Times New Roman" pitchFamily="18" charset="0"/>
              </a:rPr>
              <a:t>Curve is only C</a:t>
            </a:r>
            <a:r>
              <a:rPr lang="en-GB" sz="2000" baseline="-25000">
                <a:latin typeface="Times New Roman" pitchFamily="18" charset="0"/>
              </a:rPr>
              <a:t>1</a:t>
            </a:r>
            <a:r>
              <a:rPr lang="en-GB" sz="2000">
                <a:latin typeface="Times New Roman" pitchFamily="18" charset="0"/>
              </a:rPr>
              <a:t> continuous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03325" y="1982788"/>
            <a:ext cx="4073525" cy="3921125"/>
            <a:chOff x="758" y="1249"/>
            <a:chExt cx="2566" cy="2470"/>
          </a:xfrm>
        </p:grpSpPr>
        <p:sp>
          <p:nvSpPr>
            <p:cNvPr id="420869" name="Oval 5"/>
            <p:cNvSpPr>
              <a:spLocks noChangeArrowheads="1"/>
            </p:cNvSpPr>
            <p:nvPr/>
          </p:nvSpPr>
          <p:spPr bwMode="auto">
            <a:xfrm>
              <a:off x="1411" y="3441"/>
              <a:ext cx="76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870" name="Oval 6"/>
            <p:cNvSpPr>
              <a:spLocks noChangeArrowheads="1"/>
            </p:cNvSpPr>
            <p:nvPr/>
          </p:nvSpPr>
          <p:spPr bwMode="auto">
            <a:xfrm>
              <a:off x="951" y="1534"/>
              <a:ext cx="76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871" name="Text Box 7"/>
            <p:cNvSpPr txBox="1">
              <a:spLocks noChangeArrowheads="1"/>
            </p:cNvSpPr>
            <p:nvPr/>
          </p:nvSpPr>
          <p:spPr bwMode="auto">
            <a:xfrm>
              <a:off x="1080" y="3482"/>
              <a:ext cx="507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800">
                  <a:latin typeface="Times New Roman" pitchFamily="18" charset="0"/>
                </a:rPr>
                <a:t>P1=P2</a:t>
              </a:r>
            </a:p>
          </p:txBody>
        </p:sp>
        <p:sp>
          <p:nvSpPr>
            <p:cNvPr id="420872" name="Text Box 8"/>
            <p:cNvSpPr txBox="1">
              <a:spLocks noChangeArrowheads="1"/>
            </p:cNvSpPr>
            <p:nvPr/>
          </p:nvSpPr>
          <p:spPr bwMode="auto">
            <a:xfrm>
              <a:off x="758" y="1249"/>
              <a:ext cx="27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800">
                  <a:latin typeface="Times New Roman" pitchFamily="18" charset="0"/>
                </a:rPr>
                <a:t>P0</a:t>
              </a:r>
            </a:p>
          </p:txBody>
        </p:sp>
        <p:sp>
          <p:nvSpPr>
            <p:cNvPr id="420873" name="Line 9"/>
            <p:cNvSpPr>
              <a:spLocks noChangeShapeType="1"/>
            </p:cNvSpPr>
            <p:nvPr/>
          </p:nvSpPr>
          <p:spPr bwMode="auto">
            <a:xfrm>
              <a:off x="976" y="1554"/>
              <a:ext cx="2056" cy="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20874" name="Line 10"/>
            <p:cNvSpPr>
              <a:spLocks noChangeShapeType="1"/>
            </p:cNvSpPr>
            <p:nvPr/>
          </p:nvSpPr>
          <p:spPr bwMode="auto">
            <a:xfrm>
              <a:off x="989" y="1554"/>
              <a:ext cx="447" cy="19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20875" name="Oval 11"/>
            <p:cNvSpPr>
              <a:spLocks noChangeArrowheads="1"/>
            </p:cNvSpPr>
            <p:nvPr/>
          </p:nvSpPr>
          <p:spPr bwMode="auto">
            <a:xfrm>
              <a:off x="3021" y="1594"/>
              <a:ext cx="77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876" name="Oval 12"/>
            <p:cNvSpPr>
              <a:spLocks noChangeArrowheads="1"/>
            </p:cNvSpPr>
            <p:nvPr/>
          </p:nvSpPr>
          <p:spPr bwMode="auto">
            <a:xfrm>
              <a:off x="2407" y="3441"/>
              <a:ext cx="77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877" name="AutoShape 13"/>
            <p:cNvSpPr>
              <a:spLocks noChangeArrowheads="1"/>
            </p:cNvSpPr>
            <p:nvPr/>
          </p:nvSpPr>
          <p:spPr bwMode="auto">
            <a:xfrm>
              <a:off x="1398" y="2557"/>
              <a:ext cx="153" cy="12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878" name="AutoShape 14"/>
            <p:cNvSpPr>
              <a:spLocks noChangeArrowheads="1"/>
            </p:cNvSpPr>
            <p:nvPr/>
          </p:nvSpPr>
          <p:spPr bwMode="auto">
            <a:xfrm>
              <a:off x="1544" y="3192"/>
              <a:ext cx="153" cy="119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879" name="AutoShape 15"/>
            <p:cNvSpPr>
              <a:spLocks noChangeArrowheads="1"/>
            </p:cNvSpPr>
            <p:nvPr/>
          </p:nvSpPr>
          <p:spPr bwMode="auto">
            <a:xfrm>
              <a:off x="2407" y="2547"/>
              <a:ext cx="154" cy="120"/>
            </a:xfrm>
            <a:prstGeom prst="triangle">
              <a:avLst>
                <a:gd name="adj" fmla="val 5000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880" name="Line 16"/>
            <p:cNvSpPr>
              <a:spLocks noChangeShapeType="1"/>
            </p:cNvSpPr>
            <p:nvPr/>
          </p:nvSpPr>
          <p:spPr bwMode="auto">
            <a:xfrm flipV="1">
              <a:off x="1462" y="3471"/>
              <a:ext cx="984" cy="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20881" name="Line 17"/>
            <p:cNvSpPr>
              <a:spLocks noChangeShapeType="1"/>
            </p:cNvSpPr>
            <p:nvPr/>
          </p:nvSpPr>
          <p:spPr bwMode="auto">
            <a:xfrm flipV="1">
              <a:off x="2446" y="1624"/>
              <a:ext cx="600" cy="18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20882" name="Line 18"/>
            <p:cNvSpPr>
              <a:spLocks noChangeShapeType="1"/>
            </p:cNvSpPr>
            <p:nvPr/>
          </p:nvSpPr>
          <p:spPr bwMode="auto">
            <a:xfrm flipV="1">
              <a:off x="1450" y="1624"/>
              <a:ext cx="1596" cy="18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20883" name="Text Box 19"/>
            <p:cNvSpPr txBox="1">
              <a:spLocks noChangeArrowheads="1"/>
            </p:cNvSpPr>
            <p:nvPr/>
          </p:nvSpPr>
          <p:spPr bwMode="auto">
            <a:xfrm>
              <a:off x="3050" y="1387"/>
              <a:ext cx="27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800">
                  <a:latin typeface="Times New Roman" pitchFamily="18" charset="0"/>
                </a:rPr>
                <a:t>P3</a:t>
              </a:r>
            </a:p>
          </p:txBody>
        </p:sp>
        <p:sp>
          <p:nvSpPr>
            <p:cNvPr id="420884" name="Text Box 20"/>
            <p:cNvSpPr txBox="1">
              <a:spLocks noChangeArrowheads="1"/>
            </p:cNvSpPr>
            <p:nvPr/>
          </p:nvSpPr>
          <p:spPr bwMode="auto">
            <a:xfrm>
              <a:off x="2475" y="3423"/>
              <a:ext cx="27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800">
                  <a:latin typeface="Times New Roman" pitchFamily="18" charset="0"/>
                </a:rPr>
                <a:t>P4</a:t>
              </a:r>
            </a:p>
          </p:txBody>
        </p:sp>
        <p:sp>
          <p:nvSpPr>
            <p:cNvPr id="420885" name="Freeform 21"/>
            <p:cNvSpPr>
              <a:spLocks/>
            </p:cNvSpPr>
            <p:nvPr/>
          </p:nvSpPr>
          <p:spPr bwMode="auto">
            <a:xfrm>
              <a:off x="1426" y="2611"/>
              <a:ext cx="1049" cy="807"/>
            </a:xfrm>
            <a:custGeom>
              <a:avLst/>
              <a:gdLst/>
              <a:ahLst/>
              <a:cxnLst>
                <a:cxn ang="0">
                  <a:pos x="52" y="22"/>
                </a:cxn>
                <a:cxn ang="0">
                  <a:pos x="20" y="701"/>
                </a:cxn>
                <a:cxn ang="0">
                  <a:pos x="170" y="659"/>
                </a:cxn>
                <a:cxn ang="0">
                  <a:pos x="386" y="437"/>
                </a:cxn>
                <a:cxn ang="0">
                  <a:pos x="578" y="227"/>
                </a:cxn>
                <a:cxn ang="0">
                  <a:pos x="758" y="35"/>
                </a:cxn>
                <a:cxn ang="0">
                  <a:pos x="1049" y="15"/>
                </a:cxn>
              </a:cxnLst>
              <a:rect l="0" t="0" r="r" b="b"/>
              <a:pathLst>
                <a:path w="1049" h="807">
                  <a:moveTo>
                    <a:pt x="52" y="22"/>
                  </a:moveTo>
                  <a:cubicBezTo>
                    <a:pt x="47" y="135"/>
                    <a:pt x="0" y="595"/>
                    <a:pt x="20" y="701"/>
                  </a:cubicBezTo>
                  <a:cubicBezTo>
                    <a:pt x="40" y="807"/>
                    <a:pt x="109" y="703"/>
                    <a:pt x="170" y="659"/>
                  </a:cubicBezTo>
                  <a:cubicBezTo>
                    <a:pt x="231" y="615"/>
                    <a:pt x="318" y="509"/>
                    <a:pt x="386" y="437"/>
                  </a:cubicBezTo>
                  <a:cubicBezTo>
                    <a:pt x="454" y="365"/>
                    <a:pt x="516" y="294"/>
                    <a:pt x="578" y="227"/>
                  </a:cubicBezTo>
                  <a:cubicBezTo>
                    <a:pt x="640" y="160"/>
                    <a:pt x="680" y="70"/>
                    <a:pt x="758" y="35"/>
                  </a:cubicBezTo>
                  <a:cubicBezTo>
                    <a:pt x="836" y="0"/>
                    <a:pt x="988" y="19"/>
                    <a:pt x="1049" y="15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159.235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Graphics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BF4B-7659-4359-BCC3-98FDFA326B2E}" type="slidenum">
              <a:rPr lang="en-US"/>
              <a:pPr/>
              <a:t>71</a:t>
            </a:fld>
            <a:endParaRPr lang="en-US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Triple Control Point</a:t>
            </a:r>
          </a:p>
        </p:txBody>
      </p:sp>
      <p:sp>
        <p:nvSpPr>
          <p:cNvPr id="421891" name="Text Box 3"/>
          <p:cNvSpPr txBox="1">
            <a:spLocks noChangeArrowheads="1"/>
          </p:cNvSpPr>
          <p:nvPr/>
        </p:nvSpPr>
        <p:spPr bwMode="auto">
          <a:xfrm>
            <a:off x="5334000" y="1752600"/>
            <a:ext cx="3171825" cy="436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GB" sz="2000">
                <a:latin typeface="Times New Roman" pitchFamily="18" charset="0"/>
              </a:rPr>
              <a:t>First two curve segments shown with their respective convex hulls.</a:t>
            </a:r>
          </a:p>
          <a:p>
            <a:pPr algn="ctr"/>
            <a:endParaRPr lang="en-GB" sz="2000">
              <a:latin typeface="Times New Roman" pitchFamily="18" charset="0"/>
            </a:endParaRPr>
          </a:p>
          <a:p>
            <a:pPr algn="ctr"/>
            <a:r>
              <a:rPr lang="en-GB" sz="2000">
                <a:latin typeface="Times New Roman" pitchFamily="18" charset="0"/>
              </a:rPr>
              <a:t>Both convex hulls collapse to straight lines – all the curve must lie on these lines.</a:t>
            </a:r>
          </a:p>
          <a:p>
            <a:pPr algn="ctr"/>
            <a:endParaRPr lang="en-GB" sz="2000">
              <a:latin typeface="Times New Roman" pitchFamily="18" charset="0"/>
            </a:endParaRPr>
          </a:p>
          <a:p>
            <a:pPr algn="ctr"/>
            <a:r>
              <a:rPr lang="en-GB" sz="2000">
                <a:latin typeface="Times New Roman" pitchFamily="18" charset="0"/>
              </a:rPr>
              <a:t>Curve is only C</a:t>
            </a:r>
            <a:r>
              <a:rPr lang="en-GB" sz="2000" baseline="-25000">
                <a:latin typeface="Times New Roman" pitchFamily="18" charset="0"/>
              </a:rPr>
              <a:t>0</a:t>
            </a:r>
            <a:r>
              <a:rPr lang="en-GB" sz="2000">
                <a:latin typeface="Times New Roman" pitchFamily="18" charset="0"/>
              </a:rPr>
              <a:t> continuous</a:t>
            </a:r>
          </a:p>
          <a:p>
            <a:pPr algn="ctr"/>
            <a:endParaRPr lang="en-GB" sz="2000">
              <a:latin typeface="Times New Roman" pitchFamily="18" charset="0"/>
            </a:endParaRPr>
          </a:p>
          <a:p>
            <a:pPr algn="ctr"/>
            <a:r>
              <a:rPr lang="en-GB" sz="2000">
                <a:latin typeface="Times New Roman" pitchFamily="18" charset="0"/>
              </a:rPr>
              <a:t>(Curiously it is actually C</a:t>
            </a:r>
            <a:r>
              <a:rPr lang="en-GB" sz="2000" baseline="-25000">
                <a:latin typeface="Times New Roman" pitchFamily="18" charset="0"/>
              </a:rPr>
              <a:t>2</a:t>
            </a:r>
            <a:r>
              <a:rPr lang="en-GB" sz="2000">
                <a:latin typeface="Times New Roman" pitchFamily="18" charset="0"/>
              </a:rPr>
              <a:t> continuous because tangent vector magnitude falls to zero at join. 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03325" y="1982788"/>
            <a:ext cx="4073525" cy="3921125"/>
            <a:chOff x="758" y="1249"/>
            <a:chExt cx="2566" cy="2470"/>
          </a:xfrm>
        </p:grpSpPr>
        <p:sp>
          <p:nvSpPr>
            <p:cNvPr id="421893" name="Oval 5"/>
            <p:cNvSpPr>
              <a:spLocks noChangeArrowheads="1"/>
            </p:cNvSpPr>
            <p:nvPr/>
          </p:nvSpPr>
          <p:spPr bwMode="auto">
            <a:xfrm>
              <a:off x="1411" y="3441"/>
              <a:ext cx="76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1894" name="Oval 6"/>
            <p:cNvSpPr>
              <a:spLocks noChangeArrowheads="1"/>
            </p:cNvSpPr>
            <p:nvPr/>
          </p:nvSpPr>
          <p:spPr bwMode="auto">
            <a:xfrm>
              <a:off x="951" y="1534"/>
              <a:ext cx="76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1895" name="Text Box 7"/>
            <p:cNvSpPr txBox="1">
              <a:spLocks noChangeArrowheads="1"/>
            </p:cNvSpPr>
            <p:nvPr/>
          </p:nvSpPr>
          <p:spPr bwMode="auto">
            <a:xfrm>
              <a:off x="964" y="3482"/>
              <a:ext cx="74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800">
                  <a:latin typeface="Times New Roman" pitchFamily="18" charset="0"/>
                </a:rPr>
                <a:t>P1=P2=P3</a:t>
              </a:r>
            </a:p>
          </p:txBody>
        </p:sp>
        <p:sp>
          <p:nvSpPr>
            <p:cNvPr id="421896" name="Text Box 8"/>
            <p:cNvSpPr txBox="1">
              <a:spLocks noChangeArrowheads="1"/>
            </p:cNvSpPr>
            <p:nvPr/>
          </p:nvSpPr>
          <p:spPr bwMode="auto">
            <a:xfrm>
              <a:off x="758" y="1249"/>
              <a:ext cx="27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800">
                  <a:latin typeface="Times New Roman" pitchFamily="18" charset="0"/>
                </a:rPr>
                <a:t>P0</a:t>
              </a:r>
            </a:p>
          </p:txBody>
        </p:sp>
        <p:sp>
          <p:nvSpPr>
            <p:cNvPr id="421897" name="Line 9"/>
            <p:cNvSpPr>
              <a:spLocks noChangeShapeType="1"/>
            </p:cNvSpPr>
            <p:nvPr/>
          </p:nvSpPr>
          <p:spPr bwMode="auto">
            <a:xfrm>
              <a:off x="989" y="1554"/>
              <a:ext cx="447" cy="19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21898" name="Oval 10"/>
            <p:cNvSpPr>
              <a:spLocks noChangeArrowheads="1"/>
            </p:cNvSpPr>
            <p:nvPr/>
          </p:nvSpPr>
          <p:spPr bwMode="auto">
            <a:xfrm>
              <a:off x="3021" y="1594"/>
              <a:ext cx="77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1899" name="AutoShape 11"/>
            <p:cNvSpPr>
              <a:spLocks noChangeArrowheads="1"/>
            </p:cNvSpPr>
            <p:nvPr/>
          </p:nvSpPr>
          <p:spPr bwMode="auto">
            <a:xfrm>
              <a:off x="1158" y="2541"/>
              <a:ext cx="153" cy="12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1900" name="AutoShape 12"/>
            <p:cNvSpPr>
              <a:spLocks noChangeArrowheads="1"/>
            </p:cNvSpPr>
            <p:nvPr/>
          </p:nvSpPr>
          <p:spPr bwMode="auto">
            <a:xfrm>
              <a:off x="1376" y="3392"/>
              <a:ext cx="153" cy="119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1901" name="AutoShape 13"/>
            <p:cNvSpPr>
              <a:spLocks noChangeArrowheads="1"/>
            </p:cNvSpPr>
            <p:nvPr/>
          </p:nvSpPr>
          <p:spPr bwMode="auto">
            <a:xfrm>
              <a:off x="2183" y="2459"/>
              <a:ext cx="154" cy="120"/>
            </a:xfrm>
            <a:prstGeom prst="triangle">
              <a:avLst>
                <a:gd name="adj" fmla="val 5000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1902" name="Line 14"/>
            <p:cNvSpPr>
              <a:spLocks noChangeShapeType="1"/>
            </p:cNvSpPr>
            <p:nvPr/>
          </p:nvSpPr>
          <p:spPr bwMode="auto">
            <a:xfrm flipV="1">
              <a:off x="1450" y="1624"/>
              <a:ext cx="1596" cy="18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21903" name="Text Box 15"/>
            <p:cNvSpPr txBox="1">
              <a:spLocks noChangeArrowheads="1"/>
            </p:cNvSpPr>
            <p:nvPr/>
          </p:nvSpPr>
          <p:spPr bwMode="auto">
            <a:xfrm>
              <a:off x="3050" y="1387"/>
              <a:ext cx="27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800">
                  <a:latin typeface="Times New Roman" pitchFamily="18" charset="0"/>
                </a:rPr>
                <a:t>P4</a:t>
              </a:r>
            </a:p>
          </p:txBody>
        </p:sp>
        <p:sp>
          <p:nvSpPr>
            <p:cNvPr id="421904" name="Line 16"/>
            <p:cNvSpPr>
              <a:spLocks noChangeShapeType="1"/>
            </p:cNvSpPr>
            <p:nvPr/>
          </p:nvSpPr>
          <p:spPr bwMode="auto">
            <a:xfrm flipH="1">
              <a:off x="1449" y="2525"/>
              <a:ext cx="813" cy="9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21905" name="Line 17"/>
            <p:cNvSpPr>
              <a:spLocks noChangeShapeType="1"/>
            </p:cNvSpPr>
            <p:nvPr/>
          </p:nvSpPr>
          <p:spPr bwMode="auto">
            <a:xfrm>
              <a:off x="1236" y="2621"/>
              <a:ext cx="204" cy="8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Nonuniform</a:t>
            </a:r>
            <a:r>
              <a:rPr lang="en-US" dirty="0" smtClean="0"/>
              <a:t> </a:t>
            </a:r>
            <a:r>
              <a:rPr lang="en-US" dirty="0" err="1" smtClean="0"/>
              <a:t>Nonrational</a:t>
            </a:r>
            <a:r>
              <a:rPr lang="en-US" dirty="0" smtClean="0"/>
              <a:t> B-</a:t>
            </a:r>
            <a:r>
              <a:rPr lang="en-US" dirty="0" err="1" smtClean="0"/>
              <a:t>Spline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5794"/>
            <a:ext cx="8786874" cy="578647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parameter interval between successive knot values need not be uniform.</a:t>
            </a:r>
          </a:p>
          <a:p>
            <a:r>
              <a:rPr lang="en-US" dirty="0" err="1" smtClean="0"/>
              <a:t>Nonuniform</a:t>
            </a:r>
            <a:r>
              <a:rPr lang="en-US" dirty="0" smtClean="0"/>
              <a:t> knot means that the blending function no longer be same for each interval but rather vary from segment to segment.</a:t>
            </a:r>
          </a:p>
          <a:p>
            <a:r>
              <a:rPr lang="en-US" dirty="0" smtClean="0"/>
              <a:t>Advantage over Uniform B-</a:t>
            </a:r>
            <a:r>
              <a:rPr lang="en-US" dirty="0" err="1" smtClean="0"/>
              <a:t>Spline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Reduced continuity : C2 to C1 to C0</a:t>
            </a:r>
          </a:p>
          <a:p>
            <a:pPr lvl="1"/>
            <a:r>
              <a:rPr lang="en-US" dirty="0" smtClean="0"/>
              <a:t>If C0 continuity then curve  interpolates a control point without the undesirable effect of uniform B-</a:t>
            </a:r>
            <a:r>
              <a:rPr lang="en-US" dirty="0" err="1" smtClean="0"/>
              <a:t>splines</a:t>
            </a:r>
            <a:r>
              <a:rPr lang="en-US" dirty="0" smtClean="0"/>
              <a:t>( curve segment on either side of the interpolated control point are straight line)</a:t>
            </a:r>
          </a:p>
          <a:p>
            <a:pPr lvl="1"/>
            <a:r>
              <a:rPr lang="en-US" dirty="0" smtClean="0"/>
              <a:t>Possible to add additional knot and control point so that resulting curve can be easily reshaped.</a:t>
            </a:r>
          </a:p>
          <a:p>
            <a:pPr lvl="1"/>
            <a:r>
              <a:rPr lang="en-US" dirty="0" smtClean="0"/>
              <a:t>Knot value seq. is a non decreasing </a:t>
            </a:r>
            <a:r>
              <a:rPr lang="en-US" dirty="0" err="1" smtClean="0"/>
              <a:t>seq</a:t>
            </a:r>
            <a:r>
              <a:rPr lang="en-US" dirty="0" smtClean="0"/>
              <a:t> of knot values t0 through tm+1 , which allows successive knot values to be equal</a:t>
            </a:r>
            <a:endParaRPr lang="en-IN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Nonuniform</a:t>
            </a:r>
            <a:r>
              <a:rPr lang="en-US" dirty="0" smtClean="0"/>
              <a:t> </a:t>
            </a:r>
            <a:r>
              <a:rPr lang="en-US" dirty="0" err="1" smtClean="0"/>
              <a:t>Nonrational</a:t>
            </a:r>
            <a:r>
              <a:rPr lang="en-US" dirty="0" smtClean="0"/>
              <a:t> B-</a:t>
            </a:r>
            <a:r>
              <a:rPr lang="en-US" dirty="0" err="1" smtClean="0"/>
              <a:t>Spline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/>
          <a:lstStyle/>
          <a:p>
            <a:r>
              <a:rPr lang="en-US" dirty="0" smtClean="0"/>
              <a:t>When knot values are equal the parameter value is called a multiple knot and the number of identical parameter values is called the multiplicity of the knot.</a:t>
            </a:r>
          </a:p>
          <a:p>
            <a:r>
              <a:rPr lang="en-US" dirty="0" smtClean="0"/>
              <a:t>Consider the knot sequence (0,0,0,0,1,1,2,3,4,4,5,5,5,5) </a:t>
            </a:r>
          </a:p>
          <a:p>
            <a:pPr lvl="1"/>
            <a:r>
              <a:rPr lang="en-US" dirty="0" smtClean="0"/>
              <a:t>The knot value o has multiplicity four</a:t>
            </a:r>
          </a:p>
          <a:p>
            <a:pPr lvl="1"/>
            <a:r>
              <a:rPr lang="en-US" dirty="0" smtClean="0"/>
              <a:t>1 has multiplicity 2</a:t>
            </a:r>
          </a:p>
          <a:p>
            <a:pPr lvl="1"/>
            <a:r>
              <a:rPr lang="en-US" dirty="0" smtClean="0"/>
              <a:t>4 has multiplicity 2</a:t>
            </a:r>
          </a:p>
          <a:p>
            <a:pPr lvl="1"/>
            <a:r>
              <a:rPr lang="en-US" dirty="0" smtClean="0"/>
              <a:t>5 has multiplicity 4</a:t>
            </a:r>
            <a:endParaRPr lang="en-IN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159.235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A3C7-13BA-4D3A-94E5-5C66777167CE}" type="slidenum">
              <a:rPr lang="en-US"/>
              <a:pPr/>
              <a:t>74</a:t>
            </a:fld>
            <a:endParaRPr lang="en-US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/>
              <a:t>Summary of B-Splines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305800" cy="4800600"/>
          </a:xfrm>
        </p:spPr>
        <p:txBody>
          <a:bodyPr/>
          <a:lstStyle/>
          <a:p>
            <a:r>
              <a:rPr lang="en-GB" sz="2400"/>
              <a:t>Functions that can interpolate a series of control points with C</a:t>
            </a:r>
            <a:r>
              <a:rPr lang="en-GB" sz="2400" baseline="-25000"/>
              <a:t>2</a:t>
            </a:r>
            <a:r>
              <a:rPr lang="en-GB" sz="2400"/>
              <a:t> continuity and local control.</a:t>
            </a:r>
          </a:p>
          <a:p>
            <a:r>
              <a:rPr lang="en-GB" sz="2400"/>
              <a:t>Don’t pass through their control points, although can be forced.</a:t>
            </a:r>
          </a:p>
          <a:p>
            <a:pPr lvl="1"/>
            <a:r>
              <a:rPr lang="en-GB" sz="2000"/>
              <a:t>note that if an order </a:t>
            </a:r>
            <a:r>
              <a:rPr lang="en-GB" sz="2000" i="1"/>
              <a:t>k</a:t>
            </a:r>
            <a:r>
              <a:rPr lang="en-GB" sz="2000"/>
              <a:t> B-Spline has </a:t>
            </a:r>
            <a:r>
              <a:rPr lang="en-GB" sz="2000" i="1"/>
              <a:t>k </a:t>
            </a:r>
            <a:r>
              <a:rPr lang="en-GB" sz="2000"/>
              <a:t>points locally colinear then a straight-line section will result midway in the set, and will touch (tangentially) the convex hull for (</a:t>
            </a:r>
            <a:r>
              <a:rPr lang="en-GB" sz="2000" i="1"/>
              <a:t>k – 1</a:t>
            </a:r>
            <a:r>
              <a:rPr lang="en-GB" sz="2000"/>
              <a:t>) colinear control points.</a:t>
            </a:r>
          </a:p>
          <a:p>
            <a:r>
              <a:rPr lang="en-GB" sz="2400"/>
              <a:t>Uniform</a:t>
            </a:r>
          </a:p>
          <a:p>
            <a:pPr lvl="1"/>
            <a:r>
              <a:rPr lang="en-GB" sz="2000"/>
              <a:t>Knots are equally spaced in t.</a:t>
            </a:r>
          </a:p>
          <a:p>
            <a:r>
              <a:rPr lang="en-GB" sz="2400"/>
              <a:t>Non-Uniform</a:t>
            </a:r>
          </a:p>
          <a:p>
            <a:pPr lvl="1"/>
            <a:r>
              <a:rPr lang="en-GB" sz="2000"/>
              <a:t>Knots are unequally spaced</a:t>
            </a:r>
          </a:p>
          <a:p>
            <a:pPr lvl="1"/>
            <a:r>
              <a:rPr lang="en-GB" sz="2000"/>
              <a:t>Allows addition of extra control points anywhere in the set.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159.235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2280-3689-4F3A-A21A-C07F1DE1DE20}" type="slidenum">
              <a:rPr lang="en-US"/>
              <a:pPr/>
              <a:t>75</a:t>
            </a:fld>
            <a:endParaRPr lang="en-US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/>
              <a:t>B-Spline Summary Continued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772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For interactive curve modelling 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B-Splines are very good.</a:t>
            </a:r>
          </a:p>
          <a:p>
            <a:pPr>
              <a:lnSpc>
                <a:spcPct val="90000"/>
              </a:lnSpc>
            </a:pPr>
            <a:r>
              <a:rPr lang="en-GB" sz="2400"/>
              <a:t>To interpolate a number of positions 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Catmull-Rom splines are best.</a:t>
            </a:r>
          </a:p>
          <a:p>
            <a:pPr>
              <a:lnSpc>
                <a:spcPct val="90000"/>
              </a:lnSpc>
            </a:pPr>
            <a:r>
              <a:rPr lang="en-GB" sz="2400"/>
              <a:t>To interpolate with tangent control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Hemite or B</a:t>
            </a:r>
            <a:r>
              <a:rPr lang="en-GB" sz="2400">
                <a:cs typeface="Times New Roman" pitchFamily="18" charset="0"/>
              </a:rPr>
              <a:t>é</a:t>
            </a:r>
            <a:r>
              <a:rPr lang="en-GB" sz="2400"/>
              <a:t>zier forms are useful and most often used.</a:t>
            </a:r>
          </a:p>
          <a:p>
            <a:pPr>
              <a:lnSpc>
                <a:spcPct val="90000"/>
              </a:lnSpc>
            </a:pPr>
            <a:r>
              <a:rPr lang="en-GB" sz="2400"/>
              <a:t>To draw a spline.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Brute force method : Evaluate matrix to get parametric expressions for coordinates.  Then for small increments of  t, join with line segments.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Better : use method of forward differences to express spline in </a:t>
            </a:r>
            <a:r>
              <a:rPr lang="en-GB" sz="2400">
                <a:sym typeface="Symbol" pitchFamily="18" charset="2"/>
              </a:rPr>
              <a:t>t form.</a:t>
            </a:r>
            <a:r>
              <a:rPr lang="en-GB" sz="2400"/>
              <a:t>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Nonuniform</a:t>
            </a:r>
            <a:r>
              <a:rPr lang="en-US" dirty="0" smtClean="0"/>
              <a:t> Rational Cubic Poly. Curve Segments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482919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General rotational cubic curve segments are ratio of polynomials</a:t>
            </a:r>
          </a:p>
          <a:p>
            <a:r>
              <a:rPr lang="en-US" dirty="0" smtClean="0"/>
              <a:t>x(t) = X(t)/w(t),y(t) = Y(t)/w(t) ,z(t) = Z(t)/w(t)</a:t>
            </a:r>
          </a:p>
          <a:p>
            <a:pPr>
              <a:buNone/>
            </a:pPr>
            <a:r>
              <a:rPr lang="en-US" dirty="0" smtClean="0"/>
              <a:t>    X(t),Y(t),Z(t) </a:t>
            </a:r>
            <a:r>
              <a:rPr lang="en-US" dirty="0" smtClean="0">
                <a:sym typeface="Wingdings" pitchFamily="2" charset="2"/>
              </a:rPr>
              <a:t> cubic poly. Having control points defined in homogeneous co-ordinates.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The poly. In rational curves can be Bezier, </a:t>
            </a:r>
            <a:r>
              <a:rPr lang="en-US" dirty="0" err="1" smtClean="0">
                <a:sym typeface="Wingdings" pitchFamily="2" charset="2"/>
              </a:rPr>
              <a:t>Hermite</a:t>
            </a:r>
            <a:r>
              <a:rPr lang="en-US" dirty="0" smtClean="0">
                <a:sym typeface="Wingdings" pitchFamily="2" charset="2"/>
              </a:rPr>
              <a:t> or any other type.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Rational curves are </a:t>
            </a:r>
            <a:r>
              <a:rPr lang="en-US" dirty="0" err="1" smtClean="0">
                <a:sym typeface="Wingdings" pitchFamily="2" charset="2"/>
              </a:rPr>
              <a:t>invarient</a:t>
            </a:r>
            <a:r>
              <a:rPr lang="en-US" dirty="0" smtClean="0">
                <a:sym typeface="Wingdings" pitchFamily="2" charset="2"/>
              </a:rPr>
              <a:t> under rotation, scaling, translation and perspective transformation of control point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</p:spPr>
        <p:txBody>
          <a:bodyPr>
            <a:normAutofit/>
          </a:bodyPr>
          <a:lstStyle/>
          <a:p>
            <a:r>
              <a:rPr lang="en-US" dirty="0" smtClean="0"/>
              <a:t>Each polygon is represented by a list of vertex coordinates :</a:t>
            </a:r>
          </a:p>
          <a:p>
            <a:r>
              <a:rPr lang="en-US" dirty="0" smtClean="0"/>
              <a:t>  P  = ((x1,y1,z1),(x2,y2,z2)…..(</a:t>
            </a:r>
            <a:r>
              <a:rPr lang="en-US" dirty="0" err="1" smtClean="0"/>
              <a:t>xn,yn,zn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vertices are stored in the order in which they would be encountered traveling around the polygon.</a:t>
            </a:r>
          </a:p>
          <a:p>
            <a:r>
              <a:rPr lang="en-US" dirty="0" smtClean="0"/>
              <a:t>There are edges between successive vertices in the list and between the last and first vertex.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pic>
        <p:nvPicPr>
          <p:cNvPr id="4" name="Content Placeholder 3" descr="Figure 2. Vertex-vertex meshes">
            <a:hlinkClick r:id="rId2" tooltip="&quot;Figure 2. Vertex-vertex meshes&quot;"/>
          </p:cNvPr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928670"/>
            <a:ext cx="8215370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4443</Words>
  <Application>Microsoft Office PowerPoint</Application>
  <PresentationFormat>On-screen Show (4:3)</PresentationFormat>
  <Paragraphs>613</Paragraphs>
  <Slides>76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8" baseType="lpstr">
      <vt:lpstr>Office Theme</vt:lpstr>
      <vt:lpstr>Equation</vt:lpstr>
      <vt:lpstr>Representing Curves and Surfaces</vt:lpstr>
      <vt:lpstr>CURVES and SURFACES</vt:lpstr>
      <vt:lpstr>Surface modelling </vt:lpstr>
      <vt:lpstr>Polygon Surfaces</vt:lpstr>
      <vt:lpstr>Polygon Mesh Surface</vt:lpstr>
      <vt:lpstr>Polygon Mesh</vt:lpstr>
      <vt:lpstr>Representing Polygon Mesh</vt:lpstr>
      <vt:lpstr>EXPLICIT</vt:lpstr>
      <vt:lpstr>Example</vt:lpstr>
      <vt:lpstr>Disadvantages</vt:lpstr>
      <vt:lpstr>Pointers to a vertex list</vt:lpstr>
      <vt:lpstr>Example</vt:lpstr>
      <vt:lpstr>Advantages/Disadvantages</vt:lpstr>
      <vt:lpstr>Pointers to an Edge List</vt:lpstr>
      <vt:lpstr>Example</vt:lpstr>
      <vt:lpstr>Example</vt:lpstr>
      <vt:lpstr>Advantages - </vt:lpstr>
      <vt:lpstr>Plane Equation</vt:lpstr>
      <vt:lpstr>Plane Equations,another technique for finding coefficients A,B and C cont..</vt:lpstr>
      <vt:lpstr>Calculating C for given Example</vt:lpstr>
      <vt:lpstr>Distance D</vt:lpstr>
      <vt:lpstr>Parametric polynomial cubic curves</vt:lpstr>
      <vt:lpstr>Parametric Cubic Curves </vt:lpstr>
      <vt:lpstr> Parametric Cubic Curves </vt:lpstr>
      <vt:lpstr> Parametric Cubic Curves </vt:lpstr>
      <vt:lpstr> Parametric Cubic Curves </vt:lpstr>
      <vt:lpstr> Parametric Cubic Curves </vt:lpstr>
      <vt:lpstr> Parametric Cubic Curves </vt:lpstr>
      <vt:lpstr> Parametric Cubic Curves </vt:lpstr>
      <vt:lpstr>Parametric Cubic Curves </vt:lpstr>
      <vt:lpstr>Parametric Cubic Curves</vt:lpstr>
      <vt:lpstr>Cubic Hermite Curves</vt:lpstr>
      <vt:lpstr>Cubic Hermite Curves</vt:lpstr>
      <vt:lpstr>Cubic Hermite Curves</vt:lpstr>
      <vt:lpstr>Cubic Hermite Curves</vt:lpstr>
      <vt:lpstr>Cubic Hermite Curves</vt:lpstr>
      <vt:lpstr>Cubic Hermite Curves</vt:lpstr>
      <vt:lpstr>Cubic Hermite Curves</vt:lpstr>
      <vt:lpstr>Continuity Cond. For Hermite Curve</vt:lpstr>
      <vt:lpstr>Cubic Bézier Curves</vt:lpstr>
      <vt:lpstr>Cubic Bézier Curves</vt:lpstr>
      <vt:lpstr>Cubic Bézier Curves</vt:lpstr>
      <vt:lpstr>Cubic Bézier Curves</vt:lpstr>
      <vt:lpstr>Cubic Bézier Curves</vt:lpstr>
      <vt:lpstr>Cubic Bézier Curves</vt:lpstr>
      <vt:lpstr>Cubic Bézier Curves</vt:lpstr>
      <vt:lpstr>Continuity of Bezier Curve</vt:lpstr>
      <vt:lpstr>C0 continuity</vt:lpstr>
      <vt:lpstr>C1 continuity</vt:lpstr>
      <vt:lpstr>Continuity of Bezier Curve</vt:lpstr>
      <vt:lpstr> Summary of Bezier and Hermite Curves  </vt:lpstr>
      <vt:lpstr>SPLINE REPRESENTATION</vt:lpstr>
      <vt:lpstr>SPLINE REPRESENTATION</vt:lpstr>
      <vt:lpstr>SPLINE REPRESENTATION</vt:lpstr>
      <vt:lpstr>SPLINE REPRESENTATION</vt:lpstr>
      <vt:lpstr>Cubic B-Splines</vt:lpstr>
      <vt:lpstr>Uniform Nonrational B-Spline</vt:lpstr>
      <vt:lpstr>Uniform Nonrational B-Spline</vt:lpstr>
      <vt:lpstr>Uniform Nonrational B-Spline</vt:lpstr>
      <vt:lpstr>Uniform Non-rational B-Splines</vt:lpstr>
      <vt:lpstr>Uniform Non-rational B-Splines</vt:lpstr>
      <vt:lpstr>Uniform Non-rational B-Splines</vt:lpstr>
      <vt:lpstr>Cubic B-Splines</vt:lpstr>
      <vt:lpstr>Generating a Curve</vt:lpstr>
      <vt:lpstr>B-Spline Example</vt:lpstr>
      <vt:lpstr>B-Spline Example</vt:lpstr>
      <vt:lpstr>How Smooth is a B-Spine?</vt:lpstr>
      <vt:lpstr>B-Spline Continuity Example</vt:lpstr>
      <vt:lpstr>B-Spline Continuity Example</vt:lpstr>
      <vt:lpstr>Repeated Control Point</vt:lpstr>
      <vt:lpstr>Triple Control Point</vt:lpstr>
      <vt:lpstr>Nonuniform Nonrational B-Spline</vt:lpstr>
      <vt:lpstr>Nonuniform Nonrational B-Spline</vt:lpstr>
      <vt:lpstr>Summary of B-Splines</vt:lpstr>
      <vt:lpstr>B-Spline Summary Continued</vt:lpstr>
      <vt:lpstr>Nonuniform Rational Cubic Poly. Curve Segments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Curves and Surfaces</dc:title>
  <dc:creator>aanya</dc:creator>
  <cp:lastModifiedBy>acer</cp:lastModifiedBy>
  <cp:revision>98</cp:revision>
  <dcterms:created xsi:type="dcterms:W3CDTF">2012-02-12T13:45:57Z</dcterms:created>
  <dcterms:modified xsi:type="dcterms:W3CDTF">2018-03-23T02:06:24Z</dcterms:modified>
</cp:coreProperties>
</file>