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311" r:id="rId28"/>
    <p:sldId id="297" r:id="rId29"/>
    <p:sldId id="314" r:id="rId30"/>
    <p:sldId id="315" r:id="rId31"/>
    <p:sldId id="312" r:id="rId32"/>
    <p:sldId id="313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16" r:id="rId44"/>
    <p:sldId id="25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2.wmf"/><Relationship Id="rId7" Type="http://schemas.openxmlformats.org/officeDocument/2006/relationships/image" Target="../media/image109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13.wmf"/><Relationship Id="rId9" Type="http://schemas.openxmlformats.org/officeDocument/2006/relationships/image" Target="../media/image11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18.wmf"/><Relationship Id="rId7" Type="http://schemas.openxmlformats.org/officeDocument/2006/relationships/image" Target="../media/image10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07.wmf"/><Relationship Id="rId5" Type="http://schemas.openxmlformats.org/officeDocument/2006/relationships/image" Target="../media/image120.wmf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image" Target="../media/image12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2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31.wmf"/><Relationship Id="rId7" Type="http://schemas.openxmlformats.org/officeDocument/2006/relationships/image" Target="../media/image98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132.wmf"/><Relationship Id="rId9" Type="http://schemas.openxmlformats.org/officeDocument/2006/relationships/image" Target="../media/image13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3B582-0C98-428D-B2ED-7F348FE1B475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2FFA7-0DD3-4E55-82BF-774D6814239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83.bin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7" Type="http://schemas.openxmlformats.org/officeDocument/2006/relationships/oleObject" Target="../embeddings/oleObject20.bin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7.bin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0A167-BB48-4161-8C25-9507A74F4A51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B71245-EBD6-4A65-8A2F-F7C0C7535129}" type="slidenum">
              <a:rPr lang="en-US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F6643-19DA-40E6-B6B3-88A316FDBFCF}" type="slidenum">
              <a:rPr lang="en-US"/>
              <a:pPr/>
              <a:t>29</a:t>
            </a:fld>
            <a:endParaRPr 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Think about other kinds of shearing…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3842884" y="2686844"/>
          <a:ext cx="2451554" cy="5715000"/>
        </p:xfrm>
        <a:graphic>
          <a:graphicData uri="http://schemas.openxmlformats.org/presentationml/2006/ole">
            <p:oleObj spid="_x0000_s88066" name="Ink" r:id="rId4" imgW="3429000" imgH="4572000" progId="">
              <p:embed/>
            </p:oleObj>
          </a:graphicData>
        </a:graphic>
      </p:graphicFrame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2DC7C-DAC8-4EB6-AE8E-84E17DD79413}" type="slidenum">
              <a:rPr lang="en-US"/>
              <a:pPr/>
              <a:t>30</a:t>
            </a:fld>
            <a:endParaRPr lang="en-US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E72EF-A473-4A61-BE01-B43E6CFA9836}" type="slidenum">
              <a:rPr lang="en-US"/>
              <a:pPr/>
              <a:t>31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CFCC2-3A16-49C6-BF58-2724DC15F9B4}" type="slidenum">
              <a:rPr lang="en-US"/>
              <a:pPr/>
              <a:t>43</a:t>
            </a:fld>
            <a:endParaRPr lang="en-US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2F09-19F0-4A28-B878-8AECB154C70F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8BC425-76B1-4AFA-8AA3-50331DA2DE1B}" type="slidenum">
              <a:rPr lang="en-US"/>
              <a:pPr/>
              <a:t>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D2A58-D096-4750-8BFE-F78D7AF26484}" type="slidenum">
              <a:rPr lang="en-US"/>
              <a:pPr/>
              <a:t>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BEA50-A11A-49F5-90C2-E2B57690FDFB}" type="slidenum">
              <a:rPr lang="en-US"/>
              <a:pPr/>
              <a:t>7</a:t>
            </a:fld>
            <a:endParaRPr lang="en-U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832429" y="4615657"/>
          <a:ext cx="704170" cy="1321594"/>
        </p:xfrm>
        <a:graphic>
          <a:graphicData uri="http://schemas.openxmlformats.org/presentationml/2006/ole">
            <p:oleObj spid="_x0000_s6146" name="Ink" r:id="rId4" imgW="984960" imgH="1056960" progId="">
              <p:embed/>
            </p:oleObj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800679" y="6389688"/>
          <a:ext cx="535214" cy="1333500"/>
        </p:xfrm>
        <a:graphic>
          <a:graphicData uri="http://schemas.openxmlformats.org/presentationml/2006/ole">
            <p:oleObj spid="_x0000_s6147" name="Ink" r:id="rId5" imgW="748800" imgH="1069920" progId="">
              <p:embed/>
            </p:oleObj>
          </a:graphicData>
        </a:graphic>
      </p:graphicFrame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412F9B-69C0-4EFE-A844-522548003046}" type="slidenum">
              <a:rPr lang="en-US"/>
              <a:pPr/>
              <a:t>8</a:t>
            </a:fld>
            <a:endParaRPr lang="en-US"/>
          </a:p>
        </p:txBody>
      </p:sp>
      <p:sp>
        <p:nvSpPr>
          <p:cNvPr id="81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594179" y="4631532"/>
          <a:ext cx="466045" cy="1202531"/>
        </p:xfrm>
        <a:graphic>
          <a:graphicData uri="http://schemas.openxmlformats.org/presentationml/2006/ole">
            <p:oleObj spid="_x0000_s8194" name="Ink" r:id="rId4" imgW="652680" imgH="961920" progId="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451554" y="5923360"/>
          <a:ext cx="415018" cy="1365250"/>
        </p:xfrm>
        <a:graphic>
          <a:graphicData uri="http://schemas.openxmlformats.org/presentationml/2006/ole">
            <p:oleObj spid="_x0000_s8195" name="Ink" r:id="rId5" imgW="581040" imgH="1092240" progId="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450295" y="5937251"/>
          <a:ext cx="984250" cy="1871266"/>
        </p:xfrm>
        <a:graphic>
          <a:graphicData uri="http://schemas.openxmlformats.org/presentationml/2006/ole">
            <p:oleObj spid="_x0000_s8196" name="Ink" r:id="rId6" imgW="1375920" imgH="1496520" progId="">
              <p:embed/>
            </p:oleObj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399143" y="815579"/>
          <a:ext cx="1314224" cy="801688"/>
        </p:xfrm>
        <a:graphic>
          <a:graphicData uri="http://schemas.openxmlformats.org/presentationml/2006/ole">
            <p:oleObj spid="_x0000_s8197" name="Ink" r:id="rId7" imgW="1838880" imgH="641520" progId="">
              <p:embed/>
            </p:oleObj>
          </a:graphicData>
        </a:graphic>
      </p:graphicFrame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F31F3-95BE-4BA8-87D6-8D910114749E}" type="slidenum">
              <a:rPr lang="en-US"/>
              <a:pPr/>
              <a:t>9</a:t>
            </a:fld>
            <a:endParaRPr lang="en-US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739447" y="5462985"/>
          <a:ext cx="873125" cy="1291828"/>
        </p:xfrm>
        <a:graphic>
          <a:graphicData uri="http://schemas.openxmlformats.org/presentationml/2006/ole">
            <p:oleObj spid="_x0000_s10242" name="Ink" r:id="rId4" imgW="1222200" imgH="1033200" progId="">
              <p:embed/>
            </p:oleObj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458107" y="845345"/>
          <a:ext cx="958170" cy="728266"/>
        </p:xfrm>
        <a:graphic>
          <a:graphicData uri="http://schemas.openxmlformats.org/presentationml/2006/ole">
            <p:oleObj spid="_x0000_s10243" name="Ink" r:id="rId5" imgW="1341000" imgH="581760" progId="">
              <p:embed/>
            </p:oleObj>
          </a:graphicData>
        </a:graphic>
      </p:graphicFrame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0DE19-5FB0-4AB8-8318-9593F8E8048B}" type="slidenum">
              <a:rPr lang="en-US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1739447" y="5105797"/>
          <a:ext cx="2026331" cy="2643188"/>
        </p:xfrm>
        <a:graphic>
          <a:graphicData uri="http://schemas.openxmlformats.org/presentationml/2006/ole">
            <p:oleObj spid="_x0000_s12290" name="Ink" r:id="rId4" imgW="2845800" imgH="2119680" progId="">
              <p:embed/>
            </p:oleObj>
          </a:graphicData>
        </a:graphic>
      </p:graphicFrame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04BC5-A005-45A6-8906-43C80F35BF57}" type="slidenum">
              <a:rPr lang="en-US"/>
              <a:pPr/>
              <a:t>11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2318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4C13CC90-88DD-408A-8122-FE356F345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CA30-7D52-4BB3-8F13-B676B4718987}" type="datetimeFigureOut">
              <a:rPr lang="en-IN" smtClean="0"/>
              <a:pPr/>
              <a:t>12-02-2017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BE5F-B652-4320-BBB4-7CB47C54D22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tags" Target="../tags/tag20.xml"/><Relationship Id="rId7" Type="http://schemas.openxmlformats.org/officeDocument/2006/relationships/image" Target="../media/image30.wmf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tags" Target="../tags/tag27.xml"/><Relationship Id="rId7" Type="http://schemas.openxmlformats.org/officeDocument/2006/relationships/image" Target="../media/image85.wmf"/><Relationship Id="rId2" Type="http://schemas.openxmlformats.org/officeDocument/2006/relationships/tags" Target="../tags/tag26.xml"/><Relationship Id="rId1" Type="http://schemas.openxmlformats.org/officeDocument/2006/relationships/vmlDrawing" Target="../drawings/vmlDrawing24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tags" Target="../tags/tag30.xml"/><Relationship Id="rId7" Type="http://schemas.openxmlformats.org/officeDocument/2006/relationships/image" Target="../media/image88.wmf"/><Relationship Id="rId2" Type="http://schemas.openxmlformats.org/officeDocument/2006/relationships/tags" Target="../tags/tag29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tags" Target="../tags/tag33.xml"/><Relationship Id="rId7" Type="http://schemas.openxmlformats.org/officeDocument/2006/relationships/notesSlide" Target="../notesSlides/notesSlide13.xml"/><Relationship Id="rId12" Type="http://schemas.openxmlformats.org/officeDocument/2006/relationships/oleObject" Target="../embeddings/oleObject88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87.bin"/><Relationship Id="rId5" Type="http://schemas.openxmlformats.org/officeDocument/2006/relationships/tags" Target="../tags/tag35.xml"/><Relationship Id="rId10" Type="http://schemas.openxmlformats.org/officeDocument/2006/relationships/oleObject" Target="../embeddings/oleObject86.bin"/><Relationship Id="rId4" Type="http://schemas.openxmlformats.org/officeDocument/2006/relationships/tags" Target="../tags/tag34.xml"/><Relationship Id="rId9" Type="http://schemas.openxmlformats.org/officeDocument/2006/relationships/oleObject" Target="../embeddings/oleObject8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12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8.bin"/><Relationship Id="rId17" Type="http://schemas.openxmlformats.org/officeDocument/2006/relationships/oleObject" Target="../embeddings/oleObject103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6.bin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92.bin"/><Relationship Id="rId11" Type="http://schemas.openxmlformats.org/officeDocument/2006/relationships/oleObject" Target="../embeddings/oleObject97.bin"/><Relationship Id="rId24" Type="http://schemas.openxmlformats.org/officeDocument/2006/relationships/oleObject" Target="../embeddings/oleObject110.bin"/><Relationship Id="rId32" Type="http://schemas.openxmlformats.org/officeDocument/2006/relationships/oleObject" Target="../embeddings/oleObject118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9.bin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96.bin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7.bin"/><Relationship Id="rId4" Type="http://schemas.openxmlformats.org/officeDocument/2006/relationships/oleObject" Target="../embeddings/oleObject90.bin"/><Relationship Id="rId9" Type="http://schemas.openxmlformats.org/officeDocument/2006/relationships/oleObject" Target="../embeddings/oleObject95.bin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8.bin"/><Relationship Id="rId27" Type="http://schemas.openxmlformats.org/officeDocument/2006/relationships/oleObject" Target="../embeddings/oleObject113.bin"/><Relationship Id="rId30" Type="http://schemas.openxmlformats.org/officeDocument/2006/relationships/oleObject" Target="../embeddings/oleObject11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29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4.xml"/><Relationship Id="rId7" Type="http://schemas.openxmlformats.org/officeDocument/2006/relationships/oleObject" Target="../embeddings/oleObject4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7.bin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6.bin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5.bin"/><Relationship Id="rId9" Type="http://schemas.openxmlformats.org/officeDocument/2006/relationships/oleObject" Target="../embeddings/oleObject16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oleObject" Target="../embeddings/oleObject181.bin"/><Relationship Id="rId18" Type="http://schemas.openxmlformats.org/officeDocument/2006/relationships/oleObject" Target="../embeddings/oleObject18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5.bin"/><Relationship Id="rId12" Type="http://schemas.openxmlformats.org/officeDocument/2006/relationships/oleObject" Target="../embeddings/oleObject180.bin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4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4.bin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83.bin"/><Relationship Id="rId10" Type="http://schemas.openxmlformats.org/officeDocument/2006/relationships/oleObject" Target="../embeddings/oleObject178.bin"/><Relationship Id="rId19" Type="http://schemas.openxmlformats.org/officeDocument/2006/relationships/oleObject" Target="../embeddings/oleObject187.bin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7.bin"/><Relationship Id="rId14" Type="http://schemas.openxmlformats.org/officeDocument/2006/relationships/oleObject" Target="../embeddings/oleObject18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tags" Target="../tags/tag37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oleObject" Target="../embeddings/oleObject188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7.bin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3.wmf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1.xml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1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4.xml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oleObject" Target="../embeddings/oleObject23.bin"/><Relationship Id="rId4" Type="http://schemas.openxmlformats.org/officeDocument/2006/relationships/tags" Target="../tags/tag18.xml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2DIMENTIONAL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2495B5E3-1AD0-45A0-BFB0-A263E952A99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8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on unit square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73100" y="12192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Let's see how a general 2 x 2 transformation </a:t>
            </a:r>
            <a:r>
              <a:rPr lang="en-US" b="1" smtClean="0"/>
              <a:t>M</a:t>
            </a:r>
            <a:r>
              <a:rPr lang="en-US" smtClean="0"/>
              <a:t> affects the unit square: </a:t>
            </a:r>
          </a:p>
          <a:p>
            <a:pPr eaLnBrk="1" hangingPunct="1"/>
            <a:endParaRPr lang="en-US" smtClean="0"/>
          </a:p>
        </p:txBody>
      </p:sp>
      <p:pic>
        <p:nvPicPr>
          <p:cNvPr id="11270" name="Picture 32" descr="squaremap2d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01850" y="4087813"/>
            <a:ext cx="5350470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33"/>
          <p:cNvGraphicFramePr>
            <a:graphicFrameLocks noChangeAspect="1"/>
          </p:cNvGraphicFramePr>
          <p:nvPr/>
        </p:nvGraphicFramePr>
        <p:xfrm>
          <a:off x="2174875" y="2235200"/>
          <a:ext cx="4860925" cy="1785938"/>
        </p:xfrm>
        <a:graphic>
          <a:graphicData uri="http://schemas.openxmlformats.org/presentationml/2006/ole">
            <p:oleObj spid="_x0000_s11266" name="Equation" r:id="rId8" imgW="2489200" imgH="914400" progId="Equation.3">
              <p:embed/>
            </p:oleObj>
          </a:graphicData>
        </a:graphic>
      </p:graphicFrame>
      <p:sp>
        <p:nvSpPr>
          <p:cNvPr id="11271" name="Rectangle 34"/>
          <p:cNvSpPr>
            <a:spLocks noChangeArrowheads="1"/>
          </p:cNvSpPr>
          <p:nvPr/>
        </p:nvSpPr>
        <p:spPr bwMode="auto">
          <a:xfrm>
            <a:off x="212725" y="2892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7B3967B2-4846-432F-92BA-6A1F59F0A20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3" name="Rectangle 2" descr="Large confetti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 on unit square, cont.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Observe:</a:t>
            </a:r>
          </a:p>
          <a:p>
            <a:pPr lvl="1" eaLnBrk="1" hangingPunct="1"/>
            <a:r>
              <a:rPr lang="en-US" smtClean="0"/>
              <a:t>Origin invariant under </a:t>
            </a:r>
            <a:r>
              <a:rPr lang="en-US" i="1" smtClean="0"/>
              <a:t>M</a:t>
            </a:r>
          </a:p>
          <a:p>
            <a:pPr lvl="1" eaLnBrk="1" hangingPunct="1"/>
            <a:r>
              <a:rPr lang="en-US" i="1" smtClean="0"/>
              <a:t>M</a:t>
            </a:r>
            <a:r>
              <a:rPr lang="en-US" smtClean="0"/>
              <a:t> can be determined just by knowing how the corners (1,0) and (0,1) are mapped</a:t>
            </a:r>
          </a:p>
          <a:p>
            <a:pPr lvl="1" eaLnBrk="1" hangingPunct="1"/>
            <a:r>
              <a:rPr lang="en-US" i="1" smtClean="0"/>
              <a:t>a</a:t>
            </a:r>
            <a:r>
              <a:rPr lang="en-US" smtClean="0"/>
              <a:t> and </a:t>
            </a:r>
            <a:r>
              <a:rPr lang="en-US" i="1" smtClean="0"/>
              <a:t>d</a:t>
            </a:r>
            <a:r>
              <a:rPr lang="en-US" smtClean="0"/>
              <a:t> give </a:t>
            </a:r>
            <a:r>
              <a:rPr lang="en-US" i="1" smtClean="0"/>
              <a:t>x</a:t>
            </a:r>
            <a:r>
              <a:rPr lang="en-US" smtClean="0"/>
              <a:t>- and </a:t>
            </a:r>
            <a:r>
              <a:rPr lang="en-US" i="1" smtClean="0"/>
              <a:t>y</a:t>
            </a:r>
            <a:r>
              <a:rPr lang="en-US" smtClean="0"/>
              <a:t>-scaling</a:t>
            </a:r>
          </a:p>
          <a:p>
            <a:pPr lvl="1" eaLnBrk="1" hangingPunct="1"/>
            <a:r>
              <a:rPr lang="en-US" i="1" smtClean="0"/>
              <a:t>b</a:t>
            </a:r>
            <a:r>
              <a:rPr lang="en-US" smtClean="0"/>
              <a:t> and </a:t>
            </a:r>
            <a:r>
              <a:rPr lang="en-US" i="1" smtClean="0"/>
              <a:t>c</a:t>
            </a:r>
            <a:r>
              <a:rPr lang="en-US" smtClean="0"/>
              <a:t> give </a:t>
            </a:r>
            <a:r>
              <a:rPr lang="en-US" i="1" smtClean="0"/>
              <a:t>x</a:t>
            </a:r>
            <a:r>
              <a:rPr lang="en-US" smtClean="0"/>
              <a:t>- and </a:t>
            </a:r>
            <a:r>
              <a:rPr lang="en-US" i="1" smtClean="0"/>
              <a:t>y</a:t>
            </a:r>
            <a:r>
              <a:rPr lang="en-US" smtClean="0"/>
              <a:t>-shearing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920880" cy="9652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Rotation About the Origin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4953000" cy="5257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400" dirty="0"/>
              <a:t>To rotate a line or polygon, we must rotate each of its vertices.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To rotate point (x</a:t>
            </a:r>
            <a:r>
              <a:rPr lang="en-US" sz="2400" baseline="-25000" dirty="0"/>
              <a:t>1</a:t>
            </a:r>
            <a:r>
              <a:rPr lang="en-US" sz="2400" dirty="0"/>
              <a:t>,y</a:t>
            </a:r>
            <a:r>
              <a:rPr lang="en-US" sz="2400" baseline="-25000" dirty="0"/>
              <a:t>1</a:t>
            </a:r>
            <a:r>
              <a:rPr lang="en-US" sz="2400" dirty="0"/>
              <a:t>) to point (x</a:t>
            </a:r>
            <a:r>
              <a:rPr lang="en-US" sz="2400" baseline="-25000" dirty="0"/>
              <a:t>2</a:t>
            </a:r>
            <a:r>
              <a:rPr lang="en-US" sz="2400" dirty="0"/>
              <a:t>,y</a:t>
            </a:r>
            <a:r>
              <a:rPr lang="en-US" sz="2400" baseline="-25000" dirty="0"/>
              <a:t>2</a:t>
            </a:r>
            <a:r>
              <a:rPr lang="en-US" sz="2400" dirty="0"/>
              <a:t>) we observe: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i="1" dirty="0"/>
              <a:t>From the illustration </a:t>
            </a:r>
            <a:r>
              <a:rPr lang="en-US" sz="2400" dirty="0"/>
              <a:t>we know that:</a:t>
            </a:r>
          </a:p>
          <a:p>
            <a:pPr>
              <a:buFontTx/>
              <a:buNone/>
            </a:pPr>
            <a:r>
              <a:rPr lang="en-US" sz="2400" dirty="0"/>
              <a:t>sin (A + B) = y</a:t>
            </a:r>
            <a:r>
              <a:rPr lang="en-US" sz="2400" baseline="-25000" dirty="0"/>
              <a:t>2</a:t>
            </a:r>
            <a:r>
              <a:rPr lang="en-US" sz="2400" dirty="0"/>
              <a:t>/r  </a:t>
            </a:r>
            <a:r>
              <a:rPr lang="en-US" sz="2400" dirty="0" err="1"/>
              <a:t>cos</a:t>
            </a:r>
            <a:r>
              <a:rPr lang="en-US" sz="2400" dirty="0"/>
              <a:t> (A + B) = x</a:t>
            </a:r>
            <a:r>
              <a:rPr lang="en-US" sz="2400" baseline="-25000" dirty="0"/>
              <a:t>2</a:t>
            </a:r>
            <a:r>
              <a:rPr lang="en-US" sz="2400" dirty="0"/>
              <a:t>/r</a:t>
            </a:r>
          </a:p>
          <a:p>
            <a:pPr>
              <a:buFontTx/>
              <a:buNone/>
            </a:pPr>
            <a:r>
              <a:rPr lang="en-US" sz="2400" dirty="0"/>
              <a:t>sin A = y</a:t>
            </a:r>
            <a:r>
              <a:rPr lang="en-US" sz="2400" baseline="-25000" dirty="0"/>
              <a:t>1</a:t>
            </a:r>
            <a:r>
              <a:rPr lang="en-US" sz="2400" dirty="0"/>
              <a:t>/r	      </a:t>
            </a:r>
            <a:r>
              <a:rPr lang="en-US" sz="2400" dirty="0" err="1"/>
              <a:t>cos</a:t>
            </a:r>
            <a:r>
              <a:rPr lang="en-US" sz="2400" dirty="0"/>
              <a:t> A = x</a:t>
            </a:r>
            <a:r>
              <a:rPr lang="en-US" sz="2400" baseline="-25000" dirty="0"/>
              <a:t>1</a:t>
            </a:r>
            <a:r>
              <a:rPr lang="en-US" sz="2400" dirty="0"/>
              <a:t>/r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253163" y="3343275"/>
            <a:ext cx="566737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Geneva" charset="0"/>
              </a:rPr>
              <a:t>x-axis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00663" y="942975"/>
            <a:ext cx="2921000" cy="2574925"/>
            <a:chOff x="3339" y="594"/>
            <a:chExt cx="1840" cy="1622"/>
          </a:xfrm>
        </p:grpSpPr>
        <p:sp>
          <p:nvSpPr>
            <p:cNvPr id="5125" name="Arc 5"/>
            <p:cNvSpPr>
              <a:spLocks/>
            </p:cNvSpPr>
            <p:nvPr/>
          </p:nvSpPr>
          <p:spPr bwMode="auto">
            <a:xfrm>
              <a:off x="3574" y="777"/>
              <a:ext cx="70" cy="86"/>
            </a:xfrm>
            <a:custGeom>
              <a:avLst/>
              <a:gdLst>
                <a:gd name="G0" fmla="+- 8843 0 0"/>
                <a:gd name="G1" fmla="+- 0 0 0"/>
                <a:gd name="G2" fmla="+- 21600 0 0"/>
                <a:gd name="T0" fmla="*/ 17474 w 17474"/>
                <a:gd name="T1" fmla="*/ 19801 h 21600"/>
                <a:gd name="T2" fmla="*/ 0 w 17474"/>
                <a:gd name="T3" fmla="*/ 19707 h 21600"/>
                <a:gd name="T4" fmla="*/ 8843 w 1747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74" h="21600" fill="none" extrusionOk="0">
                  <a:moveTo>
                    <a:pt x="17473" y="19800"/>
                  </a:moveTo>
                  <a:cubicBezTo>
                    <a:pt x="14751" y="20987"/>
                    <a:pt x="11813" y="21599"/>
                    <a:pt x="8843" y="21600"/>
                  </a:cubicBezTo>
                  <a:cubicBezTo>
                    <a:pt x="5794" y="21600"/>
                    <a:pt x="2781" y="20954"/>
                    <a:pt x="0" y="19706"/>
                  </a:cubicBezTo>
                </a:path>
                <a:path w="17474" h="21600" stroke="0" extrusionOk="0">
                  <a:moveTo>
                    <a:pt x="17473" y="19800"/>
                  </a:moveTo>
                  <a:cubicBezTo>
                    <a:pt x="14751" y="20987"/>
                    <a:pt x="11813" y="21599"/>
                    <a:pt x="8843" y="21600"/>
                  </a:cubicBezTo>
                  <a:cubicBezTo>
                    <a:pt x="5794" y="21600"/>
                    <a:pt x="2781" y="20954"/>
                    <a:pt x="0" y="19706"/>
                  </a:cubicBezTo>
                  <a:lnTo>
                    <a:pt x="8843" y="0"/>
                  </a:lnTo>
                  <a:close/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3609" y="853"/>
              <a:ext cx="0" cy="12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7" name="Arc 7"/>
            <p:cNvSpPr>
              <a:spLocks/>
            </p:cNvSpPr>
            <p:nvPr/>
          </p:nvSpPr>
          <p:spPr bwMode="auto">
            <a:xfrm>
              <a:off x="4819" y="2039"/>
              <a:ext cx="86" cy="69"/>
            </a:xfrm>
            <a:custGeom>
              <a:avLst/>
              <a:gdLst>
                <a:gd name="G0" fmla="+- 21600 0 0"/>
                <a:gd name="G1" fmla="+- 8749 0 0"/>
                <a:gd name="G2" fmla="+- 21600 0 0"/>
                <a:gd name="T0" fmla="*/ 1759 w 21600"/>
                <a:gd name="T1" fmla="*/ 17288 h 17288"/>
                <a:gd name="T2" fmla="*/ 1851 w 21600"/>
                <a:gd name="T3" fmla="*/ 0 h 17288"/>
                <a:gd name="T4" fmla="*/ 21600 w 21600"/>
                <a:gd name="T5" fmla="*/ 8749 h 17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8" fill="none" extrusionOk="0">
                  <a:moveTo>
                    <a:pt x="1759" y="17287"/>
                  </a:moveTo>
                  <a:cubicBezTo>
                    <a:pt x="598" y="14590"/>
                    <a:pt x="0" y="11685"/>
                    <a:pt x="0" y="8749"/>
                  </a:cubicBezTo>
                  <a:cubicBezTo>
                    <a:pt x="-1" y="5735"/>
                    <a:pt x="630" y="2755"/>
                    <a:pt x="1851" y="0"/>
                  </a:cubicBezTo>
                </a:path>
                <a:path w="21600" h="17288" stroke="0" extrusionOk="0">
                  <a:moveTo>
                    <a:pt x="1759" y="17287"/>
                  </a:moveTo>
                  <a:cubicBezTo>
                    <a:pt x="598" y="14590"/>
                    <a:pt x="0" y="11685"/>
                    <a:pt x="0" y="8749"/>
                  </a:cubicBezTo>
                  <a:cubicBezTo>
                    <a:pt x="-1" y="5735"/>
                    <a:pt x="630" y="2755"/>
                    <a:pt x="1851" y="0"/>
                  </a:cubicBezTo>
                  <a:lnTo>
                    <a:pt x="21600" y="8749"/>
                  </a:lnTo>
                  <a:close/>
                </a:path>
              </a:pathLst>
            </a:custGeom>
            <a:solidFill>
              <a:srgbClr val="000000"/>
            </a:solidFill>
            <a:ln w="1270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>
              <a:off x="3601" y="2079"/>
              <a:ext cx="12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655" y="1403"/>
              <a:ext cx="44" cy="4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3607" y="1429"/>
              <a:ext cx="1086" cy="6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4223" y="971"/>
              <a:ext cx="44" cy="44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V="1">
              <a:off x="3607" y="997"/>
              <a:ext cx="654" cy="10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4743" y="1356"/>
              <a:ext cx="436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Geneva" charset="0"/>
                </a:rPr>
                <a:t>(x1,y1)</a:t>
              </a: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4257" y="870"/>
              <a:ext cx="436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Geneva" charset="0"/>
                </a:rPr>
                <a:t>(x2,y2)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3987" y="1896"/>
              <a:ext cx="181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Geneva" charset="0"/>
                </a:rPr>
                <a:t>A</a:t>
              </a: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auto">
            <a:xfrm>
              <a:off x="3825" y="1626"/>
              <a:ext cx="173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Geneva" charset="0"/>
                </a:rPr>
                <a:t>B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149" y="1575"/>
              <a:ext cx="145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Geneva" charset="0"/>
                </a:rPr>
                <a:t>r</a:t>
              </a: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3339" y="2052"/>
              <a:ext cx="339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Geneva" charset="0"/>
                </a:rPr>
                <a:t>(0,0)</a:t>
              </a: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3555" y="594"/>
              <a:ext cx="360" cy="1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Geneva" charset="0"/>
                </a:rPr>
                <a:t>y-axis</a:t>
              </a:r>
            </a:p>
          </p:txBody>
        </p:sp>
        <p:sp>
          <p:nvSpPr>
            <p:cNvPr id="5140" name="Arc 20"/>
            <p:cNvSpPr>
              <a:spLocks/>
            </p:cNvSpPr>
            <p:nvPr/>
          </p:nvSpPr>
          <p:spPr bwMode="auto">
            <a:xfrm>
              <a:off x="3792" y="1776"/>
              <a:ext cx="144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1" name="Arc 21"/>
            <p:cNvSpPr>
              <a:spLocks/>
            </p:cNvSpPr>
            <p:nvPr/>
          </p:nvSpPr>
          <p:spPr bwMode="auto">
            <a:xfrm>
              <a:off x="3888" y="1920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2590800" y="29718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770694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Rotation About the Origin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14400" y="1295400"/>
            <a:ext cx="73152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i="1"/>
              <a:t>From the double angle formulas</a:t>
            </a:r>
            <a:r>
              <a:rPr lang="en-US"/>
              <a:t>:	sin (A + B) = sinAcosB + cosAsinB</a:t>
            </a:r>
          </a:p>
          <a:p>
            <a:pPr marL="342900" indent="-342900">
              <a:spcBef>
                <a:spcPct val="20000"/>
              </a:spcBef>
            </a:pPr>
            <a:r>
              <a:rPr lang="en-US"/>
              <a:t>					cos (A + B)= cosAcosB - sinAsinB</a:t>
            </a:r>
          </a:p>
          <a:p>
            <a:pPr marL="342900" indent="-342900">
              <a:spcBef>
                <a:spcPct val="20000"/>
              </a:spcBef>
            </a:pPr>
            <a:endParaRPr lang="en-US" sz="1400"/>
          </a:p>
          <a:p>
            <a:pPr marL="342900" indent="-342900">
              <a:spcBef>
                <a:spcPct val="20000"/>
              </a:spcBef>
            </a:pPr>
            <a:r>
              <a:rPr lang="en-US" i="1"/>
              <a:t>Substituting</a:t>
            </a:r>
            <a:r>
              <a:rPr lang="en-US"/>
              <a:t>:			y</a:t>
            </a:r>
            <a:r>
              <a:rPr lang="en-US" baseline="-25000"/>
              <a:t>2</a:t>
            </a:r>
            <a:r>
              <a:rPr lang="en-US"/>
              <a:t>/r = (y</a:t>
            </a:r>
            <a:r>
              <a:rPr lang="en-US" baseline="-25000"/>
              <a:t>1</a:t>
            </a:r>
            <a:r>
              <a:rPr lang="en-US"/>
              <a:t>/r)cosB + (x</a:t>
            </a:r>
            <a:r>
              <a:rPr lang="en-US" baseline="-25000"/>
              <a:t>1</a:t>
            </a:r>
            <a:r>
              <a:rPr lang="en-US"/>
              <a:t>/r)sinB</a:t>
            </a:r>
          </a:p>
          <a:p>
            <a:pPr marL="342900" indent="-342900">
              <a:spcBef>
                <a:spcPct val="20000"/>
              </a:spcBef>
            </a:pPr>
            <a:endParaRPr lang="en-US" sz="1400"/>
          </a:p>
          <a:p>
            <a:pPr marL="342900" indent="-342900">
              <a:spcBef>
                <a:spcPct val="20000"/>
              </a:spcBef>
            </a:pPr>
            <a:r>
              <a:rPr lang="en-US" i="1"/>
              <a:t>Therefore</a:t>
            </a:r>
            <a:r>
              <a:rPr lang="en-US"/>
              <a:t>:  			y</a:t>
            </a:r>
            <a:r>
              <a:rPr lang="en-US" baseline="-25000"/>
              <a:t>2</a:t>
            </a:r>
            <a:r>
              <a:rPr lang="en-US"/>
              <a:t> = y</a:t>
            </a:r>
            <a:r>
              <a:rPr lang="en-US" baseline="-25000"/>
              <a:t>1</a:t>
            </a:r>
            <a:r>
              <a:rPr lang="en-US"/>
              <a:t>cosB + x</a:t>
            </a:r>
            <a:r>
              <a:rPr lang="en-US" baseline="-25000"/>
              <a:t>1</a:t>
            </a:r>
            <a:r>
              <a:rPr lang="en-US"/>
              <a:t>sinB</a:t>
            </a:r>
          </a:p>
          <a:p>
            <a:pPr marL="342900" indent="-342900">
              <a:spcBef>
                <a:spcPct val="20000"/>
              </a:spcBef>
            </a:pPr>
            <a:endParaRPr lang="en-US" sz="1400"/>
          </a:p>
          <a:p>
            <a:pPr marL="342900" indent="-342900">
              <a:spcBef>
                <a:spcPct val="20000"/>
              </a:spcBef>
            </a:pPr>
            <a:r>
              <a:rPr lang="en-US"/>
              <a:t>We have				 </a:t>
            </a:r>
            <a:r>
              <a:rPr lang="en-US" b="1"/>
              <a:t>x</a:t>
            </a:r>
            <a:r>
              <a:rPr lang="en-US" b="1" baseline="-25000"/>
              <a:t>2</a:t>
            </a:r>
            <a:r>
              <a:rPr lang="en-US" b="1"/>
              <a:t> = x</a:t>
            </a:r>
            <a:r>
              <a:rPr lang="en-US" b="1" baseline="-25000"/>
              <a:t>1</a:t>
            </a:r>
            <a:r>
              <a:rPr lang="en-US" b="1"/>
              <a:t>cosB - y</a:t>
            </a:r>
            <a:r>
              <a:rPr lang="en-US" b="1" baseline="-25000"/>
              <a:t>1</a:t>
            </a:r>
            <a:r>
              <a:rPr lang="en-US" b="1"/>
              <a:t>sinB</a:t>
            </a:r>
            <a:endParaRPr lang="en-US"/>
          </a:p>
          <a:p>
            <a:pPr marL="342900" indent="-342900">
              <a:spcBef>
                <a:spcPct val="20000"/>
              </a:spcBef>
            </a:pPr>
            <a:r>
              <a:rPr lang="en-US"/>
              <a:t>					 </a:t>
            </a:r>
            <a:r>
              <a:rPr lang="en-US" b="1"/>
              <a:t>y</a:t>
            </a:r>
            <a:r>
              <a:rPr lang="en-US" b="1" baseline="-25000"/>
              <a:t>2</a:t>
            </a:r>
            <a:r>
              <a:rPr lang="en-US" b="1"/>
              <a:t> = x</a:t>
            </a:r>
            <a:r>
              <a:rPr lang="en-US" b="1" baseline="-25000"/>
              <a:t>1</a:t>
            </a:r>
            <a:r>
              <a:rPr lang="en-US" b="1"/>
              <a:t>sinB + y</a:t>
            </a:r>
            <a:r>
              <a:rPr lang="en-US" b="1" baseline="-25000"/>
              <a:t>1</a:t>
            </a:r>
            <a:r>
              <a:rPr lang="en-US" b="1"/>
              <a:t>cosB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914400" y="3276600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914400" y="4114800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3400"/>
            <a:ext cx="3352800" cy="1501775"/>
            <a:chOff x="1680" y="2880"/>
            <a:chExt cx="2112" cy="946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1728" y="2928"/>
              <a:ext cx="2064" cy="5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400" b="1"/>
                <a:t>P</a:t>
              </a:r>
              <a:r>
                <a:rPr lang="en-US" sz="2400" b="1" baseline="-25000"/>
                <a:t>2</a:t>
              </a:r>
              <a:r>
                <a:rPr lang="en-US" sz="2400" b="1"/>
                <a:t> =         R              P</a:t>
              </a:r>
              <a:r>
                <a:rPr lang="en-US" sz="2400" b="1" baseline="-25000"/>
                <a:t>1</a:t>
              </a:r>
              <a:endParaRPr lang="en-US" sz="2400" b="1"/>
            </a:p>
            <a:p>
              <a:pPr>
                <a:spcBef>
                  <a:spcPct val="20000"/>
                </a:spcBef>
              </a:pPr>
              <a:endParaRPr lang="en-US" sz="2400" b="1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976" y="2880"/>
              <a:ext cx="162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400" b="1"/>
                <a:t>.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680" y="3264"/>
              <a:ext cx="1986" cy="562"/>
              <a:chOff x="1248" y="3264"/>
              <a:chExt cx="1986" cy="562"/>
            </a:xfrm>
          </p:grpSpPr>
          <p:sp>
            <p:nvSpPr>
              <p:cNvPr id="6150" name="Rectangle 6"/>
              <p:cNvSpPr>
                <a:spLocks noChangeArrowheads="1"/>
              </p:cNvSpPr>
              <p:nvPr/>
            </p:nvSpPr>
            <p:spPr bwMode="auto">
              <a:xfrm>
                <a:off x="2832" y="3264"/>
                <a:ext cx="402" cy="5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 b="1"/>
                  <a:t>(x</a:t>
                </a:r>
                <a:r>
                  <a:rPr lang="en-US" sz="2400" b="1" baseline="-25000"/>
                  <a:t>1</a:t>
                </a:r>
                <a:r>
                  <a:rPr lang="en-US" sz="2400" b="1"/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400" b="1"/>
                  <a:t>(y</a:t>
                </a:r>
                <a:r>
                  <a:rPr lang="en-US" sz="2400" b="1" baseline="-25000"/>
                  <a:t>1</a:t>
                </a:r>
                <a:r>
                  <a:rPr lang="en-US" sz="2400" b="1"/>
                  <a:t>)</a:t>
                </a:r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728" y="3264"/>
                <a:ext cx="1149" cy="5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 b="1"/>
                  <a:t>(cosB  -sinB)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400" b="1"/>
                  <a:t>(sinB   cosB)</a:t>
                </a:r>
              </a:p>
            </p:txBody>
          </p:sp>
          <p:sp>
            <p:nvSpPr>
              <p:cNvPr id="6156" name="Rectangle 12"/>
              <p:cNvSpPr>
                <a:spLocks noChangeArrowheads="1"/>
              </p:cNvSpPr>
              <p:nvPr/>
            </p:nvSpPr>
            <p:spPr bwMode="auto">
              <a:xfrm>
                <a:off x="1248" y="3264"/>
                <a:ext cx="402" cy="5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2400" b="1"/>
                  <a:t>(x</a:t>
                </a:r>
                <a:r>
                  <a:rPr lang="en-US" sz="2400" b="1" baseline="-25000"/>
                  <a:t>2</a:t>
                </a:r>
                <a:r>
                  <a:rPr lang="en-US" sz="2400" b="1"/>
                  <a:t>)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400" b="1"/>
                  <a:t>(y</a:t>
                </a:r>
                <a:r>
                  <a:rPr lang="en-US" sz="2400" b="1" baseline="-25000"/>
                  <a:t>2</a:t>
                </a:r>
                <a:r>
                  <a:rPr lang="en-US" sz="2400" b="1"/>
                  <a:t>)</a:t>
                </a:r>
              </a:p>
            </p:txBody>
          </p:sp>
          <p:sp>
            <p:nvSpPr>
              <p:cNvPr id="6157" name="Text Box 13"/>
              <p:cNvSpPr txBox="1">
                <a:spLocks noChangeArrowheads="1"/>
              </p:cNvSpPr>
              <p:nvPr/>
            </p:nvSpPr>
            <p:spPr bwMode="auto">
              <a:xfrm>
                <a:off x="1584" y="3456"/>
                <a:ext cx="19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=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32656"/>
            <a:ext cx="7778948" cy="632544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Translations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066800"/>
            <a:ext cx="7239000" cy="12954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800" dirty="0"/>
              <a:t>Moving an object is called a translation.  We translate a point by adding to the x and y coordinates, respectively, the amount the point should be shifted  in the x and y directions.  We translate an object by translating each vertex in the object.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715000" y="2590800"/>
            <a:ext cx="2133600" cy="102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/>
              <a:t>P</a:t>
            </a:r>
            <a:r>
              <a:rPr lang="en-US" b="1" baseline="-25000"/>
              <a:t>2</a:t>
            </a:r>
            <a:r>
              <a:rPr lang="en-US" b="1"/>
              <a:t> = P</a:t>
            </a:r>
            <a:r>
              <a:rPr lang="en-US" b="1" baseline="-25000"/>
              <a:t>1</a:t>
            </a:r>
            <a:r>
              <a:rPr lang="en-US" b="1"/>
              <a:t> + T</a:t>
            </a:r>
          </a:p>
          <a:p>
            <a:pPr>
              <a:spcBef>
                <a:spcPct val="20000"/>
              </a:spcBef>
            </a:pPr>
            <a:endParaRPr lang="en-US" b="1"/>
          </a:p>
          <a:p>
            <a:pPr>
              <a:spcBef>
                <a:spcPct val="20000"/>
              </a:spcBef>
            </a:pPr>
            <a:r>
              <a:rPr lang="en-US" b="1"/>
              <a:t>  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781800" y="3810000"/>
            <a:ext cx="987425" cy="693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T</a:t>
            </a:r>
            <a:r>
              <a:rPr lang="en-US" b="1"/>
              <a:t> = </a:t>
            </a:r>
            <a:r>
              <a:rPr lang="en-US"/>
              <a:t>( t</a:t>
            </a:r>
            <a:r>
              <a:rPr lang="en-US" baseline="-25000"/>
              <a:t>x</a:t>
            </a:r>
            <a:r>
              <a:rPr lang="en-US"/>
              <a:t> )</a:t>
            </a:r>
          </a:p>
          <a:p>
            <a:pPr>
              <a:spcBef>
                <a:spcPct val="20000"/>
              </a:spcBef>
            </a:pPr>
            <a:r>
              <a:rPr lang="en-US"/>
              <a:t>       ( t</a:t>
            </a:r>
            <a:r>
              <a:rPr lang="en-US" baseline="-25000"/>
              <a:t>y</a:t>
            </a:r>
            <a:r>
              <a:rPr lang="en-US" b="1"/>
              <a:t> )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257800" y="3810000"/>
            <a:ext cx="11826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(  x</a:t>
            </a:r>
            <a:r>
              <a:rPr lang="en-US" baseline="-25000"/>
              <a:t>1 </a:t>
            </a:r>
            <a:r>
              <a:rPr lang="en-US"/>
              <a:t> )</a:t>
            </a:r>
          </a:p>
          <a:p>
            <a:r>
              <a:rPr lang="en-US"/>
              <a:t>       (  y</a:t>
            </a:r>
            <a:r>
              <a:rPr lang="en-US" baseline="-25000"/>
              <a:t>1</a:t>
            </a:r>
            <a:r>
              <a:rPr lang="en-US"/>
              <a:t> )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867400" y="4876800"/>
            <a:ext cx="1355725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= (x</a:t>
            </a:r>
            <a:r>
              <a:rPr lang="en-US" baseline="-25000"/>
              <a:t>1</a:t>
            </a:r>
            <a:r>
              <a:rPr lang="en-US"/>
              <a:t> + t</a:t>
            </a:r>
            <a:r>
              <a:rPr lang="en-US" baseline="-25000"/>
              <a:t>x</a:t>
            </a:r>
            <a:r>
              <a:rPr lang="en-US"/>
              <a:t>)</a:t>
            </a:r>
          </a:p>
          <a:p>
            <a:r>
              <a:rPr lang="en-US"/>
              <a:t>        (y</a:t>
            </a:r>
            <a:r>
              <a:rPr lang="en-US" baseline="-25000"/>
              <a:t>1 </a:t>
            </a:r>
            <a:r>
              <a:rPr lang="en-US"/>
              <a:t>+ t</a:t>
            </a:r>
            <a:r>
              <a:rPr lang="en-US" baseline="-25000"/>
              <a:t>y</a:t>
            </a:r>
            <a:r>
              <a:rPr lang="en-US"/>
              <a:t>)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334000" y="3733800"/>
            <a:ext cx="25908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6477000" y="3048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13"/>
          <p:cNvGrpSpPr>
            <a:grpSpLocks noChangeAspect="1"/>
          </p:cNvGrpSpPr>
          <p:nvPr/>
        </p:nvGrpSpPr>
        <p:grpSpPr bwMode="auto">
          <a:xfrm>
            <a:off x="1447800" y="2438400"/>
            <a:ext cx="3606800" cy="2578100"/>
            <a:chOff x="912" y="1536"/>
            <a:chExt cx="2272" cy="1624"/>
          </a:xfrm>
        </p:grpSpPr>
        <p:sp>
          <p:nvSpPr>
            <p:cNvPr id="718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912" y="1536"/>
              <a:ext cx="2272" cy="1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2" name="AutoShape 14"/>
            <p:cNvSpPr>
              <a:spLocks noChangeArrowheads="1"/>
            </p:cNvSpPr>
            <p:nvPr/>
          </p:nvSpPr>
          <p:spPr bwMode="auto">
            <a:xfrm>
              <a:off x="940" y="1564"/>
              <a:ext cx="2224" cy="1576"/>
            </a:xfrm>
            <a:prstGeom prst="roundRect">
              <a:avLst>
                <a:gd name="adj" fmla="val 6782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079" y="2276"/>
              <a:ext cx="718" cy="577"/>
              <a:chOff x="1079" y="2276"/>
              <a:chExt cx="718" cy="577"/>
            </a:xfrm>
          </p:grpSpPr>
          <p:sp>
            <p:nvSpPr>
              <p:cNvPr id="7183" name="Rectangle 15"/>
              <p:cNvSpPr>
                <a:spLocks noChangeArrowheads="1"/>
              </p:cNvSpPr>
              <p:nvPr/>
            </p:nvSpPr>
            <p:spPr bwMode="auto">
              <a:xfrm>
                <a:off x="1155" y="2503"/>
                <a:ext cx="574" cy="350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84" name="Freeform 16"/>
              <p:cNvSpPr>
                <a:spLocks/>
              </p:cNvSpPr>
              <p:nvPr/>
            </p:nvSpPr>
            <p:spPr bwMode="auto">
              <a:xfrm>
                <a:off x="1079" y="2276"/>
                <a:ext cx="718" cy="223"/>
              </a:xfrm>
              <a:custGeom>
                <a:avLst/>
                <a:gdLst/>
                <a:ahLst/>
                <a:cxnLst>
                  <a:cxn ang="0">
                    <a:pos x="0" y="223"/>
                  </a:cxn>
                  <a:cxn ang="0">
                    <a:pos x="718" y="223"/>
                  </a:cxn>
                  <a:cxn ang="0">
                    <a:pos x="359" y="0"/>
                  </a:cxn>
                  <a:cxn ang="0">
                    <a:pos x="0" y="223"/>
                  </a:cxn>
                </a:cxnLst>
                <a:rect l="0" t="0" r="r" b="b"/>
                <a:pathLst>
                  <a:path w="718" h="223">
                    <a:moveTo>
                      <a:pt x="0" y="223"/>
                    </a:moveTo>
                    <a:lnTo>
                      <a:pt x="718" y="223"/>
                    </a:lnTo>
                    <a:lnTo>
                      <a:pt x="359" y="0"/>
                    </a:lnTo>
                    <a:lnTo>
                      <a:pt x="0" y="223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1514" y="2591"/>
                <a:ext cx="143" cy="1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86" name="Rectangle 18"/>
              <p:cNvSpPr>
                <a:spLocks noChangeArrowheads="1"/>
              </p:cNvSpPr>
              <p:nvPr/>
            </p:nvSpPr>
            <p:spPr bwMode="auto">
              <a:xfrm>
                <a:off x="1227" y="2591"/>
                <a:ext cx="143" cy="26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211" y="1775"/>
              <a:ext cx="718" cy="577"/>
              <a:chOff x="2211" y="1775"/>
              <a:chExt cx="718" cy="577"/>
            </a:xfrm>
          </p:grpSpPr>
          <p:sp>
            <p:nvSpPr>
              <p:cNvPr id="7188" name="Rectangle 20"/>
              <p:cNvSpPr>
                <a:spLocks noChangeArrowheads="1"/>
              </p:cNvSpPr>
              <p:nvPr/>
            </p:nvSpPr>
            <p:spPr bwMode="auto">
              <a:xfrm>
                <a:off x="2287" y="2002"/>
                <a:ext cx="574" cy="350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89" name="Freeform 21"/>
              <p:cNvSpPr>
                <a:spLocks/>
              </p:cNvSpPr>
              <p:nvPr/>
            </p:nvSpPr>
            <p:spPr bwMode="auto">
              <a:xfrm>
                <a:off x="2211" y="1775"/>
                <a:ext cx="718" cy="223"/>
              </a:xfrm>
              <a:custGeom>
                <a:avLst/>
                <a:gdLst/>
                <a:ahLst/>
                <a:cxnLst>
                  <a:cxn ang="0">
                    <a:pos x="0" y="223"/>
                  </a:cxn>
                  <a:cxn ang="0">
                    <a:pos x="718" y="223"/>
                  </a:cxn>
                  <a:cxn ang="0">
                    <a:pos x="359" y="0"/>
                  </a:cxn>
                  <a:cxn ang="0">
                    <a:pos x="0" y="223"/>
                  </a:cxn>
                </a:cxnLst>
                <a:rect l="0" t="0" r="r" b="b"/>
                <a:pathLst>
                  <a:path w="718" h="223">
                    <a:moveTo>
                      <a:pt x="0" y="223"/>
                    </a:moveTo>
                    <a:lnTo>
                      <a:pt x="718" y="223"/>
                    </a:lnTo>
                    <a:lnTo>
                      <a:pt x="359" y="0"/>
                    </a:lnTo>
                    <a:lnTo>
                      <a:pt x="0" y="223"/>
                    </a:lnTo>
                    <a:close/>
                  </a:path>
                </a:pathLst>
              </a:custGeom>
              <a:blipFill dpi="0" rotWithShape="0">
                <a:blip r:embed="rId3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90" name="Rectangle 22"/>
              <p:cNvSpPr>
                <a:spLocks noChangeArrowheads="1"/>
              </p:cNvSpPr>
              <p:nvPr/>
            </p:nvSpPr>
            <p:spPr bwMode="auto">
              <a:xfrm>
                <a:off x="2646" y="2089"/>
                <a:ext cx="143" cy="17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191" name="Rectangle 23"/>
              <p:cNvSpPr>
                <a:spLocks noChangeArrowheads="1"/>
              </p:cNvSpPr>
              <p:nvPr/>
            </p:nvSpPr>
            <p:spPr bwMode="auto">
              <a:xfrm>
                <a:off x="2359" y="2089"/>
                <a:ext cx="143" cy="2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1406" y="1775"/>
              <a:ext cx="72" cy="7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" y="9"/>
                </a:cxn>
                <a:cxn ang="0">
                  <a:pos x="9" y="9"/>
                </a:cxn>
                <a:cxn ang="0">
                  <a:pos x="5" y="0"/>
                </a:cxn>
                <a:cxn ang="0">
                  <a:pos x="0" y="9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cubicBezTo>
                    <a:pt x="2" y="9"/>
                    <a:pt x="3" y="9"/>
                    <a:pt x="5" y="9"/>
                  </a:cubicBezTo>
                  <a:cubicBezTo>
                    <a:pt x="6" y="9"/>
                    <a:pt x="7" y="9"/>
                    <a:pt x="9" y="9"/>
                  </a:cubicBezTo>
                  <a:lnTo>
                    <a:pt x="5" y="0"/>
                  </a:lnTo>
                  <a:lnTo>
                    <a:pt x="0" y="9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1406" y="2189"/>
              <a:ext cx="72" cy="8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5" y="11"/>
                </a:cxn>
                <a:cxn ang="0">
                  <a:pos x="9" y="1"/>
                </a:cxn>
              </a:cxnLst>
              <a:rect l="0" t="0" r="r" b="b"/>
              <a:pathLst>
                <a:path w="9" h="11">
                  <a:moveTo>
                    <a:pt x="9" y="1"/>
                  </a:moveTo>
                  <a:cubicBezTo>
                    <a:pt x="7" y="1"/>
                    <a:pt x="6" y="1"/>
                    <a:pt x="5" y="1"/>
                  </a:cubicBezTo>
                  <a:cubicBezTo>
                    <a:pt x="3" y="0"/>
                    <a:pt x="2" y="1"/>
                    <a:pt x="0" y="1"/>
                  </a:cubicBezTo>
                  <a:lnTo>
                    <a:pt x="5" y="11"/>
                  </a:lnTo>
                  <a:lnTo>
                    <a:pt x="9" y="1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flipV="1">
              <a:off x="1438" y="1839"/>
              <a:ext cx="1" cy="3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6" name="Rectangle 28"/>
            <p:cNvSpPr>
              <a:spLocks noChangeArrowheads="1"/>
            </p:cNvSpPr>
            <p:nvPr/>
          </p:nvSpPr>
          <p:spPr bwMode="auto">
            <a:xfrm>
              <a:off x="1231" y="1927"/>
              <a:ext cx="175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Geneva" charset="0"/>
                </a:rPr>
                <a:t>Ty</a:t>
              </a:r>
              <a:endParaRPr lang="en-US" u="sng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2793" y="2810"/>
              <a:ext cx="88" cy="7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4"/>
                </a:cxn>
                <a:cxn ang="0">
                  <a:pos x="1" y="9"/>
                </a:cxn>
                <a:cxn ang="0">
                  <a:pos x="11" y="5"/>
                </a:cxn>
                <a:cxn ang="0">
                  <a:pos x="1" y="0"/>
                </a:cxn>
              </a:cxnLst>
              <a:rect l="0" t="0" r="r" b="b"/>
              <a:pathLst>
                <a:path w="11" h="9">
                  <a:moveTo>
                    <a:pt x="1" y="0"/>
                  </a:moveTo>
                  <a:cubicBezTo>
                    <a:pt x="1" y="2"/>
                    <a:pt x="1" y="3"/>
                    <a:pt x="1" y="4"/>
                  </a:cubicBezTo>
                  <a:cubicBezTo>
                    <a:pt x="0" y="6"/>
                    <a:pt x="1" y="7"/>
                    <a:pt x="1" y="9"/>
                  </a:cubicBezTo>
                  <a:lnTo>
                    <a:pt x="11" y="5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733" y="2810"/>
              <a:ext cx="80" cy="71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0" y="5"/>
                </a:cxn>
                <a:cxn ang="0">
                  <a:pos x="9" y="0"/>
                </a:cxn>
                <a:cxn ang="0">
                  <a:pos x="0" y="5"/>
                </a:cxn>
                <a:cxn ang="0">
                  <a:pos x="9" y="9"/>
                </a:cxn>
              </a:cxnLst>
              <a:rect l="0" t="0" r="r" b="b"/>
              <a:pathLst>
                <a:path w="10" h="9">
                  <a:moveTo>
                    <a:pt x="9" y="9"/>
                  </a:moveTo>
                  <a:cubicBezTo>
                    <a:pt x="9" y="7"/>
                    <a:pt x="10" y="6"/>
                    <a:pt x="10" y="5"/>
                  </a:cubicBezTo>
                  <a:cubicBezTo>
                    <a:pt x="10" y="3"/>
                    <a:pt x="9" y="2"/>
                    <a:pt x="9" y="0"/>
                  </a:cubicBezTo>
                  <a:lnTo>
                    <a:pt x="0" y="5"/>
                  </a:lnTo>
                  <a:lnTo>
                    <a:pt x="9" y="9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>
              <a:off x="1789" y="2850"/>
              <a:ext cx="10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2307" y="2643"/>
              <a:ext cx="167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Geneva" charset="0"/>
                </a:rPr>
                <a:t>Tx</a:t>
              </a:r>
              <a:endParaRPr lang="en-US" u="sng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7418908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Scaling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371600"/>
            <a:ext cx="7315200" cy="1066800"/>
          </a:xfrm>
          <a:noFill/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800"/>
              <a:t>Changing the size of an object is called a scale.  We scale an object by scaling the x and y coordinates of each vertex in the object.</a:t>
            </a:r>
          </a:p>
        </p:txBody>
      </p:sp>
      <p:pic>
        <p:nvPicPr>
          <p:cNvPr id="819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19400"/>
            <a:ext cx="3949700" cy="1435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019800" y="2438400"/>
            <a:ext cx="1041400" cy="1023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/>
              <a:t>P</a:t>
            </a:r>
            <a:r>
              <a:rPr lang="en-US" b="1" baseline="-25000"/>
              <a:t>2</a:t>
            </a:r>
            <a:r>
              <a:rPr lang="en-US" b="1"/>
              <a:t> = S P</a:t>
            </a:r>
            <a:r>
              <a:rPr lang="en-US" b="1" baseline="-25000"/>
              <a:t>1</a:t>
            </a:r>
            <a:endParaRPr lang="en-US" b="1"/>
          </a:p>
          <a:p>
            <a:pPr>
              <a:spcBef>
                <a:spcPct val="20000"/>
              </a:spcBef>
            </a:pPr>
            <a:endParaRPr lang="en-US" b="1"/>
          </a:p>
          <a:p>
            <a:pPr>
              <a:spcBef>
                <a:spcPct val="20000"/>
              </a:spcBef>
            </a:pPr>
            <a:endParaRPr lang="en-US" b="1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629400" y="2286000"/>
            <a:ext cx="257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/>
              <a:t>.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410200" y="3429000"/>
            <a:ext cx="1908175" cy="693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S = (s</a:t>
            </a:r>
            <a:r>
              <a:rPr lang="en-US" baseline="-25000"/>
              <a:t>x    </a:t>
            </a:r>
            <a:r>
              <a:rPr lang="en-US"/>
              <a:t>0)</a:t>
            </a:r>
          </a:p>
          <a:p>
            <a:pPr>
              <a:spcBef>
                <a:spcPct val="20000"/>
              </a:spcBef>
            </a:pPr>
            <a:r>
              <a:rPr lang="en-US"/>
              <a:t>      (0</a:t>
            </a:r>
            <a:r>
              <a:rPr lang="en-US" baseline="-25000"/>
              <a:t>    </a:t>
            </a:r>
            <a:r>
              <a:rPr lang="en-US"/>
              <a:t>s</a:t>
            </a:r>
            <a:r>
              <a:rPr lang="en-US" baseline="-25000"/>
              <a:t>y</a:t>
            </a:r>
            <a:r>
              <a:rPr lang="en-US"/>
              <a:t>)</a:t>
            </a:r>
          </a:p>
        </p:txBody>
      </p:sp>
      <p:sp>
        <p:nvSpPr>
          <p:cNvPr id="8222" name="AutoShape 30"/>
          <p:cNvSpPr>
            <a:spLocks noChangeArrowheads="1"/>
          </p:cNvSpPr>
          <p:nvPr/>
        </p:nvSpPr>
        <p:spPr bwMode="auto">
          <a:xfrm>
            <a:off x="762000" y="2514600"/>
            <a:ext cx="4191000" cy="2209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6858000" y="3505200"/>
            <a:ext cx="1676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 (  x</a:t>
            </a:r>
            <a:r>
              <a:rPr lang="en-US" baseline="-25000"/>
              <a:t>1</a:t>
            </a:r>
            <a:r>
              <a:rPr lang="en-US"/>
              <a:t>  )</a:t>
            </a:r>
          </a:p>
          <a:p>
            <a:r>
              <a:rPr lang="en-US"/>
              <a:t>        (  y</a:t>
            </a:r>
            <a:r>
              <a:rPr lang="en-US" baseline="-25000"/>
              <a:t>1</a:t>
            </a:r>
            <a:r>
              <a:rPr lang="en-US"/>
              <a:t>  )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232525" y="4457700"/>
            <a:ext cx="11382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 = (s</a:t>
            </a:r>
            <a:r>
              <a:rPr lang="en-US" baseline="-25000"/>
              <a:t>x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)</a:t>
            </a:r>
          </a:p>
          <a:p>
            <a:r>
              <a:rPr lang="en-US"/>
              <a:t>       (s</a:t>
            </a:r>
            <a:r>
              <a:rPr lang="en-US" baseline="-25000"/>
              <a:t>y</a:t>
            </a:r>
            <a:r>
              <a:rPr lang="en-US"/>
              <a:t>y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5410200" y="3429000"/>
            <a:ext cx="27432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6553200" y="2895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April 2010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F6EE38-6BDC-4BC9-AB73-9D075A413172}" type="slidenum">
              <a:rPr lang="en-US">
                <a:latin typeface="Arial" charset="0"/>
                <a:cs typeface="Arial" charset="0"/>
              </a:rPr>
              <a:pPr/>
              <a:t>16</a:t>
            </a:fld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114425" y="1212850"/>
            <a:ext cx="3187700" cy="2112963"/>
            <a:chOff x="1017" y="950"/>
            <a:chExt cx="2008" cy="1331"/>
          </a:xfrm>
        </p:grpSpPr>
        <p:sp>
          <p:nvSpPr>
            <p:cNvPr id="5147" name="Line 14"/>
            <p:cNvSpPr>
              <a:spLocks noChangeShapeType="1"/>
            </p:cNvSpPr>
            <p:nvPr/>
          </p:nvSpPr>
          <p:spPr bwMode="auto">
            <a:xfrm>
              <a:off x="1017" y="1458"/>
              <a:ext cx="895" cy="823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8" name="Line 15"/>
            <p:cNvSpPr>
              <a:spLocks noChangeShapeType="1"/>
            </p:cNvSpPr>
            <p:nvPr/>
          </p:nvSpPr>
          <p:spPr bwMode="auto">
            <a:xfrm>
              <a:off x="1622" y="950"/>
              <a:ext cx="1403" cy="629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1212"/>
          </a:xfrm>
        </p:spPr>
        <p:txBody>
          <a:bodyPr/>
          <a:lstStyle/>
          <a:p>
            <a:pPr eaLnBrk="1" hangingPunct="1"/>
            <a:r>
              <a:rPr lang="en-US" sz="3200" smtClean="0"/>
              <a:t>2D Scaling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1114425" y="1212850"/>
            <a:ext cx="960438" cy="806450"/>
          </a:xfrm>
          <a:prstGeom prst="rect">
            <a:avLst/>
          </a:prstGeom>
          <a:solidFill>
            <a:srgbClr val="0000FF">
              <a:alpha val="50195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12963" y="1751013"/>
            <a:ext cx="2189162" cy="1574800"/>
            <a:chOff x="1646" y="1289"/>
            <a:chExt cx="1379" cy="992"/>
          </a:xfrm>
        </p:grpSpPr>
        <p:sp>
          <p:nvSpPr>
            <p:cNvPr id="5140" name="Rectangle 5"/>
            <p:cNvSpPr>
              <a:spLocks noChangeArrowheads="1"/>
            </p:cNvSpPr>
            <p:nvPr/>
          </p:nvSpPr>
          <p:spPr bwMode="auto">
            <a:xfrm>
              <a:off x="1912" y="1579"/>
              <a:ext cx="1113" cy="702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5141" name="Object 7"/>
            <p:cNvGraphicFramePr>
              <a:graphicFrameLocks noChangeAspect="1"/>
            </p:cNvGraphicFramePr>
            <p:nvPr/>
          </p:nvGraphicFramePr>
          <p:xfrm>
            <a:off x="2348" y="1289"/>
            <a:ext cx="225" cy="290"/>
          </p:xfrm>
          <a:graphic>
            <a:graphicData uri="http://schemas.openxmlformats.org/presentationml/2006/ole">
              <p:oleObj spid="_x0000_s16392" name="Equation" r:id="rId3" imgW="177646" imgH="228402" progId="">
                <p:embed/>
              </p:oleObj>
            </a:graphicData>
          </a:graphic>
        </p:graphicFrame>
        <p:graphicFrame>
          <p:nvGraphicFramePr>
            <p:cNvPr id="5142" name="Object 8"/>
            <p:cNvGraphicFramePr>
              <a:graphicFrameLocks noChangeAspect="1"/>
            </p:cNvGraphicFramePr>
            <p:nvPr/>
          </p:nvGraphicFramePr>
          <p:xfrm>
            <a:off x="1646" y="1797"/>
            <a:ext cx="229" cy="290"/>
          </p:xfrm>
          <a:graphic>
            <a:graphicData uri="http://schemas.openxmlformats.org/presentationml/2006/ole">
              <p:oleObj spid="_x0000_s16393" name="Equation" r:id="rId4" imgW="190417" imgH="241195" progId="">
                <p:embed/>
              </p:oleObj>
            </a:graphicData>
          </a:graphic>
        </p:graphicFrame>
        <p:sp>
          <p:nvSpPr>
            <p:cNvPr id="5143" name="Line 9"/>
            <p:cNvSpPr>
              <a:spLocks noChangeShapeType="1"/>
            </p:cNvSpPr>
            <p:nvPr/>
          </p:nvSpPr>
          <p:spPr bwMode="auto">
            <a:xfrm>
              <a:off x="2662" y="1434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4" name="Line 10"/>
            <p:cNvSpPr>
              <a:spLocks noChangeShapeType="1"/>
            </p:cNvSpPr>
            <p:nvPr/>
          </p:nvSpPr>
          <p:spPr bwMode="auto">
            <a:xfrm flipH="1">
              <a:off x="1888" y="1434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5" name="Line 12"/>
            <p:cNvSpPr>
              <a:spLocks noChangeShapeType="1"/>
            </p:cNvSpPr>
            <p:nvPr/>
          </p:nvSpPr>
          <p:spPr bwMode="auto">
            <a:xfrm rot="5400000" flipH="1">
              <a:off x="1658" y="1688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46" name="Line 13"/>
            <p:cNvSpPr>
              <a:spLocks noChangeShapeType="1"/>
            </p:cNvSpPr>
            <p:nvPr/>
          </p:nvSpPr>
          <p:spPr bwMode="auto">
            <a:xfrm rot="-5400000" flipH="1" flipV="1">
              <a:off x="1634" y="2172"/>
              <a:ext cx="2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5454650" y="1163638"/>
          <a:ext cx="2613025" cy="2270125"/>
        </p:xfrm>
        <a:graphic>
          <a:graphicData uri="http://schemas.openxmlformats.org/presentationml/2006/ole">
            <p:oleObj spid="_x0000_s16386" name="Equation" r:id="rId5" imgW="1257300" imgH="1092200" progId="">
              <p:embed/>
            </p:oleObj>
          </a:graphicData>
        </a:graphic>
      </p:graphicFrame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846138" y="3736975"/>
            <a:ext cx="3200400" cy="2379663"/>
            <a:chOff x="533" y="2330"/>
            <a:chExt cx="2016" cy="1499"/>
          </a:xfrm>
        </p:grpSpPr>
        <p:sp>
          <p:nvSpPr>
            <p:cNvPr id="5133" name="Line 21"/>
            <p:cNvSpPr>
              <a:spLocks noChangeShapeType="1"/>
            </p:cNvSpPr>
            <p:nvPr/>
          </p:nvSpPr>
          <p:spPr bwMode="auto">
            <a:xfrm flipV="1">
              <a:off x="725" y="2341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4" name="Line 22"/>
            <p:cNvSpPr>
              <a:spLocks noChangeShapeType="1"/>
            </p:cNvSpPr>
            <p:nvPr/>
          </p:nvSpPr>
          <p:spPr bwMode="auto">
            <a:xfrm>
              <a:off x="533" y="3685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5135" name="Object 29"/>
            <p:cNvGraphicFramePr>
              <a:graphicFrameLocks noChangeAspect="1"/>
            </p:cNvGraphicFramePr>
            <p:nvPr/>
          </p:nvGraphicFramePr>
          <p:xfrm>
            <a:off x="2381" y="3428"/>
            <a:ext cx="168" cy="185"/>
          </p:xfrm>
          <a:graphic>
            <a:graphicData uri="http://schemas.openxmlformats.org/presentationml/2006/ole">
              <p:oleObj spid="_x0000_s16389" name="Equation" r:id="rId6" imgW="126835" imgH="139518" progId="">
                <p:embed/>
              </p:oleObj>
            </a:graphicData>
          </a:graphic>
        </p:graphicFrame>
        <p:graphicFrame>
          <p:nvGraphicFramePr>
            <p:cNvPr id="5136" name="Object 30"/>
            <p:cNvGraphicFramePr>
              <a:graphicFrameLocks noChangeAspect="1"/>
            </p:cNvGraphicFramePr>
            <p:nvPr/>
          </p:nvGraphicFramePr>
          <p:xfrm>
            <a:off x="799" y="2330"/>
            <a:ext cx="164" cy="193"/>
          </p:xfrm>
          <a:graphic>
            <a:graphicData uri="http://schemas.openxmlformats.org/presentationml/2006/ole">
              <p:oleObj spid="_x0000_s16390" name="Equation" r:id="rId7" imgW="139579" imgH="164957" progId="">
                <p:embed/>
              </p:oleObj>
            </a:graphicData>
          </a:graphic>
        </p:graphicFrame>
        <p:sp>
          <p:nvSpPr>
            <p:cNvPr id="5137" name="Freeform 32"/>
            <p:cNvSpPr>
              <a:spLocks/>
            </p:cNvSpPr>
            <p:nvPr/>
          </p:nvSpPr>
          <p:spPr bwMode="auto">
            <a:xfrm rot="-1275825">
              <a:off x="1235" y="2596"/>
              <a:ext cx="1209" cy="725"/>
            </a:xfrm>
            <a:custGeom>
              <a:avLst/>
              <a:gdLst>
                <a:gd name="T0" fmla="*/ 0 w 1209"/>
                <a:gd name="T1" fmla="*/ 725 h 725"/>
                <a:gd name="T2" fmla="*/ 943 w 1209"/>
                <a:gd name="T3" fmla="*/ 0 h 725"/>
                <a:gd name="T4" fmla="*/ 1209 w 1209"/>
                <a:gd name="T5" fmla="*/ 653 h 725"/>
                <a:gd name="T6" fmla="*/ 0 w 1209"/>
                <a:gd name="T7" fmla="*/ 725 h 7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9" h="725">
                  <a:moveTo>
                    <a:pt x="0" y="725"/>
                  </a:moveTo>
                  <a:lnTo>
                    <a:pt x="943" y="0"/>
                  </a:lnTo>
                  <a:lnTo>
                    <a:pt x="1209" y="653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38" name="Oval 34"/>
            <p:cNvSpPr>
              <a:spLocks noChangeArrowheads="1"/>
            </p:cNvSpPr>
            <p:nvPr/>
          </p:nvSpPr>
          <p:spPr bwMode="auto">
            <a:xfrm>
              <a:off x="1090" y="3128"/>
              <a:ext cx="97" cy="9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5139" name="Object 35"/>
            <p:cNvGraphicFramePr>
              <a:graphicFrameLocks noChangeAspect="1"/>
            </p:cNvGraphicFramePr>
            <p:nvPr/>
          </p:nvGraphicFramePr>
          <p:xfrm>
            <a:off x="824" y="3152"/>
            <a:ext cx="629" cy="329"/>
          </p:xfrm>
          <a:graphic>
            <a:graphicData uri="http://schemas.openxmlformats.org/presentationml/2006/ole">
              <p:oleObj spid="_x0000_s16391" name="Equation" r:id="rId8" imgW="533169" imgH="279279" progId="">
                <p:embed/>
              </p:oleObj>
            </a:graphicData>
          </a:graphic>
        </p:graphicFrame>
      </p:grpSp>
      <p:sp>
        <p:nvSpPr>
          <p:cNvPr id="12324" name="Freeform 36"/>
          <p:cNvSpPr>
            <a:spLocks/>
          </p:cNvSpPr>
          <p:nvPr/>
        </p:nvSpPr>
        <p:spPr bwMode="auto">
          <a:xfrm rot="-1275825">
            <a:off x="2005013" y="4197350"/>
            <a:ext cx="1338262" cy="768350"/>
          </a:xfrm>
          <a:custGeom>
            <a:avLst/>
            <a:gdLst>
              <a:gd name="T0" fmla="*/ 0 w 1209"/>
              <a:gd name="T1" fmla="*/ 768350 h 725"/>
              <a:gd name="T2" fmla="*/ 1043822 w 1209"/>
              <a:gd name="T3" fmla="*/ 0 h 725"/>
              <a:gd name="T4" fmla="*/ 1338262 w 1209"/>
              <a:gd name="T5" fmla="*/ 692045 h 725"/>
              <a:gd name="T6" fmla="*/ 0 w 1209"/>
              <a:gd name="T7" fmla="*/ 768350 h 7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9" h="725">
                <a:moveTo>
                  <a:pt x="0" y="725"/>
                </a:moveTo>
                <a:lnTo>
                  <a:pt x="943" y="0"/>
                </a:lnTo>
                <a:lnTo>
                  <a:pt x="1209" y="653"/>
                </a:lnTo>
                <a:lnTo>
                  <a:pt x="0" y="725"/>
                </a:lnTo>
                <a:close/>
              </a:path>
            </a:pathLst>
          </a:custGeom>
          <a:solidFill>
            <a:srgbClr val="0000FF">
              <a:alpha val="50195"/>
            </a:srgbClr>
          </a:solidFill>
          <a:ln w="285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12326" name="Object 38"/>
          <p:cNvGraphicFramePr>
            <a:graphicFrameLocks noChangeAspect="1"/>
          </p:cNvGraphicFramePr>
          <p:nvPr/>
        </p:nvGraphicFramePr>
        <p:xfrm>
          <a:off x="5416550" y="4203700"/>
          <a:ext cx="2582863" cy="1836738"/>
        </p:xfrm>
        <a:graphic>
          <a:graphicData uri="http://schemas.openxmlformats.org/presentationml/2006/ole">
            <p:oleObj spid="_x0000_s16387" name="Equation" r:id="rId9" imgW="1358900" imgH="965200" progId="">
              <p:embed/>
            </p:oleObj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3741738" y="3621088"/>
          <a:ext cx="4386262" cy="550862"/>
        </p:xfrm>
        <a:graphic>
          <a:graphicData uri="http://schemas.openxmlformats.org/presentationml/2006/ole">
            <p:oleObj spid="_x0000_s16388" name="Equation" r:id="rId10" imgW="2222500" imgH="279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6408B460-9098-4D79-8381-7A138D24EE0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7" name="Rectangle 2" descr="Large confetti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Limitations of the 2 x 2 matrix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24744"/>
            <a:ext cx="8229600" cy="547260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2 x 2 linear transformation matrix allows</a:t>
            </a:r>
          </a:p>
          <a:p>
            <a:pPr lvl="1" eaLnBrk="1" hangingPunct="1"/>
            <a:r>
              <a:rPr lang="en-US" dirty="0" smtClean="0"/>
              <a:t>Scaling</a:t>
            </a:r>
          </a:p>
          <a:p>
            <a:pPr lvl="1" eaLnBrk="1" hangingPunct="1"/>
            <a:r>
              <a:rPr lang="en-US" dirty="0" smtClean="0"/>
              <a:t>Rotation</a:t>
            </a:r>
          </a:p>
          <a:p>
            <a:pPr lvl="1" eaLnBrk="1" hangingPunct="1"/>
            <a:r>
              <a:rPr lang="en-US" dirty="0" smtClean="0"/>
              <a:t>Reflection</a:t>
            </a:r>
          </a:p>
          <a:p>
            <a:pPr lvl="1" eaLnBrk="1" hangingPunct="1"/>
            <a:r>
              <a:rPr lang="en-US" dirty="0" smtClean="0"/>
              <a:t>Shearing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But the origin is </a:t>
            </a:r>
            <a:r>
              <a:rPr lang="en-US" dirty="0" err="1" smtClean="0"/>
              <a:t>invarient</a:t>
            </a:r>
            <a:r>
              <a:rPr lang="en-US" dirty="0" smtClean="0"/>
              <a:t> with respect to all these transformations .</a:t>
            </a:r>
          </a:p>
          <a:p>
            <a:pPr eaLnBrk="1" hangingPunct="1"/>
            <a:r>
              <a:rPr lang="en-US" dirty="0" smtClean="0"/>
              <a:t>Can modify origin by translation.</a:t>
            </a:r>
          </a:p>
          <a:p>
            <a:pPr eaLnBrk="1" hangingPunct="1"/>
            <a:r>
              <a:rPr lang="en-US" dirty="0" smtClean="0"/>
              <a:t>But we can’t have a single matrix having all transformation coefficients …simply in 2X2 there is no room for translation  constants.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58FB13-21DA-408E-933A-C5529CBDAB98}" type="slidenum">
              <a:rPr lang="en-US"/>
              <a:pPr/>
              <a:t>18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/>
          <a:lstStyle/>
          <a:p>
            <a:pPr eaLnBrk="1" hangingPunct="1"/>
            <a:r>
              <a:rPr lang="en-US" sz="3200" smtClean="0"/>
              <a:t>Homogeneous Coordinates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755576" y="980728"/>
          <a:ext cx="7704856" cy="414337"/>
        </p:xfrm>
        <a:graphic>
          <a:graphicData uri="http://schemas.openxmlformats.org/presentationml/2006/ole">
            <p:oleObj spid="_x0000_s54275" name="Equation" r:id="rId3" imgW="3263900" imgH="203200" progId="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83568" y="1772816"/>
          <a:ext cx="7988300" cy="1139825"/>
        </p:xfrm>
        <a:graphic>
          <a:graphicData uri="http://schemas.openxmlformats.org/presentationml/2006/ole">
            <p:oleObj spid="_x0000_s54276" name="Equation" r:id="rId4" imgW="3733800" imgH="533400" progId="">
              <p:embed/>
            </p:oleObj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539552" y="3068960"/>
          <a:ext cx="8091487" cy="1104900"/>
        </p:xfrm>
        <a:graphic>
          <a:graphicData uri="http://schemas.openxmlformats.org/presentationml/2006/ole">
            <p:oleObj spid="_x0000_s54277" name="Equation" r:id="rId5" imgW="3721100" imgH="50800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4077072"/>
            <a:ext cx="88924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Point [x y] is represented as [x’ y’ h] in homogeneous co-ordinate system.</a:t>
            </a:r>
          </a:p>
          <a:p>
            <a:r>
              <a:rPr lang="en-US" sz="2400" b="1" dirty="0" smtClean="0"/>
              <a:t>Where x  = x’/h , y = y’/h and h is any real number.</a:t>
            </a:r>
          </a:p>
          <a:p>
            <a:r>
              <a:rPr lang="en-US" sz="2400" b="1" dirty="0" smtClean="0"/>
              <a:t>h=0 has special meaning.</a:t>
            </a:r>
          </a:p>
          <a:p>
            <a:r>
              <a:rPr lang="en-US" sz="2400" b="1" dirty="0" smtClean="0"/>
              <a:t>One form of homogeneous co-ordinate is always [x y h] other </a:t>
            </a:r>
            <a:r>
              <a:rPr lang="en-US" sz="2400" b="1" dirty="0" smtClean="0">
                <a:sym typeface="Wingdings" pitchFamily="2" charset="2"/>
              </a:rPr>
              <a:t> [</a:t>
            </a:r>
            <a:r>
              <a:rPr lang="en-US" sz="2400" b="1" dirty="0" err="1" smtClean="0">
                <a:sym typeface="Wingdings" pitchFamily="2" charset="2"/>
              </a:rPr>
              <a:t>hx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hy</a:t>
            </a:r>
            <a:r>
              <a:rPr lang="en-US" sz="2400" b="1" dirty="0" smtClean="0">
                <a:sym typeface="Wingdings" pitchFamily="2" charset="2"/>
              </a:rPr>
              <a:t> h]</a:t>
            </a:r>
          </a:p>
          <a:p>
            <a:r>
              <a:rPr lang="en-US" sz="2400" b="1" dirty="0" smtClean="0">
                <a:sym typeface="Wingdings" pitchFamily="2" charset="2"/>
              </a:rPr>
              <a:t>[6 4 2] ,[12 8 4] ,[3 2 1] all represent the point (3 , 2).</a:t>
            </a:r>
            <a:endParaRPr lang="en-US" sz="2400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339BCD-A035-4258-AC64-1E64FF6B007A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9438" y="701675"/>
            <a:ext cx="7386637" cy="1274763"/>
            <a:chOff x="365" y="442"/>
            <a:chExt cx="4653" cy="803"/>
          </a:xfrm>
        </p:grpSpPr>
        <p:graphicFrame>
          <p:nvGraphicFramePr>
            <p:cNvPr id="7179" name="Object 4"/>
            <p:cNvGraphicFramePr>
              <a:graphicFrameLocks noChangeAspect="1"/>
            </p:cNvGraphicFramePr>
            <p:nvPr/>
          </p:nvGraphicFramePr>
          <p:xfrm>
            <a:off x="2106" y="442"/>
            <a:ext cx="2912" cy="803"/>
          </p:xfrm>
          <a:graphic>
            <a:graphicData uri="http://schemas.openxmlformats.org/presentationml/2006/ole">
              <p:oleObj spid="_x0000_s55300" name="Equation" r:id="rId3" imgW="2578100" imgH="711200" progId="">
                <p:embed/>
              </p:oleObj>
            </a:graphicData>
          </a:graphic>
        </p:graphicFrame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365" y="708"/>
              <a:ext cx="10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2D Translation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5950" y="2614613"/>
            <a:ext cx="7335838" cy="1274762"/>
            <a:chOff x="388" y="1647"/>
            <a:chExt cx="4621" cy="803"/>
          </a:xfrm>
        </p:grpSpPr>
        <p:graphicFrame>
          <p:nvGraphicFramePr>
            <p:cNvPr id="7177" name="Object 5"/>
            <p:cNvGraphicFramePr>
              <a:graphicFrameLocks noChangeAspect="1"/>
            </p:cNvGraphicFramePr>
            <p:nvPr/>
          </p:nvGraphicFramePr>
          <p:xfrm>
            <a:off x="1695" y="1647"/>
            <a:ext cx="3314" cy="803"/>
          </p:xfrm>
          <a:graphic>
            <a:graphicData uri="http://schemas.openxmlformats.org/presentationml/2006/ole">
              <p:oleObj spid="_x0000_s55299" name="Equation" r:id="rId4" imgW="2933700" imgH="711200" progId="">
                <p:embed/>
              </p:oleObj>
            </a:graphicData>
          </a:graphic>
        </p:graphicFrame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388" y="1894"/>
              <a:ext cx="9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2D Rotation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44525" y="4459288"/>
            <a:ext cx="7345363" cy="1274762"/>
            <a:chOff x="388" y="2809"/>
            <a:chExt cx="4627" cy="803"/>
          </a:xfrm>
        </p:grpSpPr>
        <p:graphicFrame>
          <p:nvGraphicFramePr>
            <p:cNvPr id="7175" name="Object 6"/>
            <p:cNvGraphicFramePr>
              <a:graphicFrameLocks noChangeAspect="1"/>
            </p:cNvGraphicFramePr>
            <p:nvPr/>
          </p:nvGraphicFramePr>
          <p:xfrm>
            <a:off x="1888" y="2809"/>
            <a:ext cx="3127" cy="803"/>
          </p:xfrm>
          <a:graphic>
            <a:graphicData uri="http://schemas.openxmlformats.org/presentationml/2006/ole">
              <p:oleObj spid="_x0000_s55298" name="Equation" r:id="rId5" imgW="2768600" imgH="711200" progId="">
                <p:embed/>
              </p:oleObj>
            </a:graphicData>
          </a:graphic>
        </p:graphicFrame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388" y="3055"/>
              <a:ext cx="8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2D Scaling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Geometric transformations will map points in one space to points in another: </a:t>
            </a:r>
            <a:r>
              <a:rPr lang="en-US" i="1" dirty="0" smtClean="0"/>
              <a:t>(</a:t>
            </a:r>
            <a:r>
              <a:rPr lang="en-US" i="1" dirty="0" err="1" smtClean="0"/>
              <a:t>x',y',z</a:t>
            </a:r>
            <a:r>
              <a:rPr lang="en-US" i="1" dirty="0" smtClean="0"/>
              <a:t>') = </a:t>
            </a:r>
            <a:r>
              <a:rPr lang="en-US" b="1" i="1" dirty="0" smtClean="0"/>
              <a:t>f</a:t>
            </a:r>
            <a:r>
              <a:rPr lang="en-US" i="1" dirty="0" smtClean="0"/>
              <a:t>(</a:t>
            </a:r>
            <a:r>
              <a:rPr lang="en-US" i="1" dirty="0" err="1" smtClean="0"/>
              <a:t>x,y,z</a:t>
            </a:r>
            <a:r>
              <a:rPr lang="en-US" i="1" dirty="0" smtClean="0"/>
              <a:t>).</a:t>
            </a:r>
          </a:p>
          <a:p>
            <a:r>
              <a:rPr lang="en-US" dirty="0" smtClean="0"/>
              <a:t>These transformations can be very simple, such as scaling each coordinate, or complex, such as non-linear twists and bends.</a:t>
            </a:r>
          </a:p>
          <a:p>
            <a:r>
              <a:rPr lang="en-US" dirty="0" smtClean="0"/>
              <a:t>We'll focus on transformations that can be represented easily with matrix operations.</a:t>
            </a:r>
          </a:p>
          <a:p>
            <a:r>
              <a:rPr lang="en-US" dirty="0" smtClean="0"/>
              <a:t>We'll start in 2D...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42F92F-4B8E-44B1-9CD2-7902F13C6BA3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5950" y="549275"/>
            <a:ext cx="7742238" cy="1749425"/>
            <a:chOff x="388" y="623"/>
            <a:chExt cx="4877" cy="1102"/>
          </a:xfrm>
        </p:grpSpPr>
        <p:graphicFrame>
          <p:nvGraphicFramePr>
            <p:cNvPr id="8203" name="Object 5"/>
            <p:cNvGraphicFramePr>
              <a:graphicFrameLocks noChangeAspect="1"/>
            </p:cNvGraphicFramePr>
            <p:nvPr/>
          </p:nvGraphicFramePr>
          <p:xfrm>
            <a:off x="388" y="922"/>
            <a:ext cx="4877" cy="803"/>
          </p:xfrm>
          <a:graphic>
            <a:graphicData uri="http://schemas.openxmlformats.org/presentationml/2006/ole">
              <p:oleObj spid="_x0000_s56324" name="Equation" r:id="rId3" imgW="4318000" imgH="711200" progId="">
                <p:embed/>
              </p:oleObj>
            </a:graphicData>
          </a:graphic>
        </p:graphicFrame>
        <p:sp>
          <p:nvSpPr>
            <p:cNvPr id="8204" name="Text Box 13"/>
            <p:cNvSpPr txBox="1">
              <a:spLocks noChangeArrowheads="1"/>
            </p:cNvSpPr>
            <p:nvPr/>
          </p:nvSpPr>
          <p:spPr bwMode="auto">
            <a:xfrm>
              <a:off x="388" y="623"/>
              <a:ext cx="16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Inverse transformations: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54050" y="2814638"/>
            <a:ext cx="7362825" cy="436562"/>
            <a:chOff x="412" y="1773"/>
            <a:chExt cx="4638" cy="275"/>
          </a:xfrm>
        </p:grpSpPr>
        <p:graphicFrame>
          <p:nvGraphicFramePr>
            <p:cNvPr id="8201" name="Object 14"/>
            <p:cNvGraphicFramePr>
              <a:graphicFrameLocks noChangeAspect="1"/>
            </p:cNvGraphicFramePr>
            <p:nvPr/>
          </p:nvGraphicFramePr>
          <p:xfrm>
            <a:off x="2401" y="1773"/>
            <a:ext cx="2649" cy="275"/>
          </p:xfrm>
          <a:graphic>
            <a:graphicData uri="http://schemas.openxmlformats.org/presentationml/2006/ole">
              <p:oleObj spid="_x0000_s56323" name="Equation" r:id="rId4" imgW="2438400" imgH="254000" progId="">
                <p:embed/>
              </p:oleObj>
            </a:graphicData>
          </a:graphic>
        </p:graphicFrame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412" y="1773"/>
              <a:ext cx="18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Composite transformations: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54050" y="3621088"/>
            <a:ext cx="7491413" cy="2540000"/>
            <a:chOff x="509" y="2426"/>
            <a:chExt cx="4719" cy="1600"/>
          </a:xfrm>
        </p:grpSpPr>
        <p:graphicFrame>
          <p:nvGraphicFramePr>
            <p:cNvPr id="8199" name="Object 19"/>
            <p:cNvGraphicFramePr>
              <a:graphicFrameLocks noChangeAspect="1"/>
            </p:cNvGraphicFramePr>
            <p:nvPr/>
          </p:nvGraphicFramePr>
          <p:xfrm>
            <a:off x="1324" y="2426"/>
            <a:ext cx="3904" cy="1600"/>
          </p:xfrm>
          <a:graphic>
            <a:graphicData uri="http://schemas.openxmlformats.org/presentationml/2006/ole">
              <p:oleObj spid="_x0000_s56322" name="Equation" r:id="rId5" imgW="3594100" imgH="1473200" progId="">
                <p:embed/>
              </p:oleObj>
            </a:graphicData>
          </a:graphic>
        </p:graphicFrame>
        <p:sp>
          <p:nvSpPr>
            <p:cNvPr id="8200" name="Text Box 20"/>
            <p:cNvSpPr txBox="1">
              <a:spLocks noChangeArrowheads="1"/>
            </p:cNvSpPr>
            <p:nvPr/>
          </p:nvSpPr>
          <p:spPr bwMode="auto">
            <a:xfrm>
              <a:off x="509" y="3128"/>
              <a:ext cx="16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Composite translations: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015E8D-5809-4035-96B5-3E01508B4B68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4050" y="1001713"/>
            <a:ext cx="7634288" cy="1620837"/>
            <a:chOff x="412" y="418"/>
            <a:chExt cx="4809" cy="1021"/>
          </a:xfrm>
        </p:grpSpPr>
        <p:graphicFrame>
          <p:nvGraphicFramePr>
            <p:cNvPr id="9224" name="Object 5"/>
            <p:cNvGraphicFramePr>
              <a:graphicFrameLocks noChangeAspect="1"/>
            </p:cNvGraphicFramePr>
            <p:nvPr/>
          </p:nvGraphicFramePr>
          <p:xfrm>
            <a:off x="2324" y="418"/>
            <a:ext cx="2897" cy="1021"/>
          </p:xfrm>
          <a:graphic>
            <a:graphicData uri="http://schemas.openxmlformats.org/presentationml/2006/ole">
              <p:oleObj spid="_x0000_s57347" name="Equation" r:id="rId3" imgW="2667000" imgH="939800" progId="">
                <p:embed/>
              </p:oleObj>
            </a:graphicData>
          </a:graphic>
        </p:graphicFrame>
        <p:sp>
          <p:nvSpPr>
            <p:cNvPr id="9225" name="Text Box 6"/>
            <p:cNvSpPr txBox="1">
              <a:spLocks noChangeArrowheads="1"/>
            </p:cNvSpPr>
            <p:nvPr/>
          </p:nvSpPr>
          <p:spPr bwMode="auto">
            <a:xfrm>
              <a:off x="412" y="805"/>
              <a:ext cx="16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Composite Rotations: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55638" y="3470275"/>
            <a:ext cx="7564437" cy="1839913"/>
            <a:chOff x="413" y="1944"/>
            <a:chExt cx="4765" cy="1159"/>
          </a:xfrm>
        </p:grpSpPr>
        <p:graphicFrame>
          <p:nvGraphicFramePr>
            <p:cNvPr id="9222" name="Object 9"/>
            <p:cNvGraphicFramePr>
              <a:graphicFrameLocks noChangeAspect="1"/>
            </p:cNvGraphicFramePr>
            <p:nvPr/>
          </p:nvGraphicFramePr>
          <p:xfrm>
            <a:off x="1440" y="1944"/>
            <a:ext cx="3738" cy="1159"/>
          </p:xfrm>
          <a:graphic>
            <a:graphicData uri="http://schemas.openxmlformats.org/presentationml/2006/ole">
              <p:oleObj spid="_x0000_s57346" name="Equation" r:id="rId4" imgW="3441700" imgH="1066800" progId="">
                <p:embed/>
              </p:oleObj>
            </a:graphicData>
          </a:graphic>
        </p:graphicFrame>
        <p:sp>
          <p:nvSpPr>
            <p:cNvPr id="9223" name="Text Box 10"/>
            <p:cNvSpPr txBox="1">
              <a:spLocks noChangeArrowheads="1"/>
            </p:cNvSpPr>
            <p:nvPr/>
          </p:nvSpPr>
          <p:spPr bwMode="auto">
            <a:xfrm>
              <a:off x="413" y="2789"/>
              <a:ext cx="14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Composite Scaling: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2074F6-FC50-4BCB-947F-183BB388337F}" type="slidenum">
              <a:rPr lang="en-US"/>
              <a:pPr/>
              <a:t>22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96913"/>
          </a:xfrm>
        </p:spPr>
        <p:txBody>
          <a:bodyPr/>
          <a:lstStyle/>
          <a:p>
            <a:pPr eaLnBrk="1" hangingPunct="1"/>
            <a:r>
              <a:rPr lang="en-US" sz="3200" smtClean="0"/>
              <a:t>General 2D Rotation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690813" y="931863"/>
            <a:ext cx="1651000" cy="2151062"/>
            <a:chOff x="1743" y="805"/>
            <a:chExt cx="1040" cy="1355"/>
          </a:xfrm>
        </p:grpSpPr>
        <p:sp>
          <p:nvSpPr>
            <p:cNvPr id="10269" name="Line 9"/>
            <p:cNvSpPr>
              <a:spLocks noChangeShapeType="1"/>
            </p:cNvSpPr>
            <p:nvPr/>
          </p:nvSpPr>
          <p:spPr bwMode="auto">
            <a:xfrm>
              <a:off x="2250" y="805"/>
              <a:ext cx="0" cy="1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70" name="Line 10"/>
            <p:cNvSpPr>
              <a:spLocks noChangeShapeType="1"/>
            </p:cNvSpPr>
            <p:nvPr/>
          </p:nvSpPr>
          <p:spPr bwMode="auto">
            <a:xfrm>
              <a:off x="1791" y="1942"/>
              <a:ext cx="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936" y="1289"/>
              <a:ext cx="460" cy="774"/>
              <a:chOff x="1017" y="1313"/>
              <a:chExt cx="460" cy="774"/>
            </a:xfrm>
          </p:grpSpPr>
          <p:sp>
            <p:nvSpPr>
              <p:cNvPr id="10273" name="AutoShape 12"/>
              <p:cNvSpPr>
                <a:spLocks noChangeArrowheads="1"/>
              </p:cNvSpPr>
              <p:nvPr/>
            </p:nvSpPr>
            <p:spPr bwMode="auto">
              <a:xfrm>
                <a:off x="1017" y="1313"/>
                <a:ext cx="460" cy="774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74" name="Oval 13"/>
              <p:cNvSpPr>
                <a:spLocks noChangeArrowheads="1"/>
              </p:cNvSpPr>
              <p:nvPr/>
            </p:nvSpPr>
            <p:spPr bwMode="auto">
              <a:xfrm>
                <a:off x="1283" y="1919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272" name="Text Box 24"/>
            <p:cNvSpPr txBox="1">
              <a:spLocks noChangeArrowheads="1"/>
            </p:cNvSpPr>
            <p:nvPr/>
          </p:nvSpPr>
          <p:spPr bwMode="auto">
            <a:xfrm>
              <a:off x="1743" y="975"/>
              <a:ext cx="104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Move to origin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687888" y="931863"/>
            <a:ext cx="1612900" cy="2303462"/>
            <a:chOff x="3001" y="805"/>
            <a:chExt cx="1016" cy="1451"/>
          </a:xfrm>
        </p:grpSpPr>
        <p:sp>
          <p:nvSpPr>
            <p:cNvPr id="10263" name="Line 14"/>
            <p:cNvSpPr>
              <a:spLocks noChangeShapeType="1"/>
            </p:cNvSpPr>
            <p:nvPr/>
          </p:nvSpPr>
          <p:spPr bwMode="auto">
            <a:xfrm>
              <a:off x="3677" y="805"/>
              <a:ext cx="0" cy="1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64" name="Line 15"/>
            <p:cNvSpPr>
              <a:spLocks noChangeShapeType="1"/>
            </p:cNvSpPr>
            <p:nvPr/>
          </p:nvSpPr>
          <p:spPr bwMode="auto">
            <a:xfrm>
              <a:off x="3001" y="1942"/>
              <a:ext cx="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 rot="-5400000">
              <a:off x="3182" y="1639"/>
              <a:ext cx="460" cy="774"/>
              <a:chOff x="1017" y="1313"/>
              <a:chExt cx="460" cy="774"/>
            </a:xfrm>
          </p:grpSpPr>
          <p:sp>
            <p:nvSpPr>
              <p:cNvPr id="10267" name="AutoShape 17"/>
              <p:cNvSpPr>
                <a:spLocks noChangeArrowheads="1"/>
              </p:cNvSpPr>
              <p:nvPr/>
            </p:nvSpPr>
            <p:spPr bwMode="auto">
              <a:xfrm>
                <a:off x="1017" y="1313"/>
                <a:ext cx="460" cy="774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68" name="Oval 18"/>
              <p:cNvSpPr>
                <a:spLocks noChangeArrowheads="1"/>
              </p:cNvSpPr>
              <p:nvPr/>
            </p:nvSpPr>
            <p:spPr bwMode="auto">
              <a:xfrm>
                <a:off x="1283" y="1919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266" name="Text Box 25"/>
            <p:cNvSpPr txBox="1">
              <a:spLocks noChangeArrowheads="1"/>
            </p:cNvSpPr>
            <p:nvPr/>
          </p:nvSpPr>
          <p:spPr bwMode="auto">
            <a:xfrm>
              <a:off x="3339" y="975"/>
              <a:ext cx="67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Rotate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569075" y="931863"/>
            <a:ext cx="1844675" cy="2151062"/>
            <a:chOff x="4186" y="805"/>
            <a:chExt cx="1162" cy="1355"/>
          </a:xfrm>
        </p:grpSpPr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4669" y="805"/>
              <a:ext cx="0" cy="1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8" name="Line 20"/>
            <p:cNvSpPr>
              <a:spLocks noChangeShapeType="1"/>
            </p:cNvSpPr>
            <p:nvPr/>
          </p:nvSpPr>
          <p:spPr bwMode="auto">
            <a:xfrm>
              <a:off x="4210" y="1942"/>
              <a:ext cx="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 rot="-5400000">
              <a:off x="4731" y="1325"/>
              <a:ext cx="460" cy="774"/>
              <a:chOff x="1017" y="1313"/>
              <a:chExt cx="460" cy="774"/>
            </a:xfrm>
          </p:grpSpPr>
          <p:sp>
            <p:nvSpPr>
              <p:cNvPr id="10261" name="AutoShape 22"/>
              <p:cNvSpPr>
                <a:spLocks noChangeArrowheads="1"/>
              </p:cNvSpPr>
              <p:nvPr/>
            </p:nvSpPr>
            <p:spPr bwMode="auto">
              <a:xfrm>
                <a:off x="1017" y="1313"/>
                <a:ext cx="460" cy="774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62" name="Oval 23"/>
              <p:cNvSpPr>
                <a:spLocks noChangeArrowheads="1"/>
              </p:cNvSpPr>
              <p:nvPr/>
            </p:nvSpPr>
            <p:spPr bwMode="auto">
              <a:xfrm>
                <a:off x="1283" y="1919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260" name="Text Box 26"/>
            <p:cNvSpPr txBox="1">
              <a:spLocks noChangeArrowheads="1"/>
            </p:cNvSpPr>
            <p:nvPr/>
          </p:nvSpPr>
          <p:spPr bwMode="auto">
            <a:xfrm>
              <a:off x="4186" y="985"/>
              <a:ext cx="101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Move back</a:t>
              </a:r>
            </a:p>
          </p:txBody>
        </p:sp>
      </p:grpSp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1838325" y="3390900"/>
          <a:ext cx="5421313" cy="2728913"/>
        </p:xfrm>
        <a:graphic>
          <a:graphicData uri="http://schemas.openxmlformats.org/presentationml/2006/ole">
            <p:oleObj spid="_x0000_s58370" name="Equation" r:id="rId3" imgW="3022600" imgH="1524000" progId="">
              <p:embed/>
            </p:oleObj>
          </a:graphicData>
        </a:graphic>
      </p:graphicFrame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885825" y="931863"/>
            <a:ext cx="2111375" cy="2151062"/>
            <a:chOff x="558" y="587"/>
            <a:chExt cx="1330" cy="1355"/>
          </a:xfrm>
        </p:grpSpPr>
        <p:sp>
          <p:nvSpPr>
            <p:cNvPr id="10250" name="Line 5"/>
            <p:cNvSpPr>
              <a:spLocks noChangeShapeType="1"/>
            </p:cNvSpPr>
            <p:nvPr/>
          </p:nvSpPr>
          <p:spPr bwMode="auto">
            <a:xfrm>
              <a:off x="727" y="587"/>
              <a:ext cx="0" cy="1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251" name="Line 6"/>
            <p:cNvSpPr>
              <a:spLocks noChangeShapeType="1"/>
            </p:cNvSpPr>
            <p:nvPr/>
          </p:nvSpPr>
          <p:spPr bwMode="auto">
            <a:xfrm>
              <a:off x="558" y="1724"/>
              <a:ext cx="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69" y="756"/>
              <a:ext cx="460" cy="774"/>
              <a:chOff x="1017" y="1313"/>
              <a:chExt cx="460" cy="774"/>
            </a:xfrm>
          </p:grpSpPr>
          <p:sp>
            <p:nvSpPr>
              <p:cNvPr id="10255" name="AutoShape 4"/>
              <p:cNvSpPr>
                <a:spLocks noChangeArrowheads="1"/>
              </p:cNvSpPr>
              <p:nvPr/>
            </p:nvSpPr>
            <p:spPr bwMode="auto">
              <a:xfrm>
                <a:off x="1017" y="1313"/>
                <a:ext cx="460" cy="774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256" name="Oval 7"/>
              <p:cNvSpPr>
                <a:spLocks noChangeArrowheads="1"/>
              </p:cNvSpPr>
              <p:nvPr/>
            </p:nvSpPr>
            <p:spPr bwMode="auto">
              <a:xfrm>
                <a:off x="1283" y="1919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0253" name="Arc 36"/>
            <p:cNvSpPr>
              <a:spLocks/>
            </p:cNvSpPr>
            <p:nvPr/>
          </p:nvSpPr>
          <p:spPr bwMode="auto">
            <a:xfrm rot="-5400000">
              <a:off x="812" y="1132"/>
              <a:ext cx="218" cy="194"/>
            </a:xfrm>
            <a:custGeom>
              <a:avLst/>
              <a:gdLst>
                <a:gd name="T0" fmla="*/ 0 w 21600"/>
                <a:gd name="T1" fmla="*/ 0 h 21600"/>
                <a:gd name="T2" fmla="*/ 218 w 21600"/>
                <a:gd name="T3" fmla="*/ 194 h 21600"/>
                <a:gd name="T4" fmla="*/ 0 w 21600"/>
                <a:gd name="T5" fmla="*/ 19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0254" name="Object 37"/>
            <p:cNvGraphicFramePr>
              <a:graphicFrameLocks noChangeAspect="1"/>
            </p:cNvGraphicFramePr>
            <p:nvPr/>
          </p:nvGraphicFramePr>
          <p:xfrm>
            <a:off x="1332" y="1125"/>
            <a:ext cx="556" cy="285"/>
          </p:xfrm>
          <a:graphic>
            <a:graphicData uri="http://schemas.openxmlformats.org/presentationml/2006/ole">
              <p:oleObj spid="_x0000_s58371" name="Equation" r:id="rId4" imgW="494870" imgH="25378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740114-4046-48CD-A72E-AA6C12F51CCC}" type="slidenum">
              <a:rPr lang="en-US"/>
              <a:pPr/>
              <a:t>23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1300"/>
            <a:ext cx="8229600" cy="696913"/>
          </a:xfrm>
        </p:spPr>
        <p:txBody>
          <a:bodyPr/>
          <a:lstStyle/>
          <a:p>
            <a:pPr eaLnBrk="1" hangingPunct="1"/>
            <a:r>
              <a:rPr lang="en-US" sz="3200" smtClean="0"/>
              <a:t>General 2D Scaling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90813" y="931863"/>
            <a:ext cx="1651000" cy="2151062"/>
            <a:chOff x="1743" y="805"/>
            <a:chExt cx="1040" cy="1355"/>
          </a:xfrm>
        </p:grpSpPr>
        <p:sp>
          <p:nvSpPr>
            <p:cNvPr id="11292" name="Line 5"/>
            <p:cNvSpPr>
              <a:spLocks noChangeShapeType="1"/>
            </p:cNvSpPr>
            <p:nvPr/>
          </p:nvSpPr>
          <p:spPr bwMode="auto">
            <a:xfrm>
              <a:off x="2250" y="805"/>
              <a:ext cx="0" cy="1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293" name="Line 6"/>
            <p:cNvSpPr>
              <a:spLocks noChangeShapeType="1"/>
            </p:cNvSpPr>
            <p:nvPr/>
          </p:nvSpPr>
          <p:spPr bwMode="auto">
            <a:xfrm>
              <a:off x="1791" y="1942"/>
              <a:ext cx="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936" y="1289"/>
              <a:ext cx="460" cy="774"/>
              <a:chOff x="1017" y="1313"/>
              <a:chExt cx="460" cy="774"/>
            </a:xfrm>
          </p:grpSpPr>
          <p:sp>
            <p:nvSpPr>
              <p:cNvPr id="11296" name="AutoShape 8"/>
              <p:cNvSpPr>
                <a:spLocks noChangeArrowheads="1"/>
              </p:cNvSpPr>
              <p:nvPr/>
            </p:nvSpPr>
            <p:spPr bwMode="auto">
              <a:xfrm>
                <a:off x="1017" y="1313"/>
                <a:ext cx="460" cy="774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7" name="Oval 9"/>
              <p:cNvSpPr>
                <a:spLocks noChangeArrowheads="1"/>
              </p:cNvSpPr>
              <p:nvPr/>
            </p:nvSpPr>
            <p:spPr bwMode="auto">
              <a:xfrm>
                <a:off x="1283" y="1919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1295" name="Text Box 10"/>
            <p:cNvSpPr txBox="1">
              <a:spLocks noChangeArrowheads="1"/>
            </p:cNvSpPr>
            <p:nvPr/>
          </p:nvSpPr>
          <p:spPr bwMode="auto">
            <a:xfrm>
              <a:off x="1743" y="975"/>
              <a:ext cx="104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Move to origin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687888" y="931863"/>
            <a:ext cx="1612900" cy="2151062"/>
            <a:chOff x="2953" y="587"/>
            <a:chExt cx="1016" cy="1355"/>
          </a:xfrm>
        </p:grpSpPr>
        <p:sp>
          <p:nvSpPr>
            <p:cNvPr id="11286" name="Line 12"/>
            <p:cNvSpPr>
              <a:spLocks noChangeShapeType="1"/>
            </p:cNvSpPr>
            <p:nvPr/>
          </p:nvSpPr>
          <p:spPr bwMode="auto">
            <a:xfrm>
              <a:off x="3629" y="587"/>
              <a:ext cx="0" cy="1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287" name="Line 13"/>
            <p:cNvSpPr>
              <a:spLocks noChangeShapeType="1"/>
            </p:cNvSpPr>
            <p:nvPr/>
          </p:nvSpPr>
          <p:spPr bwMode="auto">
            <a:xfrm>
              <a:off x="2953" y="1724"/>
              <a:ext cx="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3219" y="1458"/>
              <a:ext cx="605" cy="339"/>
              <a:chOff x="3219" y="1458"/>
              <a:chExt cx="605" cy="339"/>
            </a:xfrm>
          </p:grpSpPr>
          <p:sp>
            <p:nvSpPr>
              <p:cNvPr id="11290" name="AutoShape 15"/>
              <p:cNvSpPr>
                <a:spLocks noChangeArrowheads="1"/>
              </p:cNvSpPr>
              <p:nvPr/>
            </p:nvSpPr>
            <p:spPr bwMode="auto">
              <a:xfrm>
                <a:off x="3219" y="1458"/>
                <a:ext cx="605" cy="339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91" name="Oval 16"/>
              <p:cNvSpPr>
                <a:spLocks noChangeArrowheads="1"/>
              </p:cNvSpPr>
              <p:nvPr/>
            </p:nvSpPr>
            <p:spPr bwMode="auto">
              <a:xfrm>
                <a:off x="3605" y="1677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1289" name="Text Box 17"/>
            <p:cNvSpPr txBox="1">
              <a:spLocks noChangeArrowheads="1"/>
            </p:cNvSpPr>
            <p:nvPr/>
          </p:nvSpPr>
          <p:spPr bwMode="auto">
            <a:xfrm>
              <a:off x="3291" y="757"/>
              <a:ext cx="67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Scale</a:t>
              </a: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569075" y="931863"/>
            <a:ext cx="1920875" cy="2151062"/>
            <a:chOff x="4138" y="587"/>
            <a:chExt cx="1210" cy="1355"/>
          </a:xfrm>
        </p:grpSpPr>
        <p:sp>
          <p:nvSpPr>
            <p:cNvPr id="11280" name="Line 19"/>
            <p:cNvSpPr>
              <a:spLocks noChangeShapeType="1"/>
            </p:cNvSpPr>
            <p:nvPr/>
          </p:nvSpPr>
          <p:spPr bwMode="auto">
            <a:xfrm>
              <a:off x="4621" y="587"/>
              <a:ext cx="0" cy="1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281" name="Line 20"/>
            <p:cNvSpPr>
              <a:spLocks noChangeShapeType="1"/>
            </p:cNvSpPr>
            <p:nvPr/>
          </p:nvSpPr>
          <p:spPr bwMode="auto">
            <a:xfrm>
              <a:off x="4162" y="1724"/>
              <a:ext cx="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4743" y="1168"/>
              <a:ext cx="605" cy="339"/>
              <a:chOff x="4743" y="1168"/>
              <a:chExt cx="605" cy="339"/>
            </a:xfrm>
          </p:grpSpPr>
          <p:sp>
            <p:nvSpPr>
              <p:cNvPr id="11284" name="AutoShape 34"/>
              <p:cNvSpPr>
                <a:spLocks noChangeArrowheads="1"/>
              </p:cNvSpPr>
              <p:nvPr/>
            </p:nvSpPr>
            <p:spPr bwMode="auto">
              <a:xfrm>
                <a:off x="4743" y="1168"/>
                <a:ext cx="605" cy="339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85" name="Oval 23"/>
              <p:cNvSpPr>
                <a:spLocks noChangeArrowheads="1"/>
              </p:cNvSpPr>
              <p:nvPr/>
            </p:nvSpPr>
            <p:spPr bwMode="auto">
              <a:xfrm rot="-5400000">
                <a:off x="5131" y="1385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11283" name="Text Box 24"/>
            <p:cNvSpPr txBox="1">
              <a:spLocks noChangeArrowheads="1"/>
            </p:cNvSpPr>
            <p:nvPr/>
          </p:nvSpPr>
          <p:spPr bwMode="auto">
            <a:xfrm>
              <a:off x="4138" y="767"/>
              <a:ext cx="101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Move back</a:t>
              </a:r>
            </a:p>
          </p:txBody>
        </p:sp>
      </p:grpSp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927100" y="3736975"/>
          <a:ext cx="7243763" cy="1409700"/>
        </p:xfrm>
        <a:graphic>
          <a:graphicData uri="http://schemas.openxmlformats.org/presentationml/2006/ole">
            <p:oleObj spid="_x0000_s59394" name="Equation" r:id="rId3" imgW="4038600" imgH="787400" progId="">
              <p:embed/>
            </p:oleObj>
          </a:graphicData>
        </a:graphic>
      </p:graphicFrame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885825" y="931863"/>
            <a:ext cx="2146300" cy="2151062"/>
            <a:chOff x="558" y="587"/>
            <a:chExt cx="1352" cy="1355"/>
          </a:xfrm>
        </p:grpSpPr>
        <p:sp>
          <p:nvSpPr>
            <p:cNvPr id="11274" name="Line 27"/>
            <p:cNvSpPr>
              <a:spLocks noChangeShapeType="1"/>
            </p:cNvSpPr>
            <p:nvPr/>
          </p:nvSpPr>
          <p:spPr bwMode="auto">
            <a:xfrm>
              <a:off x="727" y="587"/>
              <a:ext cx="0" cy="13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275" name="Line 28"/>
            <p:cNvSpPr>
              <a:spLocks noChangeShapeType="1"/>
            </p:cNvSpPr>
            <p:nvPr/>
          </p:nvSpPr>
          <p:spPr bwMode="auto">
            <a:xfrm>
              <a:off x="558" y="1724"/>
              <a:ext cx="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969" y="756"/>
              <a:ext cx="460" cy="774"/>
              <a:chOff x="1017" y="1313"/>
              <a:chExt cx="460" cy="774"/>
            </a:xfrm>
          </p:grpSpPr>
          <p:sp>
            <p:nvSpPr>
              <p:cNvPr id="11278" name="AutoShape 30"/>
              <p:cNvSpPr>
                <a:spLocks noChangeArrowheads="1"/>
              </p:cNvSpPr>
              <p:nvPr/>
            </p:nvSpPr>
            <p:spPr bwMode="auto">
              <a:xfrm>
                <a:off x="1017" y="1313"/>
                <a:ext cx="460" cy="774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279" name="Oval 31"/>
              <p:cNvSpPr>
                <a:spLocks noChangeArrowheads="1"/>
              </p:cNvSpPr>
              <p:nvPr/>
            </p:nvSpPr>
            <p:spPr bwMode="auto">
              <a:xfrm>
                <a:off x="1283" y="1919"/>
                <a:ext cx="73" cy="7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aphicFrame>
          <p:nvGraphicFramePr>
            <p:cNvPr id="11277" name="Object 33"/>
            <p:cNvGraphicFramePr>
              <a:graphicFrameLocks noChangeAspect="1"/>
            </p:cNvGraphicFramePr>
            <p:nvPr/>
          </p:nvGraphicFramePr>
          <p:xfrm>
            <a:off x="1311" y="1106"/>
            <a:ext cx="599" cy="314"/>
          </p:xfrm>
          <a:graphic>
            <a:graphicData uri="http://schemas.openxmlformats.org/presentationml/2006/ole">
              <p:oleObj spid="_x0000_s59395" name="Equation" r:id="rId4" imgW="533169" imgH="279279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1E9D2F-2A89-461C-9A23-587C49EAB237}" type="slidenum">
              <a:rPr lang="en-US"/>
              <a:pPr/>
              <a:t>24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6912"/>
          </a:xfrm>
        </p:spPr>
        <p:txBody>
          <a:bodyPr/>
          <a:lstStyle/>
          <a:p>
            <a:pPr eaLnBrk="1" hangingPunct="1"/>
            <a:r>
              <a:rPr lang="en-US" sz="3200" smtClean="0"/>
              <a:t>2D Directional Scaling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46138" y="855663"/>
            <a:ext cx="2357437" cy="2265362"/>
            <a:chOff x="582" y="878"/>
            <a:chExt cx="1485" cy="1427"/>
          </a:xfrm>
        </p:grpSpPr>
        <p:graphicFrame>
          <p:nvGraphicFramePr>
            <p:cNvPr id="12319" name="Object 11"/>
            <p:cNvGraphicFramePr>
              <a:graphicFrameLocks noChangeAspect="1"/>
            </p:cNvGraphicFramePr>
            <p:nvPr/>
          </p:nvGraphicFramePr>
          <p:xfrm>
            <a:off x="1864" y="2063"/>
            <a:ext cx="203" cy="239"/>
          </p:xfrm>
          <a:graphic>
            <a:graphicData uri="http://schemas.openxmlformats.org/presentationml/2006/ole">
              <p:oleObj spid="_x0000_s60427" name="Equation" r:id="rId3" imgW="139579" imgH="164957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582" y="1120"/>
              <a:ext cx="1258" cy="1185"/>
              <a:chOff x="582" y="1120"/>
              <a:chExt cx="1258" cy="1185"/>
            </a:xfrm>
          </p:grpSpPr>
          <p:sp>
            <p:nvSpPr>
              <p:cNvPr id="12322" name="Line 4"/>
              <p:cNvSpPr>
                <a:spLocks noChangeShapeType="1"/>
              </p:cNvSpPr>
              <p:nvPr/>
            </p:nvSpPr>
            <p:spPr bwMode="auto">
              <a:xfrm>
                <a:off x="727" y="1120"/>
                <a:ext cx="0" cy="1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23" name="Line 5"/>
              <p:cNvSpPr>
                <a:spLocks noChangeShapeType="1"/>
              </p:cNvSpPr>
              <p:nvPr/>
            </p:nvSpPr>
            <p:spPr bwMode="auto">
              <a:xfrm>
                <a:off x="582" y="2160"/>
                <a:ext cx="12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12321" name="Object 10"/>
            <p:cNvGraphicFramePr>
              <a:graphicFrameLocks noChangeAspect="1"/>
            </p:cNvGraphicFramePr>
            <p:nvPr/>
          </p:nvGraphicFramePr>
          <p:xfrm>
            <a:off x="630" y="878"/>
            <a:ext cx="190" cy="209"/>
          </p:xfrm>
          <a:graphic>
            <a:graphicData uri="http://schemas.openxmlformats.org/presentationml/2006/ole">
              <p:oleObj spid="_x0000_s60428" name="Equation" r:id="rId4" imgW="126835" imgH="139518" progId="">
                <p:embed/>
              </p:oleObj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038225" y="1009650"/>
            <a:ext cx="1997075" cy="2830513"/>
            <a:chOff x="703" y="975"/>
            <a:chExt cx="1258" cy="1783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rot="1071300">
              <a:off x="703" y="1290"/>
              <a:ext cx="1258" cy="1185"/>
              <a:chOff x="582" y="1120"/>
              <a:chExt cx="1258" cy="1185"/>
            </a:xfrm>
          </p:grpSpPr>
          <p:sp>
            <p:nvSpPr>
              <p:cNvPr id="12317" name="Line 8"/>
              <p:cNvSpPr>
                <a:spLocks noChangeShapeType="1"/>
              </p:cNvSpPr>
              <p:nvPr/>
            </p:nvSpPr>
            <p:spPr bwMode="auto">
              <a:xfrm>
                <a:off x="727" y="1120"/>
                <a:ext cx="0" cy="118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arrow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18" name="Line 9"/>
              <p:cNvSpPr>
                <a:spLocks noChangeShapeType="1"/>
              </p:cNvSpPr>
              <p:nvPr/>
            </p:nvSpPr>
            <p:spPr bwMode="auto">
              <a:xfrm>
                <a:off x="582" y="2160"/>
                <a:ext cx="125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12315" name="Object 13"/>
            <p:cNvGraphicFramePr>
              <a:graphicFrameLocks noChangeAspect="1"/>
            </p:cNvGraphicFramePr>
            <p:nvPr/>
          </p:nvGraphicFramePr>
          <p:xfrm>
            <a:off x="1090" y="975"/>
            <a:ext cx="202" cy="260"/>
          </p:xfrm>
          <a:graphic>
            <a:graphicData uri="http://schemas.openxmlformats.org/presentationml/2006/ole">
              <p:oleObj spid="_x0000_s60425" name="Equation" r:id="rId5" imgW="177646" imgH="228402" progId="">
                <p:embed/>
              </p:oleObj>
            </a:graphicData>
          </a:graphic>
        </p:graphicFrame>
        <p:graphicFrame>
          <p:nvGraphicFramePr>
            <p:cNvPr id="12316" name="Object 14"/>
            <p:cNvGraphicFramePr>
              <a:graphicFrameLocks noChangeAspect="1"/>
            </p:cNvGraphicFramePr>
            <p:nvPr/>
          </p:nvGraphicFramePr>
          <p:xfrm>
            <a:off x="1767" y="2499"/>
            <a:ext cx="187" cy="259"/>
          </p:xfrm>
          <a:graphic>
            <a:graphicData uri="http://schemas.openxmlformats.org/presentationml/2006/ole">
              <p:oleObj spid="_x0000_s60426" name="Equation" r:id="rId6" imgW="165028" imgH="228501" progId="">
                <p:embed/>
              </p:oleObj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228850" y="2928938"/>
            <a:ext cx="460375" cy="350837"/>
            <a:chOff x="1453" y="2184"/>
            <a:chExt cx="290" cy="221"/>
          </a:xfrm>
        </p:grpSpPr>
        <p:sp>
          <p:nvSpPr>
            <p:cNvPr id="12312" name="Arc 20"/>
            <p:cNvSpPr>
              <a:spLocks/>
            </p:cNvSpPr>
            <p:nvPr/>
          </p:nvSpPr>
          <p:spPr bwMode="auto">
            <a:xfrm rot="18585961" flipV="1">
              <a:off x="1429" y="2209"/>
              <a:ext cx="193" cy="145"/>
            </a:xfrm>
            <a:custGeom>
              <a:avLst/>
              <a:gdLst>
                <a:gd name="T0" fmla="*/ 0 w 21600"/>
                <a:gd name="T1" fmla="*/ 0 h 21600"/>
                <a:gd name="T2" fmla="*/ 193 w 21600"/>
                <a:gd name="T3" fmla="*/ 145 h 21600"/>
                <a:gd name="T4" fmla="*/ 0 w 21600"/>
                <a:gd name="T5" fmla="*/ 14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lg"/>
              <a:tailEnd type="arrow" w="med" len="lg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12313" name="Object 21"/>
            <p:cNvGraphicFramePr>
              <a:graphicFrameLocks noChangeAspect="1"/>
            </p:cNvGraphicFramePr>
            <p:nvPr/>
          </p:nvGraphicFramePr>
          <p:xfrm>
            <a:off x="1585" y="2184"/>
            <a:ext cx="158" cy="221"/>
          </p:xfrm>
          <a:graphic>
            <a:graphicData uri="http://schemas.openxmlformats.org/presentationml/2006/ole">
              <p:oleObj spid="_x0000_s60424" name="Equation" r:id="rId7" imgW="126725" imgH="177415" progId="">
                <p:embed/>
              </p:oleObj>
            </a:graphicData>
          </a:graphic>
        </p:graphicFrame>
      </p:grpSp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3343275" y="1508125"/>
          <a:ext cx="5030788" cy="1862138"/>
        </p:xfrm>
        <a:graphic>
          <a:graphicData uri="http://schemas.openxmlformats.org/presentationml/2006/ole">
            <p:oleObj spid="_x0000_s60418" name="Equation" r:id="rId8" imgW="2882900" imgH="1066800" progId="">
              <p:embed/>
            </p:oleObj>
          </a:graphicData>
        </a:graphic>
      </p:graphicFrame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846138" y="3708400"/>
            <a:ext cx="2357437" cy="2293938"/>
            <a:chOff x="630" y="2336"/>
            <a:chExt cx="1485" cy="1445"/>
          </a:xfrm>
        </p:grpSpPr>
        <p:graphicFrame>
          <p:nvGraphicFramePr>
            <p:cNvPr id="12306" name="Object 28"/>
            <p:cNvGraphicFramePr>
              <a:graphicFrameLocks noChangeAspect="1"/>
            </p:cNvGraphicFramePr>
            <p:nvPr/>
          </p:nvGraphicFramePr>
          <p:xfrm>
            <a:off x="1912" y="3521"/>
            <a:ext cx="203" cy="239"/>
          </p:xfrm>
          <a:graphic>
            <a:graphicData uri="http://schemas.openxmlformats.org/presentationml/2006/ole">
              <p:oleObj spid="_x0000_s60422" name="Equation" r:id="rId9" imgW="139579" imgH="164957" progId="">
                <p:embed/>
              </p:oleObj>
            </a:graphicData>
          </a:graphic>
        </p:graphicFrame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630" y="2596"/>
              <a:ext cx="1258" cy="1185"/>
              <a:chOff x="582" y="1120"/>
              <a:chExt cx="1258" cy="1185"/>
            </a:xfrm>
          </p:grpSpPr>
          <p:sp>
            <p:nvSpPr>
              <p:cNvPr id="12310" name="Line 30"/>
              <p:cNvSpPr>
                <a:spLocks noChangeShapeType="1"/>
              </p:cNvSpPr>
              <p:nvPr/>
            </p:nvSpPr>
            <p:spPr bwMode="auto">
              <a:xfrm>
                <a:off x="727" y="1120"/>
                <a:ext cx="0" cy="1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11" name="Line 31"/>
              <p:cNvSpPr>
                <a:spLocks noChangeShapeType="1"/>
              </p:cNvSpPr>
              <p:nvPr/>
            </p:nvSpPr>
            <p:spPr bwMode="auto">
              <a:xfrm>
                <a:off x="582" y="2160"/>
                <a:ext cx="12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12308" name="Object 32"/>
            <p:cNvGraphicFramePr>
              <a:graphicFrameLocks noChangeAspect="1"/>
            </p:cNvGraphicFramePr>
            <p:nvPr/>
          </p:nvGraphicFramePr>
          <p:xfrm>
            <a:off x="678" y="2336"/>
            <a:ext cx="190" cy="209"/>
          </p:xfrm>
          <a:graphic>
            <a:graphicData uri="http://schemas.openxmlformats.org/presentationml/2006/ole">
              <p:oleObj spid="_x0000_s60423" name="Equation" r:id="rId10" imgW="126835" imgH="139518" progId="">
                <p:embed/>
              </p:oleObj>
            </a:graphicData>
          </a:graphic>
        </p:graphicFrame>
        <p:sp>
          <p:nvSpPr>
            <p:cNvPr id="12309" name="Rectangle 43"/>
            <p:cNvSpPr>
              <a:spLocks noChangeArrowheads="1"/>
            </p:cNvSpPr>
            <p:nvPr/>
          </p:nvSpPr>
          <p:spPr bwMode="auto">
            <a:xfrm>
              <a:off x="775" y="3079"/>
              <a:ext cx="605" cy="557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5954713" y="3659188"/>
            <a:ext cx="2357437" cy="2293937"/>
            <a:chOff x="2314" y="2336"/>
            <a:chExt cx="1485" cy="1445"/>
          </a:xfrm>
        </p:grpSpPr>
        <p:graphicFrame>
          <p:nvGraphicFramePr>
            <p:cNvPr id="12300" name="Object 44"/>
            <p:cNvGraphicFramePr>
              <a:graphicFrameLocks noChangeAspect="1"/>
            </p:cNvGraphicFramePr>
            <p:nvPr/>
          </p:nvGraphicFramePr>
          <p:xfrm>
            <a:off x="3596" y="3521"/>
            <a:ext cx="203" cy="239"/>
          </p:xfrm>
          <a:graphic>
            <a:graphicData uri="http://schemas.openxmlformats.org/presentationml/2006/ole">
              <p:oleObj spid="_x0000_s60420" name="Equation" r:id="rId11" imgW="139579" imgH="164957" progId="">
                <p:embed/>
              </p:oleObj>
            </a:graphicData>
          </a:graphic>
        </p:graphicFrame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2314" y="2596"/>
              <a:ext cx="1258" cy="1185"/>
              <a:chOff x="582" y="1120"/>
              <a:chExt cx="1258" cy="1185"/>
            </a:xfrm>
          </p:grpSpPr>
          <p:sp>
            <p:nvSpPr>
              <p:cNvPr id="12304" name="Line 46"/>
              <p:cNvSpPr>
                <a:spLocks noChangeShapeType="1"/>
              </p:cNvSpPr>
              <p:nvPr/>
            </p:nvSpPr>
            <p:spPr bwMode="auto">
              <a:xfrm>
                <a:off x="727" y="1120"/>
                <a:ext cx="0" cy="1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lg" len="lg"/>
                <a:tailEnd type="none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305" name="Line 47"/>
              <p:cNvSpPr>
                <a:spLocks noChangeShapeType="1"/>
              </p:cNvSpPr>
              <p:nvPr/>
            </p:nvSpPr>
            <p:spPr bwMode="auto">
              <a:xfrm>
                <a:off x="582" y="2160"/>
                <a:ext cx="12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aphicFrame>
          <p:nvGraphicFramePr>
            <p:cNvPr id="12302" name="Object 48"/>
            <p:cNvGraphicFramePr>
              <a:graphicFrameLocks noChangeAspect="1"/>
            </p:cNvGraphicFramePr>
            <p:nvPr/>
          </p:nvGraphicFramePr>
          <p:xfrm>
            <a:off x="2362" y="2336"/>
            <a:ext cx="190" cy="209"/>
          </p:xfrm>
          <a:graphic>
            <a:graphicData uri="http://schemas.openxmlformats.org/presentationml/2006/ole">
              <p:oleObj spid="_x0000_s60421" name="Equation" r:id="rId12" imgW="126835" imgH="139518" progId="">
                <p:embed/>
              </p:oleObj>
            </a:graphicData>
          </a:graphic>
        </p:graphicFrame>
        <p:sp>
          <p:nvSpPr>
            <p:cNvPr id="12303" name="AutoShape 51"/>
            <p:cNvSpPr>
              <a:spLocks noChangeArrowheads="1"/>
            </p:cNvSpPr>
            <p:nvPr/>
          </p:nvSpPr>
          <p:spPr bwMode="auto">
            <a:xfrm rot="-618105">
              <a:off x="2396" y="2789"/>
              <a:ext cx="1161" cy="750"/>
            </a:xfrm>
            <a:prstGeom prst="parallelogram">
              <a:avLst>
                <a:gd name="adj" fmla="val 38700"/>
              </a:avLst>
            </a:prstGeom>
            <a:solidFill>
              <a:srgbClr val="0000FF">
                <a:alpha val="50195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aphicFrame>
        <p:nvGraphicFramePr>
          <p:cNvPr id="19510" name="Object 54"/>
          <p:cNvGraphicFramePr>
            <a:graphicFrameLocks noChangeAspect="1"/>
          </p:cNvGraphicFramePr>
          <p:nvPr/>
        </p:nvGraphicFramePr>
        <p:xfrm>
          <a:off x="3881438" y="4119563"/>
          <a:ext cx="917575" cy="1466850"/>
        </p:xfrm>
        <a:graphic>
          <a:graphicData uri="http://schemas.openxmlformats.org/presentationml/2006/ole">
            <p:oleObj spid="_x0000_s60419" name="Equation" r:id="rId13" imgW="507780" imgH="81244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A4982C-FDDF-42B5-BA35-2AA3379E7D92}" type="slidenum">
              <a:rPr lang="en-US"/>
              <a:pPr/>
              <a:t>25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2D Reflections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31838" y="1547813"/>
            <a:ext cx="1738312" cy="2571750"/>
            <a:chOff x="461" y="975"/>
            <a:chExt cx="1095" cy="1620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461" y="975"/>
              <a:ext cx="1095" cy="1620"/>
              <a:chOff x="533" y="975"/>
              <a:chExt cx="1095" cy="1620"/>
            </a:xfrm>
          </p:grpSpPr>
          <p:sp>
            <p:nvSpPr>
              <p:cNvPr id="13348" name="Line 4"/>
              <p:cNvSpPr>
                <a:spLocks noChangeShapeType="1"/>
              </p:cNvSpPr>
              <p:nvPr/>
            </p:nvSpPr>
            <p:spPr bwMode="auto">
              <a:xfrm>
                <a:off x="630" y="1047"/>
                <a:ext cx="0" cy="15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9" name="Line 5"/>
              <p:cNvSpPr>
                <a:spLocks noChangeShapeType="1"/>
              </p:cNvSpPr>
              <p:nvPr/>
            </p:nvSpPr>
            <p:spPr bwMode="auto">
              <a:xfrm>
                <a:off x="533" y="1870"/>
                <a:ext cx="1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3350" name="Object 10"/>
              <p:cNvGraphicFramePr>
                <a:graphicFrameLocks noChangeAspect="1"/>
              </p:cNvGraphicFramePr>
              <p:nvPr/>
            </p:nvGraphicFramePr>
            <p:xfrm>
              <a:off x="1453" y="1870"/>
              <a:ext cx="175" cy="193"/>
            </p:xfrm>
            <a:graphic>
              <a:graphicData uri="http://schemas.openxmlformats.org/presentationml/2006/ole">
                <p:oleObj spid="_x0000_s61449" name="Equation" r:id="rId3" imgW="126835" imgH="139518" progId="">
                  <p:embed/>
                </p:oleObj>
              </a:graphicData>
            </a:graphic>
          </p:graphicFrame>
          <p:graphicFrame>
            <p:nvGraphicFramePr>
              <p:cNvPr id="13351" name="Object 16"/>
              <p:cNvGraphicFramePr>
                <a:graphicFrameLocks noChangeAspect="1"/>
              </p:cNvGraphicFramePr>
              <p:nvPr/>
            </p:nvGraphicFramePr>
            <p:xfrm>
              <a:off x="630" y="975"/>
              <a:ext cx="184" cy="217"/>
            </p:xfrm>
            <a:graphic>
              <a:graphicData uri="http://schemas.openxmlformats.org/presentationml/2006/ole">
                <p:oleObj spid="_x0000_s61450" name="Equation" r:id="rId4" imgW="139579" imgH="164957" progId="">
                  <p:embed/>
                </p:oleObj>
              </a:graphicData>
            </a:graphic>
          </p:graphicFrame>
        </p:grpSp>
        <p:sp>
          <p:nvSpPr>
            <p:cNvPr id="13347" name="AutoShape 22"/>
            <p:cNvSpPr>
              <a:spLocks noChangeArrowheads="1"/>
            </p:cNvSpPr>
            <p:nvPr/>
          </p:nvSpPr>
          <p:spPr bwMode="auto">
            <a:xfrm>
              <a:off x="824" y="1071"/>
              <a:ext cx="436" cy="58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103563" y="1547813"/>
            <a:ext cx="2390775" cy="2611437"/>
            <a:chOff x="1955" y="975"/>
            <a:chExt cx="1506" cy="1645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1955" y="975"/>
              <a:ext cx="1506" cy="1645"/>
              <a:chOff x="1864" y="975"/>
              <a:chExt cx="1506" cy="1645"/>
            </a:xfrm>
          </p:grpSpPr>
          <p:sp>
            <p:nvSpPr>
              <p:cNvPr id="13342" name="Line 6"/>
              <p:cNvSpPr>
                <a:spLocks noChangeShapeType="1"/>
              </p:cNvSpPr>
              <p:nvPr/>
            </p:nvSpPr>
            <p:spPr bwMode="auto">
              <a:xfrm>
                <a:off x="2541" y="1047"/>
                <a:ext cx="0" cy="15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43" name="Line 7"/>
              <p:cNvSpPr>
                <a:spLocks noChangeShapeType="1"/>
              </p:cNvSpPr>
              <p:nvPr/>
            </p:nvSpPr>
            <p:spPr bwMode="auto">
              <a:xfrm>
                <a:off x="1864" y="2427"/>
                <a:ext cx="14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3344" name="Object 11"/>
              <p:cNvGraphicFramePr>
                <a:graphicFrameLocks noChangeAspect="1"/>
              </p:cNvGraphicFramePr>
              <p:nvPr/>
            </p:nvGraphicFramePr>
            <p:xfrm>
              <a:off x="3195" y="2427"/>
              <a:ext cx="175" cy="193"/>
            </p:xfrm>
            <a:graphic>
              <a:graphicData uri="http://schemas.openxmlformats.org/presentationml/2006/ole">
                <p:oleObj spid="_x0000_s61447" name="Equation" r:id="rId5" imgW="126835" imgH="139518" progId="">
                  <p:embed/>
                </p:oleObj>
              </a:graphicData>
            </a:graphic>
          </p:graphicFrame>
          <p:graphicFrame>
            <p:nvGraphicFramePr>
              <p:cNvPr id="13345" name="Object 17"/>
              <p:cNvGraphicFramePr>
                <a:graphicFrameLocks noChangeAspect="1"/>
              </p:cNvGraphicFramePr>
              <p:nvPr/>
            </p:nvGraphicFramePr>
            <p:xfrm>
              <a:off x="2541" y="975"/>
              <a:ext cx="184" cy="217"/>
            </p:xfrm>
            <a:graphic>
              <a:graphicData uri="http://schemas.openxmlformats.org/presentationml/2006/ole">
                <p:oleObj spid="_x0000_s61448" name="Equation" r:id="rId6" imgW="139579" imgH="164957" progId="">
                  <p:embed/>
                </p:oleObj>
              </a:graphicData>
            </a:graphic>
          </p:graphicFrame>
        </p:grpSp>
        <p:sp>
          <p:nvSpPr>
            <p:cNvPr id="13341" name="AutoShape 25"/>
            <p:cNvSpPr>
              <a:spLocks noChangeArrowheads="1"/>
            </p:cNvSpPr>
            <p:nvPr/>
          </p:nvSpPr>
          <p:spPr bwMode="auto">
            <a:xfrm rot="5400000" flipH="1" flipV="1">
              <a:off x="2849" y="1652"/>
              <a:ext cx="436" cy="58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097588" y="1508125"/>
            <a:ext cx="2468562" cy="2611438"/>
            <a:chOff x="3841" y="950"/>
            <a:chExt cx="1555" cy="1645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3841" y="950"/>
              <a:ext cx="1555" cy="1645"/>
              <a:chOff x="3678" y="950"/>
              <a:chExt cx="1555" cy="1645"/>
            </a:xfrm>
          </p:grpSpPr>
          <p:sp>
            <p:nvSpPr>
              <p:cNvPr id="13336" name="Line 8"/>
              <p:cNvSpPr>
                <a:spLocks noChangeShapeType="1"/>
              </p:cNvSpPr>
              <p:nvPr/>
            </p:nvSpPr>
            <p:spPr bwMode="auto">
              <a:xfrm>
                <a:off x="4380" y="1047"/>
                <a:ext cx="0" cy="15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37" name="Line 9"/>
              <p:cNvSpPr>
                <a:spLocks noChangeShapeType="1"/>
              </p:cNvSpPr>
              <p:nvPr/>
            </p:nvSpPr>
            <p:spPr bwMode="auto">
              <a:xfrm>
                <a:off x="3678" y="1870"/>
                <a:ext cx="14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3338" name="Object 15"/>
              <p:cNvGraphicFramePr>
                <a:graphicFrameLocks noChangeAspect="1"/>
              </p:cNvGraphicFramePr>
              <p:nvPr/>
            </p:nvGraphicFramePr>
            <p:xfrm>
              <a:off x="5057" y="1870"/>
              <a:ext cx="176" cy="193"/>
            </p:xfrm>
            <a:graphic>
              <a:graphicData uri="http://schemas.openxmlformats.org/presentationml/2006/ole">
                <p:oleObj spid="_x0000_s61445" name="Equation" r:id="rId7" imgW="126835" imgH="139518" progId="">
                  <p:embed/>
                </p:oleObj>
              </a:graphicData>
            </a:graphic>
          </p:graphicFrame>
          <p:graphicFrame>
            <p:nvGraphicFramePr>
              <p:cNvPr id="13339" name="Object 18"/>
              <p:cNvGraphicFramePr>
                <a:graphicFrameLocks noChangeAspect="1"/>
              </p:cNvGraphicFramePr>
              <p:nvPr/>
            </p:nvGraphicFramePr>
            <p:xfrm>
              <a:off x="4380" y="950"/>
              <a:ext cx="184" cy="217"/>
            </p:xfrm>
            <a:graphic>
              <a:graphicData uri="http://schemas.openxmlformats.org/presentationml/2006/ole">
                <p:oleObj spid="_x0000_s61446" name="Equation" r:id="rId8" imgW="139579" imgH="164957" progId="">
                  <p:embed/>
                </p:oleObj>
              </a:graphicData>
            </a:graphic>
          </p:graphicFrame>
        </p:grpSp>
        <p:sp>
          <p:nvSpPr>
            <p:cNvPr id="13335" name="AutoShape 27"/>
            <p:cNvSpPr>
              <a:spLocks noChangeArrowheads="1"/>
            </p:cNvSpPr>
            <p:nvPr/>
          </p:nvSpPr>
          <p:spPr bwMode="auto">
            <a:xfrm rot="2813130" flipH="1" flipV="1">
              <a:off x="4712" y="1169"/>
              <a:ext cx="436" cy="58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846138" y="3314700"/>
            <a:ext cx="1420812" cy="2555875"/>
            <a:chOff x="533" y="2088"/>
            <a:chExt cx="895" cy="1610"/>
          </a:xfrm>
        </p:grpSpPr>
        <p:sp>
          <p:nvSpPr>
            <p:cNvPr id="13332" name="AutoShape 23"/>
            <p:cNvSpPr>
              <a:spLocks noChangeArrowheads="1"/>
            </p:cNvSpPr>
            <p:nvPr/>
          </p:nvSpPr>
          <p:spPr bwMode="auto">
            <a:xfrm flipV="1">
              <a:off x="824" y="2088"/>
              <a:ext cx="436" cy="580"/>
            </a:xfrm>
            <a:prstGeom prst="triangle">
              <a:avLst>
                <a:gd name="adj" fmla="val 50000"/>
              </a:avLst>
            </a:prstGeom>
            <a:solidFill>
              <a:srgbClr val="0000FF">
                <a:alpha val="50195"/>
              </a:srgbClr>
            </a:solidFill>
            <a:ln w="28575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13333" name="Object 33"/>
            <p:cNvGraphicFramePr>
              <a:graphicFrameLocks noChangeAspect="1"/>
            </p:cNvGraphicFramePr>
            <p:nvPr/>
          </p:nvGraphicFramePr>
          <p:xfrm>
            <a:off x="533" y="2862"/>
            <a:ext cx="895" cy="836"/>
          </p:xfrm>
          <a:graphic>
            <a:graphicData uri="http://schemas.openxmlformats.org/presentationml/2006/ole">
              <p:oleObj spid="_x0000_s61444" name="Equation" r:id="rId9" imgW="761669" imgH="710891" progId="">
                <p:embed/>
              </p:oleObj>
            </a:graphicData>
          </a:graphic>
        </p:graphicFrame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105150" y="2736850"/>
            <a:ext cx="1763713" cy="3127375"/>
            <a:chOff x="1956" y="1724"/>
            <a:chExt cx="1111" cy="1970"/>
          </a:xfrm>
        </p:grpSpPr>
        <p:sp>
          <p:nvSpPr>
            <p:cNvPr id="13330" name="AutoShape 24"/>
            <p:cNvSpPr>
              <a:spLocks noChangeArrowheads="1"/>
            </p:cNvSpPr>
            <p:nvPr/>
          </p:nvSpPr>
          <p:spPr bwMode="auto">
            <a:xfrm rot="5400000">
              <a:off x="2028" y="1652"/>
              <a:ext cx="436" cy="580"/>
            </a:xfrm>
            <a:prstGeom prst="triangle">
              <a:avLst>
                <a:gd name="adj" fmla="val 50000"/>
              </a:avLst>
            </a:prstGeom>
            <a:solidFill>
              <a:srgbClr val="0000FF">
                <a:alpha val="50195"/>
              </a:srgbClr>
            </a:solidFill>
            <a:ln w="28575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13331" name="Object 38"/>
            <p:cNvGraphicFramePr>
              <a:graphicFrameLocks noChangeAspect="1"/>
            </p:cNvGraphicFramePr>
            <p:nvPr/>
          </p:nvGraphicFramePr>
          <p:xfrm>
            <a:off x="2148" y="2837"/>
            <a:ext cx="919" cy="857"/>
          </p:xfrm>
          <a:graphic>
            <a:graphicData uri="http://schemas.openxmlformats.org/presentationml/2006/ole">
              <p:oleObj spid="_x0000_s61443" name="Equation" r:id="rId10" imgW="761669" imgH="710891" progId="">
                <p:embed/>
              </p:oleObj>
            </a:graphicData>
          </a:graphic>
        </p:graphicFrame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102350" y="3236913"/>
            <a:ext cx="1925638" cy="2620962"/>
            <a:chOff x="3844" y="2039"/>
            <a:chExt cx="1213" cy="1651"/>
          </a:xfrm>
        </p:grpSpPr>
        <p:sp>
          <p:nvSpPr>
            <p:cNvPr id="13328" name="AutoShape 26"/>
            <p:cNvSpPr>
              <a:spLocks noChangeArrowheads="1"/>
            </p:cNvSpPr>
            <p:nvPr/>
          </p:nvSpPr>
          <p:spPr bwMode="auto">
            <a:xfrm rot="2741819">
              <a:off x="3916" y="1967"/>
              <a:ext cx="436" cy="580"/>
            </a:xfrm>
            <a:prstGeom prst="triangle">
              <a:avLst>
                <a:gd name="adj" fmla="val 50000"/>
              </a:avLst>
            </a:prstGeom>
            <a:solidFill>
              <a:srgbClr val="0000FF">
                <a:alpha val="50195"/>
              </a:srgbClr>
            </a:solidFill>
            <a:ln w="28575">
              <a:noFill/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13329" name="Object 39"/>
            <p:cNvGraphicFramePr>
              <a:graphicFrameLocks noChangeAspect="1"/>
            </p:cNvGraphicFramePr>
            <p:nvPr/>
          </p:nvGraphicFramePr>
          <p:xfrm>
            <a:off x="4090" y="2869"/>
            <a:ext cx="967" cy="821"/>
          </p:xfrm>
          <a:graphic>
            <a:graphicData uri="http://schemas.openxmlformats.org/presentationml/2006/ole">
              <p:oleObj spid="_x0000_s61442" name="Equation" r:id="rId11" imgW="838200" imgH="711200" progId="">
                <p:embed/>
              </p:oleObj>
            </a:graphicData>
          </a:graphic>
        </p:graphicFrame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2805113" y="5080000"/>
            <a:ext cx="3033712" cy="152400"/>
            <a:chOff x="1767" y="3200"/>
            <a:chExt cx="1911" cy="96"/>
          </a:xfrm>
        </p:grpSpPr>
        <p:sp>
          <p:nvSpPr>
            <p:cNvPr id="13324" name="Oval 46"/>
            <p:cNvSpPr>
              <a:spLocks noChangeArrowheads="1"/>
            </p:cNvSpPr>
            <p:nvPr/>
          </p:nvSpPr>
          <p:spPr bwMode="auto">
            <a:xfrm>
              <a:off x="1767" y="3224"/>
              <a:ext cx="72" cy="72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3485" y="3200"/>
              <a:ext cx="193" cy="73"/>
              <a:chOff x="3485" y="3200"/>
              <a:chExt cx="193" cy="73"/>
            </a:xfrm>
          </p:grpSpPr>
          <p:sp>
            <p:nvSpPr>
              <p:cNvPr id="13326" name="Line 47"/>
              <p:cNvSpPr>
                <a:spLocks noChangeShapeType="1"/>
              </p:cNvSpPr>
              <p:nvPr/>
            </p:nvSpPr>
            <p:spPr bwMode="auto">
              <a:xfrm>
                <a:off x="3485" y="3200"/>
                <a:ext cx="1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327" name="Line 48"/>
              <p:cNvSpPr>
                <a:spLocks noChangeShapeType="1"/>
              </p:cNvSpPr>
              <p:nvPr/>
            </p:nvSpPr>
            <p:spPr bwMode="auto">
              <a:xfrm>
                <a:off x="3485" y="3273"/>
                <a:ext cx="1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DD751A-C44A-4E6A-9A30-EFA56E41C1F5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538288" y="1739900"/>
            <a:ext cx="2381250" cy="3570288"/>
            <a:chOff x="969" y="1096"/>
            <a:chExt cx="1500" cy="2249"/>
          </a:xfrm>
        </p:grpSpPr>
        <p:graphicFrame>
          <p:nvGraphicFramePr>
            <p:cNvPr id="14371" name="Object 14"/>
            <p:cNvGraphicFramePr>
              <a:graphicFrameLocks noChangeAspect="1"/>
            </p:cNvGraphicFramePr>
            <p:nvPr/>
          </p:nvGraphicFramePr>
          <p:xfrm>
            <a:off x="969" y="2450"/>
            <a:ext cx="863" cy="895"/>
          </p:xfrm>
          <a:graphic>
            <a:graphicData uri="http://schemas.openxmlformats.org/presentationml/2006/ole">
              <p:oleObj spid="_x0000_s62469" name="Equation" r:id="rId3" imgW="685800" imgH="711200" progId="">
                <p:embed/>
              </p:oleObj>
            </a:graphicData>
          </a:graphic>
        </p:graphicFrame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598" y="1096"/>
              <a:ext cx="871" cy="820"/>
              <a:chOff x="1598" y="1096"/>
              <a:chExt cx="871" cy="820"/>
            </a:xfrm>
          </p:grpSpPr>
          <p:sp>
            <p:nvSpPr>
              <p:cNvPr id="14373" name="AutoShape 13"/>
              <p:cNvSpPr>
                <a:spLocks noChangeArrowheads="1"/>
              </p:cNvSpPr>
              <p:nvPr/>
            </p:nvSpPr>
            <p:spPr bwMode="auto">
              <a:xfrm rot="8022672" flipV="1">
                <a:off x="1736" y="1139"/>
                <a:ext cx="436" cy="580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2857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4374" name="Text Box 15"/>
              <p:cNvSpPr txBox="1">
                <a:spLocks noChangeArrowheads="1"/>
              </p:cNvSpPr>
              <p:nvPr/>
            </p:nvSpPr>
            <p:spPr bwMode="auto">
              <a:xfrm rot="15560">
                <a:off x="2241" y="133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4375" name="Text Box 16"/>
              <p:cNvSpPr txBox="1">
                <a:spLocks noChangeArrowheads="1"/>
              </p:cNvSpPr>
              <p:nvPr/>
            </p:nvSpPr>
            <p:spPr bwMode="auto">
              <a:xfrm rot="15560">
                <a:off x="1598" y="109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4376" name="Text Box 17"/>
              <p:cNvSpPr txBox="1">
                <a:spLocks noChangeArrowheads="1"/>
              </p:cNvSpPr>
              <p:nvPr/>
            </p:nvSpPr>
            <p:spPr bwMode="auto">
              <a:xfrm rot="15560">
                <a:off x="1816" y="172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2</a:t>
                </a:r>
              </a:p>
            </p:txBody>
          </p:sp>
        </p:grp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308100" y="471488"/>
            <a:ext cx="1343025" cy="1341437"/>
            <a:chOff x="824" y="297"/>
            <a:chExt cx="846" cy="845"/>
          </a:xfrm>
        </p:grpSpPr>
        <p:sp>
          <p:nvSpPr>
            <p:cNvPr id="14367" name="AutoShape 25"/>
            <p:cNvSpPr>
              <a:spLocks noChangeArrowheads="1"/>
            </p:cNvSpPr>
            <p:nvPr/>
          </p:nvSpPr>
          <p:spPr bwMode="auto">
            <a:xfrm rot="18917810" flipV="1">
              <a:off x="1113" y="516"/>
              <a:ext cx="436" cy="58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368" name="Text Box 26"/>
            <p:cNvSpPr txBox="1">
              <a:spLocks noChangeArrowheads="1"/>
            </p:cNvSpPr>
            <p:nvPr/>
          </p:nvSpPr>
          <p:spPr bwMode="auto">
            <a:xfrm rot="15560">
              <a:off x="1442" y="950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1</a:t>
              </a:r>
            </a:p>
          </p:txBody>
        </p:sp>
        <p:sp>
          <p:nvSpPr>
            <p:cNvPr id="14369" name="Text Box 27"/>
            <p:cNvSpPr txBox="1">
              <a:spLocks noChangeArrowheads="1"/>
            </p:cNvSpPr>
            <p:nvPr/>
          </p:nvSpPr>
          <p:spPr bwMode="auto">
            <a:xfrm rot="15560">
              <a:off x="824" y="733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2</a:t>
              </a:r>
            </a:p>
          </p:txBody>
        </p:sp>
        <p:sp>
          <p:nvSpPr>
            <p:cNvPr id="14370" name="Text Box 28"/>
            <p:cNvSpPr txBox="1">
              <a:spLocks noChangeArrowheads="1"/>
            </p:cNvSpPr>
            <p:nvPr/>
          </p:nvSpPr>
          <p:spPr bwMode="auto">
            <a:xfrm rot="15560">
              <a:off x="1211" y="297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/>
                <a:t>3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038225" y="779463"/>
            <a:ext cx="3111500" cy="2611437"/>
            <a:chOff x="654" y="491"/>
            <a:chExt cx="1960" cy="1645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654" y="588"/>
              <a:ext cx="1549" cy="1548"/>
              <a:chOff x="654" y="1120"/>
              <a:chExt cx="1549" cy="1548"/>
            </a:xfrm>
          </p:grpSpPr>
          <p:sp>
            <p:nvSpPr>
              <p:cNvPr id="14365" name="Line 4"/>
              <p:cNvSpPr>
                <a:spLocks noChangeShapeType="1"/>
              </p:cNvSpPr>
              <p:nvPr/>
            </p:nvSpPr>
            <p:spPr bwMode="auto">
              <a:xfrm>
                <a:off x="824" y="1120"/>
                <a:ext cx="0" cy="15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6" name="Line 5"/>
              <p:cNvSpPr>
                <a:spLocks noChangeShapeType="1"/>
              </p:cNvSpPr>
              <p:nvPr/>
            </p:nvSpPr>
            <p:spPr bwMode="auto">
              <a:xfrm>
                <a:off x="654" y="2450"/>
                <a:ext cx="15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63" name="Line 11"/>
            <p:cNvSpPr>
              <a:spLocks noChangeShapeType="1"/>
            </p:cNvSpPr>
            <p:nvPr/>
          </p:nvSpPr>
          <p:spPr bwMode="auto">
            <a:xfrm flipV="1">
              <a:off x="678" y="491"/>
              <a:ext cx="1573" cy="1597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14364" name="Object 29"/>
            <p:cNvGraphicFramePr>
              <a:graphicFrameLocks noChangeAspect="1"/>
            </p:cNvGraphicFramePr>
            <p:nvPr/>
          </p:nvGraphicFramePr>
          <p:xfrm>
            <a:off x="2106" y="660"/>
            <a:ext cx="508" cy="228"/>
          </p:xfrm>
          <a:graphic>
            <a:graphicData uri="http://schemas.openxmlformats.org/presentationml/2006/ole">
              <p:oleObj spid="_x0000_s62468" name="Equation" r:id="rId4" imgW="368140" imgH="165028" progId="">
                <p:embed/>
              </p:oleObj>
            </a:graphicData>
          </a:graphic>
        </p:graphicFrame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879975" y="817563"/>
            <a:ext cx="2882900" cy="2878137"/>
            <a:chOff x="3074" y="515"/>
            <a:chExt cx="1816" cy="1813"/>
          </a:xfrm>
        </p:grpSpPr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3074" y="515"/>
              <a:ext cx="1816" cy="1621"/>
              <a:chOff x="3074" y="515"/>
              <a:chExt cx="1816" cy="1621"/>
            </a:xfrm>
          </p:grpSpPr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 flipH="1">
                <a:off x="3293" y="588"/>
                <a:ext cx="1549" cy="1548"/>
                <a:chOff x="654" y="1120"/>
                <a:chExt cx="1549" cy="1548"/>
              </a:xfrm>
            </p:grpSpPr>
            <p:sp>
              <p:nvSpPr>
                <p:cNvPr id="14360" name="Line 36"/>
                <p:cNvSpPr>
                  <a:spLocks noChangeShapeType="1"/>
                </p:cNvSpPr>
                <p:nvPr/>
              </p:nvSpPr>
              <p:spPr bwMode="auto">
                <a:xfrm>
                  <a:off x="824" y="1120"/>
                  <a:ext cx="0" cy="15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361" name="Line 37"/>
                <p:cNvSpPr>
                  <a:spLocks noChangeShapeType="1"/>
                </p:cNvSpPr>
                <p:nvPr/>
              </p:nvSpPr>
              <p:spPr bwMode="auto">
                <a:xfrm>
                  <a:off x="654" y="2450"/>
                  <a:ext cx="154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4358" name="Line 38"/>
              <p:cNvSpPr>
                <a:spLocks noChangeShapeType="1"/>
              </p:cNvSpPr>
              <p:nvPr/>
            </p:nvSpPr>
            <p:spPr bwMode="auto">
              <a:xfrm flipH="1" flipV="1">
                <a:off x="3317" y="515"/>
                <a:ext cx="1573" cy="1597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4359" name="Object 39"/>
              <p:cNvGraphicFramePr>
                <a:graphicFrameLocks noChangeAspect="1"/>
              </p:cNvGraphicFramePr>
              <p:nvPr/>
            </p:nvGraphicFramePr>
            <p:xfrm>
              <a:off x="3074" y="660"/>
              <a:ext cx="631" cy="228"/>
            </p:xfrm>
            <a:graphic>
              <a:graphicData uri="http://schemas.openxmlformats.org/presentationml/2006/ole">
                <p:oleObj spid="_x0000_s62467" name="Equation" r:id="rId5" imgW="457002" imgH="165028" progId="">
                  <p:embed/>
                </p:oleObj>
              </a:graphicData>
            </a:graphic>
          </p:graphicFrame>
        </p:grp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3511" y="1434"/>
              <a:ext cx="857" cy="894"/>
              <a:chOff x="3511" y="1434"/>
              <a:chExt cx="857" cy="894"/>
            </a:xfrm>
          </p:grpSpPr>
          <p:sp>
            <p:nvSpPr>
              <p:cNvPr id="14353" name="Text Box 42"/>
              <p:cNvSpPr txBox="1">
                <a:spLocks noChangeArrowheads="1"/>
              </p:cNvSpPr>
              <p:nvPr/>
            </p:nvSpPr>
            <p:spPr bwMode="auto">
              <a:xfrm rot="15560">
                <a:off x="4116" y="1458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4354" name="Text Box 43"/>
              <p:cNvSpPr txBox="1">
                <a:spLocks noChangeArrowheads="1"/>
              </p:cNvSpPr>
              <p:nvPr/>
            </p:nvSpPr>
            <p:spPr bwMode="auto">
              <a:xfrm rot="15560">
                <a:off x="3511" y="1434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4355" name="Text Box 44"/>
              <p:cNvSpPr txBox="1">
                <a:spLocks noChangeArrowheads="1"/>
              </p:cNvSpPr>
              <p:nvPr/>
            </p:nvSpPr>
            <p:spPr bwMode="auto">
              <a:xfrm rot="15560">
                <a:off x="4140" y="2136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4356" name="AutoShape 45"/>
              <p:cNvSpPr>
                <a:spLocks noChangeArrowheads="1"/>
              </p:cNvSpPr>
              <p:nvPr/>
            </p:nvSpPr>
            <p:spPr bwMode="auto">
              <a:xfrm rot="16200000" flipH="1">
                <a:off x="3645" y="1615"/>
                <a:ext cx="532" cy="557"/>
              </a:xfrm>
              <a:prstGeom prst="rtTriangl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5494338" y="1239838"/>
            <a:ext cx="2576512" cy="4057650"/>
            <a:chOff x="3461" y="781"/>
            <a:chExt cx="1623" cy="2556"/>
          </a:xfrm>
        </p:grpSpPr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4237" y="781"/>
              <a:ext cx="847" cy="823"/>
              <a:chOff x="4237" y="781"/>
              <a:chExt cx="847" cy="823"/>
            </a:xfrm>
          </p:grpSpPr>
          <p:sp>
            <p:nvSpPr>
              <p:cNvPr id="14347" name="Text Box 46"/>
              <p:cNvSpPr txBox="1">
                <a:spLocks noChangeArrowheads="1"/>
              </p:cNvSpPr>
              <p:nvPr/>
            </p:nvSpPr>
            <p:spPr bwMode="auto">
              <a:xfrm rot="15560">
                <a:off x="4285" y="1410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14348" name="Text Box 47"/>
              <p:cNvSpPr txBox="1">
                <a:spLocks noChangeArrowheads="1"/>
              </p:cNvSpPr>
              <p:nvPr/>
            </p:nvSpPr>
            <p:spPr bwMode="auto">
              <a:xfrm rot="15560">
                <a:off x="4237" y="781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2</a:t>
                </a:r>
              </a:p>
            </p:txBody>
          </p:sp>
          <p:sp>
            <p:nvSpPr>
              <p:cNvPr id="14349" name="Text Box 48"/>
              <p:cNvSpPr txBox="1">
                <a:spLocks noChangeArrowheads="1"/>
              </p:cNvSpPr>
              <p:nvPr/>
            </p:nvSpPr>
            <p:spPr bwMode="auto">
              <a:xfrm rot="15560">
                <a:off x="4856" y="1412"/>
                <a:ext cx="2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3</a:t>
                </a:r>
              </a:p>
            </p:txBody>
          </p:sp>
          <p:sp>
            <p:nvSpPr>
              <p:cNvPr id="14350" name="AutoShape 50"/>
              <p:cNvSpPr>
                <a:spLocks noChangeArrowheads="1"/>
              </p:cNvSpPr>
              <p:nvPr/>
            </p:nvSpPr>
            <p:spPr bwMode="auto">
              <a:xfrm>
                <a:off x="4406" y="902"/>
                <a:ext cx="532" cy="557"/>
              </a:xfrm>
              <a:prstGeom prst="rtTriangle">
                <a:avLst/>
              </a:prstGeom>
              <a:solidFill>
                <a:srgbClr val="0000FF">
                  <a:alpha val="50195"/>
                </a:srgbClr>
              </a:solidFill>
              <a:ln w="28575">
                <a:noFill/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aphicFrame>
          <p:nvGraphicFramePr>
            <p:cNvPr id="14346" name="Object 51"/>
            <p:cNvGraphicFramePr>
              <a:graphicFrameLocks noChangeAspect="1"/>
            </p:cNvGraphicFramePr>
            <p:nvPr/>
          </p:nvGraphicFramePr>
          <p:xfrm>
            <a:off x="3461" y="2475"/>
            <a:ext cx="1016" cy="862"/>
          </p:xfrm>
          <a:graphic>
            <a:graphicData uri="http://schemas.openxmlformats.org/presentationml/2006/ole">
              <p:oleObj spid="_x0000_s62466" name="Equation" r:id="rId6" imgW="838200" imgH="7112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TRANSFORMATIONS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SCALING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REFLECTION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D72456F-4723-4CE3-AF00-71812E98B0AC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76288" y="1765300"/>
            <a:ext cx="5621337" cy="3736975"/>
            <a:chOff x="489" y="1112"/>
            <a:chExt cx="3541" cy="2354"/>
          </a:xfrm>
        </p:grpSpPr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489" y="1112"/>
              <a:ext cx="9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Translation</a:t>
              </a:r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537" y="1337"/>
              <a:ext cx="2416" cy="2129"/>
              <a:chOff x="558" y="950"/>
              <a:chExt cx="2416" cy="2129"/>
            </a:xfrm>
          </p:grpSpPr>
          <p:sp>
            <p:nvSpPr>
              <p:cNvPr id="17419" name="Line 15"/>
              <p:cNvSpPr>
                <a:spLocks noChangeShapeType="1"/>
              </p:cNvSpPr>
              <p:nvPr/>
            </p:nvSpPr>
            <p:spPr bwMode="auto">
              <a:xfrm flipH="1">
                <a:off x="776" y="2305"/>
                <a:ext cx="992" cy="6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0" name="Line 17"/>
              <p:cNvSpPr>
                <a:spLocks noChangeShapeType="1"/>
              </p:cNvSpPr>
              <p:nvPr/>
            </p:nvSpPr>
            <p:spPr bwMode="auto">
              <a:xfrm>
                <a:off x="1767" y="2305"/>
                <a:ext cx="992" cy="6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lg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4" name="Group 32"/>
              <p:cNvGrpSpPr>
                <a:grpSpLocks/>
              </p:cNvGrpSpPr>
              <p:nvPr/>
            </p:nvGrpSpPr>
            <p:grpSpPr bwMode="auto">
              <a:xfrm>
                <a:off x="993" y="1724"/>
                <a:ext cx="532" cy="750"/>
                <a:chOff x="1549" y="2692"/>
                <a:chExt cx="532" cy="750"/>
              </a:xfrm>
            </p:grpSpPr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549" y="2692"/>
                  <a:ext cx="532" cy="725"/>
                  <a:chOff x="1574" y="2475"/>
                  <a:chExt cx="1016" cy="1499"/>
                </a:xfrm>
              </p:grpSpPr>
              <p:sp>
                <p:nvSpPr>
                  <p:cNvPr id="17438" name="Freeform 12"/>
                  <p:cNvSpPr>
                    <a:spLocks/>
                  </p:cNvSpPr>
                  <p:nvPr/>
                </p:nvSpPr>
                <p:spPr bwMode="auto">
                  <a:xfrm>
                    <a:off x="1574" y="2475"/>
                    <a:ext cx="508" cy="1499"/>
                  </a:xfrm>
                  <a:custGeom>
                    <a:avLst/>
                    <a:gdLst>
                      <a:gd name="T0" fmla="*/ 508 w 508"/>
                      <a:gd name="T1" fmla="*/ 0 h 1499"/>
                      <a:gd name="T2" fmla="*/ 508 w 508"/>
                      <a:gd name="T3" fmla="*/ 1499 h 1499"/>
                      <a:gd name="T4" fmla="*/ 0 w 508"/>
                      <a:gd name="T5" fmla="*/ 1233 h 1499"/>
                      <a:gd name="T6" fmla="*/ 508 w 508"/>
                      <a:gd name="T7" fmla="*/ 0 h 149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08" h="1499">
                        <a:moveTo>
                          <a:pt x="508" y="0"/>
                        </a:moveTo>
                        <a:lnTo>
                          <a:pt x="508" y="1499"/>
                        </a:lnTo>
                        <a:lnTo>
                          <a:pt x="0" y="1233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0000FF">
                      <a:alpha val="70195"/>
                    </a:srgbClr>
                  </a:solidFill>
                  <a:ln w="19050" cmpd="sng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7439" name="Freeform 13"/>
                  <p:cNvSpPr>
                    <a:spLocks/>
                  </p:cNvSpPr>
                  <p:nvPr/>
                </p:nvSpPr>
                <p:spPr bwMode="auto">
                  <a:xfrm flipH="1">
                    <a:off x="2082" y="2475"/>
                    <a:ext cx="508" cy="1499"/>
                  </a:xfrm>
                  <a:custGeom>
                    <a:avLst/>
                    <a:gdLst>
                      <a:gd name="T0" fmla="*/ 508 w 508"/>
                      <a:gd name="T1" fmla="*/ 0 h 1499"/>
                      <a:gd name="T2" fmla="*/ 508 w 508"/>
                      <a:gd name="T3" fmla="*/ 1499 h 1499"/>
                      <a:gd name="T4" fmla="*/ 0 w 508"/>
                      <a:gd name="T5" fmla="*/ 1233 h 1499"/>
                      <a:gd name="T6" fmla="*/ 508 w 508"/>
                      <a:gd name="T7" fmla="*/ 0 h 149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08" h="1499">
                        <a:moveTo>
                          <a:pt x="508" y="0"/>
                        </a:moveTo>
                        <a:lnTo>
                          <a:pt x="508" y="1499"/>
                        </a:lnTo>
                        <a:lnTo>
                          <a:pt x="0" y="1233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0000FF">
                      <a:alpha val="30196"/>
                    </a:srgbClr>
                  </a:solidFill>
                  <a:ln w="19050" cmpd="sng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7437" name="Oval 22"/>
                <p:cNvSpPr>
                  <a:spLocks noChangeArrowheads="1"/>
                </p:cNvSpPr>
                <p:nvPr/>
              </p:nvSpPr>
              <p:spPr bwMode="auto">
                <a:xfrm>
                  <a:off x="1767" y="3369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6" name="Group 33"/>
              <p:cNvGrpSpPr>
                <a:grpSpLocks/>
              </p:cNvGrpSpPr>
              <p:nvPr/>
            </p:nvGrpSpPr>
            <p:grpSpPr bwMode="auto">
              <a:xfrm>
                <a:off x="1937" y="1361"/>
                <a:ext cx="532" cy="751"/>
                <a:chOff x="2493" y="2329"/>
                <a:chExt cx="532" cy="751"/>
              </a:xfrm>
            </p:grpSpPr>
            <p:grpSp>
              <p:nvGrpSpPr>
                <p:cNvPr id="7" name="Group 19"/>
                <p:cNvGrpSpPr>
                  <a:grpSpLocks/>
                </p:cNvGrpSpPr>
                <p:nvPr/>
              </p:nvGrpSpPr>
              <p:grpSpPr bwMode="auto">
                <a:xfrm>
                  <a:off x="2493" y="2329"/>
                  <a:ext cx="532" cy="725"/>
                  <a:chOff x="1574" y="2475"/>
                  <a:chExt cx="1016" cy="1499"/>
                </a:xfrm>
              </p:grpSpPr>
              <p:sp>
                <p:nvSpPr>
                  <p:cNvPr id="17434" name="Freeform 20"/>
                  <p:cNvSpPr>
                    <a:spLocks/>
                  </p:cNvSpPr>
                  <p:nvPr/>
                </p:nvSpPr>
                <p:spPr bwMode="auto">
                  <a:xfrm>
                    <a:off x="1574" y="2475"/>
                    <a:ext cx="508" cy="1499"/>
                  </a:xfrm>
                  <a:custGeom>
                    <a:avLst/>
                    <a:gdLst>
                      <a:gd name="T0" fmla="*/ 508 w 508"/>
                      <a:gd name="T1" fmla="*/ 0 h 1499"/>
                      <a:gd name="T2" fmla="*/ 508 w 508"/>
                      <a:gd name="T3" fmla="*/ 1499 h 1499"/>
                      <a:gd name="T4" fmla="*/ 0 w 508"/>
                      <a:gd name="T5" fmla="*/ 1233 h 1499"/>
                      <a:gd name="T6" fmla="*/ 508 w 508"/>
                      <a:gd name="T7" fmla="*/ 0 h 149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08" h="1499">
                        <a:moveTo>
                          <a:pt x="508" y="0"/>
                        </a:moveTo>
                        <a:lnTo>
                          <a:pt x="508" y="1499"/>
                        </a:lnTo>
                        <a:lnTo>
                          <a:pt x="0" y="1233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0000FF">
                      <a:alpha val="70195"/>
                    </a:srgbClr>
                  </a:solidFill>
                  <a:ln w="19050" cmpd="sng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7435" name="Freeform 21"/>
                  <p:cNvSpPr>
                    <a:spLocks/>
                  </p:cNvSpPr>
                  <p:nvPr/>
                </p:nvSpPr>
                <p:spPr bwMode="auto">
                  <a:xfrm flipH="1">
                    <a:off x="2082" y="2475"/>
                    <a:ext cx="508" cy="1499"/>
                  </a:xfrm>
                  <a:custGeom>
                    <a:avLst/>
                    <a:gdLst>
                      <a:gd name="T0" fmla="*/ 508 w 508"/>
                      <a:gd name="T1" fmla="*/ 0 h 1499"/>
                      <a:gd name="T2" fmla="*/ 508 w 508"/>
                      <a:gd name="T3" fmla="*/ 1499 h 1499"/>
                      <a:gd name="T4" fmla="*/ 0 w 508"/>
                      <a:gd name="T5" fmla="*/ 1233 h 1499"/>
                      <a:gd name="T6" fmla="*/ 508 w 508"/>
                      <a:gd name="T7" fmla="*/ 0 h 149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08" h="1499">
                        <a:moveTo>
                          <a:pt x="508" y="0"/>
                        </a:moveTo>
                        <a:lnTo>
                          <a:pt x="508" y="1499"/>
                        </a:lnTo>
                        <a:lnTo>
                          <a:pt x="0" y="1233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0000FF">
                      <a:alpha val="30196"/>
                    </a:srgbClr>
                  </a:solidFill>
                  <a:ln w="19050" cmpd="sng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7433" name="Oval 23"/>
                <p:cNvSpPr>
                  <a:spLocks noChangeArrowheads="1"/>
                </p:cNvSpPr>
                <p:nvPr/>
              </p:nvSpPr>
              <p:spPr bwMode="auto">
                <a:xfrm>
                  <a:off x="2711" y="3007"/>
                  <a:ext cx="73" cy="7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</p:grpSp>
          <p:grpSp>
            <p:nvGrpSpPr>
              <p:cNvPr id="8" name="Group 34"/>
              <p:cNvGrpSpPr>
                <a:grpSpLocks/>
              </p:cNvGrpSpPr>
              <p:nvPr/>
            </p:nvGrpSpPr>
            <p:grpSpPr bwMode="auto">
              <a:xfrm>
                <a:off x="582" y="2087"/>
                <a:ext cx="2337" cy="605"/>
                <a:chOff x="1138" y="3055"/>
                <a:chExt cx="2337" cy="605"/>
              </a:xfrm>
            </p:grpSpPr>
            <p:graphicFrame>
              <p:nvGraphicFramePr>
                <p:cNvPr id="17429" name="Object 24"/>
                <p:cNvGraphicFramePr>
                  <a:graphicFrameLocks noChangeAspect="1"/>
                </p:cNvGraphicFramePr>
                <p:nvPr/>
              </p:nvGraphicFramePr>
              <p:xfrm>
                <a:off x="1138" y="3320"/>
                <a:ext cx="678" cy="340"/>
              </p:xfrm>
              <a:graphic>
                <a:graphicData uri="http://schemas.openxmlformats.org/presentationml/2006/ole">
                  <p:oleObj spid="_x0000_s65543" name="Equation" r:id="rId3" imgW="507780" imgH="253890" progId="">
                    <p:embed/>
                  </p:oleObj>
                </a:graphicData>
              </a:graphic>
            </p:graphicFrame>
            <p:graphicFrame>
              <p:nvGraphicFramePr>
                <p:cNvPr id="17430" name="Object 25"/>
                <p:cNvGraphicFramePr>
                  <a:graphicFrameLocks noChangeAspect="1"/>
                </p:cNvGraphicFramePr>
                <p:nvPr/>
              </p:nvGraphicFramePr>
              <p:xfrm>
                <a:off x="2807" y="3059"/>
                <a:ext cx="668" cy="278"/>
              </p:xfrm>
              <a:graphic>
                <a:graphicData uri="http://schemas.openxmlformats.org/presentationml/2006/ole">
                  <p:oleObj spid="_x0000_s65544" name="Equation" r:id="rId4" imgW="609336" imgH="253890" progId="">
                    <p:embed/>
                  </p:oleObj>
                </a:graphicData>
              </a:graphic>
            </p:graphicFrame>
            <p:sp>
              <p:nvSpPr>
                <p:cNvPr id="1743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91" y="3055"/>
                  <a:ext cx="920" cy="36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arrow" w="lg" len="lg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558" y="950"/>
                <a:ext cx="2416" cy="2129"/>
                <a:chOff x="1114" y="1918"/>
                <a:chExt cx="2416" cy="2129"/>
              </a:xfrm>
            </p:grpSpPr>
            <p:sp>
              <p:nvSpPr>
                <p:cNvPr id="1742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324" y="2160"/>
                  <a:ext cx="0" cy="1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lg" len="lg"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graphicFrame>
              <p:nvGraphicFramePr>
                <p:cNvPr id="17426" name="Object 28"/>
                <p:cNvGraphicFramePr>
                  <a:graphicFrameLocks noChangeAspect="1"/>
                </p:cNvGraphicFramePr>
                <p:nvPr/>
              </p:nvGraphicFramePr>
              <p:xfrm>
                <a:off x="3340" y="3829"/>
                <a:ext cx="190" cy="209"/>
              </p:xfrm>
              <a:graphic>
                <a:graphicData uri="http://schemas.openxmlformats.org/presentationml/2006/ole">
                  <p:oleObj spid="_x0000_s65540" name="Equation" r:id="rId5" imgW="126835" imgH="139518" progId="">
                    <p:embed/>
                  </p:oleObj>
                </a:graphicData>
              </a:graphic>
            </p:graphicFrame>
            <p:graphicFrame>
              <p:nvGraphicFramePr>
                <p:cNvPr id="17427" name="Object 29"/>
                <p:cNvGraphicFramePr>
                  <a:graphicFrameLocks noChangeAspect="1"/>
                </p:cNvGraphicFramePr>
                <p:nvPr/>
              </p:nvGraphicFramePr>
              <p:xfrm>
                <a:off x="2227" y="1918"/>
                <a:ext cx="204" cy="241"/>
              </p:xfrm>
              <a:graphic>
                <a:graphicData uri="http://schemas.openxmlformats.org/presentationml/2006/ole">
                  <p:oleObj spid="_x0000_s65541" name="Equation" r:id="rId6" imgW="139579" imgH="164957" progId="">
                    <p:embed/>
                  </p:oleObj>
                </a:graphicData>
              </a:graphic>
            </p:graphicFrame>
            <p:graphicFrame>
              <p:nvGraphicFramePr>
                <p:cNvPr id="17428" name="Object 30"/>
                <p:cNvGraphicFramePr>
                  <a:graphicFrameLocks noChangeAspect="1"/>
                </p:cNvGraphicFramePr>
                <p:nvPr/>
              </p:nvGraphicFramePr>
              <p:xfrm>
                <a:off x="1114" y="3829"/>
                <a:ext cx="218" cy="218"/>
              </p:xfrm>
              <a:graphic>
                <a:graphicData uri="http://schemas.openxmlformats.org/presentationml/2006/ole">
                  <p:oleObj spid="_x0000_s65542" name="Equation" r:id="rId7" imgW="126725" imgH="126725" progId="">
                    <p:embed/>
                  </p:oleObj>
                </a:graphicData>
              </a:graphic>
            </p:graphicFrame>
          </p:grpSp>
        </p:grpSp>
        <p:graphicFrame>
          <p:nvGraphicFramePr>
            <p:cNvPr id="17418" name="Object 36"/>
            <p:cNvGraphicFramePr>
              <a:graphicFrameLocks noChangeAspect="1"/>
            </p:cNvGraphicFramePr>
            <p:nvPr/>
          </p:nvGraphicFramePr>
          <p:xfrm>
            <a:off x="3219" y="1192"/>
            <a:ext cx="811" cy="1065"/>
          </p:xfrm>
          <a:graphic>
            <a:graphicData uri="http://schemas.openxmlformats.org/presentationml/2006/ole">
              <p:oleObj spid="_x0000_s65539" name="Equation" r:id="rId8" imgW="647700" imgH="850900" progId="">
                <p:embed/>
              </p:oleObj>
            </a:graphicData>
          </a:graphic>
        </p:graphicFrame>
      </p:grp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7225"/>
          </a:xfrm>
        </p:spPr>
        <p:txBody>
          <a:bodyPr/>
          <a:lstStyle/>
          <a:p>
            <a:pPr eaLnBrk="1" hangingPunct="1"/>
            <a:r>
              <a:rPr lang="en-US" sz="3200" smtClean="0"/>
              <a:t>3D Transformations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072063" y="4005263"/>
          <a:ext cx="3265487" cy="1808162"/>
        </p:xfrm>
        <a:graphic>
          <a:graphicData uri="http://schemas.openxmlformats.org/presentationml/2006/ole">
            <p:oleObj spid="_x0000_s65538" name="Equation" r:id="rId9" imgW="1651000" imgH="914400" progId="">
              <p:embed/>
            </p:oleObj>
          </a:graphicData>
        </a:graphic>
      </p:graphicFrame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93738" y="1189038"/>
            <a:ext cx="637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Very similar to 2D. Using 4x4 matrices rather than 3x3.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7CD0D29B-9347-4DEC-BB76-75654256A9E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6868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Shearing in 3D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Shearing is also more complicated.  Here is one example: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call this a shear with respect to the x-z plane.</a:t>
            </a:r>
          </a:p>
        </p:txBody>
      </p:sp>
      <p:pic>
        <p:nvPicPr>
          <p:cNvPr id="36870" name="Picture 6" descr="shear3D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03538" y="3757613"/>
            <a:ext cx="31718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866" name="Object 7"/>
          <p:cNvGraphicFramePr>
            <a:graphicFrameLocks noChangeAspect="1"/>
          </p:cNvGraphicFramePr>
          <p:nvPr/>
        </p:nvGraphicFramePr>
        <p:xfrm>
          <a:off x="3219450" y="1943100"/>
          <a:ext cx="2578100" cy="1625600"/>
        </p:xfrm>
        <a:graphic>
          <a:graphicData uri="http://schemas.openxmlformats.org/presentationml/2006/ole">
            <p:oleObj spid="_x0000_s87042" name="Equation" r:id="rId8" imgW="1409700" imgH="889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2BE1898A-687A-4067-94D2-E4260510F12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29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685800" y="1371600"/>
            <a:ext cx="75438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We can represent a </a:t>
            </a:r>
            <a:r>
              <a:rPr lang="en-US" sz="2800" b="1" smtClean="0"/>
              <a:t>point</a:t>
            </a:r>
            <a:r>
              <a:rPr lang="en-US" sz="2800" smtClean="0"/>
              <a:t>, </a:t>
            </a:r>
            <a:r>
              <a:rPr lang="en-US" sz="2800" b="1" smtClean="0"/>
              <a:t>p </a:t>
            </a:r>
            <a:r>
              <a:rPr lang="en-US" sz="2800" smtClean="0"/>
              <a:t>= (x,y), in the plane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as a column vector </a:t>
            </a:r>
          </a:p>
          <a:p>
            <a:pPr lvl="1" eaLnBrk="1" hangingPunct="1"/>
            <a:endParaRPr lang="en-US" sz="2400" smtClean="0"/>
          </a:p>
          <a:p>
            <a:pPr lvl="1" eaLnBrk="1" hangingPunct="1"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buFont typeface="Wingdings" pitchFamily="2" charset="2"/>
              <a:buNone/>
            </a:pPr>
            <a:endParaRPr lang="en-US" sz="2400" smtClean="0"/>
          </a:p>
          <a:p>
            <a:pPr lvl="1" eaLnBrk="1" hangingPunct="1"/>
            <a:r>
              <a:rPr lang="en-US" sz="2400" smtClean="0"/>
              <a:t>as a row vector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356100" y="2116138"/>
          <a:ext cx="584200" cy="1241425"/>
        </p:xfrm>
        <a:graphic>
          <a:graphicData uri="http://schemas.openxmlformats.org/presentationml/2006/ole">
            <p:oleObj spid="_x0000_s1026" name="Equation" r:id="rId6" imgW="203200" imgH="431800" progId="Equation.3">
              <p:embed/>
            </p:oleObj>
          </a:graphicData>
        </a:graphic>
      </p:graphicFrame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3905250" y="4457700"/>
          <a:ext cx="1246188" cy="569913"/>
        </p:xfrm>
        <a:graphic>
          <a:graphicData uri="http://schemas.openxmlformats.org/presentationml/2006/ole">
            <p:oleObj spid="_x0000_s1027" name="Equation" r:id="rId7" imgW="4445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B4863FE1-ADE6-44E1-87BE-6FDDAFD75C06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3796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Basic 3-D transformations: scaling</a:t>
            </a:r>
            <a:endParaRPr lang="en-US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Some of the 3-D transformations are just like the 2-D ones.  </a:t>
            </a:r>
          </a:p>
          <a:p>
            <a:pPr eaLnBrk="1" hangingPunct="1">
              <a:buFontTx/>
              <a:buNone/>
            </a:pPr>
            <a:r>
              <a:rPr lang="en-US" smtClean="0"/>
              <a:t>For example, </a:t>
            </a:r>
            <a:r>
              <a:rPr lang="en-US" u="sng" smtClean="0"/>
              <a:t>scaling</a:t>
            </a:r>
            <a:r>
              <a:rPr lang="en-US" smtClean="0"/>
              <a:t>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3798" name="Picture 6" descr="scale3D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3438" y="3375025"/>
            <a:ext cx="49276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794" name="Object 8"/>
          <p:cNvGraphicFramePr>
            <a:graphicFrameLocks noChangeAspect="1"/>
          </p:cNvGraphicFramePr>
          <p:nvPr/>
        </p:nvGraphicFramePr>
        <p:xfrm>
          <a:off x="5886450" y="3695700"/>
          <a:ext cx="2514600" cy="1454150"/>
        </p:xfrm>
        <a:graphic>
          <a:graphicData uri="http://schemas.openxmlformats.org/presentationml/2006/ole">
            <p:oleObj spid="_x0000_s89090" name="Equation" r:id="rId8" imgW="1536700" imgH="889000" progId="Equation.3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A6CFD55F-D7B3-4E81-8D96-45D09FE0203D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5847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 in 3D</a:t>
            </a:r>
          </a:p>
        </p:txBody>
      </p:sp>
      <p:sp>
        <p:nvSpPr>
          <p:cNvPr id="3584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206500"/>
            <a:ext cx="77724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Rotation now has more possibilities in 3D: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02300" y="2227263"/>
            <a:ext cx="2039938" cy="1981200"/>
            <a:chOff x="3872" y="1563"/>
            <a:chExt cx="1141" cy="1088"/>
          </a:xfrm>
        </p:grpSpPr>
        <p:pic>
          <p:nvPicPr>
            <p:cNvPr id="35851" name="Picture 6" descr="rotate3D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72" y="1563"/>
              <a:ext cx="1141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5843" name="Object 7"/>
            <p:cNvGraphicFramePr>
              <a:graphicFrameLocks noChangeAspect="1"/>
            </p:cNvGraphicFramePr>
            <p:nvPr/>
          </p:nvGraphicFramePr>
          <p:xfrm>
            <a:off x="4661" y="2339"/>
            <a:ext cx="150" cy="150"/>
          </p:xfrm>
          <a:graphic>
            <a:graphicData uri="http://schemas.openxmlformats.org/presentationml/2006/ole">
              <p:oleObj spid="_x0000_s86019" name="Equation" r:id="rId9" imgW="203040" imgH="203040" progId="">
                <p:embed/>
              </p:oleObj>
            </a:graphicData>
          </a:graphic>
        </p:graphicFrame>
        <p:graphicFrame>
          <p:nvGraphicFramePr>
            <p:cNvPr id="35844" name="Object 8"/>
            <p:cNvGraphicFramePr>
              <a:graphicFrameLocks noChangeAspect="1"/>
            </p:cNvGraphicFramePr>
            <p:nvPr/>
          </p:nvGraphicFramePr>
          <p:xfrm>
            <a:off x="4351" y="1797"/>
            <a:ext cx="150" cy="178"/>
          </p:xfrm>
          <a:graphic>
            <a:graphicData uri="http://schemas.openxmlformats.org/presentationml/2006/ole">
              <p:oleObj spid="_x0000_s86020" name="Equation" r:id="rId10" imgW="203040" imgH="241200" progId="">
                <p:embed/>
              </p:oleObj>
            </a:graphicData>
          </a:graphic>
        </p:graphicFrame>
        <p:graphicFrame>
          <p:nvGraphicFramePr>
            <p:cNvPr id="35845" name="Object 9"/>
            <p:cNvGraphicFramePr>
              <a:graphicFrameLocks noChangeAspect="1"/>
            </p:cNvGraphicFramePr>
            <p:nvPr/>
          </p:nvGraphicFramePr>
          <p:xfrm>
            <a:off x="4171" y="2357"/>
            <a:ext cx="142" cy="150"/>
          </p:xfrm>
          <a:graphic>
            <a:graphicData uri="http://schemas.openxmlformats.org/presentationml/2006/ole">
              <p:oleObj spid="_x0000_s86021" name="Equation" r:id="rId11" imgW="190440" imgH="203040" progId="">
                <p:embed/>
              </p:oleObj>
            </a:graphicData>
          </a:graphic>
        </p:graphicFrame>
      </p:grpSp>
      <p:sp>
        <p:nvSpPr>
          <p:cNvPr id="35850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56263" y="4346575"/>
            <a:ext cx="2141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Use right hand rule</a:t>
            </a:r>
          </a:p>
        </p:txBody>
      </p:sp>
      <p:graphicFrame>
        <p:nvGraphicFramePr>
          <p:cNvPr id="35842" name="Object 12"/>
          <p:cNvGraphicFramePr>
            <a:graphicFrameLocks noChangeAspect="1"/>
          </p:cNvGraphicFramePr>
          <p:nvPr/>
        </p:nvGraphicFramePr>
        <p:xfrm>
          <a:off x="1136650" y="1841500"/>
          <a:ext cx="3113088" cy="4270375"/>
        </p:xfrm>
        <a:graphic>
          <a:graphicData uri="http://schemas.openxmlformats.org/presentationml/2006/ole">
            <p:oleObj spid="_x0000_s86018" name="Equation" r:id="rId12" imgW="2019300" imgH="276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ROTATION ABOUT AN ARBITRARY AXIS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337F67-4D57-4DAE-A5B0-E886391D9934}" type="slidenum">
              <a:rPr lang="en-US"/>
              <a:pPr/>
              <a:t>33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6912"/>
          </a:xfrm>
        </p:spPr>
        <p:txBody>
          <a:bodyPr/>
          <a:lstStyle/>
          <a:p>
            <a:pPr eaLnBrk="1" hangingPunct="1"/>
            <a:r>
              <a:rPr lang="en-US" sz="3200" smtClean="0"/>
              <a:t>General 3D Rotation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1738"/>
            <a:ext cx="8229600" cy="4924425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smtClean="0"/>
              <a:t>Translate the object such that rotation axis passes through the origin.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smtClean="0"/>
              <a:t>Rotate the object such that rotation axis coincides with one of Cartesian axes.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smtClean="0"/>
              <a:t>Perform specified rotation about the Cartesian axis.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smtClean="0"/>
              <a:t>Apply inverse rotation to return rotation axis to original direction.</a:t>
            </a:r>
          </a:p>
          <a:p>
            <a:pPr marL="609600" indent="-609600"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smtClean="0"/>
              <a:t>Apply inverse translation to return rotation axis to original position.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43487E-EF00-4D63-990C-B31B437D2503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923925" y="895350"/>
            <a:ext cx="2152650" cy="2073275"/>
            <a:chOff x="582" y="564"/>
            <a:chExt cx="1356" cy="1306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582" y="564"/>
              <a:ext cx="1356" cy="1306"/>
              <a:chOff x="606" y="285"/>
              <a:chExt cx="1356" cy="1306"/>
            </a:xfrm>
          </p:grpSpPr>
          <p:sp>
            <p:nvSpPr>
              <p:cNvPr id="19544" name="Line 4"/>
              <p:cNvSpPr>
                <a:spLocks noChangeShapeType="1"/>
              </p:cNvSpPr>
              <p:nvPr/>
            </p:nvSpPr>
            <p:spPr bwMode="auto">
              <a:xfrm flipV="1">
                <a:off x="606" y="1108"/>
                <a:ext cx="532" cy="3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45" name="Line 5"/>
              <p:cNvSpPr>
                <a:spLocks noChangeShapeType="1"/>
              </p:cNvSpPr>
              <p:nvPr/>
            </p:nvSpPr>
            <p:spPr bwMode="auto">
              <a:xfrm flipV="1">
                <a:off x="1138" y="334"/>
                <a:ext cx="0" cy="7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546" name="Object 7"/>
              <p:cNvGraphicFramePr>
                <a:graphicFrameLocks noChangeAspect="1"/>
              </p:cNvGraphicFramePr>
              <p:nvPr/>
            </p:nvGraphicFramePr>
            <p:xfrm>
              <a:off x="1816" y="1132"/>
              <a:ext cx="146" cy="161"/>
            </p:xfrm>
            <a:graphic>
              <a:graphicData uri="http://schemas.openxmlformats.org/presentationml/2006/ole">
                <p:oleObj spid="_x0000_s66590" name="Equation" r:id="rId3" imgW="126835" imgH="139518" progId="">
                  <p:embed/>
                </p:oleObj>
              </a:graphicData>
            </a:graphic>
          </p:graphicFrame>
          <p:graphicFrame>
            <p:nvGraphicFramePr>
              <p:cNvPr id="19547" name="Object 8"/>
              <p:cNvGraphicFramePr>
                <a:graphicFrameLocks noChangeAspect="1"/>
              </p:cNvGraphicFramePr>
              <p:nvPr/>
            </p:nvGraphicFramePr>
            <p:xfrm>
              <a:off x="643" y="1410"/>
              <a:ext cx="181" cy="181"/>
            </p:xfrm>
            <a:graphic>
              <a:graphicData uri="http://schemas.openxmlformats.org/presentationml/2006/ole">
                <p:oleObj spid="_x0000_s66591" name="Equation" r:id="rId4" imgW="126725" imgH="126725" progId="">
                  <p:embed/>
                </p:oleObj>
              </a:graphicData>
            </a:graphic>
          </p:graphicFrame>
          <p:graphicFrame>
            <p:nvGraphicFramePr>
              <p:cNvPr id="19548" name="Object 9"/>
              <p:cNvGraphicFramePr>
                <a:graphicFrameLocks noChangeAspect="1"/>
              </p:cNvGraphicFramePr>
              <p:nvPr/>
            </p:nvGraphicFramePr>
            <p:xfrm>
              <a:off x="969" y="285"/>
              <a:ext cx="164" cy="194"/>
            </p:xfrm>
            <a:graphic>
              <a:graphicData uri="http://schemas.openxmlformats.org/presentationml/2006/ole">
                <p:oleObj spid="_x0000_s66592" name="Equation" r:id="rId5" imgW="139579" imgH="164957" progId="">
                  <p:embed/>
                </p:oleObj>
              </a:graphicData>
            </a:graphic>
          </p:graphicFrame>
          <p:sp>
            <p:nvSpPr>
              <p:cNvPr id="19549" name="Line 25"/>
              <p:cNvSpPr>
                <a:spLocks noChangeShapeType="1"/>
              </p:cNvSpPr>
              <p:nvPr/>
            </p:nvSpPr>
            <p:spPr bwMode="auto">
              <a:xfrm>
                <a:off x="1138" y="1096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211" y="612"/>
              <a:ext cx="459" cy="967"/>
              <a:chOff x="1211" y="612"/>
              <a:chExt cx="459" cy="967"/>
            </a:xfrm>
          </p:grpSpPr>
          <p:sp>
            <p:nvSpPr>
              <p:cNvPr id="19539" name="Oval 63"/>
              <p:cNvSpPr>
                <a:spLocks noChangeArrowheads="1"/>
              </p:cNvSpPr>
              <p:nvPr/>
            </p:nvSpPr>
            <p:spPr bwMode="auto">
              <a:xfrm>
                <a:off x="1525" y="854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540" name="Oval 64"/>
              <p:cNvSpPr>
                <a:spLocks noChangeArrowheads="1"/>
              </p:cNvSpPr>
              <p:nvPr/>
            </p:nvSpPr>
            <p:spPr bwMode="auto">
              <a:xfrm>
                <a:off x="1356" y="1265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541" name="Line 65"/>
              <p:cNvSpPr>
                <a:spLocks noChangeShapeType="1"/>
              </p:cNvSpPr>
              <p:nvPr/>
            </p:nvSpPr>
            <p:spPr bwMode="auto">
              <a:xfrm flipH="1">
                <a:off x="1283" y="612"/>
                <a:ext cx="387" cy="9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542" name="Object 66"/>
              <p:cNvGraphicFramePr>
                <a:graphicFrameLocks noChangeAspect="1"/>
              </p:cNvGraphicFramePr>
              <p:nvPr/>
            </p:nvGraphicFramePr>
            <p:xfrm>
              <a:off x="1373" y="660"/>
              <a:ext cx="187" cy="260"/>
            </p:xfrm>
            <a:graphic>
              <a:graphicData uri="http://schemas.openxmlformats.org/presentationml/2006/ole">
                <p:oleObj spid="_x0000_s66588" name="Equation" r:id="rId6" imgW="165028" imgH="228501" progId="">
                  <p:embed/>
                </p:oleObj>
              </a:graphicData>
            </a:graphic>
          </p:graphicFrame>
          <p:graphicFrame>
            <p:nvGraphicFramePr>
              <p:cNvPr id="19543" name="Object 67"/>
              <p:cNvGraphicFramePr>
                <a:graphicFrameLocks noChangeAspect="1"/>
              </p:cNvGraphicFramePr>
              <p:nvPr/>
            </p:nvGraphicFramePr>
            <p:xfrm>
              <a:off x="1211" y="1047"/>
              <a:ext cx="173" cy="260"/>
            </p:xfrm>
            <a:graphic>
              <a:graphicData uri="http://schemas.openxmlformats.org/presentationml/2006/ole">
                <p:oleObj spid="_x0000_s66589" name="Equation" r:id="rId7" imgW="152334" imgH="228501" progId="">
                  <p:embed/>
                </p:oleObj>
              </a:graphicData>
            </a:graphic>
          </p:graphicFrame>
        </p:grpSp>
      </p:grpSp>
      <p:grpSp>
        <p:nvGrpSpPr>
          <p:cNvPr id="5" name="Group 85"/>
          <p:cNvGrpSpPr>
            <a:grpSpLocks/>
          </p:cNvGrpSpPr>
          <p:nvPr/>
        </p:nvGrpSpPr>
        <p:grpSpPr bwMode="auto">
          <a:xfrm>
            <a:off x="3533775" y="914400"/>
            <a:ext cx="2152650" cy="2073275"/>
            <a:chOff x="2226" y="576"/>
            <a:chExt cx="1356" cy="1306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226" y="576"/>
              <a:ext cx="1356" cy="1306"/>
              <a:chOff x="606" y="285"/>
              <a:chExt cx="1356" cy="1306"/>
            </a:xfrm>
          </p:grpSpPr>
          <p:sp>
            <p:nvSpPr>
              <p:cNvPr id="19531" name="Line 28"/>
              <p:cNvSpPr>
                <a:spLocks noChangeShapeType="1"/>
              </p:cNvSpPr>
              <p:nvPr/>
            </p:nvSpPr>
            <p:spPr bwMode="auto">
              <a:xfrm flipV="1">
                <a:off x="606" y="1108"/>
                <a:ext cx="532" cy="3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32" name="Line 29"/>
              <p:cNvSpPr>
                <a:spLocks noChangeShapeType="1"/>
              </p:cNvSpPr>
              <p:nvPr/>
            </p:nvSpPr>
            <p:spPr bwMode="auto">
              <a:xfrm flipV="1">
                <a:off x="1138" y="334"/>
                <a:ext cx="0" cy="7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533" name="Object 30"/>
              <p:cNvGraphicFramePr>
                <a:graphicFrameLocks noChangeAspect="1"/>
              </p:cNvGraphicFramePr>
              <p:nvPr/>
            </p:nvGraphicFramePr>
            <p:xfrm>
              <a:off x="1816" y="1132"/>
              <a:ext cx="146" cy="161"/>
            </p:xfrm>
            <a:graphic>
              <a:graphicData uri="http://schemas.openxmlformats.org/presentationml/2006/ole">
                <p:oleObj spid="_x0000_s66585" name="Equation" r:id="rId8" imgW="126835" imgH="139518" progId="">
                  <p:embed/>
                </p:oleObj>
              </a:graphicData>
            </a:graphic>
          </p:graphicFrame>
          <p:graphicFrame>
            <p:nvGraphicFramePr>
              <p:cNvPr id="19534" name="Object 31"/>
              <p:cNvGraphicFramePr>
                <a:graphicFrameLocks noChangeAspect="1"/>
              </p:cNvGraphicFramePr>
              <p:nvPr/>
            </p:nvGraphicFramePr>
            <p:xfrm>
              <a:off x="643" y="1410"/>
              <a:ext cx="181" cy="181"/>
            </p:xfrm>
            <a:graphic>
              <a:graphicData uri="http://schemas.openxmlformats.org/presentationml/2006/ole">
                <p:oleObj spid="_x0000_s66586" name="Equation" r:id="rId9" imgW="126725" imgH="126725" progId="">
                  <p:embed/>
                </p:oleObj>
              </a:graphicData>
            </a:graphic>
          </p:graphicFrame>
          <p:graphicFrame>
            <p:nvGraphicFramePr>
              <p:cNvPr id="19535" name="Object 32"/>
              <p:cNvGraphicFramePr>
                <a:graphicFrameLocks noChangeAspect="1"/>
              </p:cNvGraphicFramePr>
              <p:nvPr/>
            </p:nvGraphicFramePr>
            <p:xfrm>
              <a:off x="969" y="285"/>
              <a:ext cx="164" cy="194"/>
            </p:xfrm>
            <a:graphic>
              <a:graphicData uri="http://schemas.openxmlformats.org/presentationml/2006/ole">
                <p:oleObj spid="_x0000_s66587" name="Equation" r:id="rId10" imgW="139579" imgH="164957" progId="">
                  <p:embed/>
                </p:oleObj>
              </a:graphicData>
            </a:graphic>
          </p:graphicFrame>
          <p:sp>
            <p:nvSpPr>
              <p:cNvPr id="19536" name="Line 33"/>
              <p:cNvSpPr>
                <a:spLocks noChangeShapeType="1"/>
              </p:cNvSpPr>
              <p:nvPr/>
            </p:nvSpPr>
            <p:spPr bwMode="auto">
              <a:xfrm>
                <a:off x="1138" y="1096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2559" y="709"/>
              <a:ext cx="466" cy="967"/>
              <a:chOff x="2559" y="709"/>
              <a:chExt cx="466" cy="967"/>
            </a:xfrm>
          </p:grpSpPr>
          <p:sp>
            <p:nvSpPr>
              <p:cNvPr id="19526" name="Oval 70"/>
              <p:cNvSpPr>
                <a:spLocks noChangeArrowheads="1"/>
              </p:cNvSpPr>
              <p:nvPr/>
            </p:nvSpPr>
            <p:spPr bwMode="auto">
              <a:xfrm>
                <a:off x="2880" y="951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527" name="Oval 71"/>
              <p:cNvSpPr>
                <a:spLocks noChangeArrowheads="1"/>
              </p:cNvSpPr>
              <p:nvPr/>
            </p:nvSpPr>
            <p:spPr bwMode="auto">
              <a:xfrm>
                <a:off x="2711" y="1362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528" name="Line 72"/>
              <p:cNvSpPr>
                <a:spLocks noChangeShapeType="1"/>
              </p:cNvSpPr>
              <p:nvPr/>
            </p:nvSpPr>
            <p:spPr bwMode="auto">
              <a:xfrm flipH="1">
                <a:off x="2638" y="709"/>
                <a:ext cx="387" cy="9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529" name="Object 73"/>
              <p:cNvGraphicFramePr>
                <a:graphicFrameLocks noChangeAspect="1"/>
              </p:cNvGraphicFramePr>
              <p:nvPr/>
            </p:nvGraphicFramePr>
            <p:xfrm>
              <a:off x="2728" y="757"/>
              <a:ext cx="187" cy="260"/>
            </p:xfrm>
            <a:graphic>
              <a:graphicData uri="http://schemas.openxmlformats.org/presentationml/2006/ole">
                <p:oleObj spid="_x0000_s66583" name="Equation" r:id="rId11" imgW="165028" imgH="228501" progId="">
                  <p:embed/>
                </p:oleObj>
              </a:graphicData>
            </a:graphic>
          </p:graphicFrame>
          <p:graphicFrame>
            <p:nvGraphicFramePr>
              <p:cNvPr id="19530" name="Object 74"/>
              <p:cNvGraphicFramePr>
                <a:graphicFrameLocks noChangeAspect="1"/>
              </p:cNvGraphicFramePr>
              <p:nvPr/>
            </p:nvGraphicFramePr>
            <p:xfrm>
              <a:off x="2559" y="1144"/>
              <a:ext cx="187" cy="260"/>
            </p:xfrm>
            <a:graphic>
              <a:graphicData uri="http://schemas.openxmlformats.org/presentationml/2006/ole">
                <p:oleObj spid="_x0000_s66584" name="Equation" r:id="rId12" imgW="165028" imgH="228501" progId="">
                  <p:embed/>
                </p:oleObj>
              </a:graphicData>
            </a:graphic>
          </p:graphicFrame>
        </p:grp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5570538" y="933450"/>
            <a:ext cx="2497137" cy="2073275"/>
            <a:chOff x="3509" y="588"/>
            <a:chExt cx="1573" cy="1306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726" y="588"/>
              <a:ext cx="1356" cy="1306"/>
              <a:chOff x="606" y="285"/>
              <a:chExt cx="1356" cy="1306"/>
            </a:xfrm>
          </p:grpSpPr>
          <p:sp>
            <p:nvSpPr>
              <p:cNvPr id="19518" name="Line 35"/>
              <p:cNvSpPr>
                <a:spLocks noChangeShapeType="1"/>
              </p:cNvSpPr>
              <p:nvPr/>
            </p:nvSpPr>
            <p:spPr bwMode="auto">
              <a:xfrm flipV="1">
                <a:off x="606" y="1108"/>
                <a:ext cx="532" cy="3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19" name="Line 36"/>
              <p:cNvSpPr>
                <a:spLocks noChangeShapeType="1"/>
              </p:cNvSpPr>
              <p:nvPr/>
            </p:nvSpPr>
            <p:spPr bwMode="auto">
              <a:xfrm flipV="1">
                <a:off x="1138" y="334"/>
                <a:ext cx="0" cy="7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520" name="Object 37"/>
              <p:cNvGraphicFramePr>
                <a:graphicFrameLocks noChangeAspect="1"/>
              </p:cNvGraphicFramePr>
              <p:nvPr/>
            </p:nvGraphicFramePr>
            <p:xfrm>
              <a:off x="1816" y="1132"/>
              <a:ext cx="146" cy="161"/>
            </p:xfrm>
            <a:graphic>
              <a:graphicData uri="http://schemas.openxmlformats.org/presentationml/2006/ole">
                <p:oleObj spid="_x0000_s66580" name="Equation" r:id="rId13" imgW="126835" imgH="139518" progId="">
                  <p:embed/>
                </p:oleObj>
              </a:graphicData>
            </a:graphic>
          </p:graphicFrame>
          <p:graphicFrame>
            <p:nvGraphicFramePr>
              <p:cNvPr id="19521" name="Object 38"/>
              <p:cNvGraphicFramePr>
                <a:graphicFrameLocks noChangeAspect="1"/>
              </p:cNvGraphicFramePr>
              <p:nvPr/>
            </p:nvGraphicFramePr>
            <p:xfrm>
              <a:off x="643" y="1410"/>
              <a:ext cx="181" cy="181"/>
            </p:xfrm>
            <a:graphic>
              <a:graphicData uri="http://schemas.openxmlformats.org/presentationml/2006/ole">
                <p:oleObj spid="_x0000_s66581" name="Equation" r:id="rId14" imgW="126725" imgH="126725" progId="">
                  <p:embed/>
                </p:oleObj>
              </a:graphicData>
            </a:graphic>
          </p:graphicFrame>
          <p:graphicFrame>
            <p:nvGraphicFramePr>
              <p:cNvPr id="19522" name="Object 39"/>
              <p:cNvGraphicFramePr>
                <a:graphicFrameLocks noChangeAspect="1"/>
              </p:cNvGraphicFramePr>
              <p:nvPr/>
            </p:nvGraphicFramePr>
            <p:xfrm>
              <a:off x="969" y="285"/>
              <a:ext cx="164" cy="194"/>
            </p:xfrm>
            <a:graphic>
              <a:graphicData uri="http://schemas.openxmlformats.org/presentationml/2006/ole">
                <p:oleObj spid="_x0000_s66582" name="Equation" r:id="rId15" imgW="139579" imgH="164957" progId="">
                  <p:embed/>
                </p:oleObj>
              </a:graphicData>
            </a:graphic>
          </p:graphicFrame>
          <p:sp>
            <p:nvSpPr>
              <p:cNvPr id="19523" name="Line 40"/>
              <p:cNvSpPr>
                <a:spLocks noChangeShapeType="1"/>
              </p:cNvSpPr>
              <p:nvPr/>
            </p:nvSpPr>
            <p:spPr bwMode="auto">
              <a:xfrm>
                <a:off x="1138" y="1096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511" name="Line 80"/>
            <p:cNvSpPr>
              <a:spLocks noChangeShapeType="1"/>
            </p:cNvSpPr>
            <p:nvPr/>
          </p:nvSpPr>
          <p:spPr bwMode="auto">
            <a:xfrm flipV="1">
              <a:off x="3509" y="1265"/>
              <a:ext cx="968" cy="62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83"/>
            <p:cNvGrpSpPr>
              <a:grpSpLocks/>
            </p:cNvGrpSpPr>
            <p:nvPr/>
          </p:nvGrpSpPr>
          <p:grpSpPr bwMode="auto">
            <a:xfrm>
              <a:off x="4059" y="1143"/>
              <a:ext cx="225" cy="291"/>
              <a:chOff x="4059" y="1143"/>
              <a:chExt cx="225" cy="291"/>
            </a:xfrm>
          </p:grpSpPr>
          <p:sp>
            <p:nvSpPr>
              <p:cNvPr id="19516" name="Oval 79"/>
              <p:cNvSpPr>
                <a:spLocks noChangeArrowheads="1"/>
              </p:cNvSpPr>
              <p:nvPr/>
            </p:nvSpPr>
            <p:spPr bwMode="auto">
              <a:xfrm>
                <a:off x="4211" y="1361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graphicFrame>
            <p:nvGraphicFramePr>
              <p:cNvPr id="19517" name="Object 82"/>
              <p:cNvGraphicFramePr>
                <a:graphicFrameLocks noChangeAspect="1"/>
              </p:cNvGraphicFramePr>
              <p:nvPr/>
            </p:nvGraphicFramePr>
            <p:xfrm>
              <a:off x="4059" y="1143"/>
              <a:ext cx="187" cy="260"/>
            </p:xfrm>
            <a:graphic>
              <a:graphicData uri="http://schemas.openxmlformats.org/presentationml/2006/ole">
                <p:oleObj spid="_x0000_s66579" name="Equation" r:id="rId16" imgW="165028" imgH="228501" progId="">
                  <p:embed/>
                </p:oleObj>
              </a:graphicData>
            </a:graphic>
          </p:graphicFrame>
        </p:grpSp>
        <p:grpSp>
          <p:nvGrpSpPr>
            <p:cNvPr id="11" name="Group 84"/>
            <p:cNvGrpSpPr>
              <a:grpSpLocks/>
            </p:cNvGrpSpPr>
            <p:nvPr/>
          </p:nvGrpSpPr>
          <p:grpSpPr bwMode="auto">
            <a:xfrm>
              <a:off x="3633" y="1458"/>
              <a:ext cx="239" cy="267"/>
              <a:chOff x="3633" y="1433"/>
              <a:chExt cx="239" cy="267"/>
            </a:xfrm>
          </p:grpSpPr>
          <p:sp>
            <p:nvSpPr>
              <p:cNvPr id="19514" name="Oval 78"/>
              <p:cNvSpPr>
                <a:spLocks noChangeArrowheads="1"/>
              </p:cNvSpPr>
              <p:nvPr/>
            </p:nvSpPr>
            <p:spPr bwMode="auto">
              <a:xfrm>
                <a:off x="3799" y="1627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graphicFrame>
            <p:nvGraphicFramePr>
              <p:cNvPr id="19515" name="Object 81"/>
              <p:cNvGraphicFramePr>
                <a:graphicFrameLocks noChangeAspect="1"/>
              </p:cNvGraphicFramePr>
              <p:nvPr/>
            </p:nvGraphicFramePr>
            <p:xfrm>
              <a:off x="3633" y="1433"/>
              <a:ext cx="216" cy="260"/>
            </p:xfrm>
            <a:graphic>
              <a:graphicData uri="http://schemas.openxmlformats.org/presentationml/2006/ole">
                <p:oleObj spid="_x0000_s66578" name="Equation" r:id="rId17" imgW="190500" imgH="228600" progId="">
                  <p:embed/>
                </p:oleObj>
              </a:graphicData>
            </a:graphic>
          </p:graphicFrame>
        </p:grpSp>
      </p:grpSp>
      <p:grpSp>
        <p:nvGrpSpPr>
          <p:cNvPr id="12" name="Group 111"/>
          <p:cNvGrpSpPr>
            <a:grpSpLocks/>
          </p:cNvGrpSpPr>
          <p:nvPr/>
        </p:nvGrpSpPr>
        <p:grpSpPr bwMode="auto">
          <a:xfrm>
            <a:off x="923925" y="3544888"/>
            <a:ext cx="2497138" cy="2073275"/>
            <a:chOff x="582" y="2233"/>
            <a:chExt cx="1573" cy="1306"/>
          </a:xfrm>
        </p:grpSpPr>
        <p:grpSp>
          <p:nvGrpSpPr>
            <p:cNvPr id="13" name="Group 87"/>
            <p:cNvGrpSpPr>
              <a:grpSpLocks/>
            </p:cNvGrpSpPr>
            <p:nvPr/>
          </p:nvGrpSpPr>
          <p:grpSpPr bwMode="auto">
            <a:xfrm>
              <a:off x="582" y="2233"/>
              <a:ext cx="1573" cy="1306"/>
              <a:chOff x="3509" y="588"/>
              <a:chExt cx="1573" cy="1306"/>
            </a:xfrm>
          </p:grpSpPr>
          <p:grpSp>
            <p:nvGrpSpPr>
              <p:cNvPr id="14" name="Group 88"/>
              <p:cNvGrpSpPr>
                <a:grpSpLocks/>
              </p:cNvGrpSpPr>
              <p:nvPr/>
            </p:nvGrpSpPr>
            <p:grpSpPr bwMode="auto">
              <a:xfrm>
                <a:off x="3726" y="588"/>
                <a:ext cx="1356" cy="1306"/>
                <a:chOff x="606" y="285"/>
                <a:chExt cx="1356" cy="1306"/>
              </a:xfrm>
            </p:grpSpPr>
            <p:sp>
              <p:nvSpPr>
                <p:cNvPr id="19504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606" y="1108"/>
                  <a:ext cx="532" cy="3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9505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1138" y="334"/>
                  <a:ext cx="0" cy="77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  <p:graphicFrame>
              <p:nvGraphicFramePr>
                <p:cNvPr id="19506" name="Object 91"/>
                <p:cNvGraphicFramePr>
                  <a:graphicFrameLocks noChangeAspect="1"/>
                </p:cNvGraphicFramePr>
                <p:nvPr/>
              </p:nvGraphicFramePr>
              <p:xfrm>
                <a:off x="1816" y="1132"/>
                <a:ext cx="146" cy="161"/>
              </p:xfrm>
              <a:graphic>
                <a:graphicData uri="http://schemas.openxmlformats.org/presentationml/2006/ole">
                  <p:oleObj spid="_x0000_s66575" name="Equation" r:id="rId18" imgW="126835" imgH="139518" progId="">
                    <p:embed/>
                  </p:oleObj>
                </a:graphicData>
              </a:graphic>
            </p:graphicFrame>
            <p:graphicFrame>
              <p:nvGraphicFramePr>
                <p:cNvPr id="19507" name="Object 92"/>
                <p:cNvGraphicFramePr>
                  <a:graphicFrameLocks noChangeAspect="1"/>
                </p:cNvGraphicFramePr>
                <p:nvPr/>
              </p:nvGraphicFramePr>
              <p:xfrm>
                <a:off x="643" y="1410"/>
                <a:ext cx="181" cy="181"/>
              </p:xfrm>
              <a:graphic>
                <a:graphicData uri="http://schemas.openxmlformats.org/presentationml/2006/ole">
                  <p:oleObj spid="_x0000_s66576" name="Equation" r:id="rId19" imgW="126725" imgH="126725" progId="">
                    <p:embed/>
                  </p:oleObj>
                </a:graphicData>
              </a:graphic>
            </p:graphicFrame>
            <p:graphicFrame>
              <p:nvGraphicFramePr>
                <p:cNvPr id="19508" name="Object 93"/>
                <p:cNvGraphicFramePr>
                  <a:graphicFrameLocks noChangeAspect="1"/>
                </p:cNvGraphicFramePr>
                <p:nvPr/>
              </p:nvGraphicFramePr>
              <p:xfrm>
                <a:off x="969" y="285"/>
                <a:ext cx="164" cy="194"/>
              </p:xfrm>
              <a:graphic>
                <a:graphicData uri="http://schemas.openxmlformats.org/presentationml/2006/ole">
                  <p:oleObj spid="_x0000_s66577" name="Equation" r:id="rId20" imgW="139579" imgH="164957" progId="">
                    <p:embed/>
                  </p:oleObj>
                </a:graphicData>
              </a:graphic>
            </p:graphicFrame>
            <p:sp>
              <p:nvSpPr>
                <p:cNvPr id="19509" name="Line 94"/>
                <p:cNvSpPr>
                  <a:spLocks noChangeShapeType="1"/>
                </p:cNvSpPr>
                <p:nvPr/>
              </p:nvSpPr>
              <p:spPr bwMode="auto">
                <a:xfrm>
                  <a:off x="1138" y="1096"/>
                  <a:ext cx="7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9497" name="Line 95"/>
              <p:cNvSpPr>
                <a:spLocks noChangeShapeType="1"/>
              </p:cNvSpPr>
              <p:nvPr/>
            </p:nvSpPr>
            <p:spPr bwMode="auto">
              <a:xfrm flipV="1">
                <a:off x="3509" y="1265"/>
                <a:ext cx="968" cy="62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5" name="Group 96"/>
              <p:cNvGrpSpPr>
                <a:grpSpLocks/>
              </p:cNvGrpSpPr>
              <p:nvPr/>
            </p:nvGrpSpPr>
            <p:grpSpPr bwMode="auto">
              <a:xfrm>
                <a:off x="4059" y="1143"/>
                <a:ext cx="225" cy="291"/>
                <a:chOff x="4059" y="1143"/>
                <a:chExt cx="225" cy="291"/>
              </a:xfrm>
            </p:grpSpPr>
            <p:sp>
              <p:nvSpPr>
                <p:cNvPr id="19502" name="Oval 97"/>
                <p:cNvSpPr>
                  <a:spLocks noChangeArrowheads="1"/>
                </p:cNvSpPr>
                <p:nvPr/>
              </p:nvSpPr>
              <p:spPr bwMode="auto">
                <a:xfrm>
                  <a:off x="4211" y="1361"/>
                  <a:ext cx="73" cy="7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graphicFrame>
              <p:nvGraphicFramePr>
                <p:cNvPr id="19503" name="Object 98"/>
                <p:cNvGraphicFramePr>
                  <a:graphicFrameLocks noChangeAspect="1"/>
                </p:cNvGraphicFramePr>
                <p:nvPr/>
              </p:nvGraphicFramePr>
              <p:xfrm>
                <a:off x="4059" y="1143"/>
                <a:ext cx="187" cy="260"/>
              </p:xfrm>
              <a:graphic>
                <a:graphicData uri="http://schemas.openxmlformats.org/presentationml/2006/ole">
                  <p:oleObj spid="_x0000_s66574" name="Equation" r:id="rId21" imgW="165028" imgH="228501" progId="">
                    <p:embed/>
                  </p:oleObj>
                </a:graphicData>
              </a:graphic>
            </p:graphicFrame>
          </p:grpSp>
          <p:grpSp>
            <p:nvGrpSpPr>
              <p:cNvPr id="16" name="Group 99"/>
              <p:cNvGrpSpPr>
                <a:grpSpLocks/>
              </p:cNvGrpSpPr>
              <p:nvPr/>
            </p:nvGrpSpPr>
            <p:grpSpPr bwMode="auto">
              <a:xfrm>
                <a:off x="3633" y="1458"/>
                <a:ext cx="239" cy="267"/>
                <a:chOff x="3633" y="1433"/>
                <a:chExt cx="239" cy="267"/>
              </a:xfrm>
            </p:grpSpPr>
            <p:sp>
              <p:nvSpPr>
                <p:cNvPr id="19500" name="Oval 100"/>
                <p:cNvSpPr>
                  <a:spLocks noChangeArrowheads="1"/>
                </p:cNvSpPr>
                <p:nvPr/>
              </p:nvSpPr>
              <p:spPr bwMode="auto">
                <a:xfrm>
                  <a:off x="3799" y="1627"/>
                  <a:ext cx="73" cy="73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he-IL"/>
                </a:p>
              </p:txBody>
            </p:sp>
            <p:graphicFrame>
              <p:nvGraphicFramePr>
                <p:cNvPr id="19501" name="Object 101"/>
                <p:cNvGraphicFramePr>
                  <a:graphicFrameLocks noChangeAspect="1"/>
                </p:cNvGraphicFramePr>
                <p:nvPr/>
              </p:nvGraphicFramePr>
              <p:xfrm>
                <a:off x="3633" y="1433"/>
                <a:ext cx="216" cy="260"/>
              </p:xfrm>
              <a:graphic>
                <a:graphicData uri="http://schemas.openxmlformats.org/presentationml/2006/ole">
                  <p:oleObj spid="_x0000_s66573" name="Equation" r:id="rId22" imgW="190500" imgH="228600" progId="">
                    <p:embed/>
                  </p:oleObj>
                </a:graphicData>
              </a:graphic>
            </p:graphicFrame>
          </p:grp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>
              <a:off x="1017" y="3031"/>
              <a:ext cx="303" cy="347"/>
              <a:chOff x="1017" y="3031"/>
              <a:chExt cx="303" cy="347"/>
            </a:xfrm>
          </p:grpSpPr>
          <p:sp>
            <p:nvSpPr>
              <p:cNvPr id="19494" name="Freeform 108"/>
              <p:cNvSpPr>
                <a:spLocks/>
              </p:cNvSpPr>
              <p:nvPr/>
            </p:nvSpPr>
            <p:spPr bwMode="auto">
              <a:xfrm>
                <a:off x="1017" y="3031"/>
                <a:ext cx="145" cy="347"/>
              </a:xfrm>
              <a:custGeom>
                <a:avLst/>
                <a:gdLst>
                  <a:gd name="T0" fmla="*/ 11 w 1556"/>
                  <a:gd name="T1" fmla="*/ 269 h 2197"/>
                  <a:gd name="T2" fmla="*/ 32 w 1556"/>
                  <a:gd name="T3" fmla="*/ 318 h 2197"/>
                  <a:gd name="T4" fmla="*/ 56 w 1556"/>
                  <a:gd name="T5" fmla="*/ 341 h 2197"/>
                  <a:gd name="T6" fmla="*/ 81 w 1556"/>
                  <a:gd name="T7" fmla="*/ 345 h 2197"/>
                  <a:gd name="T8" fmla="*/ 101 w 1556"/>
                  <a:gd name="T9" fmla="*/ 330 h 2197"/>
                  <a:gd name="T10" fmla="*/ 119 w 1556"/>
                  <a:gd name="T11" fmla="*/ 299 h 2197"/>
                  <a:gd name="T12" fmla="*/ 138 w 1556"/>
                  <a:gd name="T13" fmla="*/ 246 h 2197"/>
                  <a:gd name="T14" fmla="*/ 144 w 1556"/>
                  <a:gd name="T15" fmla="*/ 188 h 2197"/>
                  <a:gd name="T16" fmla="*/ 142 w 1556"/>
                  <a:gd name="T17" fmla="*/ 131 h 2197"/>
                  <a:gd name="T18" fmla="*/ 131 w 1556"/>
                  <a:gd name="T19" fmla="*/ 78 h 2197"/>
                  <a:gd name="T20" fmla="*/ 117 w 1556"/>
                  <a:gd name="T21" fmla="*/ 43 h 2197"/>
                  <a:gd name="T22" fmla="*/ 101 w 1556"/>
                  <a:gd name="T23" fmla="*/ 20 h 2197"/>
                  <a:gd name="T24" fmla="*/ 86 w 1556"/>
                  <a:gd name="T25" fmla="*/ 5 h 2197"/>
                  <a:gd name="T26" fmla="*/ 65 w 1556"/>
                  <a:gd name="T27" fmla="*/ 1 h 2197"/>
                  <a:gd name="T28" fmla="*/ 43 w 1556"/>
                  <a:gd name="T29" fmla="*/ 13 h 2197"/>
                  <a:gd name="T30" fmla="*/ 23 w 1556"/>
                  <a:gd name="T31" fmla="*/ 43 h 2197"/>
                  <a:gd name="T32" fmla="*/ 9 w 1556"/>
                  <a:gd name="T33" fmla="*/ 78 h 2197"/>
                  <a:gd name="T34" fmla="*/ 0 w 1556"/>
                  <a:gd name="T35" fmla="*/ 124 h 219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56" h="2197">
                    <a:moveTo>
                      <a:pt x="121" y="1701"/>
                    </a:moveTo>
                    <a:cubicBezTo>
                      <a:pt x="189" y="1820"/>
                      <a:pt x="258" y="1939"/>
                      <a:pt x="339" y="2016"/>
                    </a:cubicBezTo>
                    <a:cubicBezTo>
                      <a:pt x="420" y="2093"/>
                      <a:pt x="516" y="2133"/>
                      <a:pt x="605" y="2161"/>
                    </a:cubicBezTo>
                    <a:cubicBezTo>
                      <a:pt x="694" y="2189"/>
                      <a:pt x="790" y="2197"/>
                      <a:pt x="871" y="2185"/>
                    </a:cubicBezTo>
                    <a:cubicBezTo>
                      <a:pt x="952" y="2173"/>
                      <a:pt x="1020" y="2136"/>
                      <a:pt x="1089" y="2088"/>
                    </a:cubicBezTo>
                    <a:cubicBezTo>
                      <a:pt x="1158" y="2040"/>
                      <a:pt x="1218" y="1984"/>
                      <a:pt x="1282" y="1895"/>
                    </a:cubicBezTo>
                    <a:cubicBezTo>
                      <a:pt x="1346" y="1806"/>
                      <a:pt x="1432" y="1673"/>
                      <a:pt x="1476" y="1556"/>
                    </a:cubicBezTo>
                    <a:cubicBezTo>
                      <a:pt x="1520" y="1439"/>
                      <a:pt x="1540" y="1314"/>
                      <a:pt x="1548" y="1193"/>
                    </a:cubicBezTo>
                    <a:cubicBezTo>
                      <a:pt x="1556" y="1072"/>
                      <a:pt x="1548" y="947"/>
                      <a:pt x="1524" y="830"/>
                    </a:cubicBezTo>
                    <a:cubicBezTo>
                      <a:pt x="1500" y="713"/>
                      <a:pt x="1447" y="585"/>
                      <a:pt x="1403" y="492"/>
                    </a:cubicBezTo>
                    <a:cubicBezTo>
                      <a:pt x="1359" y="399"/>
                      <a:pt x="1310" y="334"/>
                      <a:pt x="1258" y="274"/>
                    </a:cubicBezTo>
                    <a:cubicBezTo>
                      <a:pt x="1206" y="214"/>
                      <a:pt x="1146" y="169"/>
                      <a:pt x="1089" y="129"/>
                    </a:cubicBezTo>
                    <a:cubicBezTo>
                      <a:pt x="1032" y="89"/>
                      <a:pt x="983" y="52"/>
                      <a:pt x="919" y="32"/>
                    </a:cubicBezTo>
                    <a:cubicBezTo>
                      <a:pt x="855" y="12"/>
                      <a:pt x="778" y="0"/>
                      <a:pt x="702" y="8"/>
                    </a:cubicBezTo>
                    <a:cubicBezTo>
                      <a:pt x="626" y="16"/>
                      <a:pt x="537" y="36"/>
                      <a:pt x="460" y="80"/>
                    </a:cubicBezTo>
                    <a:cubicBezTo>
                      <a:pt x="383" y="124"/>
                      <a:pt x="302" y="205"/>
                      <a:pt x="242" y="274"/>
                    </a:cubicBezTo>
                    <a:cubicBezTo>
                      <a:pt x="182" y="343"/>
                      <a:pt x="137" y="407"/>
                      <a:pt x="97" y="492"/>
                    </a:cubicBezTo>
                    <a:cubicBezTo>
                      <a:pt x="57" y="577"/>
                      <a:pt x="16" y="734"/>
                      <a:pt x="0" y="782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495" name="Object 109"/>
              <p:cNvGraphicFramePr>
                <a:graphicFrameLocks noChangeAspect="1"/>
              </p:cNvGraphicFramePr>
              <p:nvPr/>
            </p:nvGraphicFramePr>
            <p:xfrm>
              <a:off x="1162" y="3128"/>
              <a:ext cx="158" cy="221"/>
            </p:xfrm>
            <a:graphic>
              <a:graphicData uri="http://schemas.openxmlformats.org/presentationml/2006/ole">
                <p:oleObj spid="_x0000_s66572" name="Equation" r:id="rId23" imgW="126725" imgH="177415" progId="">
                  <p:embed/>
                </p:oleObj>
              </a:graphicData>
            </a:graphic>
          </p:graphicFrame>
        </p:grpSp>
      </p:grpSp>
      <p:grpSp>
        <p:nvGrpSpPr>
          <p:cNvPr id="18" name="Group 112"/>
          <p:cNvGrpSpPr>
            <a:grpSpLocks/>
          </p:cNvGrpSpPr>
          <p:nvPr/>
        </p:nvGrpSpPr>
        <p:grpSpPr bwMode="auto">
          <a:xfrm>
            <a:off x="3497263" y="3544888"/>
            <a:ext cx="2152650" cy="2073275"/>
            <a:chOff x="2226" y="576"/>
            <a:chExt cx="1356" cy="1306"/>
          </a:xfrm>
        </p:grpSpPr>
        <p:grpSp>
          <p:nvGrpSpPr>
            <p:cNvPr id="19" name="Group 113"/>
            <p:cNvGrpSpPr>
              <a:grpSpLocks/>
            </p:cNvGrpSpPr>
            <p:nvPr/>
          </p:nvGrpSpPr>
          <p:grpSpPr bwMode="auto">
            <a:xfrm>
              <a:off x="2226" y="576"/>
              <a:ext cx="1356" cy="1306"/>
              <a:chOff x="606" y="285"/>
              <a:chExt cx="1356" cy="1306"/>
            </a:xfrm>
          </p:grpSpPr>
          <p:sp>
            <p:nvSpPr>
              <p:cNvPr id="19486" name="Line 114"/>
              <p:cNvSpPr>
                <a:spLocks noChangeShapeType="1"/>
              </p:cNvSpPr>
              <p:nvPr/>
            </p:nvSpPr>
            <p:spPr bwMode="auto">
              <a:xfrm flipV="1">
                <a:off x="606" y="1108"/>
                <a:ext cx="532" cy="3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87" name="Line 115"/>
              <p:cNvSpPr>
                <a:spLocks noChangeShapeType="1"/>
              </p:cNvSpPr>
              <p:nvPr/>
            </p:nvSpPr>
            <p:spPr bwMode="auto">
              <a:xfrm flipV="1">
                <a:off x="1138" y="334"/>
                <a:ext cx="0" cy="7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488" name="Object 116"/>
              <p:cNvGraphicFramePr>
                <a:graphicFrameLocks noChangeAspect="1"/>
              </p:cNvGraphicFramePr>
              <p:nvPr/>
            </p:nvGraphicFramePr>
            <p:xfrm>
              <a:off x="1816" y="1132"/>
              <a:ext cx="146" cy="161"/>
            </p:xfrm>
            <a:graphic>
              <a:graphicData uri="http://schemas.openxmlformats.org/presentationml/2006/ole">
                <p:oleObj spid="_x0000_s66569" name="Equation" r:id="rId24" imgW="126835" imgH="139518" progId="">
                  <p:embed/>
                </p:oleObj>
              </a:graphicData>
            </a:graphic>
          </p:graphicFrame>
          <p:graphicFrame>
            <p:nvGraphicFramePr>
              <p:cNvPr id="19489" name="Object 117"/>
              <p:cNvGraphicFramePr>
                <a:graphicFrameLocks noChangeAspect="1"/>
              </p:cNvGraphicFramePr>
              <p:nvPr/>
            </p:nvGraphicFramePr>
            <p:xfrm>
              <a:off x="643" y="1410"/>
              <a:ext cx="181" cy="181"/>
            </p:xfrm>
            <a:graphic>
              <a:graphicData uri="http://schemas.openxmlformats.org/presentationml/2006/ole">
                <p:oleObj spid="_x0000_s66570" name="Equation" r:id="rId25" imgW="126725" imgH="126725" progId="">
                  <p:embed/>
                </p:oleObj>
              </a:graphicData>
            </a:graphic>
          </p:graphicFrame>
          <p:graphicFrame>
            <p:nvGraphicFramePr>
              <p:cNvPr id="19490" name="Object 118"/>
              <p:cNvGraphicFramePr>
                <a:graphicFrameLocks noChangeAspect="1"/>
              </p:cNvGraphicFramePr>
              <p:nvPr/>
            </p:nvGraphicFramePr>
            <p:xfrm>
              <a:off x="969" y="285"/>
              <a:ext cx="164" cy="194"/>
            </p:xfrm>
            <a:graphic>
              <a:graphicData uri="http://schemas.openxmlformats.org/presentationml/2006/ole">
                <p:oleObj spid="_x0000_s66571" name="Equation" r:id="rId26" imgW="139579" imgH="164957" progId="">
                  <p:embed/>
                </p:oleObj>
              </a:graphicData>
            </a:graphic>
          </p:graphicFrame>
          <p:sp>
            <p:nvSpPr>
              <p:cNvPr id="19491" name="Line 119"/>
              <p:cNvSpPr>
                <a:spLocks noChangeShapeType="1"/>
              </p:cNvSpPr>
              <p:nvPr/>
            </p:nvSpPr>
            <p:spPr bwMode="auto">
              <a:xfrm>
                <a:off x="1138" y="1096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0" name="Group 120"/>
            <p:cNvGrpSpPr>
              <a:grpSpLocks/>
            </p:cNvGrpSpPr>
            <p:nvPr/>
          </p:nvGrpSpPr>
          <p:grpSpPr bwMode="auto">
            <a:xfrm>
              <a:off x="2559" y="709"/>
              <a:ext cx="466" cy="967"/>
              <a:chOff x="2559" y="709"/>
              <a:chExt cx="466" cy="967"/>
            </a:xfrm>
          </p:grpSpPr>
          <p:sp>
            <p:nvSpPr>
              <p:cNvPr id="19481" name="Oval 121"/>
              <p:cNvSpPr>
                <a:spLocks noChangeArrowheads="1"/>
              </p:cNvSpPr>
              <p:nvPr/>
            </p:nvSpPr>
            <p:spPr bwMode="auto">
              <a:xfrm>
                <a:off x="2880" y="951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482" name="Oval 122"/>
              <p:cNvSpPr>
                <a:spLocks noChangeArrowheads="1"/>
              </p:cNvSpPr>
              <p:nvPr/>
            </p:nvSpPr>
            <p:spPr bwMode="auto">
              <a:xfrm>
                <a:off x="2711" y="1362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483" name="Line 123"/>
              <p:cNvSpPr>
                <a:spLocks noChangeShapeType="1"/>
              </p:cNvSpPr>
              <p:nvPr/>
            </p:nvSpPr>
            <p:spPr bwMode="auto">
              <a:xfrm flipH="1">
                <a:off x="2638" y="709"/>
                <a:ext cx="387" cy="9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484" name="Object 124"/>
              <p:cNvGraphicFramePr>
                <a:graphicFrameLocks noChangeAspect="1"/>
              </p:cNvGraphicFramePr>
              <p:nvPr/>
            </p:nvGraphicFramePr>
            <p:xfrm>
              <a:off x="2728" y="757"/>
              <a:ext cx="187" cy="260"/>
            </p:xfrm>
            <a:graphic>
              <a:graphicData uri="http://schemas.openxmlformats.org/presentationml/2006/ole">
                <p:oleObj spid="_x0000_s66567" name="Equation" r:id="rId27" imgW="165028" imgH="228501" progId="">
                  <p:embed/>
                </p:oleObj>
              </a:graphicData>
            </a:graphic>
          </p:graphicFrame>
          <p:graphicFrame>
            <p:nvGraphicFramePr>
              <p:cNvPr id="19485" name="Object 125"/>
              <p:cNvGraphicFramePr>
                <a:graphicFrameLocks noChangeAspect="1"/>
              </p:cNvGraphicFramePr>
              <p:nvPr/>
            </p:nvGraphicFramePr>
            <p:xfrm>
              <a:off x="2559" y="1144"/>
              <a:ext cx="187" cy="260"/>
            </p:xfrm>
            <a:graphic>
              <a:graphicData uri="http://schemas.openxmlformats.org/presentationml/2006/ole">
                <p:oleObj spid="_x0000_s66568" name="Equation" r:id="rId28" imgW="165028" imgH="228501" progId="">
                  <p:embed/>
                </p:oleObj>
              </a:graphicData>
            </a:graphic>
          </p:graphicFrame>
        </p:grpSp>
      </p:grpSp>
      <p:grpSp>
        <p:nvGrpSpPr>
          <p:cNvPr id="21" name="Group 134"/>
          <p:cNvGrpSpPr>
            <a:grpSpLocks/>
          </p:cNvGrpSpPr>
          <p:nvPr/>
        </p:nvGrpSpPr>
        <p:grpSpPr bwMode="auto">
          <a:xfrm>
            <a:off x="5916613" y="3544888"/>
            <a:ext cx="2152650" cy="2073275"/>
            <a:chOff x="582" y="564"/>
            <a:chExt cx="1356" cy="1306"/>
          </a:xfrm>
        </p:grpSpPr>
        <p:grpSp>
          <p:nvGrpSpPr>
            <p:cNvPr id="22" name="Group 135"/>
            <p:cNvGrpSpPr>
              <a:grpSpLocks/>
            </p:cNvGrpSpPr>
            <p:nvPr/>
          </p:nvGrpSpPr>
          <p:grpSpPr bwMode="auto">
            <a:xfrm>
              <a:off x="582" y="564"/>
              <a:ext cx="1356" cy="1306"/>
              <a:chOff x="606" y="285"/>
              <a:chExt cx="1356" cy="1306"/>
            </a:xfrm>
          </p:grpSpPr>
          <p:sp>
            <p:nvSpPr>
              <p:cNvPr id="19473" name="Line 136"/>
              <p:cNvSpPr>
                <a:spLocks noChangeShapeType="1"/>
              </p:cNvSpPr>
              <p:nvPr/>
            </p:nvSpPr>
            <p:spPr bwMode="auto">
              <a:xfrm flipV="1">
                <a:off x="606" y="1108"/>
                <a:ext cx="532" cy="3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74" name="Line 137"/>
              <p:cNvSpPr>
                <a:spLocks noChangeShapeType="1"/>
              </p:cNvSpPr>
              <p:nvPr/>
            </p:nvSpPr>
            <p:spPr bwMode="auto">
              <a:xfrm flipV="1">
                <a:off x="1138" y="334"/>
                <a:ext cx="0" cy="7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475" name="Object 138"/>
              <p:cNvGraphicFramePr>
                <a:graphicFrameLocks noChangeAspect="1"/>
              </p:cNvGraphicFramePr>
              <p:nvPr/>
            </p:nvGraphicFramePr>
            <p:xfrm>
              <a:off x="1816" y="1132"/>
              <a:ext cx="146" cy="161"/>
            </p:xfrm>
            <a:graphic>
              <a:graphicData uri="http://schemas.openxmlformats.org/presentationml/2006/ole">
                <p:oleObj spid="_x0000_s66564" name="Equation" r:id="rId29" imgW="126835" imgH="139518" progId="">
                  <p:embed/>
                </p:oleObj>
              </a:graphicData>
            </a:graphic>
          </p:graphicFrame>
          <p:graphicFrame>
            <p:nvGraphicFramePr>
              <p:cNvPr id="19476" name="Object 139"/>
              <p:cNvGraphicFramePr>
                <a:graphicFrameLocks noChangeAspect="1"/>
              </p:cNvGraphicFramePr>
              <p:nvPr/>
            </p:nvGraphicFramePr>
            <p:xfrm>
              <a:off x="643" y="1410"/>
              <a:ext cx="181" cy="181"/>
            </p:xfrm>
            <a:graphic>
              <a:graphicData uri="http://schemas.openxmlformats.org/presentationml/2006/ole">
                <p:oleObj spid="_x0000_s66565" name="Equation" r:id="rId30" imgW="126725" imgH="126725" progId="">
                  <p:embed/>
                </p:oleObj>
              </a:graphicData>
            </a:graphic>
          </p:graphicFrame>
          <p:graphicFrame>
            <p:nvGraphicFramePr>
              <p:cNvPr id="19477" name="Object 140"/>
              <p:cNvGraphicFramePr>
                <a:graphicFrameLocks noChangeAspect="1"/>
              </p:cNvGraphicFramePr>
              <p:nvPr/>
            </p:nvGraphicFramePr>
            <p:xfrm>
              <a:off x="969" y="285"/>
              <a:ext cx="164" cy="194"/>
            </p:xfrm>
            <a:graphic>
              <a:graphicData uri="http://schemas.openxmlformats.org/presentationml/2006/ole">
                <p:oleObj spid="_x0000_s66566" name="Equation" r:id="rId31" imgW="139579" imgH="164957" progId="">
                  <p:embed/>
                </p:oleObj>
              </a:graphicData>
            </a:graphic>
          </p:graphicFrame>
          <p:sp>
            <p:nvSpPr>
              <p:cNvPr id="19478" name="Line 141"/>
              <p:cNvSpPr>
                <a:spLocks noChangeShapeType="1"/>
              </p:cNvSpPr>
              <p:nvPr/>
            </p:nvSpPr>
            <p:spPr bwMode="auto">
              <a:xfrm>
                <a:off x="1138" y="1096"/>
                <a:ext cx="79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3" name="Group 142"/>
            <p:cNvGrpSpPr>
              <a:grpSpLocks/>
            </p:cNvGrpSpPr>
            <p:nvPr/>
          </p:nvGrpSpPr>
          <p:grpSpPr bwMode="auto">
            <a:xfrm>
              <a:off x="1211" y="612"/>
              <a:ext cx="459" cy="967"/>
              <a:chOff x="1211" y="612"/>
              <a:chExt cx="459" cy="967"/>
            </a:xfrm>
          </p:grpSpPr>
          <p:sp>
            <p:nvSpPr>
              <p:cNvPr id="19468" name="Oval 143"/>
              <p:cNvSpPr>
                <a:spLocks noChangeArrowheads="1"/>
              </p:cNvSpPr>
              <p:nvPr/>
            </p:nvSpPr>
            <p:spPr bwMode="auto">
              <a:xfrm>
                <a:off x="1525" y="854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469" name="Oval 144"/>
              <p:cNvSpPr>
                <a:spLocks noChangeArrowheads="1"/>
              </p:cNvSpPr>
              <p:nvPr/>
            </p:nvSpPr>
            <p:spPr bwMode="auto">
              <a:xfrm>
                <a:off x="1356" y="1265"/>
                <a:ext cx="73" cy="73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9470" name="Line 145"/>
              <p:cNvSpPr>
                <a:spLocks noChangeShapeType="1"/>
              </p:cNvSpPr>
              <p:nvPr/>
            </p:nvSpPr>
            <p:spPr bwMode="auto">
              <a:xfrm flipH="1">
                <a:off x="1283" y="612"/>
                <a:ext cx="387" cy="96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graphicFrame>
            <p:nvGraphicFramePr>
              <p:cNvPr id="19471" name="Object 146"/>
              <p:cNvGraphicFramePr>
                <a:graphicFrameLocks noChangeAspect="1"/>
              </p:cNvGraphicFramePr>
              <p:nvPr/>
            </p:nvGraphicFramePr>
            <p:xfrm>
              <a:off x="1373" y="660"/>
              <a:ext cx="187" cy="260"/>
            </p:xfrm>
            <a:graphic>
              <a:graphicData uri="http://schemas.openxmlformats.org/presentationml/2006/ole">
                <p:oleObj spid="_x0000_s66562" name="Equation" r:id="rId32" imgW="165028" imgH="228501" progId="">
                  <p:embed/>
                </p:oleObj>
              </a:graphicData>
            </a:graphic>
          </p:graphicFrame>
          <p:graphicFrame>
            <p:nvGraphicFramePr>
              <p:cNvPr id="19472" name="Object 147"/>
              <p:cNvGraphicFramePr>
                <a:graphicFrameLocks noChangeAspect="1"/>
              </p:cNvGraphicFramePr>
              <p:nvPr/>
            </p:nvGraphicFramePr>
            <p:xfrm>
              <a:off x="1211" y="1047"/>
              <a:ext cx="173" cy="260"/>
            </p:xfrm>
            <a:graphic>
              <a:graphicData uri="http://schemas.openxmlformats.org/presentationml/2006/ole">
                <p:oleObj spid="_x0000_s66563" name="Equation" r:id="rId33" imgW="152334" imgH="228501" progId="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1D437D-8BB6-44F9-9BBC-C5518B02A6EF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654050" y="1114425"/>
          <a:ext cx="4567238" cy="1123950"/>
        </p:xfrm>
        <a:graphic>
          <a:graphicData uri="http://schemas.openxmlformats.org/presentationml/2006/ole">
            <p:oleObj spid="_x0000_s67586" name="Equation" r:id="rId3" imgW="2273300" imgH="558800" progId="">
              <p:embed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658813" y="2660650"/>
          <a:ext cx="4829175" cy="2992438"/>
        </p:xfrm>
        <a:graphic>
          <a:graphicData uri="http://schemas.openxmlformats.org/presentationml/2006/ole">
            <p:oleObj spid="_x0000_s67587" name="Equation" r:id="rId4" imgW="2539800" imgH="1574640" progId="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992813" y="625475"/>
          <a:ext cx="2268537" cy="1585913"/>
        </p:xfrm>
        <a:graphic>
          <a:graphicData uri="http://schemas.openxmlformats.org/presentationml/2006/ole">
            <p:oleObj spid="_x0000_s67588" name="Equation" r:id="rId5" imgW="1308100" imgH="914400" progId="">
              <p:embed/>
            </p:oleObj>
          </a:graphicData>
        </a:graphic>
      </p:graphicFrame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4495800" y="3505200"/>
            <a:ext cx="3300413" cy="2535238"/>
            <a:chOff x="2977" y="2015"/>
            <a:chExt cx="2079" cy="1597"/>
          </a:xfrm>
        </p:grpSpPr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3964" y="2233"/>
              <a:ext cx="0" cy="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3146" y="3152"/>
              <a:ext cx="818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3964" y="3152"/>
              <a:ext cx="8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3964" y="2281"/>
              <a:ext cx="610" cy="87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0492" name="Object 14"/>
            <p:cNvGraphicFramePr>
              <a:graphicFrameLocks noChangeAspect="1"/>
            </p:cNvGraphicFramePr>
            <p:nvPr/>
          </p:nvGraphicFramePr>
          <p:xfrm>
            <a:off x="4156" y="2040"/>
            <a:ext cx="900" cy="311"/>
          </p:xfrm>
          <a:graphic>
            <a:graphicData uri="http://schemas.openxmlformats.org/presentationml/2006/ole">
              <p:oleObj spid="_x0000_s67589" name="Equation" r:id="rId6" imgW="736280" imgH="253890" progId="">
                <p:embed/>
              </p:oleObj>
            </a:graphicData>
          </a:graphic>
        </p:graphicFrame>
        <p:graphicFrame>
          <p:nvGraphicFramePr>
            <p:cNvPr id="20493" name="Object 15"/>
            <p:cNvGraphicFramePr>
              <a:graphicFrameLocks noChangeAspect="1"/>
            </p:cNvGraphicFramePr>
            <p:nvPr/>
          </p:nvGraphicFramePr>
          <p:xfrm>
            <a:off x="4810" y="2935"/>
            <a:ext cx="175" cy="193"/>
          </p:xfrm>
          <a:graphic>
            <a:graphicData uri="http://schemas.openxmlformats.org/presentationml/2006/ole">
              <p:oleObj spid="_x0000_s67590" name="Equation" r:id="rId7" imgW="126835" imgH="139518" progId="">
                <p:embed/>
              </p:oleObj>
            </a:graphicData>
          </a:graphic>
        </p:graphicFrame>
        <p:graphicFrame>
          <p:nvGraphicFramePr>
            <p:cNvPr id="20494" name="Object 16"/>
            <p:cNvGraphicFramePr>
              <a:graphicFrameLocks noChangeAspect="1"/>
            </p:cNvGraphicFramePr>
            <p:nvPr/>
          </p:nvGraphicFramePr>
          <p:xfrm>
            <a:off x="3944" y="2015"/>
            <a:ext cx="191" cy="225"/>
          </p:xfrm>
          <a:graphic>
            <a:graphicData uri="http://schemas.openxmlformats.org/presentationml/2006/ole">
              <p:oleObj spid="_x0000_s67591" name="Equation" r:id="rId8" imgW="139579" imgH="164957" progId="">
                <p:embed/>
              </p:oleObj>
            </a:graphicData>
          </a:graphic>
        </p:graphicFrame>
        <p:graphicFrame>
          <p:nvGraphicFramePr>
            <p:cNvPr id="20495" name="Object 17"/>
            <p:cNvGraphicFramePr>
              <a:graphicFrameLocks noChangeAspect="1"/>
            </p:cNvGraphicFramePr>
            <p:nvPr/>
          </p:nvGraphicFramePr>
          <p:xfrm>
            <a:off x="2977" y="3370"/>
            <a:ext cx="218" cy="218"/>
          </p:xfrm>
          <a:graphic>
            <a:graphicData uri="http://schemas.openxmlformats.org/presentationml/2006/ole">
              <p:oleObj spid="_x0000_s67592" name="Equation" r:id="rId9" imgW="126725" imgH="126725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3C960FF-6705-4EBB-A693-7C97036EF851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15950" y="587375"/>
          <a:ext cx="4138613" cy="396875"/>
        </p:xfrm>
        <a:graphic>
          <a:graphicData uri="http://schemas.openxmlformats.org/presentationml/2006/ole">
            <p:oleObj spid="_x0000_s68610" name="Equation" r:id="rId3" imgW="2120900" imgH="203200" progId="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46113" y="1201738"/>
          <a:ext cx="7881937" cy="2530475"/>
        </p:xfrm>
        <a:graphic>
          <a:graphicData uri="http://schemas.openxmlformats.org/presentationml/2006/ole">
            <p:oleObj spid="_x0000_s68611" name="Equation" r:id="rId4" imgW="4038600" imgH="1295400" progId="">
              <p:embed/>
            </p:oleObj>
          </a:graphicData>
        </a:graphic>
      </p:graphicFrame>
      <p:graphicFrame>
        <p:nvGraphicFramePr>
          <p:cNvPr id="21510" name="Object 8"/>
          <p:cNvGraphicFramePr>
            <a:graphicFrameLocks noChangeAspect="1"/>
          </p:cNvGraphicFramePr>
          <p:nvPr/>
        </p:nvGraphicFramePr>
        <p:xfrm>
          <a:off x="731838" y="4119563"/>
          <a:ext cx="3725862" cy="1811337"/>
        </p:xfrm>
        <a:graphic>
          <a:graphicData uri="http://schemas.openxmlformats.org/presentationml/2006/ole">
            <p:oleObj spid="_x0000_s68612" name="Equation" r:id="rId5" imgW="1879600" imgH="914400" progId="">
              <p:embed/>
            </p:oleObj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994275" y="3813175"/>
            <a:ext cx="3298825" cy="2535238"/>
            <a:chOff x="3146" y="2402"/>
            <a:chExt cx="2078" cy="1597"/>
          </a:xfrm>
        </p:grpSpPr>
        <p:sp>
          <p:nvSpPr>
            <p:cNvPr id="21512" name="Line 10"/>
            <p:cNvSpPr>
              <a:spLocks noChangeShapeType="1"/>
            </p:cNvSpPr>
            <p:nvPr/>
          </p:nvSpPr>
          <p:spPr bwMode="auto">
            <a:xfrm>
              <a:off x="4133" y="2620"/>
              <a:ext cx="0" cy="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13" name="Line 11"/>
            <p:cNvSpPr>
              <a:spLocks noChangeShapeType="1"/>
            </p:cNvSpPr>
            <p:nvPr/>
          </p:nvSpPr>
          <p:spPr bwMode="auto">
            <a:xfrm flipH="1">
              <a:off x="3315" y="3539"/>
              <a:ext cx="818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14" name="Line 12"/>
            <p:cNvSpPr>
              <a:spLocks noChangeShapeType="1"/>
            </p:cNvSpPr>
            <p:nvPr/>
          </p:nvSpPr>
          <p:spPr bwMode="auto">
            <a:xfrm>
              <a:off x="4133" y="3539"/>
              <a:ext cx="8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15" name="Line 13"/>
            <p:cNvSpPr>
              <a:spLocks noChangeShapeType="1"/>
            </p:cNvSpPr>
            <p:nvPr/>
          </p:nvSpPr>
          <p:spPr bwMode="auto">
            <a:xfrm flipV="1">
              <a:off x="4133" y="2668"/>
              <a:ext cx="610" cy="87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16" name="Line 14"/>
            <p:cNvSpPr>
              <a:spLocks noChangeShapeType="1"/>
            </p:cNvSpPr>
            <p:nvPr/>
          </p:nvSpPr>
          <p:spPr bwMode="auto">
            <a:xfrm flipH="1">
              <a:off x="3461" y="3539"/>
              <a:ext cx="672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1517" name="Object 16"/>
            <p:cNvGraphicFramePr>
              <a:graphicFrameLocks noChangeAspect="1"/>
            </p:cNvGraphicFramePr>
            <p:nvPr/>
          </p:nvGraphicFramePr>
          <p:xfrm>
            <a:off x="4325" y="2427"/>
            <a:ext cx="899" cy="311"/>
          </p:xfrm>
          <a:graphic>
            <a:graphicData uri="http://schemas.openxmlformats.org/presentationml/2006/ole">
              <p:oleObj spid="_x0000_s68613" name="Equation" r:id="rId6" imgW="736280" imgH="253890" progId="">
                <p:embed/>
              </p:oleObj>
            </a:graphicData>
          </a:graphic>
        </p:graphicFrame>
        <p:graphicFrame>
          <p:nvGraphicFramePr>
            <p:cNvPr id="21518" name="Object 17"/>
            <p:cNvGraphicFramePr>
              <a:graphicFrameLocks noChangeAspect="1"/>
            </p:cNvGraphicFramePr>
            <p:nvPr/>
          </p:nvGraphicFramePr>
          <p:xfrm>
            <a:off x="4979" y="3322"/>
            <a:ext cx="175" cy="193"/>
          </p:xfrm>
          <a:graphic>
            <a:graphicData uri="http://schemas.openxmlformats.org/presentationml/2006/ole">
              <p:oleObj spid="_x0000_s68614" name="Equation" r:id="rId7" imgW="126835" imgH="139518" progId="">
                <p:embed/>
              </p:oleObj>
            </a:graphicData>
          </a:graphic>
        </p:graphicFrame>
        <p:graphicFrame>
          <p:nvGraphicFramePr>
            <p:cNvPr id="21519" name="Object 18"/>
            <p:cNvGraphicFramePr>
              <a:graphicFrameLocks noChangeAspect="1"/>
            </p:cNvGraphicFramePr>
            <p:nvPr/>
          </p:nvGraphicFramePr>
          <p:xfrm>
            <a:off x="4113" y="2402"/>
            <a:ext cx="191" cy="225"/>
          </p:xfrm>
          <a:graphic>
            <a:graphicData uri="http://schemas.openxmlformats.org/presentationml/2006/ole">
              <p:oleObj spid="_x0000_s68615" name="Equation" r:id="rId8" imgW="139579" imgH="164957" progId="">
                <p:embed/>
              </p:oleObj>
            </a:graphicData>
          </a:graphic>
        </p:graphicFrame>
        <p:graphicFrame>
          <p:nvGraphicFramePr>
            <p:cNvPr id="21520" name="Object 19"/>
            <p:cNvGraphicFramePr>
              <a:graphicFrameLocks noChangeAspect="1"/>
            </p:cNvGraphicFramePr>
            <p:nvPr/>
          </p:nvGraphicFramePr>
          <p:xfrm>
            <a:off x="3146" y="3757"/>
            <a:ext cx="218" cy="218"/>
          </p:xfrm>
          <a:graphic>
            <a:graphicData uri="http://schemas.openxmlformats.org/presentationml/2006/ole">
              <p:oleObj spid="_x0000_s68616" name="Equation" r:id="rId9" imgW="126725" imgH="126725" progId="">
                <p:embed/>
              </p:oleObj>
            </a:graphicData>
          </a:graphic>
        </p:graphicFrame>
        <p:sp>
          <p:nvSpPr>
            <p:cNvPr id="21521" name="Line 23"/>
            <p:cNvSpPr>
              <a:spLocks noChangeShapeType="1"/>
            </p:cNvSpPr>
            <p:nvPr/>
          </p:nvSpPr>
          <p:spPr bwMode="auto">
            <a:xfrm flipH="1" flipV="1">
              <a:off x="3485" y="3056"/>
              <a:ext cx="629" cy="45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2" name="Arc 24"/>
            <p:cNvSpPr>
              <a:spLocks/>
            </p:cNvSpPr>
            <p:nvPr/>
          </p:nvSpPr>
          <p:spPr bwMode="auto">
            <a:xfrm rot="18979933" flipH="1">
              <a:off x="3658" y="3368"/>
              <a:ext cx="286" cy="292"/>
            </a:xfrm>
            <a:custGeom>
              <a:avLst/>
              <a:gdLst>
                <a:gd name="T0" fmla="*/ 0 w 21600"/>
                <a:gd name="T1" fmla="*/ 0 h 21600"/>
                <a:gd name="T2" fmla="*/ 286 w 21600"/>
                <a:gd name="T3" fmla="*/ 292 h 21600"/>
                <a:gd name="T4" fmla="*/ 0 w 21600"/>
                <a:gd name="T5" fmla="*/ 29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21523" name="Object 25"/>
            <p:cNvGraphicFramePr>
              <a:graphicFrameLocks noChangeAspect="1"/>
            </p:cNvGraphicFramePr>
            <p:nvPr/>
          </p:nvGraphicFramePr>
          <p:xfrm>
            <a:off x="3484" y="3418"/>
            <a:ext cx="217" cy="199"/>
          </p:xfrm>
          <a:graphic>
            <a:graphicData uri="http://schemas.openxmlformats.org/presentationml/2006/ole">
              <p:oleObj spid="_x0000_s68617" name="Equation" r:id="rId10" imgW="152334" imgH="139639" progId="">
                <p:embed/>
              </p:oleObj>
            </a:graphicData>
          </a:graphic>
        </p:graphicFrame>
        <p:sp>
          <p:nvSpPr>
            <p:cNvPr id="21524" name="Line 28"/>
            <p:cNvSpPr>
              <a:spLocks noChangeShapeType="1"/>
            </p:cNvSpPr>
            <p:nvPr/>
          </p:nvSpPr>
          <p:spPr bwMode="auto">
            <a:xfrm flipH="1">
              <a:off x="3485" y="2692"/>
              <a:ext cx="1233" cy="363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1525" name="Object 29"/>
            <p:cNvGraphicFramePr>
              <a:graphicFrameLocks noChangeAspect="1"/>
            </p:cNvGraphicFramePr>
            <p:nvPr/>
          </p:nvGraphicFramePr>
          <p:xfrm>
            <a:off x="3291" y="2813"/>
            <a:ext cx="202" cy="218"/>
          </p:xfrm>
          <a:graphic>
            <a:graphicData uri="http://schemas.openxmlformats.org/presentationml/2006/ole">
              <p:oleObj spid="_x0000_s68618" name="Equation" r:id="rId11" imgW="164814" imgH="177492" progId="">
                <p:embed/>
              </p:oleObj>
            </a:graphicData>
          </a:graphic>
        </p:graphicFrame>
        <p:graphicFrame>
          <p:nvGraphicFramePr>
            <p:cNvPr id="21526" name="Object 35"/>
            <p:cNvGraphicFramePr>
              <a:graphicFrameLocks noChangeAspect="1"/>
            </p:cNvGraphicFramePr>
            <p:nvPr/>
          </p:nvGraphicFramePr>
          <p:xfrm>
            <a:off x="4453" y="3273"/>
            <a:ext cx="217" cy="199"/>
          </p:xfrm>
          <a:graphic>
            <a:graphicData uri="http://schemas.openxmlformats.org/presentationml/2006/ole">
              <p:oleObj spid="_x0000_s68619" name="Equation" r:id="rId12" imgW="152334" imgH="139639" progId="">
                <p:embed/>
              </p:oleObj>
            </a:graphicData>
          </a:graphic>
        </p:graphicFrame>
        <p:sp>
          <p:nvSpPr>
            <p:cNvPr id="21527" name="Line 37"/>
            <p:cNvSpPr>
              <a:spLocks noChangeShapeType="1"/>
            </p:cNvSpPr>
            <p:nvPr/>
          </p:nvSpPr>
          <p:spPr bwMode="auto">
            <a:xfrm>
              <a:off x="4138" y="3539"/>
              <a:ext cx="779" cy="4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8" name="Line 38"/>
            <p:cNvSpPr>
              <a:spLocks noChangeShapeType="1"/>
            </p:cNvSpPr>
            <p:nvPr/>
          </p:nvSpPr>
          <p:spPr bwMode="auto">
            <a:xfrm>
              <a:off x="4743" y="2668"/>
              <a:ext cx="170" cy="125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Arc 39"/>
            <p:cNvSpPr>
              <a:spLocks/>
            </p:cNvSpPr>
            <p:nvPr/>
          </p:nvSpPr>
          <p:spPr bwMode="auto">
            <a:xfrm rot="2620067">
              <a:off x="4211" y="3321"/>
              <a:ext cx="286" cy="292"/>
            </a:xfrm>
            <a:custGeom>
              <a:avLst/>
              <a:gdLst>
                <a:gd name="T0" fmla="*/ 0 w 21600"/>
                <a:gd name="T1" fmla="*/ 0 h 21600"/>
                <a:gd name="T2" fmla="*/ 286 w 21600"/>
                <a:gd name="T3" fmla="*/ 292 h 21600"/>
                <a:gd name="T4" fmla="*/ 0 w 21600"/>
                <a:gd name="T5" fmla="*/ 29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B05EA2-D82C-47CD-8182-BCD571ABBDE5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918075" y="1739900"/>
            <a:ext cx="3521075" cy="3048000"/>
            <a:chOff x="3098" y="1096"/>
            <a:chExt cx="2218" cy="1920"/>
          </a:xfrm>
        </p:grpSpPr>
        <p:sp>
          <p:nvSpPr>
            <p:cNvPr id="22537" name="Freeform 22"/>
            <p:cNvSpPr>
              <a:spLocks/>
            </p:cNvSpPr>
            <p:nvPr/>
          </p:nvSpPr>
          <p:spPr bwMode="auto">
            <a:xfrm rot="-5168405">
              <a:off x="3946" y="1896"/>
              <a:ext cx="267" cy="553"/>
            </a:xfrm>
            <a:custGeom>
              <a:avLst/>
              <a:gdLst>
                <a:gd name="T0" fmla="*/ 21 w 1556"/>
                <a:gd name="T1" fmla="*/ 428 h 2197"/>
                <a:gd name="T2" fmla="*/ 58 w 1556"/>
                <a:gd name="T3" fmla="*/ 507 h 2197"/>
                <a:gd name="T4" fmla="*/ 104 w 1556"/>
                <a:gd name="T5" fmla="*/ 544 h 2197"/>
                <a:gd name="T6" fmla="*/ 149 w 1556"/>
                <a:gd name="T7" fmla="*/ 550 h 2197"/>
                <a:gd name="T8" fmla="*/ 187 w 1556"/>
                <a:gd name="T9" fmla="*/ 526 h 2197"/>
                <a:gd name="T10" fmla="*/ 220 w 1556"/>
                <a:gd name="T11" fmla="*/ 477 h 2197"/>
                <a:gd name="T12" fmla="*/ 253 w 1556"/>
                <a:gd name="T13" fmla="*/ 392 h 2197"/>
                <a:gd name="T14" fmla="*/ 266 w 1556"/>
                <a:gd name="T15" fmla="*/ 300 h 2197"/>
                <a:gd name="T16" fmla="*/ 262 w 1556"/>
                <a:gd name="T17" fmla="*/ 209 h 2197"/>
                <a:gd name="T18" fmla="*/ 241 w 1556"/>
                <a:gd name="T19" fmla="*/ 124 h 2197"/>
                <a:gd name="T20" fmla="*/ 216 w 1556"/>
                <a:gd name="T21" fmla="*/ 69 h 2197"/>
                <a:gd name="T22" fmla="*/ 187 w 1556"/>
                <a:gd name="T23" fmla="*/ 32 h 2197"/>
                <a:gd name="T24" fmla="*/ 158 w 1556"/>
                <a:gd name="T25" fmla="*/ 8 h 2197"/>
                <a:gd name="T26" fmla="*/ 120 w 1556"/>
                <a:gd name="T27" fmla="*/ 2 h 2197"/>
                <a:gd name="T28" fmla="*/ 79 w 1556"/>
                <a:gd name="T29" fmla="*/ 20 h 2197"/>
                <a:gd name="T30" fmla="*/ 42 w 1556"/>
                <a:gd name="T31" fmla="*/ 69 h 2197"/>
                <a:gd name="T32" fmla="*/ 17 w 1556"/>
                <a:gd name="T33" fmla="*/ 124 h 2197"/>
                <a:gd name="T34" fmla="*/ 0 w 1556"/>
                <a:gd name="T35" fmla="*/ 197 h 21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56" h="2197">
                  <a:moveTo>
                    <a:pt x="121" y="1701"/>
                  </a:moveTo>
                  <a:cubicBezTo>
                    <a:pt x="189" y="1820"/>
                    <a:pt x="258" y="1939"/>
                    <a:pt x="339" y="2016"/>
                  </a:cubicBezTo>
                  <a:cubicBezTo>
                    <a:pt x="420" y="2093"/>
                    <a:pt x="516" y="2133"/>
                    <a:pt x="605" y="2161"/>
                  </a:cubicBezTo>
                  <a:cubicBezTo>
                    <a:pt x="694" y="2189"/>
                    <a:pt x="790" y="2197"/>
                    <a:pt x="871" y="2185"/>
                  </a:cubicBezTo>
                  <a:cubicBezTo>
                    <a:pt x="952" y="2173"/>
                    <a:pt x="1020" y="2136"/>
                    <a:pt x="1089" y="2088"/>
                  </a:cubicBezTo>
                  <a:cubicBezTo>
                    <a:pt x="1158" y="2040"/>
                    <a:pt x="1218" y="1984"/>
                    <a:pt x="1282" y="1895"/>
                  </a:cubicBezTo>
                  <a:cubicBezTo>
                    <a:pt x="1346" y="1806"/>
                    <a:pt x="1432" y="1673"/>
                    <a:pt x="1476" y="1556"/>
                  </a:cubicBezTo>
                  <a:cubicBezTo>
                    <a:pt x="1520" y="1439"/>
                    <a:pt x="1540" y="1314"/>
                    <a:pt x="1548" y="1193"/>
                  </a:cubicBezTo>
                  <a:cubicBezTo>
                    <a:pt x="1556" y="1072"/>
                    <a:pt x="1548" y="947"/>
                    <a:pt x="1524" y="830"/>
                  </a:cubicBezTo>
                  <a:cubicBezTo>
                    <a:pt x="1500" y="713"/>
                    <a:pt x="1447" y="585"/>
                    <a:pt x="1403" y="492"/>
                  </a:cubicBezTo>
                  <a:cubicBezTo>
                    <a:pt x="1359" y="399"/>
                    <a:pt x="1310" y="334"/>
                    <a:pt x="1258" y="274"/>
                  </a:cubicBezTo>
                  <a:cubicBezTo>
                    <a:pt x="1206" y="214"/>
                    <a:pt x="1146" y="169"/>
                    <a:pt x="1089" y="129"/>
                  </a:cubicBezTo>
                  <a:cubicBezTo>
                    <a:pt x="1032" y="89"/>
                    <a:pt x="983" y="52"/>
                    <a:pt x="919" y="32"/>
                  </a:cubicBezTo>
                  <a:cubicBezTo>
                    <a:pt x="855" y="12"/>
                    <a:pt x="778" y="0"/>
                    <a:pt x="702" y="8"/>
                  </a:cubicBezTo>
                  <a:cubicBezTo>
                    <a:pt x="626" y="16"/>
                    <a:pt x="537" y="36"/>
                    <a:pt x="460" y="80"/>
                  </a:cubicBezTo>
                  <a:cubicBezTo>
                    <a:pt x="383" y="124"/>
                    <a:pt x="302" y="205"/>
                    <a:pt x="242" y="274"/>
                  </a:cubicBezTo>
                  <a:cubicBezTo>
                    <a:pt x="182" y="343"/>
                    <a:pt x="137" y="407"/>
                    <a:pt x="97" y="492"/>
                  </a:cubicBezTo>
                  <a:cubicBezTo>
                    <a:pt x="57" y="577"/>
                    <a:pt x="16" y="734"/>
                    <a:pt x="0" y="782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8" name="Line 6"/>
            <p:cNvSpPr>
              <a:spLocks noChangeShapeType="1"/>
            </p:cNvSpPr>
            <p:nvPr/>
          </p:nvSpPr>
          <p:spPr bwMode="auto">
            <a:xfrm>
              <a:off x="4085" y="1314"/>
              <a:ext cx="0" cy="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39" name="Line 7"/>
            <p:cNvSpPr>
              <a:spLocks noChangeShapeType="1"/>
            </p:cNvSpPr>
            <p:nvPr/>
          </p:nvSpPr>
          <p:spPr bwMode="auto">
            <a:xfrm flipH="1">
              <a:off x="3267" y="2233"/>
              <a:ext cx="818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40" name="Line 8"/>
            <p:cNvSpPr>
              <a:spLocks noChangeShapeType="1"/>
            </p:cNvSpPr>
            <p:nvPr/>
          </p:nvSpPr>
          <p:spPr bwMode="auto">
            <a:xfrm>
              <a:off x="4085" y="2233"/>
              <a:ext cx="8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41" name="Line 9"/>
            <p:cNvSpPr>
              <a:spLocks noChangeShapeType="1"/>
            </p:cNvSpPr>
            <p:nvPr/>
          </p:nvSpPr>
          <p:spPr bwMode="auto">
            <a:xfrm flipV="1">
              <a:off x="4085" y="1362"/>
              <a:ext cx="610" cy="87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2542" name="Line 10"/>
            <p:cNvSpPr>
              <a:spLocks noChangeShapeType="1"/>
            </p:cNvSpPr>
            <p:nvPr/>
          </p:nvSpPr>
          <p:spPr bwMode="auto">
            <a:xfrm>
              <a:off x="4085" y="2233"/>
              <a:ext cx="779" cy="4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2543" name="Object 12"/>
            <p:cNvGraphicFramePr>
              <a:graphicFrameLocks noChangeAspect="1"/>
            </p:cNvGraphicFramePr>
            <p:nvPr/>
          </p:nvGraphicFramePr>
          <p:xfrm>
            <a:off x="4277" y="1121"/>
            <a:ext cx="900" cy="311"/>
          </p:xfrm>
          <a:graphic>
            <a:graphicData uri="http://schemas.openxmlformats.org/presentationml/2006/ole">
              <p:oleObj spid="_x0000_s69638" name="Equation" r:id="rId3" imgW="736280" imgH="253890" progId="">
                <p:embed/>
              </p:oleObj>
            </a:graphicData>
          </a:graphic>
        </p:graphicFrame>
        <p:graphicFrame>
          <p:nvGraphicFramePr>
            <p:cNvPr id="22544" name="Object 13"/>
            <p:cNvGraphicFramePr>
              <a:graphicFrameLocks noChangeAspect="1"/>
            </p:cNvGraphicFramePr>
            <p:nvPr/>
          </p:nvGraphicFramePr>
          <p:xfrm>
            <a:off x="4931" y="2016"/>
            <a:ext cx="175" cy="193"/>
          </p:xfrm>
          <a:graphic>
            <a:graphicData uri="http://schemas.openxmlformats.org/presentationml/2006/ole">
              <p:oleObj spid="_x0000_s69639" name="Equation" r:id="rId4" imgW="126835" imgH="139518" progId="">
                <p:embed/>
              </p:oleObj>
            </a:graphicData>
          </a:graphic>
        </p:graphicFrame>
        <p:graphicFrame>
          <p:nvGraphicFramePr>
            <p:cNvPr id="22545" name="Object 14"/>
            <p:cNvGraphicFramePr>
              <a:graphicFrameLocks noChangeAspect="1"/>
            </p:cNvGraphicFramePr>
            <p:nvPr/>
          </p:nvGraphicFramePr>
          <p:xfrm>
            <a:off x="4065" y="1096"/>
            <a:ext cx="191" cy="225"/>
          </p:xfrm>
          <a:graphic>
            <a:graphicData uri="http://schemas.openxmlformats.org/presentationml/2006/ole">
              <p:oleObj spid="_x0000_s69640" name="Equation" r:id="rId5" imgW="139579" imgH="164957" progId="">
                <p:embed/>
              </p:oleObj>
            </a:graphicData>
          </a:graphic>
        </p:graphicFrame>
        <p:graphicFrame>
          <p:nvGraphicFramePr>
            <p:cNvPr id="22546" name="Object 15"/>
            <p:cNvGraphicFramePr>
              <a:graphicFrameLocks noChangeAspect="1"/>
            </p:cNvGraphicFramePr>
            <p:nvPr/>
          </p:nvGraphicFramePr>
          <p:xfrm>
            <a:off x="3098" y="2451"/>
            <a:ext cx="218" cy="218"/>
          </p:xfrm>
          <a:graphic>
            <a:graphicData uri="http://schemas.openxmlformats.org/presentationml/2006/ole">
              <p:oleObj spid="_x0000_s69641" name="Equation" r:id="rId6" imgW="126725" imgH="126725" progId="">
                <p:embed/>
              </p:oleObj>
            </a:graphicData>
          </a:graphic>
        </p:graphicFrame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 flipH="1">
              <a:off x="3436" y="2233"/>
              <a:ext cx="654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2548" name="Object 23"/>
            <p:cNvGraphicFramePr>
              <a:graphicFrameLocks noChangeAspect="1"/>
            </p:cNvGraphicFramePr>
            <p:nvPr/>
          </p:nvGraphicFramePr>
          <p:xfrm>
            <a:off x="4356" y="1909"/>
            <a:ext cx="207" cy="276"/>
          </p:xfrm>
          <a:graphic>
            <a:graphicData uri="http://schemas.openxmlformats.org/presentationml/2006/ole">
              <p:oleObj spid="_x0000_s69642" name="Equation" r:id="rId7" imgW="152268" imgH="203024" progId="">
                <p:embed/>
              </p:oleObj>
            </a:graphicData>
          </a:graphic>
        </p:graphicFrame>
        <p:sp>
          <p:nvSpPr>
            <p:cNvPr id="22549" name="Line 25"/>
            <p:cNvSpPr>
              <a:spLocks noChangeShapeType="1"/>
            </p:cNvSpPr>
            <p:nvPr/>
          </p:nvSpPr>
          <p:spPr bwMode="auto">
            <a:xfrm>
              <a:off x="4670" y="1410"/>
              <a:ext cx="170" cy="1258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2550" name="Object 26"/>
            <p:cNvGraphicFramePr>
              <a:graphicFrameLocks noChangeAspect="1"/>
            </p:cNvGraphicFramePr>
            <p:nvPr/>
          </p:nvGraphicFramePr>
          <p:xfrm>
            <a:off x="4354" y="2706"/>
            <a:ext cx="962" cy="310"/>
          </p:xfrm>
          <a:graphic>
            <a:graphicData uri="http://schemas.openxmlformats.org/presentationml/2006/ole">
              <p:oleObj spid="_x0000_s69643" name="Equation" r:id="rId8" imgW="787058" imgH="253890" progId="">
                <p:embed/>
              </p:oleObj>
            </a:graphicData>
          </a:graphic>
        </p:graphicFrame>
      </p:grp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654050" y="433388"/>
          <a:ext cx="7777163" cy="1700212"/>
        </p:xfrm>
        <a:graphic>
          <a:graphicData uri="http://schemas.openxmlformats.org/presentationml/2006/ole">
            <p:oleObj spid="_x0000_s69634" name="Equation" r:id="rId9" imgW="3949700" imgH="863600" progId="">
              <p:embed/>
            </p:oleObj>
          </a:graphicData>
        </a:graphic>
      </p:graphicFrame>
      <p:graphicFrame>
        <p:nvGraphicFramePr>
          <p:cNvPr id="22534" name="Object 28"/>
          <p:cNvGraphicFramePr>
            <a:graphicFrameLocks noChangeAspect="1"/>
          </p:cNvGraphicFramePr>
          <p:nvPr/>
        </p:nvGraphicFramePr>
        <p:xfrm>
          <a:off x="731838" y="2354263"/>
          <a:ext cx="2573337" cy="371475"/>
        </p:xfrm>
        <a:graphic>
          <a:graphicData uri="http://schemas.openxmlformats.org/presentationml/2006/ole">
            <p:oleObj spid="_x0000_s69635" name="Equation" r:id="rId10" imgW="1409088" imgH="203112" progId="">
              <p:embed/>
            </p:oleObj>
          </a:graphicData>
        </a:graphic>
      </p:graphicFrame>
      <p:graphicFrame>
        <p:nvGraphicFramePr>
          <p:cNvPr id="22535" name="Object 29"/>
          <p:cNvGraphicFramePr>
            <a:graphicFrameLocks noChangeAspect="1"/>
          </p:cNvGraphicFramePr>
          <p:nvPr/>
        </p:nvGraphicFramePr>
        <p:xfrm>
          <a:off x="731838" y="2968625"/>
          <a:ext cx="3171825" cy="1811338"/>
        </p:xfrm>
        <a:graphic>
          <a:graphicData uri="http://schemas.openxmlformats.org/presentationml/2006/ole">
            <p:oleObj spid="_x0000_s69636" name="Equation" r:id="rId11" imgW="1600200" imgH="914400" progId="">
              <p:embed/>
            </p:oleObj>
          </a:graphicData>
        </a:graphic>
      </p:graphicFrame>
      <p:graphicFrame>
        <p:nvGraphicFramePr>
          <p:cNvPr id="22536" name="Object 31"/>
          <p:cNvGraphicFramePr>
            <a:graphicFrameLocks noChangeAspect="1"/>
          </p:cNvGraphicFramePr>
          <p:nvPr/>
        </p:nvGraphicFramePr>
        <p:xfrm>
          <a:off x="808038" y="5349875"/>
          <a:ext cx="6875462" cy="504825"/>
        </p:xfrm>
        <a:graphic>
          <a:graphicData uri="http://schemas.openxmlformats.org/presentationml/2006/ole">
            <p:oleObj spid="_x0000_s69637" name="Equation" r:id="rId12" imgW="3467100" imgH="254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4D0073-6982-4144-97E5-2AB230FACA21}" type="slidenum">
              <a:rPr lang="en-US"/>
              <a:pPr/>
              <a:t>38</a:t>
            </a:fld>
            <a:endParaRPr 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34988" y="625475"/>
          <a:ext cx="3976687" cy="1811338"/>
        </p:xfrm>
        <a:graphic>
          <a:graphicData uri="http://schemas.openxmlformats.org/presentationml/2006/ole">
            <p:oleObj spid="_x0000_s70658" name="Equation" r:id="rId3" imgW="2006600" imgH="914400" progId="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54050" y="2822575"/>
          <a:ext cx="6683375" cy="490538"/>
        </p:xfrm>
        <a:graphic>
          <a:graphicData uri="http://schemas.openxmlformats.org/presentationml/2006/ole">
            <p:oleObj spid="_x0000_s70659" name="Equation" r:id="rId4" imgW="3467100" imgH="254000" progId="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701675" y="3640138"/>
          <a:ext cx="7710488" cy="2054225"/>
        </p:xfrm>
        <a:graphic>
          <a:graphicData uri="http://schemas.openxmlformats.org/presentationml/2006/ole">
            <p:oleObj spid="_x0000_s70660" name="Equation" r:id="rId5" imgW="4330700" imgH="1066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51BAD0-F8B8-4A28-94E7-79547AF6F1CB}" type="slidenum">
              <a:rPr lang="en-US"/>
              <a:pPr/>
              <a:t>39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6912"/>
          </a:xfrm>
        </p:spPr>
        <p:txBody>
          <a:bodyPr/>
          <a:lstStyle/>
          <a:p>
            <a:pPr eaLnBrk="1" hangingPunct="1"/>
            <a:r>
              <a:rPr lang="en-US" sz="3200" smtClean="0"/>
              <a:t>Efficient 3D Rotations by Quaternions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731838" y="1239838"/>
          <a:ext cx="7450137" cy="1004887"/>
        </p:xfrm>
        <a:graphic>
          <a:graphicData uri="http://schemas.openxmlformats.org/presentationml/2006/ole">
            <p:oleObj spid="_x0000_s71682" name="Equation" r:id="rId3" imgW="3949700" imgH="533400" progId="">
              <p:embed/>
            </p:oleObj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769938" y="2622550"/>
          <a:ext cx="7297737" cy="474663"/>
        </p:xfrm>
        <a:graphic>
          <a:graphicData uri="http://schemas.openxmlformats.org/presentationml/2006/ole">
            <p:oleObj spid="_x0000_s71683" name="Equation" r:id="rId4" imgW="3517900" imgH="228600" progId="">
              <p:embed/>
            </p:oleObj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815975" y="3505200"/>
          <a:ext cx="6827838" cy="1104900"/>
        </p:xfrm>
        <a:graphic>
          <a:graphicData uri="http://schemas.openxmlformats.org/presentationml/2006/ole">
            <p:oleObj spid="_x0000_s71684" name="Equation" r:id="rId5" imgW="3606800" imgH="584200" progId="">
              <p:embed/>
            </p:oleObj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885825" y="4965700"/>
          <a:ext cx="6797675" cy="923925"/>
        </p:xfrm>
        <a:graphic>
          <a:graphicData uri="http://schemas.openxmlformats.org/presentationml/2006/ole">
            <p:oleObj spid="_x0000_s71685" name="Equation" r:id="rId6" imgW="3454400" imgH="46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0C2F9055-C14A-4C4E-A05A-0E49C142258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54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Representation, cont.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We can represent a </a:t>
            </a:r>
            <a:r>
              <a:rPr lang="en-US" sz="2400" b="1" smtClean="0"/>
              <a:t>2-D transformation</a:t>
            </a:r>
            <a:r>
              <a:rPr lang="en-US" sz="2400" smtClean="0"/>
              <a:t> </a:t>
            </a:r>
            <a:r>
              <a:rPr lang="en-US" sz="2400" b="1" smtClean="0"/>
              <a:t>M</a:t>
            </a:r>
            <a:r>
              <a:rPr lang="en-US" sz="2400" smtClean="0"/>
              <a:t> by a matrix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</a:t>
            </a:r>
            <a:r>
              <a:rPr lang="en-US" sz="2400" b="1" smtClean="0"/>
              <a:t>p</a:t>
            </a:r>
            <a:r>
              <a:rPr lang="en-US" sz="2400" smtClean="0"/>
              <a:t> is a column vector, </a:t>
            </a:r>
            <a:r>
              <a:rPr lang="en-US" sz="2400" i="1" smtClean="0"/>
              <a:t>M</a:t>
            </a:r>
            <a:r>
              <a:rPr lang="en-US" sz="2400" smtClean="0"/>
              <a:t> goes on the left: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</a:t>
            </a:r>
            <a:r>
              <a:rPr lang="en-US" sz="2400" b="1" smtClean="0"/>
              <a:t>p</a:t>
            </a:r>
            <a:r>
              <a:rPr lang="en-US" sz="2400" smtClean="0"/>
              <a:t> is a row vector, </a:t>
            </a:r>
            <a:r>
              <a:rPr lang="en-US" sz="2400" i="1" smtClean="0"/>
              <a:t>M</a:t>
            </a:r>
            <a:r>
              <a:rPr lang="en-US" i="1" baseline="30000" smtClean="0"/>
              <a:t>T</a:t>
            </a:r>
            <a:r>
              <a:rPr lang="en-US" sz="2400" smtClean="0"/>
              <a:t> goes on the right: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 will use </a:t>
            </a:r>
            <a:r>
              <a:rPr lang="en-US" sz="2400" b="1" smtClean="0"/>
              <a:t>column vectors</a:t>
            </a:r>
            <a:r>
              <a:rPr lang="en-US" sz="2400" smtClean="0"/>
              <a:t>.</a:t>
            </a:r>
            <a:endParaRPr lang="en-US" sz="2800" smtClean="0"/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5568950" y="4559300"/>
          <a:ext cx="3103563" cy="1408113"/>
        </p:xfrm>
        <a:graphic>
          <a:graphicData uri="http://schemas.openxmlformats.org/presentationml/2006/ole">
            <p:oleObj spid="_x0000_s2050" name="Equation" r:id="rId6" imgW="1511300" imgH="685800" progId="Equation.3">
              <p:embed/>
            </p:oleObj>
          </a:graphicData>
        </a:graphic>
      </p:graphicFrame>
      <p:graphicFrame>
        <p:nvGraphicFramePr>
          <p:cNvPr id="2051" name="Object 10"/>
          <p:cNvGraphicFramePr>
            <a:graphicFrameLocks noChangeAspect="1"/>
          </p:cNvGraphicFramePr>
          <p:nvPr/>
        </p:nvGraphicFramePr>
        <p:xfrm>
          <a:off x="6248400" y="2997200"/>
          <a:ext cx="2057400" cy="1371600"/>
        </p:xfrm>
        <a:graphic>
          <a:graphicData uri="http://schemas.openxmlformats.org/presentationml/2006/ole">
            <p:oleObj spid="_x0000_s2051" name="Equation" r:id="rId7" imgW="990600" imgH="660400" progId="Equation.3">
              <p:embed/>
            </p:oleObj>
          </a:graphicData>
        </a:graphic>
      </p:graphicFrame>
      <p:graphicFrame>
        <p:nvGraphicFramePr>
          <p:cNvPr id="2052" name="Object 12"/>
          <p:cNvGraphicFramePr>
            <a:graphicFrameLocks noChangeAspect="1"/>
          </p:cNvGraphicFramePr>
          <p:nvPr/>
        </p:nvGraphicFramePr>
        <p:xfrm>
          <a:off x="3587750" y="1847850"/>
          <a:ext cx="1498600" cy="895350"/>
        </p:xfrm>
        <a:graphic>
          <a:graphicData uri="http://schemas.openxmlformats.org/presentationml/2006/ole">
            <p:oleObj spid="_x0000_s2052" name="Equation" r:id="rId8" imgW="7239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8D88CA-B070-4820-B457-123D6C69EE38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08038" y="1201738"/>
            <a:ext cx="2619375" cy="2592387"/>
            <a:chOff x="461" y="346"/>
            <a:chExt cx="1650" cy="1633"/>
          </a:xfrm>
        </p:grpSpPr>
        <p:sp>
          <p:nvSpPr>
            <p:cNvPr id="25609" name="Line 7"/>
            <p:cNvSpPr>
              <a:spLocks noChangeShapeType="1"/>
            </p:cNvSpPr>
            <p:nvPr/>
          </p:nvSpPr>
          <p:spPr bwMode="auto">
            <a:xfrm flipV="1">
              <a:off x="461" y="1387"/>
              <a:ext cx="653" cy="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 flipV="1">
              <a:off x="1114" y="467"/>
              <a:ext cx="0" cy="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5611" name="Object 9"/>
            <p:cNvGraphicFramePr>
              <a:graphicFrameLocks noChangeAspect="1"/>
            </p:cNvGraphicFramePr>
            <p:nvPr/>
          </p:nvGraphicFramePr>
          <p:xfrm>
            <a:off x="1936" y="1411"/>
            <a:ext cx="175" cy="193"/>
          </p:xfrm>
          <a:graphic>
            <a:graphicData uri="http://schemas.openxmlformats.org/presentationml/2006/ole">
              <p:oleObj spid="_x0000_s72710" name="Equation" r:id="rId3" imgW="126835" imgH="139518" progId="">
                <p:embed/>
              </p:oleObj>
            </a:graphicData>
          </a:graphic>
        </p:graphicFrame>
        <p:graphicFrame>
          <p:nvGraphicFramePr>
            <p:cNvPr id="25612" name="Object 10"/>
            <p:cNvGraphicFramePr>
              <a:graphicFrameLocks noChangeAspect="1"/>
            </p:cNvGraphicFramePr>
            <p:nvPr/>
          </p:nvGraphicFramePr>
          <p:xfrm>
            <a:off x="509" y="1761"/>
            <a:ext cx="218" cy="218"/>
          </p:xfrm>
          <a:graphic>
            <a:graphicData uri="http://schemas.openxmlformats.org/presentationml/2006/ole">
              <p:oleObj spid="_x0000_s72711" name="Equation" r:id="rId4" imgW="126725" imgH="126725" progId="">
                <p:embed/>
              </p:oleObj>
            </a:graphicData>
          </a:graphic>
        </p:graphicFrame>
        <p:graphicFrame>
          <p:nvGraphicFramePr>
            <p:cNvPr id="25613" name="Object 11"/>
            <p:cNvGraphicFramePr>
              <a:graphicFrameLocks noChangeAspect="1"/>
            </p:cNvGraphicFramePr>
            <p:nvPr/>
          </p:nvGraphicFramePr>
          <p:xfrm>
            <a:off x="924" y="417"/>
            <a:ext cx="185" cy="219"/>
          </p:xfrm>
          <a:graphic>
            <a:graphicData uri="http://schemas.openxmlformats.org/presentationml/2006/ole">
              <p:oleObj spid="_x0000_s72712" name="Equation" r:id="rId5" imgW="139579" imgH="164957" progId="">
                <p:embed/>
              </p:oleObj>
            </a:graphicData>
          </a:graphic>
        </p:graphicFrame>
        <p:sp>
          <p:nvSpPr>
            <p:cNvPr id="25614" name="Line 12"/>
            <p:cNvSpPr>
              <a:spLocks noChangeShapeType="1"/>
            </p:cNvSpPr>
            <p:nvPr/>
          </p:nvSpPr>
          <p:spPr bwMode="auto">
            <a:xfrm>
              <a:off x="1114" y="1386"/>
              <a:ext cx="9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 flipH="1">
              <a:off x="993" y="346"/>
              <a:ext cx="508" cy="13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flipV="1">
              <a:off x="1114" y="708"/>
              <a:ext cx="242" cy="67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617" name="Freeform 21"/>
            <p:cNvSpPr>
              <a:spLocks/>
            </p:cNvSpPr>
            <p:nvPr/>
          </p:nvSpPr>
          <p:spPr bwMode="auto">
            <a:xfrm rot="-3988242" flipH="1" flipV="1">
              <a:off x="1330" y="416"/>
              <a:ext cx="170" cy="319"/>
            </a:xfrm>
            <a:custGeom>
              <a:avLst/>
              <a:gdLst>
                <a:gd name="T0" fmla="*/ 13 w 1556"/>
                <a:gd name="T1" fmla="*/ 247 h 2197"/>
                <a:gd name="T2" fmla="*/ 37 w 1556"/>
                <a:gd name="T3" fmla="*/ 293 h 2197"/>
                <a:gd name="T4" fmla="*/ 66 w 1556"/>
                <a:gd name="T5" fmla="*/ 314 h 2197"/>
                <a:gd name="T6" fmla="*/ 95 w 1556"/>
                <a:gd name="T7" fmla="*/ 317 h 2197"/>
                <a:gd name="T8" fmla="*/ 119 w 1556"/>
                <a:gd name="T9" fmla="*/ 303 h 2197"/>
                <a:gd name="T10" fmla="*/ 140 w 1556"/>
                <a:gd name="T11" fmla="*/ 275 h 2197"/>
                <a:gd name="T12" fmla="*/ 161 w 1556"/>
                <a:gd name="T13" fmla="*/ 226 h 2197"/>
                <a:gd name="T14" fmla="*/ 169 w 1556"/>
                <a:gd name="T15" fmla="*/ 173 h 2197"/>
                <a:gd name="T16" fmla="*/ 167 w 1556"/>
                <a:gd name="T17" fmla="*/ 121 h 2197"/>
                <a:gd name="T18" fmla="*/ 153 w 1556"/>
                <a:gd name="T19" fmla="*/ 71 h 2197"/>
                <a:gd name="T20" fmla="*/ 137 w 1556"/>
                <a:gd name="T21" fmla="*/ 40 h 2197"/>
                <a:gd name="T22" fmla="*/ 119 w 1556"/>
                <a:gd name="T23" fmla="*/ 19 h 2197"/>
                <a:gd name="T24" fmla="*/ 100 w 1556"/>
                <a:gd name="T25" fmla="*/ 5 h 2197"/>
                <a:gd name="T26" fmla="*/ 77 w 1556"/>
                <a:gd name="T27" fmla="*/ 1 h 2197"/>
                <a:gd name="T28" fmla="*/ 50 w 1556"/>
                <a:gd name="T29" fmla="*/ 12 h 2197"/>
                <a:gd name="T30" fmla="*/ 26 w 1556"/>
                <a:gd name="T31" fmla="*/ 40 h 2197"/>
                <a:gd name="T32" fmla="*/ 11 w 1556"/>
                <a:gd name="T33" fmla="*/ 71 h 2197"/>
                <a:gd name="T34" fmla="*/ 0 w 1556"/>
                <a:gd name="T35" fmla="*/ 114 h 219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56" h="2197">
                  <a:moveTo>
                    <a:pt x="121" y="1701"/>
                  </a:moveTo>
                  <a:cubicBezTo>
                    <a:pt x="189" y="1820"/>
                    <a:pt x="258" y="1939"/>
                    <a:pt x="339" y="2016"/>
                  </a:cubicBezTo>
                  <a:cubicBezTo>
                    <a:pt x="420" y="2093"/>
                    <a:pt x="516" y="2133"/>
                    <a:pt x="605" y="2161"/>
                  </a:cubicBezTo>
                  <a:cubicBezTo>
                    <a:pt x="694" y="2189"/>
                    <a:pt x="790" y="2197"/>
                    <a:pt x="871" y="2185"/>
                  </a:cubicBezTo>
                  <a:cubicBezTo>
                    <a:pt x="952" y="2173"/>
                    <a:pt x="1020" y="2136"/>
                    <a:pt x="1089" y="2088"/>
                  </a:cubicBezTo>
                  <a:cubicBezTo>
                    <a:pt x="1158" y="2040"/>
                    <a:pt x="1218" y="1984"/>
                    <a:pt x="1282" y="1895"/>
                  </a:cubicBezTo>
                  <a:cubicBezTo>
                    <a:pt x="1346" y="1806"/>
                    <a:pt x="1432" y="1673"/>
                    <a:pt x="1476" y="1556"/>
                  </a:cubicBezTo>
                  <a:cubicBezTo>
                    <a:pt x="1520" y="1439"/>
                    <a:pt x="1540" y="1314"/>
                    <a:pt x="1548" y="1193"/>
                  </a:cubicBezTo>
                  <a:cubicBezTo>
                    <a:pt x="1556" y="1072"/>
                    <a:pt x="1548" y="947"/>
                    <a:pt x="1524" y="830"/>
                  </a:cubicBezTo>
                  <a:cubicBezTo>
                    <a:pt x="1500" y="713"/>
                    <a:pt x="1447" y="585"/>
                    <a:pt x="1403" y="492"/>
                  </a:cubicBezTo>
                  <a:cubicBezTo>
                    <a:pt x="1359" y="399"/>
                    <a:pt x="1310" y="334"/>
                    <a:pt x="1258" y="274"/>
                  </a:cubicBezTo>
                  <a:cubicBezTo>
                    <a:pt x="1206" y="214"/>
                    <a:pt x="1146" y="169"/>
                    <a:pt x="1089" y="129"/>
                  </a:cubicBezTo>
                  <a:cubicBezTo>
                    <a:pt x="1032" y="89"/>
                    <a:pt x="983" y="52"/>
                    <a:pt x="919" y="32"/>
                  </a:cubicBezTo>
                  <a:cubicBezTo>
                    <a:pt x="855" y="12"/>
                    <a:pt x="778" y="0"/>
                    <a:pt x="702" y="8"/>
                  </a:cubicBezTo>
                  <a:cubicBezTo>
                    <a:pt x="626" y="16"/>
                    <a:pt x="537" y="36"/>
                    <a:pt x="460" y="80"/>
                  </a:cubicBezTo>
                  <a:cubicBezTo>
                    <a:pt x="383" y="124"/>
                    <a:pt x="302" y="205"/>
                    <a:pt x="242" y="274"/>
                  </a:cubicBezTo>
                  <a:cubicBezTo>
                    <a:pt x="182" y="343"/>
                    <a:pt x="137" y="407"/>
                    <a:pt x="97" y="492"/>
                  </a:cubicBezTo>
                  <a:cubicBezTo>
                    <a:pt x="57" y="577"/>
                    <a:pt x="16" y="734"/>
                    <a:pt x="0" y="78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5618" name="Object 35"/>
            <p:cNvGraphicFramePr>
              <a:graphicFrameLocks noChangeAspect="1"/>
            </p:cNvGraphicFramePr>
            <p:nvPr/>
          </p:nvGraphicFramePr>
          <p:xfrm>
            <a:off x="1598" y="515"/>
            <a:ext cx="173" cy="242"/>
          </p:xfrm>
          <a:graphic>
            <a:graphicData uri="http://schemas.openxmlformats.org/presentationml/2006/ole">
              <p:oleObj spid="_x0000_s72713" name="Equation" r:id="rId6" imgW="126725" imgH="177415" progId="">
                <p:embed/>
              </p:oleObj>
            </a:graphicData>
          </a:graphic>
        </p:graphicFrame>
        <p:graphicFrame>
          <p:nvGraphicFramePr>
            <p:cNvPr id="25619" name="Object 36"/>
            <p:cNvGraphicFramePr>
              <a:graphicFrameLocks noChangeAspect="1"/>
            </p:cNvGraphicFramePr>
            <p:nvPr/>
          </p:nvGraphicFramePr>
          <p:xfrm>
            <a:off x="1404" y="829"/>
            <a:ext cx="198" cy="218"/>
          </p:xfrm>
          <a:graphic>
            <a:graphicData uri="http://schemas.openxmlformats.org/presentationml/2006/ole">
              <p:oleObj spid="_x0000_s72714" name="Equation" r:id="rId7" imgW="126835" imgH="139518" progId="">
                <p:embed/>
              </p:oleObj>
            </a:graphicData>
          </a:graphic>
        </p:graphicFrame>
      </p:grpSp>
      <p:graphicFrame>
        <p:nvGraphicFramePr>
          <p:cNvPr id="25605" name="Object 37"/>
          <p:cNvGraphicFramePr>
            <a:graphicFrameLocks noChangeAspect="1"/>
          </p:cNvGraphicFramePr>
          <p:nvPr/>
        </p:nvGraphicFramePr>
        <p:xfrm>
          <a:off x="769938" y="509588"/>
          <a:ext cx="7181850" cy="501650"/>
        </p:xfrm>
        <a:graphic>
          <a:graphicData uri="http://schemas.openxmlformats.org/presentationml/2006/ole">
            <p:oleObj spid="_x0000_s72706" name="Equation" r:id="rId8" imgW="3644900" imgH="254000" progId="">
              <p:embed/>
            </p:oleObj>
          </a:graphicData>
        </a:graphic>
      </p:graphicFrame>
      <p:graphicFrame>
        <p:nvGraphicFramePr>
          <p:cNvPr id="25606" name="Object 39"/>
          <p:cNvGraphicFramePr>
            <a:graphicFrameLocks noChangeAspect="1"/>
          </p:cNvGraphicFramePr>
          <p:nvPr/>
        </p:nvGraphicFramePr>
        <p:xfrm>
          <a:off x="3881438" y="1489075"/>
          <a:ext cx="4108450" cy="1914525"/>
        </p:xfrm>
        <a:graphic>
          <a:graphicData uri="http://schemas.openxmlformats.org/presentationml/2006/ole">
            <p:oleObj spid="_x0000_s72707" name="Equation" r:id="rId9" imgW="2260600" imgH="1054100" progId="">
              <p:embed/>
            </p:oleObj>
          </a:graphicData>
        </a:graphic>
      </p:graphicFrame>
      <p:graphicFrame>
        <p:nvGraphicFramePr>
          <p:cNvPr id="25607" name="Object 41"/>
          <p:cNvGraphicFramePr>
            <a:graphicFrameLocks noChangeAspect="1"/>
          </p:cNvGraphicFramePr>
          <p:nvPr/>
        </p:nvGraphicFramePr>
        <p:xfrm>
          <a:off x="769938" y="3929063"/>
          <a:ext cx="6696075" cy="2170112"/>
        </p:xfrm>
        <a:graphic>
          <a:graphicData uri="http://schemas.openxmlformats.org/presentationml/2006/ole">
            <p:oleObj spid="_x0000_s72708" name="Equation" r:id="rId10" imgW="3683000" imgH="1193800" progId="">
              <p:embed/>
            </p:oleObj>
          </a:graphicData>
        </a:graphic>
      </p:graphicFrame>
      <p:graphicFrame>
        <p:nvGraphicFramePr>
          <p:cNvPr id="25608" name="Object 42"/>
          <p:cNvGraphicFramePr>
            <a:graphicFrameLocks noChangeAspect="1"/>
          </p:cNvGraphicFramePr>
          <p:nvPr/>
        </p:nvGraphicFramePr>
        <p:xfrm>
          <a:off x="3390900" y="2070100"/>
          <a:ext cx="914400" cy="198438"/>
        </p:xfrm>
        <a:graphic>
          <a:graphicData uri="http://schemas.openxmlformats.org/presentationml/2006/ole">
            <p:oleObj spid="_x0000_s72709" name="Equation" r:id="rId11" imgW="435285" imgH="67710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B445B6-43F5-482D-9C9B-1C30831B6A1B}" type="slidenum">
              <a:rPr lang="en-US"/>
              <a:pPr/>
              <a:t>41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6912"/>
          </a:xfrm>
        </p:spPr>
        <p:txBody>
          <a:bodyPr/>
          <a:lstStyle/>
          <a:p>
            <a:pPr eaLnBrk="1" hangingPunct="1"/>
            <a:r>
              <a:rPr lang="en-US" sz="3200" smtClean="0"/>
              <a:t>3D Scaling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54050" y="1123950"/>
            <a:ext cx="2189163" cy="2366963"/>
            <a:chOff x="630" y="1797"/>
            <a:chExt cx="1379" cy="1491"/>
          </a:xfrm>
        </p:grpSpPr>
        <p:sp>
          <p:nvSpPr>
            <p:cNvPr id="26643" name="Line 7"/>
            <p:cNvSpPr>
              <a:spLocks noChangeShapeType="1"/>
            </p:cNvSpPr>
            <p:nvPr/>
          </p:nvSpPr>
          <p:spPr bwMode="auto">
            <a:xfrm flipH="1">
              <a:off x="630" y="2692"/>
              <a:ext cx="706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44" name="Line 8"/>
            <p:cNvSpPr>
              <a:spLocks noChangeShapeType="1"/>
            </p:cNvSpPr>
            <p:nvPr/>
          </p:nvSpPr>
          <p:spPr bwMode="auto">
            <a:xfrm>
              <a:off x="1335" y="2692"/>
              <a:ext cx="674" cy="4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453" y="2184"/>
              <a:ext cx="387" cy="531"/>
              <a:chOff x="1574" y="2475"/>
              <a:chExt cx="1016" cy="1499"/>
            </a:xfrm>
          </p:grpSpPr>
          <p:sp>
            <p:nvSpPr>
              <p:cNvPr id="26650" name="Freeform 16"/>
              <p:cNvSpPr>
                <a:spLocks/>
              </p:cNvSpPr>
              <p:nvPr/>
            </p:nvSpPr>
            <p:spPr bwMode="auto">
              <a:xfrm>
                <a:off x="1574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70195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51" name="Freeform 17"/>
              <p:cNvSpPr>
                <a:spLocks/>
              </p:cNvSpPr>
              <p:nvPr/>
            </p:nvSpPr>
            <p:spPr bwMode="auto">
              <a:xfrm flipH="1">
                <a:off x="2082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30196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6646" name="Line 24"/>
            <p:cNvSpPr>
              <a:spLocks noChangeShapeType="1"/>
            </p:cNvSpPr>
            <p:nvPr/>
          </p:nvSpPr>
          <p:spPr bwMode="auto">
            <a:xfrm flipH="1" flipV="1">
              <a:off x="1332" y="1821"/>
              <a:ext cx="4" cy="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6647" name="Object 25"/>
            <p:cNvGraphicFramePr>
              <a:graphicFrameLocks noChangeAspect="1"/>
            </p:cNvGraphicFramePr>
            <p:nvPr/>
          </p:nvGraphicFramePr>
          <p:xfrm>
            <a:off x="1719" y="3079"/>
            <a:ext cx="190" cy="209"/>
          </p:xfrm>
          <a:graphic>
            <a:graphicData uri="http://schemas.openxmlformats.org/presentationml/2006/ole">
              <p:oleObj spid="_x0000_s73735" name="Equation" r:id="rId3" imgW="126835" imgH="139518" progId="">
                <p:embed/>
              </p:oleObj>
            </a:graphicData>
          </a:graphic>
        </p:graphicFrame>
        <p:graphicFrame>
          <p:nvGraphicFramePr>
            <p:cNvPr id="26648" name="Object 26"/>
            <p:cNvGraphicFramePr>
              <a:graphicFrameLocks noChangeAspect="1"/>
            </p:cNvGraphicFramePr>
            <p:nvPr/>
          </p:nvGraphicFramePr>
          <p:xfrm>
            <a:off x="1114" y="1797"/>
            <a:ext cx="204" cy="241"/>
          </p:xfrm>
          <a:graphic>
            <a:graphicData uri="http://schemas.openxmlformats.org/presentationml/2006/ole">
              <p:oleObj spid="_x0000_s73736" name="Equation" r:id="rId4" imgW="139579" imgH="164957" progId="">
                <p:embed/>
              </p:oleObj>
            </a:graphicData>
          </a:graphic>
        </p:graphicFrame>
        <p:graphicFrame>
          <p:nvGraphicFramePr>
            <p:cNvPr id="26649" name="Object 27"/>
            <p:cNvGraphicFramePr>
              <a:graphicFrameLocks noChangeAspect="1"/>
            </p:cNvGraphicFramePr>
            <p:nvPr/>
          </p:nvGraphicFramePr>
          <p:xfrm>
            <a:off x="751" y="3055"/>
            <a:ext cx="218" cy="218"/>
          </p:xfrm>
          <a:graphic>
            <a:graphicData uri="http://schemas.openxmlformats.org/presentationml/2006/ole">
              <p:oleObj spid="_x0000_s73737" name="Equation" r:id="rId5" imgW="126725" imgH="126725" progId="">
                <p:embed/>
              </p:oleObj>
            </a:graphicData>
          </a:graphic>
        </p:graphicFrame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416550" y="1163638"/>
            <a:ext cx="2611438" cy="2366962"/>
            <a:chOff x="2372" y="1894"/>
            <a:chExt cx="1645" cy="1491"/>
          </a:xfrm>
        </p:grpSpPr>
        <p:sp>
          <p:nvSpPr>
            <p:cNvPr id="26634" name="Line 45"/>
            <p:cNvSpPr>
              <a:spLocks noChangeShapeType="1"/>
            </p:cNvSpPr>
            <p:nvPr/>
          </p:nvSpPr>
          <p:spPr bwMode="auto">
            <a:xfrm flipH="1">
              <a:off x="2372" y="2789"/>
              <a:ext cx="706" cy="4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6635" name="Line 46"/>
            <p:cNvSpPr>
              <a:spLocks noChangeShapeType="1"/>
            </p:cNvSpPr>
            <p:nvPr/>
          </p:nvSpPr>
          <p:spPr bwMode="auto">
            <a:xfrm>
              <a:off x="3077" y="2789"/>
              <a:ext cx="674" cy="4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3412" y="1966"/>
              <a:ext cx="605" cy="775"/>
              <a:chOff x="1574" y="2475"/>
              <a:chExt cx="1016" cy="1499"/>
            </a:xfrm>
          </p:grpSpPr>
          <p:sp>
            <p:nvSpPr>
              <p:cNvPr id="26641" name="Freeform 48"/>
              <p:cNvSpPr>
                <a:spLocks/>
              </p:cNvSpPr>
              <p:nvPr/>
            </p:nvSpPr>
            <p:spPr bwMode="auto">
              <a:xfrm>
                <a:off x="1574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70195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42" name="Freeform 49"/>
              <p:cNvSpPr>
                <a:spLocks/>
              </p:cNvSpPr>
              <p:nvPr/>
            </p:nvSpPr>
            <p:spPr bwMode="auto">
              <a:xfrm flipH="1">
                <a:off x="2082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30196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6637" name="Line 50"/>
            <p:cNvSpPr>
              <a:spLocks noChangeShapeType="1"/>
            </p:cNvSpPr>
            <p:nvPr/>
          </p:nvSpPr>
          <p:spPr bwMode="auto">
            <a:xfrm flipH="1" flipV="1">
              <a:off x="3074" y="1918"/>
              <a:ext cx="4" cy="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6638" name="Object 51"/>
            <p:cNvGraphicFramePr>
              <a:graphicFrameLocks noChangeAspect="1"/>
            </p:cNvGraphicFramePr>
            <p:nvPr/>
          </p:nvGraphicFramePr>
          <p:xfrm>
            <a:off x="3461" y="3176"/>
            <a:ext cx="190" cy="209"/>
          </p:xfrm>
          <a:graphic>
            <a:graphicData uri="http://schemas.openxmlformats.org/presentationml/2006/ole">
              <p:oleObj spid="_x0000_s73732" name="Equation" r:id="rId6" imgW="126835" imgH="139518" progId="">
                <p:embed/>
              </p:oleObj>
            </a:graphicData>
          </a:graphic>
        </p:graphicFrame>
        <p:graphicFrame>
          <p:nvGraphicFramePr>
            <p:cNvPr id="26639" name="Object 52"/>
            <p:cNvGraphicFramePr>
              <a:graphicFrameLocks noChangeAspect="1"/>
            </p:cNvGraphicFramePr>
            <p:nvPr/>
          </p:nvGraphicFramePr>
          <p:xfrm>
            <a:off x="2856" y="1894"/>
            <a:ext cx="204" cy="241"/>
          </p:xfrm>
          <a:graphic>
            <a:graphicData uri="http://schemas.openxmlformats.org/presentationml/2006/ole">
              <p:oleObj spid="_x0000_s73733" name="Equation" r:id="rId7" imgW="139579" imgH="164957" progId="">
                <p:embed/>
              </p:oleObj>
            </a:graphicData>
          </a:graphic>
        </p:graphicFrame>
        <p:graphicFrame>
          <p:nvGraphicFramePr>
            <p:cNvPr id="26640" name="Object 53"/>
            <p:cNvGraphicFramePr>
              <a:graphicFrameLocks noChangeAspect="1"/>
            </p:cNvGraphicFramePr>
            <p:nvPr/>
          </p:nvGraphicFramePr>
          <p:xfrm>
            <a:off x="2493" y="3152"/>
            <a:ext cx="218" cy="218"/>
          </p:xfrm>
          <a:graphic>
            <a:graphicData uri="http://schemas.openxmlformats.org/presentationml/2006/ole">
              <p:oleObj spid="_x0000_s73734" name="Equation" r:id="rId8" imgW="126725" imgH="126725" progId="">
                <p:embed/>
              </p:oleObj>
            </a:graphicData>
          </a:graphic>
        </p:graphicFrame>
      </p:grpSp>
      <p:graphicFrame>
        <p:nvGraphicFramePr>
          <p:cNvPr id="46135" name="Object 55"/>
          <p:cNvGraphicFramePr>
            <a:graphicFrameLocks noChangeAspect="1"/>
          </p:cNvGraphicFramePr>
          <p:nvPr/>
        </p:nvGraphicFramePr>
        <p:xfrm>
          <a:off x="3754438" y="1277938"/>
          <a:ext cx="1201737" cy="1612900"/>
        </p:xfrm>
        <a:graphic>
          <a:graphicData uri="http://schemas.openxmlformats.org/presentationml/2006/ole">
            <p:oleObj spid="_x0000_s73730" name="Equation" r:id="rId9" imgW="634725" imgH="850531" progId="">
              <p:embed/>
            </p:oleObj>
          </a:graphicData>
        </a:graphic>
      </p:graphicFrame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654050" y="3851275"/>
            <a:ext cx="4454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Enlarging object also moves it from origin</a:t>
            </a:r>
          </a:p>
        </p:txBody>
      </p:sp>
      <p:graphicFrame>
        <p:nvGraphicFramePr>
          <p:cNvPr id="46137" name="Object 57"/>
          <p:cNvGraphicFramePr>
            <a:graphicFrameLocks noChangeAspect="1"/>
          </p:cNvGraphicFramePr>
          <p:nvPr/>
        </p:nvGraphicFramePr>
        <p:xfrm>
          <a:off x="655638" y="4476750"/>
          <a:ext cx="4530725" cy="1639888"/>
        </p:xfrm>
        <a:graphic>
          <a:graphicData uri="http://schemas.openxmlformats.org/presentationml/2006/ole">
            <p:oleObj spid="_x0000_s73731" name="Equation" r:id="rId10" imgW="2527300" imgH="914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April 2010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83F191-D6DC-4D94-A7E4-B71CF9D1720D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54050" y="1201738"/>
            <a:ext cx="2687638" cy="2151062"/>
            <a:chOff x="461" y="757"/>
            <a:chExt cx="1693" cy="1355"/>
          </a:xfrm>
        </p:grpSpPr>
        <p:sp>
          <p:nvSpPr>
            <p:cNvPr id="27691" name="Line 5"/>
            <p:cNvSpPr>
              <a:spLocks noChangeShapeType="1"/>
            </p:cNvSpPr>
            <p:nvPr/>
          </p:nvSpPr>
          <p:spPr bwMode="auto">
            <a:xfrm flipH="1">
              <a:off x="461" y="1652"/>
              <a:ext cx="682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92" name="Line 6"/>
            <p:cNvSpPr>
              <a:spLocks noChangeShapeType="1"/>
            </p:cNvSpPr>
            <p:nvPr/>
          </p:nvSpPr>
          <p:spPr bwMode="auto">
            <a:xfrm>
              <a:off x="1142" y="1652"/>
              <a:ext cx="625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211" y="1120"/>
              <a:ext cx="387" cy="531"/>
              <a:chOff x="1574" y="2475"/>
              <a:chExt cx="1016" cy="1499"/>
            </a:xfrm>
          </p:grpSpPr>
          <p:sp>
            <p:nvSpPr>
              <p:cNvPr id="27700" name="Freeform 8"/>
              <p:cNvSpPr>
                <a:spLocks/>
              </p:cNvSpPr>
              <p:nvPr/>
            </p:nvSpPr>
            <p:spPr bwMode="auto">
              <a:xfrm>
                <a:off x="1574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70195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701" name="Freeform 9"/>
              <p:cNvSpPr>
                <a:spLocks/>
              </p:cNvSpPr>
              <p:nvPr/>
            </p:nvSpPr>
            <p:spPr bwMode="auto">
              <a:xfrm flipH="1">
                <a:off x="2082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30196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694" name="Oval 10"/>
            <p:cNvSpPr>
              <a:spLocks noChangeArrowheads="1"/>
            </p:cNvSpPr>
            <p:nvPr/>
          </p:nvSpPr>
          <p:spPr bwMode="auto">
            <a:xfrm>
              <a:off x="1380" y="1604"/>
              <a:ext cx="73" cy="7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27695" name="Object 11"/>
            <p:cNvGraphicFramePr>
              <a:graphicFrameLocks noChangeAspect="1"/>
            </p:cNvGraphicFramePr>
            <p:nvPr/>
          </p:nvGraphicFramePr>
          <p:xfrm>
            <a:off x="1283" y="1555"/>
            <a:ext cx="871" cy="329"/>
          </p:xfrm>
          <a:graphic>
            <a:graphicData uri="http://schemas.openxmlformats.org/presentationml/2006/ole">
              <p:oleObj spid="_x0000_s74767" name="Equation" r:id="rId3" imgW="736600" imgH="279400" progId="">
                <p:embed/>
              </p:oleObj>
            </a:graphicData>
          </a:graphic>
        </p:graphicFrame>
        <p:sp>
          <p:nvSpPr>
            <p:cNvPr id="27696" name="Line 12"/>
            <p:cNvSpPr>
              <a:spLocks noChangeShapeType="1"/>
            </p:cNvSpPr>
            <p:nvPr/>
          </p:nvSpPr>
          <p:spPr bwMode="auto">
            <a:xfrm flipH="1" flipV="1">
              <a:off x="1139" y="781"/>
              <a:ext cx="4" cy="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7697" name="Object 13"/>
            <p:cNvGraphicFramePr>
              <a:graphicFrameLocks noChangeAspect="1"/>
            </p:cNvGraphicFramePr>
            <p:nvPr/>
          </p:nvGraphicFramePr>
          <p:xfrm>
            <a:off x="1501" y="1918"/>
            <a:ext cx="176" cy="194"/>
          </p:xfrm>
          <a:graphic>
            <a:graphicData uri="http://schemas.openxmlformats.org/presentationml/2006/ole">
              <p:oleObj spid="_x0000_s74768" name="Equation" r:id="rId4" imgW="126835" imgH="139518" progId="">
                <p:embed/>
              </p:oleObj>
            </a:graphicData>
          </a:graphic>
        </p:graphicFrame>
        <p:graphicFrame>
          <p:nvGraphicFramePr>
            <p:cNvPr id="27698" name="Object 14"/>
            <p:cNvGraphicFramePr>
              <a:graphicFrameLocks noChangeAspect="1"/>
            </p:cNvGraphicFramePr>
            <p:nvPr/>
          </p:nvGraphicFramePr>
          <p:xfrm>
            <a:off x="940" y="757"/>
            <a:ext cx="185" cy="218"/>
          </p:xfrm>
          <a:graphic>
            <a:graphicData uri="http://schemas.openxmlformats.org/presentationml/2006/ole">
              <p:oleObj spid="_x0000_s74769" name="Equation" r:id="rId5" imgW="139579" imgH="164957" progId="">
                <p:embed/>
              </p:oleObj>
            </a:graphicData>
          </a:graphic>
        </p:graphicFrame>
        <p:graphicFrame>
          <p:nvGraphicFramePr>
            <p:cNvPr id="27699" name="Object 15"/>
            <p:cNvGraphicFramePr>
              <a:graphicFrameLocks noChangeAspect="1"/>
            </p:cNvGraphicFramePr>
            <p:nvPr/>
          </p:nvGraphicFramePr>
          <p:xfrm>
            <a:off x="582" y="1894"/>
            <a:ext cx="193" cy="193"/>
          </p:xfrm>
          <a:graphic>
            <a:graphicData uri="http://schemas.openxmlformats.org/presentationml/2006/ole">
              <p:oleObj spid="_x0000_s74770" name="Equation" r:id="rId6" imgW="126725" imgH="126725" progId="">
                <p:embed/>
              </p:oleObj>
            </a:graphicData>
          </a:graphic>
        </p:graphicFrame>
      </p:grpSp>
      <p:sp>
        <p:nvSpPr>
          <p:cNvPr id="27653" name="Text Box 16"/>
          <p:cNvSpPr txBox="1">
            <a:spLocks noChangeArrowheads="1"/>
          </p:cNvSpPr>
          <p:nvPr/>
        </p:nvSpPr>
        <p:spPr bwMode="auto">
          <a:xfrm>
            <a:off x="654050" y="549275"/>
            <a:ext cx="714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Scaling with respect to a fixed point (not necessarily of object)</a:t>
            </a: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382963" y="1239838"/>
            <a:ext cx="2687637" cy="2151062"/>
            <a:chOff x="2010" y="781"/>
            <a:chExt cx="1693" cy="1355"/>
          </a:xfrm>
        </p:grpSpPr>
        <p:sp>
          <p:nvSpPr>
            <p:cNvPr id="27680" name="Line 44"/>
            <p:cNvSpPr>
              <a:spLocks noChangeShapeType="1"/>
            </p:cNvSpPr>
            <p:nvPr/>
          </p:nvSpPr>
          <p:spPr bwMode="auto">
            <a:xfrm flipH="1">
              <a:off x="2010" y="1676"/>
              <a:ext cx="682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81" name="Line 45"/>
            <p:cNvSpPr>
              <a:spLocks noChangeShapeType="1"/>
            </p:cNvSpPr>
            <p:nvPr/>
          </p:nvSpPr>
          <p:spPr bwMode="auto">
            <a:xfrm>
              <a:off x="2691" y="1676"/>
              <a:ext cx="625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2493" y="1144"/>
              <a:ext cx="387" cy="531"/>
              <a:chOff x="1574" y="2475"/>
              <a:chExt cx="1016" cy="1499"/>
            </a:xfrm>
          </p:grpSpPr>
          <p:sp>
            <p:nvSpPr>
              <p:cNvPr id="27689" name="Freeform 47"/>
              <p:cNvSpPr>
                <a:spLocks/>
              </p:cNvSpPr>
              <p:nvPr/>
            </p:nvSpPr>
            <p:spPr bwMode="auto">
              <a:xfrm>
                <a:off x="1574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70195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90" name="Freeform 48"/>
              <p:cNvSpPr>
                <a:spLocks/>
              </p:cNvSpPr>
              <p:nvPr/>
            </p:nvSpPr>
            <p:spPr bwMode="auto">
              <a:xfrm flipH="1">
                <a:off x="2082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30196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683" name="Oval 49"/>
            <p:cNvSpPr>
              <a:spLocks noChangeArrowheads="1"/>
            </p:cNvSpPr>
            <p:nvPr/>
          </p:nvSpPr>
          <p:spPr bwMode="auto">
            <a:xfrm>
              <a:off x="2929" y="1628"/>
              <a:ext cx="73" cy="7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27684" name="Object 50"/>
            <p:cNvGraphicFramePr>
              <a:graphicFrameLocks noChangeAspect="1"/>
            </p:cNvGraphicFramePr>
            <p:nvPr/>
          </p:nvGraphicFramePr>
          <p:xfrm>
            <a:off x="2832" y="1579"/>
            <a:ext cx="871" cy="329"/>
          </p:xfrm>
          <a:graphic>
            <a:graphicData uri="http://schemas.openxmlformats.org/presentationml/2006/ole">
              <p:oleObj spid="_x0000_s74763" name="Equation" r:id="rId7" imgW="736600" imgH="279400" progId="">
                <p:embed/>
              </p:oleObj>
            </a:graphicData>
          </a:graphic>
        </p:graphicFrame>
        <p:sp>
          <p:nvSpPr>
            <p:cNvPr id="27685" name="Line 51"/>
            <p:cNvSpPr>
              <a:spLocks noChangeShapeType="1"/>
            </p:cNvSpPr>
            <p:nvPr/>
          </p:nvSpPr>
          <p:spPr bwMode="auto">
            <a:xfrm flipH="1" flipV="1">
              <a:off x="2688" y="805"/>
              <a:ext cx="4" cy="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7686" name="Object 52"/>
            <p:cNvGraphicFramePr>
              <a:graphicFrameLocks noChangeAspect="1"/>
            </p:cNvGraphicFramePr>
            <p:nvPr/>
          </p:nvGraphicFramePr>
          <p:xfrm>
            <a:off x="3050" y="1942"/>
            <a:ext cx="176" cy="194"/>
          </p:xfrm>
          <a:graphic>
            <a:graphicData uri="http://schemas.openxmlformats.org/presentationml/2006/ole">
              <p:oleObj spid="_x0000_s74764" name="Equation" r:id="rId8" imgW="126835" imgH="139518" progId="">
                <p:embed/>
              </p:oleObj>
            </a:graphicData>
          </a:graphic>
        </p:graphicFrame>
        <p:graphicFrame>
          <p:nvGraphicFramePr>
            <p:cNvPr id="27687" name="Object 53"/>
            <p:cNvGraphicFramePr>
              <a:graphicFrameLocks noChangeAspect="1"/>
            </p:cNvGraphicFramePr>
            <p:nvPr/>
          </p:nvGraphicFramePr>
          <p:xfrm>
            <a:off x="2489" y="781"/>
            <a:ext cx="185" cy="218"/>
          </p:xfrm>
          <a:graphic>
            <a:graphicData uri="http://schemas.openxmlformats.org/presentationml/2006/ole">
              <p:oleObj spid="_x0000_s74765" name="Equation" r:id="rId9" imgW="139579" imgH="164957" progId="">
                <p:embed/>
              </p:oleObj>
            </a:graphicData>
          </a:graphic>
        </p:graphicFrame>
        <p:graphicFrame>
          <p:nvGraphicFramePr>
            <p:cNvPr id="27688" name="Object 54"/>
            <p:cNvGraphicFramePr>
              <a:graphicFrameLocks noChangeAspect="1"/>
            </p:cNvGraphicFramePr>
            <p:nvPr/>
          </p:nvGraphicFramePr>
          <p:xfrm>
            <a:off x="2131" y="1918"/>
            <a:ext cx="193" cy="193"/>
          </p:xfrm>
          <a:graphic>
            <a:graphicData uri="http://schemas.openxmlformats.org/presentationml/2006/ole">
              <p:oleObj spid="_x0000_s74766" name="Equation" r:id="rId10" imgW="126725" imgH="126725" progId="">
                <p:embed/>
              </p:oleObj>
            </a:graphicData>
          </a:graphic>
        </p:graphicFrame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5954713" y="1239838"/>
            <a:ext cx="2687637" cy="2151062"/>
            <a:chOff x="3751" y="781"/>
            <a:chExt cx="1693" cy="1355"/>
          </a:xfrm>
        </p:grpSpPr>
        <p:sp>
          <p:nvSpPr>
            <p:cNvPr id="27669" name="Line 57"/>
            <p:cNvSpPr>
              <a:spLocks noChangeShapeType="1"/>
            </p:cNvSpPr>
            <p:nvPr/>
          </p:nvSpPr>
          <p:spPr bwMode="auto">
            <a:xfrm flipH="1">
              <a:off x="3751" y="1676"/>
              <a:ext cx="682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70" name="Line 58"/>
            <p:cNvSpPr>
              <a:spLocks noChangeShapeType="1"/>
            </p:cNvSpPr>
            <p:nvPr/>
          </p:nvSpPr>
          <p:spPr bwMode="auto">
            <a:xfrm>
              <a:off x="4432" y="1676"/>
              <a:ext cx="625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4138" y="926"/>
              <a:ext cx="605" cy="749"/>
              <a:chOff x="1574" y="2475"/>
              <a:chExt cx="1016" cy="1499"/>
            </a:xfrm>
          </p:grpSpPr>
          <p:sp>
            <p:nvSpPr>
              <p:cNvPr id="27678" name="Freeform 60"/>
              <p:cNvSpPr>
                <a:spLocks/>
              </p:cNvSpPr>
              <p:nvPr/>
            </p:nvSpPr>
            <p:spPr bwMode="auto">
              <a:xfrm>
                <a:off x="1574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70195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9" name="Freeform 61"/>
              <p:cNvSpPr>
                <a:spLocks/>
              </p:cNvSpPr>
              <p:nvPr/>
            </p:nvSpPr>
            <p:spPr bwMode="auto">
              <a:xfrm flipH="1">
                <a:off x="2082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30196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672" name="Oval 62"/>
            <p:cNvSpPr>
              <a:spLocks noChangeArrowheads="1"/>
            </p:cNvSpPr>
            <p:nvPr/>
          </p:nvSpPr>
          <p:spPr bwMode="auto">
            <a:xfrm>
              <a:off x="4670" y="1628"/>
              <a:ext cx="73" cy="7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27673" name="Object 63"/>
            <p:cNvGraphicFramePr>
              <a:graphicFrameLocks noChangeAspect="1"/>
            </p:cNvGraphicFramePr>
            <p:nvPr/>
          </p:nvGraphicFramePr>
          <p:xfrm>
            <a:off x="4573" y="1579"/>
            <a:ext cx="871" cy="329"/>
          </p:xfrm>
          <a:graphic>
            <a:graphicData uri="http://schemas.openxmlformats.org/presentationml/2006/ole">
              <p:oleObj spid="_x0000_s74759" name="Equation" r:id="rId11" imgW="736600" imgH="279400" progId="">
                <p:embed/>
              </p:oleObj>
            </a:graphicData>
          </a:graphic>
        </p:graphicFrame>
        <p:sp>
          <p:nvSpPr>
            <p:cNvPr id="27674" name="Line 64"/>
            <p:cNvSpPr>
              <a:spLocks noChangeShapeType="1"/>
            </p:cNvSpPr>
            <p:nvPr/>
          </p:nvSpPr>
          <p:spPr bwMode="auto">
            <a:xfrm flipH="1" flipV="1">
              <a:off x="4429" y="805"/>
              <a:ext cx="4" cy="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7675" name="Object 65"/>
            <p:cNvGraphicFramePr>
              <a:graphicFrameLocks noChangeAspect="1"/>
            </p:cNvGraphicFramePr>
            <p:nvPr/>
          </p:nvGraphicFramePr>
          <p:xfrm>
            <a:off x="4791" y="1942"/>
            <a:ext cx="176" cy="194"/>
          </p:xfrm>
          <a:graphic>
            <a:graphicData uri="http://schemas.openxmlformats.org/presentationml/2006/ole">
              <p:oleObj spid="_x0000_s74760" name="Equation" r:id="rId12" imgW="126835" imgH="139518" progId="">
                <p:embed/>
              </p:oleObj>
            </a:graphicData>
          </a:graphic>
        </p:graphicFrame>
        <p:graphicFrame>
          <p:nvGraphicFramePr>
            <p:cNvPr id="27676" name="Object 66"/>
            <p:cNvGraphicFramePr>
              <a:graphicFrameLocks noChangeAspect="1"/>
            </p:cNvGraphicFramePr>
            <p:nvPr/>
          </p:nvGraphicFramePr>
          <p:xfrm>
            <a:off x="4230" y="781"/>
            <a:ext cx="185" cy="218"/>
          </p:xfrm>
          <a:graphic>
            <a:graphicData uri="http://schemas.openxmlformats.org/presentationml/2006/ole">
              <p:oleObj spid="_x0000_s74761" name="Equation" r:id="rId13" imgW="139579" imgH="164957" progId="">
                <p:embed/>
              </p:oleObj>
            </a:graphicData>
          </a:graphic>
        </p:graphicFrame>
        <p:graphicFrame>
          <p:nvGraphicFramePr>
            <p:cNvPr id="27677" name="Object 67"/>
            <p:cNvGraphicFramePr>
              <a:graphicFrameLocks noChangeAspect="1"/>
            </p:cNvGraphicFramePr>
            <p:nvPr/>
          </p:nvGraphicFramePr>
          <p:xfrm>
            <a:off x="3872" y="1918"/>
            <a:ext cx="193" cy="193"/>
          </p:xfrm>
          <a:graphic>
            <a:graphicData uri="http://schemas.openxmlformats.org/presentationml/2006/ole">
              <p:oleObj spid="_x0000_s74762" name="Equation" r:id="rId14" imgW="126725" imgH="126725" progId="">
                <p:embed/>
              </p:oleObj>
            </a:graphicData>
          </a:graphic>
        </p:graphicFrame>
      </p:grp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693738" y="3813175"/>
            <a:ext cx="2687637" cy="2151063"/>
            <a:chOff x="437" y="2402"/>
            <a:chExt cx="1693" cy="1355"/>
          </a:xfrm>
        </p:grpSpPr>
        <p:grpSp>
          <p:nvGrpSpPr>
            <p:cNvPr id="9" name="Group 72"/>
            <p:cNvGrpSpPr>
              <a:grpSpLocks/>
            </p:cNvGrpSpPr>
            <p:nvPr/>
          </p:nvGrpSpPr>
          <p:grpSpPr bwMode="auto">
            <a:xfrm>
              <a:off x="1090" y="2524"/>
              <a:ext cx="605" cy="749"/>
              <a:chOff x="1574" y="2475"/>
              <a:chExt cx="1016" cy="1499"/>
            </a:xfrm>
          </p:grpSpPr>
          <p:sp>
            <p:nvSpPr>
              <p:cNvPr id="27667" name="Freeform 73"/>
              <p:cNvSpPr>
                <a:spLocks/>
              </p:cNvSpPr>
              <p:nvPr/>
            </p:nvSpPr>
            <p:spPr bwMode="auto">
              <a:xfrm>
                <a:off x="1574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70195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8" name="Freeform 74"/>
              <p:cNvSpPr>
                <a:spLocks/>
              </p:cNvSpPr>
              <p:nvPr/>
            </p:nvSpPr>
            <p:spPr bwMode="auto">
              <a:xfrm flipH="1">
                <a:off x="2082" y="2475"/>
                <a:ext cx="508" cy="1499"/>
              </a:xfrm>
              <a:custGeom>
                <a:avLst/>
                <a:gdLst>
                  <a:gd name="T0" fmla="*/ 508 w 508"/>
                  <a:gd name="T1" fmla="*/ 0 h 1499"/>
                  <a:gd name="T2" fmla="*/ 508 w 508"/>
                  <a:gd name="T3" fmla="*/ 1499 h 1499"/>
                  <a:gd name="T4" fmla="*/ 0 w 508"/>
                  <a:gd name="T5" fmla="*/ 1233 h 1499"/>
                  <a:gd name="T6" fmla="*/ 508 w 508"/>
                  <a:gd name="T7" fmla="*/ 0 h 149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1499">
                    <a:moveTo>
                      <a:pt x="508" y="0"/>
                    </a:moveTo>
                    <a:lnTo>
                      <a:pt x="508" y="1499"/>
                    </a:lnTo>
                    <a:lnTo>
                      <a:pt x="0" y="1233"/>
                    </a:lnTo>
                    <a:lnTo>
                      <a:pt x="508" y="0"/>
                    </a:lnTo>
                    <a:close/>
                  </a:path>
                </a:pathLst>
              </a:custGeom>
              <a:solidFill>
                <a:srgbClr val="0000FF">
                  <a:alpha val="30196"/>
                </a:srgbClr>
              </a:solidFill>
              <a:ln w="19050" cmpd="sng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659" name="Line 70"/>
            <p:cNvSpPr>
              <a:spLocks noChangeShapeType="1"/>
            </p:cNvSpPr>
            <p:nvPr/>
          </p:nvSpPr>
          <p:spPr bwMode="auto">
            <a:xfrm flipH="1">
              <a:off x="437" y="3297"/>
              <a:ext cx="682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60" name="Line 71"/>
            <p:cNvSpPr>
              <a:spLocks noChangeShapeType="1"/>
            </p:cNvSpPr>
            <p:nvPr/>
          </p:nvSpPr>
          <p:spPr bwMode="auto">
            <a:xfrm>
              <a:off x="1118" y="3297"/>
              <a:ext cx="625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7661" name="Oval 75"/>
            <p:cNvSpPr>
              <a:spLocks noChangeArrowheads="1"/>
            </p:cNvSpPr>
            <p:nvPr/>
          </p:nvSpPr>
          <p:spPr bwMode="auto">
            <a:xfrm>
              <a:off x="1356" y="3249"/>
              <a:ext cx="73" cy="7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graphicFrame>
          <p:nvGraphicFramePr>
            <p:cNvPr id="27662" name="Object 76"/>
            <p:cNvGraphicFramePr>
              <a:graphicFrameLocks noChangeAspect="1"/>
            </p:cNvGraphicFramePr>
            <p:nvPr/>
          </p:nvGraphicFramePr>
          <p:xfrm>
            <a:off x="1259" y="3200"/>
            <a:ext cx="871" cy="329"/>
          </p:xfrm>
          <a:graphic>
            <a:graphicData uri="http://schemas.openxmlformats.org/presentationml/2006/ole">
              <p:oleObj spid="_x0000_s74755" name="Equation" r:id="rId15" imgW="736600" imgH="279400" progId="">
                <p:embed/>
              </p:oleObj>
            </a:graphicData>
          </a:graphic>
        </p:graphicFrame>
        <p:sp>
          <p:nvSpPr>
            <p:cNvPr id="27663" name="Line 77"/>
            <p:cNvSpPr>
              <a:spLocks noChangeShapeType="1"/>
            </p:cNvSpPr>
            <p:nvPr/>
          </p:nvSpPr>
          <p:spPr bwMode="auto">
            <a:xfrm flipH="1" flipV="1">
              <a:off x="1115" y="2426"/>
              <a:ext cx="4" cy="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graphicFrame>
          <p:nvGraphicFramePr>
            <p:cNvPr id="27664" name="Object 78"/>
            <p:cNvGraphicFramePr>
              <a:graphicFrameLocks noChangeAspect="1"/>
            </p:cNvGraphicFramePr>
            <p:nvPr/>
          </p:nvGraphicFramePr>
          <p:xfrm>
            <a:off x="1477" y="3563"/>
            <a:ext cx="176" cy="194"/>
          </p:xfrm>
          <a:graphic>
            <a:graphicData uri="http://schemas.openxmlformats.org/presentationml/2006/ole">
              <p:oleObj spid="_x0000_s74756" name="Equation" r:id="rId16" imgW="126835" imgH="139518" progId="">
                <p:embed/>
              </p:oleObj>
            </a:graphicData>
          </a:graphic>
        </p:graphicFrame>
        <p:graphicFrame>
          <p:nvGraphicFramePr>
            <p:cNvPr id="27665" name="Object 79"/>
            <p:cNvGraphicFramePr>
              <a:graphicFrameLocks noChangeAspect="1"/>
            </p:cNvGraphicFramePr>
            <p:nvPr/>
          </p:nvGraphicFramePr>
          <p:xfrm>
            <a:off x="916" y="2402"/>
            <a:ext cx="185" cy="218"/>
          </p:xfrm>
          <a:graphic>
            <a:graphicData uri="http://schemas.openxmlformats.org/presentationml/2006/ole">
              <p:oleObj spid="_x0000_s74757" name="Equation" r:id="rId17" imgW="139579" imgH="164957" progId="">
                <p:embed/>
              </p:oleObj>
            </a:graphicData>
          </a:graphic>
        </p:graphicFrame>
        <p:graphicFrame>
          <p:nvGraphicFramePr>
            <p:cNvPr id="27666" name="Object 80"/>
            <p:cNvGraphicFramePr>
              <a:graphicFrameLocks noChangeAspect="1"/>
            </p:cNvGraphicFramePr>
            <p:nvPr/>
          </p:nvGraphicFramePr>
          <p:xfrm>
            <a:off x="558" y="3539"/>
            <a:ext cx="193" cy="193"/>
          </p:xfrm>
          <a:graphic>
            <a:graphicData uri="http://schemas.openxmlformats.org/presentationml/2006/ole">
              <p:oleObj spid="_x0000_s74758" name="Equation" r:id="rId18" imgW="126725" imgH="126725" progId="">
                <p:embed/>
              </p:oleObj>
            </a:graphicData>
          </a:graphic>
        </p:graphicFrame>
      </p:grpSp>
      <p:graphicFrame>
        <p:nvGraphicFramePr>
          <p:cNvPr id="47186" name="Object 82"/>
          <p:cNvGraphicFramePr>
            <a:graphicFrameLocks noChangeAspect="1"/>
          </p:cNvGraphicFramePr>
          <p:nvPr/>
        </p:nvGraphicFramePr>
        <p:xfrm>
          <a:off x="3916363" y="4035425"/>
          <a:ext cx="4227512" cy="1765300"/>
        </p:xfrm>
        <a:graphic>
          <a:graphicData uri="http://schemas.openxmlformats.org/presentationml/2006/ole">
            <p:oleObj spid="_x0000_s74754" name="Equation" r:id="rId19" imgW="2374900" imgH="990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DF11C633-E7DC-47E6-B88B-7CF52AB61A0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9940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092200" y="323850"/>
            <a:ext cx="7518400" cy="571500"/>
          </a:xfrm>
        </p:spPr>
        <p:txBody>
          <a:bodyPr/>
          <a:lstStyle/>
          <a:p>
            <a:pPr eaLnBrk="1" hangingPunct="1"/>
            <a:r>
              <a:rPr lang="en-US" sz="4000" smtClean="0"/>
              <a:t>Properties of affine transformations</a:t>
            </a:r>
            <a:endParaRPr lang="en-US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Here are some useful properties of affine transformations: </a:t>
            </a:r>
          </a:p>
          <a:p>
            <a:pPr lvl="1" eaLnBrk="1" hangingPunct="1"/>
            <a:r>
              <a:rPr lang="en-US" smtClean="0"/>
              <a:t>Lines map to lines</a:t>
            </a:r>
          </a:p>
          <a:p>
            <a:pPr lvl="1" eaLnBrk="1" hangingPunct="1"/>
            <a:r>
              <a:rPr lang="en-US" smtClean="0"/>
              <a:t>Parallel lines remain parallel</a:t>
            </a:r>
          </a:p>
          <a:p>
            <a:pPr lvl="1" eaLnBrk="1" hangingPunct="1"/>
            <a:r>
              <a:rPr lang="en-US" smtClean="0"/>
              <a:t>Midpoints map to midpoints (in fact, ratios are always preserved)</a:t>
            </a:r>
          </a:p>
          <a:p>
            <a:pPr eaLnBrk="1" hangingPunct="1"/>
            <a:endParaRPr lang="en-US" smtClean="0"/>
          </a:p>
        </p:txBody>
      </p:sp>
      <p:pic>
        <p:nvPicPr>
          <p:cNvPr id="39942" name="Picture 11" descr="ratio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19263" y="4725988"/>
            <a:ext cx="2484437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81500" y="495935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graphicFrame>
        <p:nvGraphicFramePr>
          <p:cNvPr id="39938" name="Object 0"/>
          <p:cNvGraphicFramePr>
            <a:graphicFrameLocks noChangeAspect="1"/>
          </p:cNvGraphicFramePr>
          <p:nvPr/>
        </p:nvGraphicFramePr>
        <p:xfrm>
          <a:off x="4984750" y="4845050"/>
          <a:ext cx="2409825" cy="720725"/>
        </p:xfrm>
        <a:graphic>
          <a:graphicData uri="http://schemas.openxmlformats.org/presentationml/2006/ole">
            <p:oleObj spid="_x0000_s90114" name="Equation" r:id="rId9" imgW="1485900" imgH="444500" progId="Equation.3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D21A324C-708C-4315-BCE3-F96017D7ACB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7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3000" y="152400"/>
            <a:ext cx="7164388" cy="762000"/>
          </a:xfrm>
        </p:spPr>
        <p:txBody>
          <a:bodyPr/>
          <a:lstStyle/>
          <a:p>
            <a:pPr eaLnBrk="1" hangingPunct="1"/>
            <a:r>
              <a:rPr lang="en-US" sz="4000" smtClean="0"/>
              <a:t>Two-dimensional transformations</a:t>
            </a:r>
            <a:endParaRPr lang="en-US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371600"/>
            <a:ext cx="7518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Here's all you get with a 2 x 2 transformation matrix </a:t>
            </a:r>
            <a:r>
              <a:rPr lang="en-US" sz="2800" b="1" smtClean="0"/>
              <a:t>M</a:t>
            </a:r>
            <a:r>
              <a:rPr lang="en-US" sz="280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So: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will develop some intimacy with the elements </a:t>
            </a:r>
            <a:r>
              <a:rPr lang="en-US" sz="2800" i="1" smtClean="0"/>
              <a:t>a, b, c, d</a:t>
            </a:r>
            <a:r>
              <a:rPr lang="en-US" sz="2800" smtClean="0"/>
              <a:t>…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3143250" y="2311400"/>
          <a:ext cx="2127250" cy="927100"/>
        </p:xfrm>
        <a:graphic>
          <a:graphicData uri="http://schemas.openxmlformats.org/presentationml/2006/ole">
            <p:oleObj spid="_x0000_s3074" name="Equation" r:id="rId6" imgW="990600" imgH="431800" progId="Equation.3">
              <p:embed/>
            </p:oleObj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051050" y="3683000"/>
          <a:ext cx="1692275" cy="917575"/>
        </p:xfrm>
        <a:graphic>
          <a:graphicData uri="http://schemas.openxmlformats.org/presentationml/2006/ole">
            <p:oleObj spid="_x0000_s3075" name="Equation" r:id="rId7" imgW="749300" imgH="40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FA758AD9-8A12-459E-8C20-D4B00213936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100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Identity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we choose </a:t>
            </a:r>
            <a:r>
              <a:rPr lang="en-US" i="1" smtClean="0"/>
              <a:t>a=d=1, b=c=0:</a:t>
            </a:r>
          </a:p>
          <a:p>
            <a:pPr lvl="1" eaLnBrk="1" hangingPunct="1"/>
            <a:r>
              <a:rPr lang="en-US" smtClean="0"/>
              <a:t>Gives the </a:t>
            </a:r>
            <a:r>
              <a:rPr lang="en-US" b="1" smtClean="0"/>
              <a:t>identity</a:t>
            </a:r>
            <a:r>
              <a:rPr lang="en-US" smtClean="0"/>
              <a:t> matrix: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 Doesn't move the points at all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3848100" y="2659063"/>
          <a:ext cx="927100" cy="985837"/>
        </p:xfrm>
        <a:graphic>
          <a:graphicData uri="http://schemas.openxmlformats.org/presentationml/2006/ole">
            <p:oleObj spid="_x0000_s4098" name="Equation" r:id="rId6" imgW="4064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2745EF28-112F-43B8-B747-1B7138476C5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127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Suppose </a:t>
            </a:r>
            <a:r>
              <a:rPr lang="en-US" sz="2400" i="1" dirty="0" smtClean="0"/>
              <a:t>b=c=0</a:t>
            </a:r>
            <a:r>
              <a:rPr lang="en-US" sz="2400" dirty="0" smtClean="0"/>
              <a:t>, but let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d</a:t>
            </a:r>
            <a:r>
              <a:rPr lang="en-US" sz="2400" dirty="0" smtClean="0"/>
              <a:t> take on any </a:t>
            </a:r>
            <a:r>
              <a:rPr lang="en-US" sz="2400" i="1" dirty="0" smtClean="0"/>
              <a:t>positive</a:t>
            </a:r>
            <a:r>
              <a:rPr lang="en-US" sz="2400" dirty="0" smtClean="0"/>
              <a:t> value:</a:t>
            </a:r>
          </a:p>
          <a:p>
            <a:pPr lvl="1" eaLnBrk="1" hangingPunct="1"/>
            <a:r>
              <a:rPr lang="en-US" sz="2000" dirty="0" smtClean="0"/>
              <a:t>Gives a </a:t>
            </a:r>
            <a:r>
              <a:rPr lang="en-US" sz="2000" b="1" dirty="0" smtClean="0"/>
              <a:t>scaling</a:t>
            </a:r>
            <a:r>
              <a:rPr lang="en-US" sz="2000" dirty="0" smtClean="0"/>
              <a:t> matrix:</a:t>
            </a:r>
          </a:p>
          <a:p>
            <a:pPr lvl="1" eaLnBrk="1" hangingPunct="1">
              <a:buNone/>
            </a:pPr>
            <a:endParaRPr lang="en-US" sz="2000" dirty="0" smtClean="0"/>
          </a:p>
          <a:p>
            <a:pPr lvl="1" eaLnBrk="1" hangingPunct="1"/>
            <a:r>
              <a:rPr lang="en-US" sz="2000" dirty="0" smtClean="0"/>
              <a:t>Provides </a:t>
            </a:r>
            <a:r>
              <a:rPr lang="en-US" sz="2000" b="1" dirty="0" smtClean="0"/>
              <a:t>differential (non-uniform) scaling</a:t>
            </a:r>
            <a:r>
              <a:rPr lang="en-US" sz="2000" dirty="0" smtClean="0"/>
              <a:t> in </a:t>
            </a:r>
            <a:r>
              <a:rPr lang="en-US" sz="2000" i="1" dirty="0" smtClean="0"/>
              <a:t>x</a:t>
            </a:r>
            <a:r>
              <a:rPr lang="en-US" sz="2000" dirty="0" smtClean="0"/>
              <a:t> and </a:t>
            </a:r>
            <a:r>
              <a:rPr lang="en-US" sz="2000" i="1" dirty="0" smtClean="0"/>
              <a:t>y</a:t>
            </a:r>
            <a:r>
              <a:rPr lang="en-US" sz="2000" dirty="0" smtClean="0"/>
              <a:t>:</a:t>
            </a:r>
          </a:p>
        </p:txBody>
      </p:sp>
      <p:graphicFrame>
        <p:nvGraphicFramePr>
          <p:cNvPr id="5122" name="Object 14"/>
          <p:cNvGraphicFramePr>
            <a:graphicFrameLocks noChangeAspect="1"/>
          </p:cNvGraphicFramePr>
          <p:nvPr/>
        </p:nvGraphicFramePr>
        <p:xfrm>
          <a:off x="4114800" y="1828800"/>
          <a:ext cx="850900" cy="850900"/>
        </p:xfrm>
        <a:graphic>
          <a:graphicData uri="http://schemas.openxmlformats.org/presentationml/2006/ole">
            <p:oleObj spid="_x0000_s5122" name="Equation" r:id="rId7" imgW="431800" imgH="431800" progId="Equation.3">
              <p:embed/>
            </p:oleObj>
          </a:graphicData>
        </a:graphic>
      </p:graphicFrame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5981700" y="3632200"/>
          <a:ext cx="965200" cy="857250"/>
        </p:xfrm>
        <a:graphic>
          <a:graphicData uri="http://schemas.openxmlformats.org/presentationml/2006/ole">
            <p:oleObj spid="_x0000_s5123" name="Equation" r:id="rId8" imgW="457200" imgH="406400" progId="Equation.3">
              <p:embed/>
            </p:oleObj>
          </a:graphicData>
        </a:graphic>
      </p:graphicFrame>
      <p:graphicFrame>
        <p:nvGraphicFramePr>
          <p:cNvPr id="5124" name="Object 16"/>
          <p:cNvGraphicFramePr>
            <a:graphicFrameLocks noChangeAspect="1"/>
          </p:cNvGraphicFramePr>
          <p:nvPr/>
        </p:nvGraphicFramePr>
        <p:xfrm>
          <a:off x="5148064" y="3717032"/>
          <a:ext cx="538163" cy="571500"/>
        </p:xfrm>
        <a:graphic>
          <a:graphicData uri="http://schemas.openxmlformats.org/presentationml/2006/ole">
            <p:oleObj spid="_x0000_s5124" name="Equation" r:id="rId9" imgW="406400" imgH="431800" progId="Equation.3">
              <p:embed/>
            </p:oleObj>
          </a:graphicData>
        </a:graphic>
      </p:graphicFrame>
      <p:graphicFrame>
        <p:nvGraphicFramePr>
          <p:cNvPr id="5125" name="Object 17"/>
          <p:cNvGraphicFramePr>
            <a:graphicFrameLocks noChangeAspect="1"/>
          </p:cNvGraphicFramePr>
          <p:nvPr/>
        </p:nvGraphicFramePr>
        <p:xfrm>
          <a:off x="5148064" y="4725144"/>
          <a:ext cx="681038" cy="565150"/>
        </p:xfrm>
        <a:graphic>
          <a:graphicData uri="http://schemas.openxmlformats.org/presentationml/2006/ole">
            <p:oleObj spid="_x0000_s5125" name="Equation" r:id="rId10" imgW="520700" imgH="431800" progId="Equation.3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51520" y="3212976"/>
            <a:ext cx="4464496" cy="3286820"/>
            <a:chOff x="395" y="2106"/>
            <a:chExt cx="2078" cy="1937"/>
          </a:xfrm>
        </p:grpSpPr>
        <p:pic>
          <p:nvPicPr>
            <p:cNvPr id="5130" name="Picture 13" descr="scale2D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5" y="2106"/>
              <a:ext cx="2078" cy="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1" name="Rectangle 19"/>
            <p:cNvSpPr>
              <a:spLocks noChangeArrowheads="1"/>
            </p:cNvSpPr>
            <p:nvPr/>
          </p:nvSpPr>
          <p:spPr bwMode="auto">
            <a:xfrm>
              <a:off x="1984" y="2312"/>
              <a:ext cx="296" cy="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2" name="Rectangle 20"/>
            <p:cNvSpPr>
              <a:spLocks noChangeArrowheads="1"/>
            </p:cNvSpPr>
            <p:nvPr/>
          </p:nvSpPr>
          <p:spPr bwMode="auto">
            <a:xfrm>
              <a:off x="632" y="2616"/>
              <a:ext cx="152" cy="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3" name="Rectangle 21"/>
            <p:cNvSpPr>
              <a:spLocks noChangeArrowheads="1"/>
            </p:cNvSpPr>
            <p:nvPr/>
          </p:nvSpPr>
          <p:spPr bwMode="auto">
            <a:xfrm>
              <a:off x="1768" y="3296"/>
              <a:ext cx="80" cy="2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69CCE41F-935A-4CCC-B221-5A70CE8DC1B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3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Suppose </a:t>
            </a:r>
            <a:r>
              <a:rPr lang="en-US" sz="2800" i="1" smtClean="0"/>
              <a:t>b=c=0</a:t>
            </a:r>
            <a:r>
              <a:rPr lang="en-US" sz="2800" smtClean="0"/>
              <a:t>, but let either </a:t>
            </a:r>
            <a:r>
              <a:rPr lang="en-US" sz="2800" i="1" smtClean="0"/>
              <a:t>a</a:t>
            </a:r>
            <a:r>
              <a:rPr lang="en-US" sz="2800" smtClean="0"/>
              <a:t> or </a:t>
            </a:r>
            <a:r>
              <a:rPr lang="en-US" sz="2800" i="1" smtClean="0"/>
              <a:t>d</a:t>
            </a:r>
            <a:r>
              <a:rPr lang="en-US" sz="2800" smtClean="0"/>
              <a:t> go negative.</a:t>
            </a:r>
          </a:p>
          <a:p>
            <a:pPr eaLnBrk="1" hangingPunct="1"/>
            <a:r>
              <a:rPr lang="en-US" sz="2800" smtClean="0"/>
              <a:t>Examples: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651000" y="2349500"/>
            <a:ext cx="5803900" cy="3848100"/>
            <a:chOff x="1040" y="1480"/>
            <a:chExt cx="3656" cy="2424"/>
          </a:xfrm>
        </p:grpSpPr>
        <p:pic>
          <p:nvPicPr>
            <p:cNvPr id="7176" name="Picture 10" descr="reflect2D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496" y="2688"/>
              <a:ext cx="2760" cy="1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7" name="Picture 11" descr="reflect2D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rcRect r="54085"/>
            <a:stretch>
              <a:fillRect/>
            </a:stretch>
          </p:blipFill>
          <p:spPr bwMode="auto">
            <a:xfrm>
              <a:off x="2280" y="1480"/>
              <a:ext cx="1267" cy="12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178" name="Rectangle 12"/>
            <p:cNvSpPr>
              <a:spLocks noChangeArrowheads="1"/>
            </p:cNvSpPr>
            <p:nvPr/>
          </p:nvSpPr>
          <p:spPr bwMode="auto">
            <a:xfrm>
              <a:off x="2144" y="2896"/>
              <a:ext cx="368" cy="3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9" name="Rectangle 13"/>
            <p:cNvSpPr>
              <a:spLocks noChangeArrowheads="1"/>
            </p:cNvSpPr>
            <p:nvPr/>
          </p:nvSpPr>
          <p:spPr bwMode="auto">
            <a:xfrm>
              <a:off x="3664" y="2920"/>
              <a:ext cx="248" cy="3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7170" name="Object 16"/>
            <p:cNvGraphicFramePr>
              <a:graphicFrameLocks noChangeAspect="1"/>
            </p:cNvGraphicFramePr>
            <p:nvPr/>
          </p:nvGraphicFramePr>
          <p:xfrm>
            <a:off x="1040" y="3112"/>
            <a:ext cx="388" cy="347"/>
          </p:xfrm>
          <a:graphic>
            <a:graphicData uri="http://schemas.openxmlformats.org/presentationml/2006/ole">
              <p:oleObj spid="_x0000_s7170" name="Equation" r:id="rId9" imgW="482600" imgH="431800" progId="Equation.3">
                <p:embed/>
              </p:oleObj>
            </a:graphicData>
          </a:graphic>
        </p:graphicFrame>
        <p:graphicFrame>
          <p:nvGraphicFramePr>
            <p:cNvPr id="7171" name="Object 17"/>
            <p:cNvGraphicFramePr>
              <a:graphicFrameLocks noChangeAspect="1"/>
            </p:cNvGraphicFramePr>
            <p:nvPr/>
          </p:nvGraphicFramePr>
          <p:xfrm>
            <a:off x="4314" y="3104"/>
            <a:ext cx="382" cy="341"/>
          </p:xfrm>
          <a:graphic>
            <a:graphicData uri="http://schemas.openxmlformats.org/presentationml/2006/ole">
              <p:oleObj spid="_x0000_s7171" name="Equation" r:id="rId10" imgW="482600" imgH="431800" progId="Equation.3">
                <p:embed/>
              </p:oleObj>
            </a:graphicData>
          </a:graphic>
        </p:graphicFrame>
        <p:sp>
          <p:nvSpPr>
            <p:cNvPr id="7180" name="AutoShape 19"/>
            <p:cNvSpPr>
              <a:spLocks noChangeArrowheads="1"/>
            </p:cNvSpPr>
            <p:nvPr/>
          </p:nvSpPr>
          <p:spPr bwMode="auto">
            <a:xfrm flipH="1">
              <a:off x="1848" y="2920"/>
              <a:ext cx="120" cy="272"/>
            </a:xfrm>
            <a:prstGeom prst="rtTriangl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1" name="AutoShape 20"/>
            <p:cNvSpPr>
              <a:spLocks noChangeArrowheads="1"/>
            </p:cNvSpPr>
            <p:nvPr/>
          </p:nvSpPr>
          <p:spPr bwMode="auto">
            <a:xfrm flipV="1">
              <a:off x="3696" y="3608"/>
              <a:ext cx="128" cy="296"/>
            </a:xfrm>
            <a:prstGeom prst="rtTriangl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University of Texas at Austin    CS384G  -   Computer Graphics     Fall 2008   Don Fussell                 </a:t>
            </a:r>
            <a:fld id="{67E86257-2E86-4D0C-99A9-4CE45E396C3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222" name="Rectangle 2" descr="Large confetti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Shear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3843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Now leave </a:t>
            </a:r>
            <a:r>
              <a:rPr lang="en-US" i="1" smtClean="0"/>
              <a:t>a=d=1</a:t>
            </a:r>
            <a:r>
              <a:rPr lang="en-US" smtClean="0"/>
              <a:t> and experiment with </a:t>
            </a:r>
            <a:r>
              <a:rPr lang="en-US" i="1" smtClean="0"/>
              <a:t>b</a:t>
            </a:r>
          </a:p>
          <a:p>
            <a:pPr eaLnBrk="1" hangingPunct="1"/>
            <a:r>
              <a:rPr lang="en-US" smtClean="0"/>
              <a:t>The matrix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	gives: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9218" name="Object 14"/>
          <p:cNvGraphicFramePr>
            <a:graphicFrameLocks noChangeAspect="1"/>
          </p:cNvGraphicFramePr>
          <p:nvPr/>
        </p:nvGraphicFramePr>
        <p:xfrm>
          <a:off x="3187700" y="2082800"/>
          <a:ext cx="833438" cy="885825"/>
        </p:xfrm>
        <a:graphic>
          <a:graphicData uri="http://schemas.openxmlformats.org/presentationml/2006/ole">
            <p:oleObj spid="_x0000_s9218" name="Equation" r:id="rId7" imgW="406400" imgH="431800" progId="Equation.3">
              <p:embed/>
            </p:oleObj>
          </a:graphicData>
        </a:graphic>
      </p:graphicFrame>
      <p:graphicFrame>
        <p:nvGraphicFramePr>
          <p:cNvPr id="9219" name="Object 15"/>
          <p:cNvGraphicFramePr>
            <a:graphicFrameLocks noChangeAspect="1"/>
          </p:cNvGraphicFramePr>
          <p:nvPr/>
        </p:nvGraphicFramePr>
        <p:xfrm>
          <a:off x="2978150" y="3251200"/>
          <a:ext cx="1549400" cy="935038"/>
        </p:xfrm>
        <a:graphic>
          <a:graphicData uri="http://schemas.openxmlformats.org/presentationml/2006/ole">
            <p:oleObj spid="_x0000_s9219" name="Equation" r:id="rId8" imgW="673100" imgH="406400" progId="Equation.3">
              <p:embed/>
            </p:oleObj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66900" y="4324350"/>
            <a:ext cx="5089525" cy="1936750"/>
            <a:chOff x="672" y="2716"/>
            <a:chExt cx="3206" cy="1220"/>
          </a:xfrm>
        </p:grpSpPr>
        <p:pic>
          <p:nvPicPr>
            <p:cNvPr id="9225" name="Picture 12" descr="shear2D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72" y="2716"/>
              <a:ext cx="2738" cy="1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220" name="Object 16"/>
            <p:cNvGraphicFramePr>
              <a:graphicFrameLocks noChangeAspect="1"/>
            </p:cNvGraphicFramePr>
            <p:nvPr/>
          </p:nvGraphicFramePr>
          <p:xfrm>
            <a:off x="3472" y="3064"/>
            <a:ext cx="406" cy="460"/>
          </p:xfrm>
          <a:graphic>
            <a:graphicData uri="http://schemas.openxmlformats.org/presentationml/2006/ole">
              <p:oleObj spid="_x0000_s9220" name="Equation" r:id="rId10" imgW="381000" imgH="431800" progId="Equation.3">
                <p:embed/>
              </p:oleObj>
            </a:graphicData>
          </a:graphic>
        </p:graphicFrame>
        <p:sp>
          <p:nvSpPr>
            <p:cNvPr id="9226" name="AutoShape 17"/>
            <p:cNvSpPr>
              <a:spLocks noChangeArrowheads="1"/>
            </p:cNvSpPr>
            <p:nvPr/>
          </p:nvSpPr>
          <p:spPr bwMode="auto">
            <a:xfrm>
              <a:off x="2312" y="3368"/>
              <a:ext cx="872" cy="384"/>
            </a:xfrm>
            <a:prstGeom prst="parallelogram">
              <a:avLst>
                <a:gd name="adj" fmla="val 113542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1271</Words>
  <Application>Microsoft Office PowerPoint</Application>
  <PresentationFormat>On-screen Show (4:3)</PresentationFormat>
  <Paragraphs>284</Paragraphs>
  <Slides>44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Office Theme</vt:lpstr>
      <vt:lpstr>Equation</vt:lpstr>
      <vt:lpstr>Ink</vt:lpstr>
      <vt:lpstr>Microsoft Equation</vt:lpstr>
      <vt:lpstr>TRANSFORMATIONS</vt:lpstr>
      <vt:lpstr>TRANSFORMATIONS</vt:lpstr>
      <vt:lpstr>Representation</vt:lpstr>
      <vt:lpstr>Representation, cont.</vt:lpstr>
      <vt:lpstr>Two-dimensional transformations</vt:lpstr>
      <vt:lpstr>Identity</vt:lpstr>
      <vt:lpstr>Scaling</vt:lpstr>
      <vt:lpstr>Reflection</vt:lpstr>
      <vt:lpstr>Shear</vt:lpstr>
      <vt:lpstr>Effect on unit square</vt:lpstr>
      <vt:lpstr>Effect on unit square, cont.</vt:lpstr>
      <vt:lpstr>Rotation About the Origin</vt:lpstr>
      <vt:lpstr>Rotation About the Origin</vt:lpstr>
      <vt:lpstr>Translations</vt:lpstr>
      <vt:lpstr>Scaling</vt:lpstr>
      <vt:lpstr>2D Scaling</vt:lpstr>
      <vt:lpstr>Limitations of the 2 x 2 matrix</vt:lpstr>
      <vt:lpstr>Homogeneous Coordinates</vt:lpstr>
      <vt:lpstr>Slide 19</vt:lpstr>
      <vt:lpstr>Slide 20</vt:lpstr>
      <vt:lpstr>Slide 21</vt:lpstr>
      <vt:lpstr>General 2D Rotation</vt:lpstr>
      <vt:lpstr>General 2D Scaling</vt:lpstr>
      <vt:lpstr>2D Directional Scaling</vt:lpstr>
      <vt:lpstr>2D Reflections</vt:lpstr>
      <vt:lpstr>Slide 26</vt:lpstr>
      <vt:lpstr>3D TRANSFORMATIONS</vt:lpstr>
      <vt:lpstr>3D Transformations</vt:lpstr>
      <vt:lpstr>Shearing in 3D</vt:lpstr>
      <vt:lpstr>Basic 3-D transformations: scaling</vt:lpstr>
      <vt:lpstr>Rotation in 3D</vt:lpstr>
      <vt:lpstr>ROTATION ABOUT AN ARBITRARY AXIS</vt:lpstr>
      <vt:lpstr>General 3D Rotation</vt:lpstr>
      <vt:lpstr>Slide 34</vt:lpstr>
      <vt:lpstr>Slide 35</vt:lpstr>
      <vt:lpstr>Slide 36</vt:lpstr>
      <vt:lpstr>Slide 37</vt:lpstr>
      <vt:lpstr>Slide 38</vt:lpstr>
      <vt:lpstr>Efficient 3D Rotations by Quaternions</vt:lpstr>
      <vt:lpstr>Slide 40</vt:lpstr>
      <vt:lpstr>3D Scaling</vt:lpstr>
      <vt:lpstr>Slide 42</vt:lpstr>
      <vt:lpstr>Properties of affine transformations</vt:lpstr>
      <vt:lpstr>Slide 44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TRANSFORMATIONS</dc:title>
  <dc:creator>acer</dc:creator>
  <cp:lastModifiedBy>acer</cp:lastModifiedBy>
  <cp:revision>19</cp:revision>
  <dcterms:created xsi:type="dcterms:W3CDTF">2017-02-09T01:54:13Z</dcterms:created>
  <dcterms:modified xsi:type="dcterms:W3CDTF">2017-02-12T14:12:27Z</dcterms:modified>
</cp:coreProperties>
</file>