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299" r:id="rId2"/>
    <p:sldId id="257" r:id="rId3"/>
    <p:sldId id="258" r:id="rId4"/>
    <p:sldId id="259" r:id="rId5"/>
    <p:sldId id="261" r:id="rId6"/>
    <p:sldId id="316" r:id="rId7"/>
    <p:sldId id="319" r:id="rId8"/>
    <p:sldId id="262" r:id="rId9"/>
    <p:sldId id="263" r:id="rId10"/>
    <p:sldId id="264" r:id="rId11"/>
    <p:sldId id="265" r:id="rId12"/>
    <p:sldId id="266" r:id="rId13"/>
    <p:sldId id="485" r:id="rId14"/>
    <p:sldId id="260" r:id="rId15"/>
    <p:sldId id="268" r:id="rId16"/>
    <p:sldId id="321" r:id="rId17"/>
    <p:sldId id="320" r:id="rId18"/>
    <p:sldId id="484" r:id="rId19"/>
    <p:sldId id="317" r:id="rId20"/>
    <p:sldId id="486" r:id="rId21"/>
    <p:sldId id="315" r:id="rId22"/>
    <p:sldId id="487" r:id="rId23"/>
    <p:sldId id="318" r:id="rId24"/>
    <p:sldId id="328" r:id="rId25"/>
    <p:sldId id="275" r:id="rId26"/>
    <p:sldId id="276" r:id="rId27"/>
    <p:sldId id="277" r:id="rId28"/>
    <p:sldId id="278" r:id="rId29"/>
    <p:sldId id="279" r:id="rId30"/>
    <p:sldId id="282" r:id="rId31"/>
    <p:sldId id="283" r:id="rId32"/>
    <p:sldId id="284" r:id="rId33"/>
    <p:sldId id="285" r:id="rId34"/>
    <p:sldId id="488" r:id="rId35"/>
    <p:sldId id="326" r:id="rId36"/>
    <p:sldId id="327" r:id="rId37"/>
    <p:sldId id="289" r:id="rId38"/>
    <p:sldId id="291" r:id="rId39"/>
    <p:sldId id="292" r:id="rId40"/>
    <p:sldId id="293" r:id="rId41"/>
    <p:sldId id="294" r:id="rId42"/>
    <p:sldId id="295" r:id="rId43"/>
    <p:sldId id="298" r:id="rId44"/>
    <p:sldId id="297" r:id="rId45"/>
    <p:sldId id="314" r:id="rId4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 autoAdjust="0"/>
    <p:restoredTop sz="86449" autoAdjust="0"/>
  </p:normalViewPr>
  <p:slideViewPr>
    <p:cSldViewPr snapToGrid="0">
      <p:cViewPr varScale="1">
        <p:scale>
          <a:sx n="68" d="100"/>
          <a:sy n="68" d="100"/>
        </p:scale>
        <p:origin x="998" y="5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41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38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95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954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42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052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033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61D5B23-CEE4-4445-8DFE-F6B28D490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C7D5AA-39BA-4F8F-A890-B1F5B49DA567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81AFF8A-EE99-412E-BAD9-AC0C1A4DF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CC42746-95B0-4B2C-9607-C309DB883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6D25FEF-5E4D-4C99-98F8-EEB99972E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DF329-54E3-44C3-9177-165975EE8103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E9452DC-CDDE-4207-8575-299144681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7146AC7-CFEF-436F-9271-076805FA2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9EFFAE8-459B-42BF-989C-FFFC83D26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7E0E7C-2EF1-496F-88C2-FF194D57422F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59502CA-F571-4B96-B93B-172BF8B3C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CED7753-66EC-439D-BE92-D2FDBE5CC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FB84201-488B-44E7-BCA5-D0E698DD3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DA2EBE-3DDB-44F1-882B-C6691F7E9CFB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9126CFF-6621-4C48-94C3-114A2C82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D835582-87B9-40D2-A8FE-08C607A2D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46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4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6CC86-DC9C-4E77-87C2-24466C5E1D98}"/>
              </a:ext>
            </a:extLst>
          </p:cNvPr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0" y="6613525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2" charset="0"/>
              </a:rPr>
              <a:t>13.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944547"/>
            <a:ext cx="7272302" cy="4584993"/>
          </a:xfrm>
        </p:spPr>
        <p:txBody>
          <a:bodyPr/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dirty="0"/>
              <a:t>Similar to reader-writer locks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dirty="0"/>
              <a:t> similar to reader lock – several processes can acquire concurrently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dirty="0"/>
              <a:t> – access is denied depending on locks held and requested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dirty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715" y="14393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11191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</a:t>
            </a:r>
            <a:r>
              <a:rPr lang="en-US" altLang="en-US" sz="1400" dirty="0" err="1">
                <a:solidFill>
                  <a:srgbClr val="0033CC"/>
                </a:solidFill>
              </a:rPr>
              <a:t>java.nio.channels</a:t>
            </a:r>
            <a:r>
              <a:rPr lang="en-US" altLang="en-US" sz="1400" dirty="0">
                <a:solidFill>
                  <a:srgbClr val="0033CC"/>
                </a:solidFill>
              </a:rPr>
              <a:t>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public class </a:t>
            </a:r>
            <a:r>
              <a:rPr lang="en-US" altLang="en-US" sz="1400" dirty="0" err="1">
                <a:solidFill>
                  <a:srgbClr val="0033CC"/>
                </a:solidFill>
              </a:rPr>
              <a:t>LockingExample</a:t>
            </a:r>
            <a:r>
              <a:rPr lang="en-US" altLang="en-US" sz="1400" dirty="0">
                <a:solidFill>
                  <a:srgbClr val="0033CC"/>
                </a:solidFill>
              </a:rPr>
              <a:t>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</a:rPr>
              <a:t>	</a:t>
            </a:r>
            <a:r>
              <a:rPr lang="en-US" altLang="en-US" sz="1400" dirty="0">
                <a:solidFill>
                  <a:srgbClr val="0033CC"/>
                </a:solidFill>
              </a:rPr>
              <a:t>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void main(String </a:t>
            </a:r>
            <a:r>
              <a:rPr lang="en-US" altLang="en-US" sz="1400" dirty="0" err="1">
                <a:solidFill>
                  <a:srgbClr val="0033CC"/>
                </a:solidFill>
              </a:rPr>
              <a:t>arsg</a:t>
            </a:r>
            <a:r>
              <a:rPr lang="en-US" altLang="en-US" sz="1400" dirty="0">
                <a:solidFill>
                  <a:srgbClr val="0033CC"/>
                </a:solidFill>
              </a:rPr>
              <a:t>[]) throws </a:t>
            </a:r>
            <a:r>
              <a:rPr lang="en-US" altLang="en-US" sz="1400" dirty="0" err="1">
                <a:solidFill>
                  <a:srgbClr val="0033CC"/>
                </a:solidFill>
              </a:rPr>
              <a:t>IOException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i="1" dirty="0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sharedLock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raf</a:t>
            </a:r>
            <a:r>
              <a:rPr lang="en-US" altLang="en-US" sz="1400" dirty="0">
                <a:solidFill>
                  <a:srgbClr val="0033CC"/>
                </a:solidFill>
              </a:rPr>
              <a:t> = new 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("file.txt", "</a:t>
            </a:r>
            <a:r>
              <a:rPr lang="en-US" altLang="en-US" sz="1400" dirty="0" err="1">
                <a:solidFill>
                  <a:srgbClr val="0033CC"/>
                </a:solidFill>
              </a:rPr>
              <a:t>rw</a:t>
            </a:r>
            <a:r>
              <a:rPr lang="en-US" altLang="en-US" sz="1400" dirty="0">
                <a:solidFill>
                  <a:srgbClr val="0033CC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FileChannel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ch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raf.getChannel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ch.lock</a:t>
            </a:r>
            <a:r>
              <a:rPr lang="en-US" altLang="en-US" sz="1400" dirty="0">
                <a:solidFill>
                  <a:srgbClr val="0033CC"/>
                </a:solidFill>
              </a:rPr>
              <a:t>(0, </a:t>
            </a:r>
            <a:r>
              <a:rPr lang="en-US" altLang="en-US" sz="1400" dirty="0" err="1">
                <a:solidFill>
                  <a:srgbClr val="0033CC"/>
                </a:solidFill>
              </a:rPr>
              <a:t>raf.length</a:t>
            </a:r>
            <a:r>
              <a:rPr lang="en-US" altLang="en-US" sz="1400" dirty="0">
                <a:solidFill>
                  <a:srgbClr val="0033CC"/>
                </a:solidFill>
              </a:rPr>
              <a:t>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36" y="68580"/>
            <a:ext cx="7996238" cy="622899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r>
              <a:rPr lang="en-US" altLang="en-US" sz="1600" dirty="0">
                <a:solidFill>
                  <a:srgbClr val="0033CC"/>
                </a:solidFill>
              </a:rPr>
              <a:t>catch (</a:t>
            </a:r>
            <a:r>
              <a:rPr lang="en-US" altLang="en-US" sz="1600" dirty="0" err="1">
                <a:solidFill>
                  <a:srgbClr val="0033CC"/>
                </a:solidFill>
              </a:rPr>
              <a:t>java.io.IOException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System.err.println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}finally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211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3B84F54-84E0-464E-9BF2-D46CB580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5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15478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54420"/>
            <a:ext cx="6774497" cy="4319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9020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  <a:endParaRPr lang="en-US" altLang="en-US" b="1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Other Access Methods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5840" y="75192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8015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no read after last write  (rewrite)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Figure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8FD60E2-26B2-468E-9ADA-D8D4695E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3410888"/>
            <a:ext cx="4311015" cy="137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9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64643"/>
            <a:ext cx="5595585" cy="44967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    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</p:txBody>
      </p:sp>
    </p:spTree>
    <p:extLst>
      <p:ext uri="{BB962C8B-B14F-4D97-AF65-F5344CB8AC3E}">
        <p14:creationId xmlns:p14="http://schemas.microsoft.com/office/powerpoint/2010/main" val="223155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9805" y="7459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Simulation of Sequential Access on Direct-access File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918AC22-6351-4060-911C-F46F6A5E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18" y="1095273"/>
            <a:ext cx="5535592" cy="204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53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3324" y="1248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996013"/>
            <a:ext cx="6323648" cy="416369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other access methods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Universal Produce Code (UPC code)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the index is too large, create an in-memory index, which an index of a disk index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13985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942090"/>
            <a:ext cx="7718425" cy="3494087"/>
          </a:xfrm>
        </p:spPr>
        <p:txBody>
          <a:bodyPr/>
          <a:lstStyle/>
          <a:p>
            <a:r>
              <a:rPr lang="en-US" altLang="en-US" dirty="0"/>
              <a:t>File Concept</a:t>
            </a:r>
          </a:p>
          <a:p>
            <a:r>
              <a:rPr lang="en-US" altLang="en-US" dirty="0"/>
              <a:t>Access Methods</a:t>
            </a:r>
          </a:p>
          <a:p>
            <a:r>
              <a:rPr lang="en-US" altLang="en-US" dirty="0"/>
              <a:t>Disk and Directory Structure</a:t>
            </a:r>
          </a:p>
          <a:p>
            <a:r>
              <a:rPr lang="en-US" altLang="en-US" dirty="0"/>
              <a:t>File-System Mounting</a:t>
            </a:r>
          </a:p>
          <a:p>
            <a:r>
              <a:rPr lang="en-US" altLang="en-US" dirty="0"/>
              <a:t>File Sharing</a:t>
            </a:r>
          </a:p>
          <a:p>
            <a:r>
              <a:rPr lang="en-US" altLang="en-US" dirty="0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0392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3802F99-6447-4625-BEC8-79DB52B8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1109840"/>
            <a:ext cx="5261202" cy="354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08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127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992456"/>
            <a:ext cx="7121823" cy="4358796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protected against failure</a:t>
            </a:r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</a:p>
          <a:p>
            <a:r>
              <a:rPr lang="en-US" altLang="en-US" dirty="0"/>
              <a:t>Partitions also known as minidisks, slices</a:t>
            </a:r>
          </a:p>
          <a:p>
            <a:r>
              <a:rPr lang="en-US" altLang="en-US" dirty="0"/>
              <a:t>Entity containing file system is known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r>
              <a:rPr lang="en-US" altLang="en-US" dirty="0"/>
              <a:t>Each volume containing a file system also tracks that file system’</a:t>
            </a:r>
            <a:r>
              <a:rPr lang="en-US" altLang="ja-JP" dirty="0"/>
              <a:t>s info in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dirty="0"/>
              <a:t>In addition 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984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A Typical File-system Organization</a:t>
            </a:r>
          </a:p>
        </p:txBody>
      </p:sp>
      <p:pic>
        <p:nvPicPr>
          <p:cNvPr id="3" name="Picture 6" descr="10">
            <a:extLst>
              <a:ext uri="{FF2B5EF4-FFF2-40B4-BE49-F238E27FC236}">
                <a16:creationId xmlns:a16="http://schemas.microsoft.com/office/drawing/2014/main" id="{BB1EB00D-9011-425D-95CF-45D0F3CF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94" y="1129766"/>
            <a:ext cx="6414023" cy="34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30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340"/>
            <a:ext cx="8229600" cy="663046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024935"/>
            <a:ext cx="7688423" cy="4541073"/>
          </a:xfrm>
        </p:spPr>
        <p:txBody>
          <a:bodyPr/>
          <a:lstStyle/>
          <a:p>
            <a:r>
              <a:rPr lang="en-US" altLang="en-US" dirty="0"/>
              <a:t>We mostly talk of general-purpose file systems</a:t>
            </a:r>
          </a:p>
          <a:p>
            <a:r>
              <a:rPr lang="en-US" altLang="en-US" dirty="0"/>
              <a:t>But systems frequently have may file systems, some general- and some special- purpose</a:t>
            </a:r>
          </a:p>
          <a:p>
            <a:r>
              <a:rPr lang="en-US" altLang="en-US" dirty="0"/>
              <a:t>Consider Solaris has</a:t>
            </a:r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130630"/>
            <a:ext cx="8229600" cy="55580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944547"/>
            <a:ext cx="7862181" cy="5123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A0E160-EA21-4EED-AEA0-5382DEE3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69162"/>
              </p:ext>
            </p:extLst>
          </p:nvPr>
        </p:nvGraphicFramePr>
        <p:xfrm>
          <a:off x="2835212" y="1507255"/>
          <a:ext cx="3041077" cy="264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4" imgW="2171594" imgH="1874473" progId="AcroExch.Document.DC">
                  <p:embed/>
                </p:oleObj>
              </mc:Choice>
              <mc:Fallback>
                <p:oleObj name="Acrobat Document" r:id="rId4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5212" y="1507255"/>
                        <a:ext cx="3041077" cy="264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97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9613" y="1298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017551"/>
            <a:ext cx="7678899" cy="4530725"/>
          </a:xfrm>
        </p:spPr>
        <p:txBody>
          <a:bodyPr/>
          <a:lstStyle/>
          <a:p>
            <a:r>
              <a:rPr lang="en-US" altLang="en-US" dirty="0"/>
              <a:t>Search for a file</a:t>
            </a:r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</a:p>
          <a:p>
            <a:endParaRPr lang="en-US" altLang="en-US" sz="800" dirty="0"/>
          </a:p>
          <a:p>
            <a:r>
              <a:rPr lang="en-US" altLang="en-US" dirty="0"/>
              <a:t>Traverse the file system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221066"/>
            <a:ext cx="7743825" cy="42834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1296242"/>
            <a:ext cx="6386356" cy="4491609"/>
          </a:xfrm>
        </p:spPr>
        <p:txBody>
          <a:bodyPr/>
          <a:lstStyle/>
          <a:p>
            <a:r>
              <a:rPr lang="en-US" altLang="en-US" dirty="0"/>
              <a:t>Efficiency – locating a file quickly</a:t>
            </a:r>
          </a:p>
          <a:p>
            <a:r>
              <a:rPr lang="en-US" altLang="en-US" dirty="0"/>
              <a:t>Naming – convenient to users</a:t>
            </a:r>
          </a:p>
          <a:p>
            <a:pPr lvl="1"/>
            <a:r>
              <a:rPr lang="en-US" altLang="en-US" dirty="0"/>
              <a:t>Two users can have same name for different files</a:t>
            </a:r>
          </a:p>
          <a:p>
            <a:pPr lvl="1"/>
            <a:r>
              <a:rPr lang="en-US" altLang="en-US" dirty="0"/>
              <a:t>The same file can have several different names</a:t>
            </a:r>
          </a:p>
          <a:p>
            <a:r>
              <a:rPr lang="en-US" altLang="en-US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33228"/>
            <a:ext cx="71882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92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981273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r>
              <a:rPr lang="en-US" altLang="en-US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52" y="1517304"/>
            <a:ext cx="5527087" cy="1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1140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39910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3739838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07" y="1467058"/>
            <a:ext cx="5903704" cy="203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14422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0" y="1135470"/>
            <a:ext cx="6418908" cy="410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2922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71" y="942090"/>
            <a:ext cx="6560854" cy="4504118"/>
          </a:xfrm>
        </p:spPr>
        <p:txBody>
          <a:bodyPr/>
          <a:lstStyle/>
          <a:p>
            <a:r>
              <a:rPr lang="en-US" altLang="en-US" dirty="0"/>
              <a:t>To explain the function of file systems</a:t>
            </a:r>
          </a:p>
          <a:p>
            <a:r>
              <a:rPr lang="en-US" altLang="en-US" dirty="0"/>
              <a:t>To describe the interfaces to file systems</a:t>
            </a:r>
          </a:p>
          <a:p>
            <a:r>
              <a:rPr lang="en-US" altLang="en-US" dirty="0"/>
              <a:t>To discuss file-system design tradeoffs, including access methods, file sharing, file locking, and directory structures</a:t>
            </a:r>
          </a:p>
          <a:p>
            <a:r>
              <a:rPr lang="en-US" altLang="en-US" dirty="0"/>
              <a:t>To explore file-system protection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14125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  <a:p>
            <a:r>
              <a:rPr lang="en-US" altLang="en-US" dirty="0"/>
              <a:t>Example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68" y="1992348"/>
            <a:ext cx="4232834" cy="342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18924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dirty="0"/>
              <a:t>Two different names (aliasing)</a:t>
            </a:r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dirty="0"/>
              <a:t>w</a:t>
            </a:r>
            <a:r>
              <a:rPr lang="en-US" altLang="en-US" dirty="0"/>
              <a:t>/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pointers.</a:t>
            </a:r>
          </a:p>
          <a:p>
            <a:pPr lvl="2"/>
            <a:r>
              <a:rPr lang="en-US" altLang="en-US" dirty="0"/>
              <a:t>Variable size records a problem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</a:t>
            </a:r>
          </a:p>
          <a:p>
            <a:pPr lvl="1"/>
            <a:r>
              <a:rPr lang="en-US" altLang="en-US" dirty="0"/>
              <a:t>Entry-hold-count solution</a:t>
            </a:r>
          </a:p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dirty="0"/>
              <a:t> – another name (pointer) to an existing file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follow pointer to locate the file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83937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85" y="1225903"/>
            <a:ext cx="5387741" cy="319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14422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022086"/>
            <a:ext cx="7707312" cy="4530725"/>
          </a:xfrm>
        </p:spPr>
        <p:txBody>
          <a:bodyPr/>
          <a:lstStyle/>
          <a:p>
            <a:r>
              <a:rPr lang="en-US" altLang="en-US" dirty="0"/>
              <a:t>How do we guarantee no cycles?</a:t>
            </a:r>
          </a:p>
          <a:p>
            <a:pPr lvl="1"/>
            <a:r>
              <a:rPr lang="en-US" altLang="en-US" dirty="0"/>
              <a:t>Allow only links to files not subdirectories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877" y="9377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Current Directory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5737" y="944595"/>
            <a:ext cx="7560310" cy="4978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Can designate one of the directories as the current (working) directory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and deleting a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Example of creating a new file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If in current directory  is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The command </a:t>
            </a:r>
          </a:p>
          <a:p>
            <a:pPr marL="0" indent="0"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en-US" dirty="0"/>
              <a:t>                  </a:t>
            </a:r>
            <a:r>
              <a:rPr lang="en-US" altLang="en-US" b="1" dirty="0" err="1"/>
              <a:t>mkdir</a:t>
            </a:r>
            <a:r>
              <a:rPr lang="en-US" altLang="en-US" b="1" dirty="0"/>
              <a:t> &lt;</a:t>
            </a:r>
            <a:r>
              <a:rPr lang="en-US" altLang="en-US" b="1" dirty="0" err="1"/>
              <a:t>dir</a:t>
            </a:r>
            <a:r>
              <a:rPr lang="en-US" altLang="en-US" b="1" dirty="0"/>
              <a:t>-name&gt;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Results in: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>
                <a:latin typeface="Helvetica" panose="020B0604020202020204" pitchFamily="34" charset="0"/>
              </a:rPr>
              <a:t>Deleting </a:t>
            </a:r>
            <a:r>
              <a:rPr lang="ja-JP" altLang="en-US" dirty="0">
                <a:latin typeface="Helvetica" panose="020B0604020202020204" pitchFamily="34" charset="0"/>
              </a:rPr>
              <a:t>“</a:t>
            </a:r>
            <a:r>
              <a:rPr lang="en-US" altLang="ja-JP" dirty="0">
                <a:latin typeface="Helvetica" panose="020B0604020202020204" pitchFamily="34" charset="0"/>
              </a:rPr>
              <a:t>mail</a:t>
            </a:r>
            <a:r>
              <a:rPr lang="ja-JP" altLang="en-US" dirty="0">
                <a:latin typeface="Helvetica" panose="020B0604020202020204" pitchFamily="34" charset="0"/>
              </a:rPr>
              <a:t>”</a:t>
            </a:r>
            <a:r>
              <a:rPr lang="en-US" altLang="ja-JP" dirty="0">
                <a:latin typeface="Helvetica" panose="020B0604020202020204" pitchFamily="34" charset="0"/>
              </a:rPr>
              <a:t> 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dirty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109210"/>
            <a:ext cx="7423150" cy="7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 dirty="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2" y="4016957"/>
            <a:ext cx="2384809" cy="87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62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50244"/>
            <a:ext cx="7718425" cy="613457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 Mounting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28220"/>
            <a:ext cx="6546274" cy="1963569"/>
          </a:xfrm>
        </p:spPr>
        <p:txBody>
          <a:bodyPr/>
          <a:lstStyle/>
          <a:p>
            <a:r>
              <a:rPr lang="en-US" altLang="en-US" dirty="0"/>
              <a:t>A file system must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mounted</a:t>
            </a:r>
            <a:r>
              <a:rPr lang="en-US" altLang="en-US" dirty="0"/>
              <a:t> before it can be accessed</a:t>
            </a:r>
          </a:p>
          <a:p>
            <a:r>
              <a:rPr lang="en-US" altLang="en-US" dirty="0"/>
              <a:t>Figure  (a) is a mounted file system that can be accessed by users.</a:t>
            </a:r>
          </a:p>
          <a:p>
            <a:r>
              <a:rPr lang="en-US" altLang="en-US" dirty="0"/>
              <a:t>Figure (b) is  an unmounted  files system that cannot be accessed by users 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891789"/>
            <a:ext cx="4607560" cy="262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55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70340"/>
            <a:ext cx="7718425" cy="603409"/>
          </a:xfrm>
        </p:spPr>
        <p:txBody>
          <a:bodyPr/>
          <a:lstStyle/>
          <a:p>
            <a:pPr eaLnBrk="1" hangingPunct="1"/>
            <a:r>
              <a:rPr lang="en-US" altLang="en-US" dirty="0"/>
              <a:t>Mount Point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028700"/>
            <a:ext cx="6491287" cy="2818130"/>
          </a:xfrm>
        </p:spPr>
        <p:txBody>
          <a:bodyPr/>
          <a:lstStyle/>
          <a:p>
            <a:r>
              <a:rPr lang="en-US" altLang="en-US" dirty="0"/>
              <a:t>Consider the file system of previous slide: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Mounting (b) over “users” results in </a:t>
            </a: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77652"/>
            <a:ext cx="2743200" cy="159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7D6C7C2-F70F-401A-8307-CEEF88DF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94" y="3676011"/>
            <a:ext cx="1794766" cy="207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527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3981EA3-EBBE-4F74-A2A2-066B1C4C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8637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BD1919-9017-4557-8F58-2364EF506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348" y="1013884"/>
            <a:ext cx="7646501" cy="4530725"/>
          </a:xfrm>
        </p:spPr>
        <p:txBody>
          <a:bodyPr/>
          <a:lstStyle/>
          <a:p>
            <a:r>
              <a:rPr lang="en-US" altLang="en-US" dirty="0"/>
              <a:t>Sharing of files on multi-user systems is desirable</a:t>
            </a:r>
          </a:p>
          <a:p>
            <a:r>
              <a:rPr lang="en-US" altLang="en-US" dirty="0"/>
              <a:t>Sharing may be done through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protection</a:t>
            </a:r>
            <a:r>
              <a:rPr lang="en-US" altLang="en-US" dirty="0"/>
              <a:t> scheme</a:t>
            </a:r>
          </a:p>
          <a:p>
            <a:r>
              <a:rPr lang="en-US" altLang="en-US" dirty="0"/>
              <a:t>On distributed systems, files may be shared across a network</a:t>
            </a:r>
          </a:p>
          <a:p>
            <a:r>
              <a:rPr lang="en-US" altLang="en-US" dirty="0"/>
              <a:t>Network File System (NFS) is a common distributed file-sharing method</a:t>
            </a:r>
          </a:p>
          <a:p>
            <a:r>
              <a:rPr lang="en-US" altLang="en-US" dirty="0"/>
              <a:t>If multi-user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identify users, allowing permissions and protections to be per-user</a:t>
            </a:r>
            <a:br>
              <a:rPr lang="en-US" altLang="en-US" dirty="0"/>
            </a:b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Group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allow users to be in groups, permitting group access rights</a:t>
            </a:r>
          </a:p>
          <a:p>
            <a:pPr lvl="1"/>
            <a:r>
              <a:rPr lang="en-US" altLang="en-US" dirty="0"/>
              <a:t>Owner of a file / directory</a:t>
            </a:r>
          </a:p>
          <a:p>
            <a:pPr lvl="1"/>
            <a:r>
              <a:rPr lang="en-US" altLang="en-US" dirty="0"/>
              <a:t>Group of a file / directory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F2C238A-497B-4E5A-9FD1-79E4B2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2086" y="139279"/>
            <a:ext cx="710694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Remote File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F0B30E2-5967-410F-A73B-3B2080B5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3" y="944655"/>
            <a:ext cx="7725131" cy="5275263"/>
          </a:xfrm>
        </p:spPr>
        <p:txBody>
          <a:bodyPr/>
          <a:lstStyle/>
          <a:p>
            <a:r>
              <a:rPr lang="en-US" altLang="en-US" dirty="0"/>
              <a:t>Uses networking to allow file system access between computing systems</a:t>
            </a:r>
          </a:p>
          <a:p>
            <a:pPr lvl="1"/>
            <a:r>
              <a:rPr lang="en-US" altLang="en-US" dirty="0"/>
              <a:t>Manually via programs like FTP</a:t>
            </a:r>
          </a:p>
          <a:p>
            <a:pPr lvl="1"/>
            <a:r>
              <a:rPr lang="en-US" altLang="en-US" dirty="0"/>
              <a:t>Automatically, seamlessly using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</a:p>
          <a:p>
            <a:pPr lvl="1"/>
            <a:r>
              <a:rPr lang="en-US" altLang="en-US" dirty="0"/>
              <a:t>Semi automatically via 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Client-server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model allows clients to mount remote file systems from servers</a:t>
            </a:r>
          </a:p>
          <a:p>
            <a:pPr lvl="1"/>
            <a:r>
              <a:rPr lang="en-US" altLang="en-US" dirty="0"/>
              <a:t>Server can serve multiple clients</a:t>
            </a:r>
          </a:p>
          <a:p>
            <a:pPr lvl="1"/>
            <a:r>
              <a:rPr lang="en-US" altLang="en-US" dirty="0"/>
              <a:t>Client and user-on-client identification is insecure or complicated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NFS</a:t>
            </a:r>
            <a:r>
              <a:rPr lang="en-US" altLang="en-US" dirty="0"/>
              <a:t> is standard UNIX client-server file sharing protocol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dirty="0"/>
              <a:t> is standard Windows protocol</a:t>
            </a:r>
          </a:p>
          <a:p>
            <a:pPr lvl="1"/>
            <a:r>
              <a:rPr lang="en-US" altLang="en-US" dirty="0"/>
              <a:t>Standard operating system file calls are translated into remote calls</a:t>
            </a:r>
          </a:p>
          <a:p>
            <a:r>
              <a:rPr lang="en-US" altLang="en-US" dirty="0"/>
              <a:t>Distributed Information Systems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b="1" dirty="0"/>
              <a:t>)</a:t>
            </a:r>
            <a:r>
              <a:rPr lang="en-US" altLang="en-US" dirty="0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9151201-6E2A-43FF-B406-78BBCE333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428" y="113436"/>
            <a:ext cx="78882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Failure Modes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780D44-5EE4-4DD3-A642-398A5E3AD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06" y="949954"/>
            <a:ext cx="7688197" cy="4429125"/>
          </a:xfrm>
        </p:spPr>
        <p:txBody>
          <a:bodyPr/>
          <a:lstStyle/>
          <a:p>
            <a:r>
              <a:rPr lang="en-US" altLang="en-US" dirty="0"/>
              <a:t>All file systems have failure modes</a:t>
            </a:r>
          </a:p>
          <a:p>
            <a:pPr lvl="1"/>
            <a:r>
              <a:rPr lang="en-US" altLang="en-US" dirty="0"/>
              <a:t>For example, corruption of directory structures or other non-user data,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metadata</a:t>
            </a:r>
          </a:p>
          <a:p>
            <a:r>
              <a:rPr lang="en-US" altLang="en-US" dirty="0"/>
              <a:t>Remote file systems add new failure modes, due to network failure, server failure</a:t>
            </a:r>
          </a:p>
          <a:p>
            <a:r>
              <a:rPr lang="en-US" altLang="en-US" dirty="0"/>
              <a:t>Recovery from failure can involve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about status of each remote request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Stateless</a:t>
            </a:r>
            <a:r>
              <a:rPr lang="en-US" altLang="en-US" dirty="0"/>
              <a:t> protocols such as NFS v3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14989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930580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dirty="0"/>
              <a:t>Data</a:t>
            </a:r>
          </a:p>
          <a:p>
            <a:pPr lvl="2"/>
            <a:r>
              <a:rPr lang="en-US" altLang="en-US" dirty="0"/>
              <a:t>Numeric</a:t>
            </a:r>
          </a:p>
          <a:p>
            <a:pPr lvl="2"/>
            <a:r>
              <a:rPr lang="en-US" altLang="en-US" dirty="0"/>
              <a:t>Character</a:t>
            </a:r>
          </a:p>
          <a:p>
            <a:pPr lvl="2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dirty="0"/>
              <a:t>Many types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77A40FF-C3D7-4ADF-BFAF-1EB84F193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9390" y="197589"/>
            <a:ext cx="8501062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Sharing – Consistency Semantics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19AE64-1987-409C-A19E-39FD4807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37" y="990850"/>
            <a:ext cx="7660204" cy="5003800"/>
          </a:xfrm>
        </p:spPr>
        <p:txBody>
          <a:bodyPr/>
          <a:lstStyle/>
          <a:p>
            <a:r>
              <a:rPr lang="en-US" altLang="en-US" dirty="0"/>
              <a:t>Specify how multiple users are to access a shared file simultaneously</a:t>
            </a:r>
          </a:p>
          <a:p>
            <a:pPr lvl="1"/>
            <a:r>
              <a:rPr lang="en-US" altLang="en-US" dirty="0"/>
              <a:t>Similar to Ch 5 process synchronization algorithms</a:t>
            </a:r>
          </a:p>
          <a:p>
            <a:pPr lvl="2"/>
            <a:r>
              <a:rPr lang="en-US" altLang="en-US" dirty="0"/>
              <a:t>Tend to be less complex due to disk I/O and network latency (for remote file systems</a:t>
            </a:r>
          </a:p>
          <a:p>
            <a:pPr lvl="1"/>
            <a:r>
              <a:rPr lang="en-US" altLang="en-US" dirty="0"/>
              <a:t>Andrew File System (AFS) implemented complex remote file sharing semantics</a:t>
            </a:r>
          </a:p>
          <a:p>
            <a:pPr lvl="1"/>
            <a:r>
              <a:rPr lang="en-US" altLang="en-US" dirty="0"/>
              <a:t>Unix file system (UFS) implements:</a:t>
            </a:r>
          </a:p>
          <a:p>
            <a:pPr lvl="2"/>
            <a:r>
              <a:rPr lang="en-US" altLang="en-US" dirty="0"/>
              <a:t>Writes to an open file visible immediately to other users of the same open file</a:t>
            </a:r>
          </a:p>
          <a:p>
            <a:pPr lvl="2"/>
            <a:r>
              <a:rPr lang="en-US" altLang="en-US" dirty="0"/>
              <a:t>Sharing file pointer to allow multiple users to read and write concurrently</a:t>
            </a:r>
          </a:p>
          <a:p>
            <a:pPr lvl="1"/>
            <a:r>
              <a:rPr lang="en-US" altLang="en-US" dirty="0"/>
              <a:t>AFS has session semantics</a:t>
            </a:r>
          </a:p>
          <a:p>
            <a:pPr lvl="2"/>
            <a:r>
              <a:rPr lang="en-US" altLang="en-US" dirty="0"/>
              <a:t>Writes only visible to sessions starting after the file is closed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1347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951528"/>
            <a:ext cx="7451725" cy="4530725"/>
          </a:xfrm>
        </p:spPr>
        <p:txBody>
          <a:bodyPr/>
          <a:lstStyle/>
          <a:p>
            <a:r>
              <a:rPr lang="en-US" altLang="en-US" dirty="0"/>
              <a:t>File owner/creator should be able to control:</a:t>
            </a:r>
          </a:p>
          <a:p>
            <a:pPr lvl="1"/>
            <a:r>
              <a:rPr lang="en-US" altLang="en-US" dirty="0"/>
              <a:t>What can be done</a:t>
            </a:r>
          </a:p>
          <a:p>
            <a:pPr lvl="1"/>
            <a:r>
              <a:rPr lang="en-US" altLang="en-US" dirty="0"/>
              <a:t>By whom</a:t>
            </a:r>
          </a:p>
          <a:p>
            <a:r>
              <a:rPr lang="en-US" altLang="en-US" dirty="0"/>
              <a:t>Types of access</a:t>
            </a:r>
          </a:p>
          <a:p>
            <a:pPr lvl="1"/>
            <a:r>
              <a:rPr lang="en-US" altLang="en-US" b="1" dirty="0"/>
              <a:t>Read</a:t>
            </a:r>
          </a:p>
          <a:p>
            <a:pPr lvl="1"/>
            <a:r>
              <a:rPr lang="en-US" altLang="en-US" b="1" dirty="0"/>
              <a:t>Write</a:t>
            </a:r>
          </a:p>
          <a:p>
            <a:pPr lvl="1"/>
            <a:r>
              <a:rPr lang="en-US" altLang="en-US" b="1" dirty="0"/>
              <a:t>Execute</a:t>
            </a:r>
          </a:p>
          <a:p>
            <a:pPr lvl="1"/>
            <a:r>
              <a:rPr lang="en-US" altLang="en-US" b="1" dirty="0"/>
              <a:t>Append</a:t>
            </a:r>
          </a:p>
          <a:p>
            <a:pPr lvl="1"/>
            <a:r>
              <a:rPr lang="en-US" altLang="en-US" b="1" dirty="0"/>
              <a:t>Delete</a:t>
            </a:r>
          </a:p>
          <a:p>
            <a:pPr lvl="1"/>
            <a:r>
              <a:rPr lang="en-US" altLang="en-US" b="1" dirty="0"/>
              <a:t>List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264" y="146872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 in Unix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94148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1397" y="4923697"/>
            <a:ext cx="5536642" cy="83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12" y="3989199"/>
            <a:ext cx="2034886" cy="75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11839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2251404" y="1155562"/>
            <a:ext cx="5103416" cy="2332955"/>
          </a:xfrm>
          <a:noFill/>
        </p:spPr>
      </p:pic>
    </p:spTree>
    <p:extLst>
      <p:ext uri="{BB962C8B-B14F-4D97-AF65-F5344CB8AC3E}">
        <p14:creationId xmlns:p14="http://schemas.microsoft.com/office/powerpoint/2010/main" val="4209183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203" y="9958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Windows 7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15594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944549"/>
            <a:ext cx="7493389" cy="4379835"/>
          </a:xfrm>
        </p:spPr>
        <p:txBody>
          <a:bodyPr/>
          <a:lstStyle/>
          <a:p>
            <a:r>
              <a:rPr lang="en-US" altLang="en-US" b="1" dirty="0"/>
              <a:t>Name</a:t>
            </a:r>
            <a:r>
              <a:rPr lang="en-US" altLang="en-US" dirty="0"/>
              <a:t> – only information kept in human-readable form</a:t>
            </a:r>
          </a:p>
          <a:p>
            <a:r>
              <a:rPr lang="en-US" altLang="en-US" b="1" dirty="0"/>
              <a:t>Identifier</a:t>
            </a:r>
            <a:r>
              <a:rPr lang="en-US" altLang="en-US" dirty="0"/>
              <a:t> – unique tag (number) identifies file within file system</a:t>
            </a:r>
          </a:p>
          <a:p>
            <a:r>
              <a:rPr lang="en-US" altLang="en-US" b="1" dirty="0"/>
              <a:t>Type</a:t>
            </a:r>
            <a:r>
              <a:rPr lang="en-US" altLang="en-US" dirty="0"/>
              <a:t> – needed for systems that support different types</a:t>
            </a:r>
          </a:p>
          <a:p>
            <a:r>
              <a:rPr lang="en-US" altLang="en-US" b="1" dirty="0"/>
              <a:t>Location</a:t>
            </a:r>
            <a:r>
              <a:rPr lang="en-US" altLang="en-US" dirty="0"/>
              <a:t> – pointer to file location on device</a:t>
            </a:r>
          </a:p>
          <a:p>
            <a:r>
              <a:rPr lang="en-US" altLang="en-US" b="1" dirty="0"/>
              <a:t>Size</a:t>
            </a:r>
            <a:r>
              <a:rPr lang="en-US" altLang="en-US" dirty="0"/>
              <a:t> – current file size</a:t>
            </a:r>
          </a:p>
          <a:p>
            <a:r>
              <a:rPr lang="en-US" altLang="en-US" b="1" dirty="0"/>
              <a:t>Protection</a:t>
            </a:r>
            <a:r>
              <a:rPr lang="en-US" altLang="en-US" dirty="0"/>
              <a:t> – controls who can do reading, writing, executing</a:t>
            </a:r>
          </a:p>
          <a:p>
            <a:r>
              <a:rPr lang="en-US" altLang="en-US" b="1" dirty="0"/>
              <a:t>Time, date, and user identification</a:t>
            </a:r>
            <a:r>
              <a:rPr lang="en-US" altLang="en-US" dirty="0"/>
              <a:t> – data for protection, security, and usage monitoring</a:t>
            </a:r>
          </a:p>
          <a:p>
            <a:r>
              <a:rPr lang="en-US" altLang="en-US" dirty="0"/>
              <a:t>Information about files are kept in the directory structure, which is maintained on the disk</a:t>
            </a:r>
          </a:p>
          <a:p>
            <a:r>
              <a:rPr lang="en-US" altLang="en-US" dirty="0"/>
              <a:t>Many variations, including extended file attributes such as file checksum</a:t>
            </a:r>
          </a:p>
          <a:p>
            <a:r>
              <a:rPr lang="en-US" altLang="en-US" dirty="0"/>
              <a:t>Information kept in the directory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14225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9007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942451"/>
            <a:ext cx="7862181" cy="51454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A0E160-EA21-4EED-AEA0-5382DEE3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872012"/>
              </p:ext>
            </p:extLst>
          </p:nvPr>
        </p:nvGraphicFramePr>
        <p:xfrm>
          <a:off x="2566700" y="1405433"/>
          <a:ext cx="3309590" cy="286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4" imgW="2171594" imgH="1874473" progId="AcroExch.Document.DC">
                  <p:embed/>
                </p:oleObj>
              </mc:Choice>
              <mc:Fallback>
                <p:oleObj name="Acrobat Document" r:id="rId4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700" y="1405433"/>
                        <a:ext cx="3309590" cy="286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5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254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7" y="934499"/>
            <a:ext cx="7093834" cy="4483952"/>
          </a:xfrm>
        </p:spPr>
        <p:txBody>
          <a:bodyPr/>
          <a:lstStyle/>
          <a:p>
            <a:r>
              <a:rPr lang="en-US" altLang="en-US" b="1" dirty="0"/>
              <a:t>Create</a:t>
            </a:r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r>
              <a:rPr lang="en-US" altLang="en-US" b="1" dirty="0"/>
              <a:t>Delete</a:t>
            </a:r>
          </a:p>
          <a:p>
            <a:r>
              <a:rPr lang="en-US" altLang="en-US" b="1" dirty="0"/>
              <a:t>Truncate</a:t>
            </a:r>
          </a:p>
          <a:p>
            <a:r>
              <a:rPr lang="en-US" altLang="en-US" b="1" i="1" dirty="0"/>
              <a:t>Open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</a:t>
            </a:r>
          </a:p>
          <a:p>
            <a:r>
              <a:rPr lang="en-US" altLang="en-US" b="1" i="1" dirty="0"/>
              <a:t>Close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951829"/>
            <a:ext cx="7218009" cy="4604909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14360</TotalTime>
  <Words>2159</Words>
  <Application>Microsoft Office PowerPoint</Application>
  <PresentationFormat>On-screen Show (4:3)</PresentationFormat>
  <Paragraphs>388</Paragraphs>
  <Slides>45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Acrobat Document</vt:lpstr>
      <vt:lpstr>Chapter 13:   File-System Interface</vt:lpstr>
      <vt:lpstr>Outline</vt:lpstr>
      <vt:lpstr>Objectives</vt:lpstr>
      <vt:lpstr>File Concept</vt:lpstr>
      <vt:lpstr>File Attributes</vt:lpstr>
      <vt:lpstr>File info Window on Mac OS X</vt:lpstr>
      <vt:lpstr>Directory Structure</vt:lpstr>
      <vt:lpstr>File Operations</vt:lpstr>
      <vt:lpstr>Open Files</vt:lpstr>
      <vt:lpstr> File Locking</vt:lpstr>
      <vt:lpstr>File Locking Example – Java API</vt:lpstr>
      <vt:lpstr>File Locking Example – Java API (Cont.)</vt:lpstr>
      <vt:lpstr>File Types – Name, Extension</vt:lpstr>
      <vt:lpstr>File Structure</vt:lpstr>
      <vt:lpstr>Access Methods</vt:lpstr>
      <vt:lpstr>Sequential Access</vt:lpstr>
      <vt:lpstr>Direct Access</vt:lpstr>
      <vt:lpstr>Simulation of Sequential Access on Direct-access File</vt:lpstr>
      <vt:lpstr>Other Access Methods</vt:lpstr>
      <vt:lpstr>Example of Index and Relative Files</vt:lpstr>
      <vt:lpstr>Disk Structure</vt:lpstr>
      <vt:lpstr>A Typical File-system Organization</vt:lpstr>
      <vt:lpstr>Types of File Systems</vt:lpstr>
      <vt:lpstr>Directory Structure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Acyclic-Graph Directories</vt:lpstr>
      <vt:lpstr>Acyclic-Graph Directories (Cont.)</vt:lpstr>
      <vt:lpstr>General Graph Directory</vt:lpstr>
      <vt:lpstr>General Graph Directory (Cont.)</vt:lpstr>
      <vt:lpstr>Current Directory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 in Unix</vt:lpstr>
      <vt:lpstr>A Sample UNIX Directory Listing</vt:lpstr>
      <vt:lpstr>Windows 7 Access-Control List Management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Avi Silberschatz</cp:lastModifiedBy>
  <cp:revision>302</cp:revision>
  <cp:lastPrinted>2001-06-14T13:58:17Z</cp:lastPrinted>
  <dcterms:created xsi:type="dcterms:W3CDTF">2011-01-13T23:43:38Z</dcterms:created>
  <dcterms:modified xsi:type="dcterms:W3CDTF">2021-04-19T20:13:46Z</dcterms:modified>
</cp:coreProperties>
</file>