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4"/>
  </p:notesMasterIdLst>
  <p:handoutMasterIdLst>
    <p:handoutMasterId r:id="rId45"/>
  </p:handoutMasterIdLst>
  <p:sldIdLst>
    <p:sldId id="331" r:id="rId2"/>
    <p:sldId id="332" r:id="rId3"/>
    <p:sldId id="333" r:id="rId4"/>
    <p:sldId id="375" r:id="rId5"/>
    <p:sldId id="374" r:id="rId6"/>
    <p:sldId id="376" r:id="rId7"/>
    <p:sldId id="334" r:id="rId8"/>
    <p:sldId id="377" r:id="rId9"/>
    <p:sldId id="335" r:id="rId10"/>
    <p:sldId id="378" r:id="rId11"/>
    <p:sldId id="337" r:id="rId12"/>
    <p:sldId id="338" r:id="rId13"/>
    <p:sldId id="379" r:id="rId14"/>
    <p:sldId id="340" r:id="rId15"/>
    <p:sldId id="341" r:id="rId16"/>
    <p:sldId id="384" r:id="rId17"/>
    <p:sldId id="382" r:id="rId18"/>
    <p:sldId id="383" r:id="rId19"/>
    <p:sldId id="385" r:id="rId20"/>
    <p:sldId id="342" r:id="rId21"/>
    <p:sldId id="386" r:id="rId22"/>
    <p:sldId id="391" r:id="rId23"/>
    <p:sldId id="392" r:id="rId24"/>
    <p:sldId id="387" r:id="rId25"/>
    <p:sldId id="349" r:id="rId26"/>
    <p:sldId id="360" r:id="rId27"/>
    <p:sldId id="352" r:id="rId28"/>
    <p:sldId id="389" r:id="rId29"/>
    <p:sldId id="393" r:id="rId30"/>
    <p:sldId id="388" r:id="rId31"/>
    <p:sldId id="361" r:id="rId32"/>
    <p:sldId id="351" r:id="rId33"/>
    <p:sldId id="394" r:id="rId34"/>
    <p:sldId id="353" r:id="rId35"/>
    <p:sldId id="363" r:id="rId36"/>
    <p:sldId id="354" r:id="rId37"/>
    <p:sldId id="355" r:id="rId38"/>
    <p:sldId id="484" r:id="rId39"/>
    <p:sldId id="357" r:id="rId40"/>
    <p:sldId id="350" r:id="rId41"/>
    <p:sldId id="390" r:id="rId42"/>
    <p:sldId id="380" r:id="rId4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859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C9C1967-CB66-494E-B886-2AD573C5C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2F4955-E5A0-4A37-BC95-FD265784B473}" type="slidenum">
              <a:rPr lang="en-US" altLang="en-US" sz="1300" smtClean="0">
                <a:latin typeface="Helvetica" panose="020B0604020202020204" pitchFamily="34" charset="0"/>
              </a:rPr>
              <a:pPr/>
              <a:t>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6D18793-BD8A-4940-B3BF-1E0625374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B8993DB-1A54-4695-9549-CD9B7213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59852AF-D924-4CBC-BED7-C31E3CDDB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DB3D82-2543-4E8C-B245-3B07781ABF68}" type="slidenum">
              <a:rPr lang="en-US" altLang="en-US" sz="1300">
                <a:latin typeface="Helvetica" panose="020B0604020202020204" pitchFamily="34" charset="0"/>
              </a:rPr>
              <a:pPr/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6E5DFF8-4B2E-4B28-97FB-93DBE0120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1DB1746-AAA7-4270-9450-7372F016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6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A45A501-2012-4249-AB64-CAA824A97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63C0B4-8FD7-4276-ABD6-7912A1C8A4AB}" type="slidenum">
              <a:rPr lang="en-US" altLang="en-US" sz="1300">
                <a:latin typeface="Helvetica" panose="020B0604020202020204" pitchFamily="34" charset="0"/>
              </a:rPr>
              <a:pPr/>
              <a:t>11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728784A-AC86-47F9-80CD-ABFED49AD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DB17601-06F5-4870-939B-994D4F66A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576B7BD-EC0C-42B8-9E38-CD89F286C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1BD449-7B50-491A-BE5C-2725DB19C67D}" type="slidenum">
              <a:rPr lang="en-US" altLang="en-US" sz="1300">
                <a:latin typeface="Helvetica" panose="020B0604020202020204" pitchFamily="34" charset="0"/>
              </a:rPr>
              <a:pPr/>
              <a:t>12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0D96DD5-0F96-49D3-AF2F-2D69D7165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99FB70C-A4E7-4312-8215-76E2AF418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31A0B6B-E50E-4FC4-83F2-0D14682FE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9DCFAC-E91F-4829-916C-90D03DCF8ED4}" type="slidenum">
              <a:rPr lang="en-US" altLang="en-US" sz="1300">
                <a:latin typeface="Helvetica" panose="020B0604020202020204" pitchFamily="34" charset="0"/>
              </a:rPr>
              <a:pPr/>
              <a:t>14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51E0B6F-AEDE-4B87-A891-48BD5160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079A099-6BF6-4293-B5BC-BE313BE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0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19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1E20C1B-2168-478D-9777-0DE276672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3C6DC3-B243-4189-9E62-DF270FEA152E}" type="slidenum">
              <a:rPr lang="en-US" altLang="en-US" sz="1300">
                <a:latin typeface="Helvetica" panose="020B0604020202020204" pitchFamily="34" charset="0"/>
              </a:rPr>
              <a:pPr/>
              <a:t>20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5F6F852-00E2-4236-9565-5C697A394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952E0CD-8DD3-4569-9E9E-B3D224F25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6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D796343-F2C6-41D1-AC37-43C10B5EF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F0AFAE-FA20-4437-830A-0F0A930521E5}" type="slidenum">
              <a:rPr lang="en-US" altLang="en-US" sz="1300" smtClean="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0292C2D-7EEB-40BD-B317-7EF9385A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3EA60A-DD78-4053-9698-3B0E52BC7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2987B6B-60E5-4874-AAAD-2D621CEB6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497383-FF4F-4BCD-A7BF-3061A8868C9E}" type="slidenum">
              <a:rPr lang="en-US" altLang="en-US" sz="1300">
                <a:latin typeface="Helvetica" panose="020B0604020202020204" pitchFamily="34" charset="0"/>
              </a:rPr>
              <a:pPr/>
              <a:t>21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43CAC7-294F-4638-B29E-EF1574993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E76FD55-4D4B-4586-A946-02443FD47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2987B6B-60E5-4874-AAAD-2D621CEB6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497383-FF4F-4BCD-A7BF-3061A8868C9E}" type="slidenum">
              <a:rPr lang="en-US" altLang="en-US" sz="1300">
                <a:latin typeface="Helvetica" panose="020B0604020202020204" pitchFamily="34" charset="0"/>
              </a:rPr>
              <a:pPr/>
              <a:t>22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43CAC7-294F-4638-B29E-EF1574993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E76FD55-4D4B-4586-A946-02443FD47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6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DFDE8E2-6D52-4533-891A-DA23FDE90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A85C2-13C3-463F-B507-FEC68E25E382}" type="slidenum">
              <a:rPr lang="en-US" altLang="en-US" sz="1300">
                <a:latin typeface="Helvetica" panose="020B0604020202020204" pitchFamily="34" charset="0"/>
              </a:rPr>
              <a:pPr/>
              <a:t>23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12B1AF7-3EAB-464A-9C0E-FB141C5AE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0510894-1B23-43E4-814B-0632E91F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D4A90EB-0BFF-4273-B02E-DBCD6B1CCD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6768C6-445C-4A3F-8825-DF749698D29E}" type="slidenum">
              <a:rPr lang="en-US" altLang="en-US" sz="1300">
                <a:latin typeface="Helvetica" panose="020B0604020202020204" pitchFamily="34" charset="0"/>
              </a:rPr>
              <a:pPr/>
              <a:t>28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31F14BF-23B5-4F0B-A1D6-64E5E4D01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E05ABF-D13F-4A11-8CD6-24BB13D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193EE03-F071-4AE4-925E-5290A9FFD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F1CBB-B000-4519-B4B3-247008A64742}" type="slidenum">
              <a:rPr lang="en-US" altLang="en-US" sz="1300">
                <a:latin typeface="Helvetica" panose="020B0604020202020204" pitchFamily="34" charset="0"/>
              </a:rPr>
              <a:pPr/>
              <a:t>29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E4B2BBF-F5B8-4FB0-BED2-B5263EE1B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56B43F1-5BFF-4CBC-8667-3B9FD073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243C32-A72D-463B-9427-D4B385180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E94A18-C990-4787-A405-013025561DBF}" type="slidenum">
              <a:rPr lang="en-US" altLang="en-US" sz="1300">
                <a:latin typeface="Helvetica" panose="020B0604020202020204" pitchFamily="34" charset="0"/>
              </a:rPr>
              <a:pPr/>
              <a:t>32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3B9444C-7F2C-47B9-80A2-45D304BE1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24BE149-0B9E-4A4E-AFB2-E42E1A328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17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5F72B07-B3C6-4E85-9958-A82E212E2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9064FA-3AD6-4388-BB7C-40B371834D5C}" type="slidenum">
              <a:rPr lang="en-US" altLang="en-US" sz="1300">
                <a:latin typeface="Helvetica" panose="020B0604020202020204" pitchFamily="34" charset="0"/>
              </a:rPr>
              <a:pPr/>
              <a:t>33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41B8D9C-B08B-4C30-8915-61CEF9BBC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8DE4798-E0AB-4760-9993-228D03836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6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5F72B07-B3C6-4E85-9958-A82E212E2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9064FA-3AD6-4388-BB7C-40B371834D5C}" type="slidenum">
              <a:rPr lang="en-US" altLang="en-US" sz="1300">
                <a:latin typeface="Helvetica" panose="020B0604020202020204" pitchFamily="34" charset="0"/>
              </a:rPr>
              <a:pPr/>
              <a:t>34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41B8D9C-B08B-4C30-8915-61CEF9BBC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8DE4798-E0AB-4760-9993-228D03836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64C621-4E58-4945-89AB-929B8E7C9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B81576-9D21-423B-95F3-718DD1832864}" type="slidenum">
              <a:rPr lang="en-US" altLang="en-US" sz="1300">
                <a:latin typeface="Helvetica" panose="020B0604020202020204" pitchFamily="34" charset="0"/>
              </a:rPr>
              <a:pPr/>
              <a:t>35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95B99D-065F-4A4C-A407-FF7AB6C03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11117CC-4178-4A3F-8F96-B9C262346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7D44297C-F64E-4FD8-AB05-9FE446E63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E27B9-A770-4F75-B804-D9E443B568A4}" type="slidenum">
              <a:rPr lang="en-US" altLang="en-US" sz="1300" smtClean="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4B90040-2BA6-4402-84E5-3577AAB93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7D3491-5020-4E6A-98B6-65D151B9D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004B8F5-5789-4778-A3B0-D7353D160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4D04F8-47B5-4C9B-9B02-0762690D40BB}" type="slidenum">
              <a:rPr lang="en-US" altLang="en-US" sz="1300">
                <a:latin typeface="Helvetica" panose="020B0604020202020204" pitchFamily="34" charset="0"/>
              </a:rPr>
              <a:pPr/>
              <a:t>36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863F0E4-73D9-417A-92E5-01ADD7ABB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9ADEFDD-E178-4C53-B1D6-B916CE1D7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2348EBF-C2C8-4377-88BD-628CDFC63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2529C1-07F1-4F32-9DB8-9949803693DE}" type="slidenum">
              <a:rPr lang="en-US" altLang="en-US" sz="1300">
                <a:latin typeface="Helvetica" panose="020B0604020202020204" pitchFamily="34" charset="0"/>
              </a:rPr>
              <a:pPr/>
              <a:t>37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CD39AF8-0EC5-463A-AD13-2DC77564A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DDFC44E-3077-4739-8208-01779DFD3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FB6917AA-55C5-4BB7-BBD9-52E143618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A2E10-10F0-4F8E-9065-1A9E2A4C4E73}" type="slidenum">
              <a:rPr lang="en-US" altLang="en-US" sz="1300" smtClean="0">
                <a:latin typeface="Helvetica" panose="020B0604020202020204" pitchFamily="34" charset="0"/>
              </a:rPr>
              <a:pPr/>
              <a:t>39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9C74330-164D-47B7-BB08-D6BFA04DB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3857920-A785-4F76-B5B6-2090EBFC1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5DB78B8-B1F0-4F10-A4C8-8FD5E1975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87F9D3-6467-4FF9-A157-41BEA520FCCA}" type="slidenum">
              <a:rPr lang="en-US" altLang="en-US" sz="1300">
                <a:latin typeface="Helvetica" panose="020B0604020202020204" pitchFamily="34" charset="0"/>
              </a:rPr>
              <a:pPr/>
              <a:t>41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D58ABB4-72CB-4567-8956-B5A3C9429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32C62E0-69DB-42CA-9D24-60BC23EC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0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EFB616-5DB3-44C7-A9D6-A80D70870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DDF9CD-D07A-4C92-A65B-6B598C05E8FC}" type="slidenum">
              <a:rPr lang="en-US" altLang="en-US" sz="1300">
                <a:latin typeface="Helvetica" panose="020B0604020202020204" pitchFamily="34" charset="0"/>
              </a:rPr>
              <a:pPr/>
              <a:t>42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27F41BE-A5E9-4601-846C-53C9B04B4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295614-B55D-40D1-A598-644A8DE9B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B5CA1BE-F214-4A09-AD21-E2F2D06D9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6B971B-1971-44D2-A9EE-AD65F528618A}" type="slidenum">
              <a:rPr lang="en-US" altLang="en-US" sz="1300" smtClean="0">
                <a:latin typeface="Helvetica" panose="020B0604020202020204" pitchFamily="34" charset="0"/>
              </a:rPr>
              <a:pPr/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22ABD3-8729-4962-9BC3-34270C99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3C6845-9146-4B91-9035-F050D63E5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3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AE4AD62-0A49-43B3-BD30-66440DF63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B6438-E71F-478A-B6F6-5BAEE57D0606}" type="slidenum">
              <a:rPr lang="en-US" altLang="en-US" sz="1300">
                <a:latin typeface="Helvetica" panose="020B0604020202020204" pitchFamily="34" charset="0"/>
              </a:rPr>
              <a:pPr/>
              <a:t>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99D0EEE-B4FE-4027-8BF1-FD7990DEB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4531576-330B-432F-975C-B340BC7CF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9357806-540B-4C8C-8CE7-91FA61A05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7C58D-F0C7-4C5B-870C-40F1B39C055A}" type="slidenum">
              <a:rPr lang="en-US" altLang="en-US" sz="1300">
                <a:latin typeface="Helvetica" panose="020B0604020202020204" pitchFamily="34" charset="0"/>
              </a:rPr>
              <a:pPr/>
              <a:t>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01AB0D5-1BAB-4258-8D45-6E849C258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0C57715-1FC1-4F98-93F1-C50FFD47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2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A9BD7F2-83D0-4EBC-93B7-E9077F65D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B256C6-05B2-4027-B260-AB33570FD4AD}" type="slidenum">
              <a:rPr lang="en-US" altLang="en-US" sz="1300">
                <a:latin typeface="Helvetica" panose="020B0604020202020204" pitchFamily="34" charset="0"/>
              </a:rPr>
              <a:pPr/>
              <a:t>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72D6ED4-57A5-4B37-9C4F-AAAA4D342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F187C69-FFA7-4A85-B291-E91758353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17.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588ED47B-AF69-4DE4-9B07-5BC1C9E0B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17: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78CD23-6DBA-4D96-9354-63D1B03FB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Domain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AAF502-2D89-43C3-987E-4C1F91D5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07918"/>
            <a:ext cx="6051550" cy="2275613"/>
          </a:xfrm>
        </p:spPr>
        <p:txBody>
          <a:bodyPr/>
          <a:lstStyle/>
          <a:p>
            <a:r>
              <a:rPr lang="en-US" altLang="en-US" dirty="0"/>
              <a:t>Access-right = &lt;</a:t>
            </a:r>
            <a:r>
              <a:rPr lang="en-US" altLang="en-US" i="1" dirty="0"/>
              <a:t>object-name</a:t>
            </a:r>
            <a:r>
              <a:rPr lang="en-US" altLang="en-US" dirty="0"/>
              <a:t>, </a:t>
            </a:r>
            <a:r>
              <a:rPr lang="en-US" altLang="en-US" i="1" dirty="0"/>
              <a:t>rights-set</a:t>
            </a:r>
            <a:r>
              <a:rPr lang="en-US" altLang="en-US" dirty="0"/>
              <a:t>&gt;</a:t>
            </a:r>
          </a:p>
          <a:p>
            <a:pPr lvl="1"/>
            <a:r>
              <a:rPr lang="en-US" altLang="en-US" i="1" dirty="0"/>
              <a:t>rights-set</a:t>
            </a:r>
            <a:r>
              <a:rPr lang="en-US" altLang="en-US" dirty="0"/>
              <a:t> is a subset of all valid operations that can be performed on the object </a:t>
            </a:r>
          </a:p>
          <a:p>
            <a:r>
              <a:rPr lang="en-US" altLang="en-US" dirty="0"/>
              <a:t>Domain = set of access-rights </a:t>
            </a:r>
          </a:p>
          <a:p>
            <a:r>
              <a:rPr lang="en-US" altLang="en-US" dirty="0"/>
              <a:t>Domains can overlap</a:t>
            </a:r>
          </a:p>
          <a:p>
            <a:r>
              <a:rPr lang="en-US" altLang="en-US" dirty="0"/>
              <a:t>Example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Domain implementation:</a:t>
            </a:r>
          </a:p>
          <a:p>
            <a:pPr lvl="1"/>
            <a:r>
              <a:rPr lang="en-US" altLang="en-US" dirty="0"/>
              <a:t>UNIX</a:t>
            </a:r>
          </a:p>
          <a:p>
            <a:pPr lvl="1"/>
            <a:r>
              <a:rPr lang="en-US" altLang="en-US" dirty="0"/>
              <a:t>Multics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6CACEE27-A6F8-4694-8D2E-5D0DBB5F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96" y="3106881"/>
            <a:ext cx="4903930" cy="108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2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FE787B-58C2-43BB-B815-73D79AD5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UXIX Domain Implementation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E821A43-63C2-43FD-BC0D-E20190667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945571"/>
            <a:ext cx="6958013" cy="4505470"/>
          </a:xfrm>
        </p:spPr>
        <p:txBody>
          <a:bodyPr/>
          <a:lstStyle/>
          <a:p>
            <a:r>
              <a:rPr lang="en-US" altLang="en-US" dirty="0"/>
              <a:t>Domain = user-id</a:t>
            </a:r>
            <a:endParaRPr lang="en-US" altLang="en-US" sz="800" dirty="0"/>
          </a:p>
          <a:p>
            <a:r>
              <a:rPr lang="en-US" altLang="en-US" dirty="0"/>
              <a:t>Domain switch accomplished via file system</a:t>
            </a:r>
          </a:p>
          <a:p>
            <a:pPr lvl="2"/>
            <a:r>
              <a:rPr lang="en-US" altLang="en-US" dirty="0"/>
              <a:t>Each file has associated with it a domain bit (</a:t>
            </a:r>
            <a:r>
              <a:rPr lang="en-US" altLang="en-US" dirty="0" err="1"/>
              <a:t>setuid</a:t>
            </a:r>
            <a:r>
              <a:rPr lang="en-US" altLang="en-US" dirty="0"/>
              <a:t> bit)</a:t>
            </a:r>
          </a:p>
          <a:p>
            <a:pPr lvl="2"/>
            <a:r>
              <a:rPr lang="en-US" altLang="en-US" dirty="0"/>
              <a:t>When file is executed and </a:t>
            </a:r>
            <a:r>
              <a:rPr lang="en-US" altLang="en-US" dirty="0" err="1"/>
              <a:t>setuid</a:t>
            </a:r>
            <a:r>
              <a:rPr lang="en-US" altLang="en-US" dirty="0"/>
              <a:t> = on, then user-id is set to owner of the file being executed</a:t>
            </a:r>
          </a:p>
          <a:p>
            <a:pPr lvl="2"/>
            <a:r>
              <a:rPr lang="en-US" altLang="en-US" dirty="0"/>
              <a:t> When execution completes user-id is reset </a:t>
            </a:r>
            <a:endParaRPr lang="en-US" altLang="en-US" sz="800" dirty="0"/>
          </a:p>
          <a:p>
            <a:r>
              <a:rPr lang="en-US" altLang="en-US" dirty="0"/>
              <a:t>Domain switch accomplished via passwords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en-US" dirty="0"/>
              <a:t> command temporarily switches to another user</a:t>
            </a:r>
            <a:r>
              <a:rPr lang="ja-JP" altLang="en-US" dirty="0"/>
              <a:t>’</a:t>
            </a:r>
            <a:r>
              <a:rPr lang="en-US" altLang="ja-JP" dirty="0"/>
              <a:t>s domain when other domain</a:t>
            </a:r>
            <a:r>
              <a:rPr lang="ja-JP" altLang="en-US" dirty="0"/>
              <a:t>’</a:t>
            </a:r>
            <a:r>
              <a:rPr lang="en-US" altLang="ja-JP" dirty="0"/>
              <a:t>s password provided</a:t>
            </a:r>
            <a:endParaRPr lang="en-US" altLang="en-US" sz="800" dirty="0"/>
          </a:p>
          <a:p>
            <a:r>
              <a:rPr lang="en-US" altLang="en-US" dirty="0"/>
              <a:t>Domain switching via commands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D7FBAE8-605B-4E30-9DDF-528565DC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140999"/>
            <a:ext cx="77136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Multics Domain Implementation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3AC01B1-671C-4D69-9A76-B092D68D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1100138"/>
            <a:ext cx="7369175" cy="1184275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be any two domain rings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j</a:t>
            </a:r>
            <a:r>
              <a:rPr lang="en-US" altLang="en-US" dirty="0"/>
              <a:t> &lt; </a:t>
            </a:r>
            <a:r>
              <a:rPr lang="en-US" altLang="en-US" i="1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 </a:t>
            </a:r>
            <a:r>
              <a:rPr lang="en-US" altLang="en-US" i="1" dirty="0" err="1">
                <a:sym typeface="Symbol" panose="05050102010706020507" pitchFamily="18" charset="2"/>
              </a:rPr>
              <a:t>D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 </a:t>
            </a:r>
            <a:endParaRPr lang="en-US" altLang="en-US" dirty="0"/>
          </a:p>
          <a:p>
            <a:r>
              <a:rPr lang="en-US" altLang="en-US" dirty="0"/>
              <a:t>Illustration</a:t>
            </a:r>
          </a:p>
          <a:p>
            <a:pPr marL="0" indent="0">
              <a:buNone/>
            </a:pPr>
            <a:endParaRPr lang="en-US" altLang="en-US" i="1" baseline="-25000" dirty="0">
              <a:sym typeface="Symbol" panose="05050102010706020507" pitchFamily="18" charset="2"/>
            </a:endParaRPr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id="{184BA307-7868-43F1-B818-CAEE3825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2" y="2303396"/>
            <a:ext cx="4101956" cy="278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1318700-CA76-4FC2-8243-4A2C10B9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 altLang="en-US"/>
              <a:t>Multics Benefits and Limits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DF3D6D3-64C6-4EA2-A041-B2CF3250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973281"/>
            <a:ext cx="6529532" cy="4585855"/>
          </a:xfrm>
        </p:spPr>
        <p:txBody>
          <a:bodyPr/>
          <a:lstStyle/>
          <a:p>
            <a:r>
              <a:rPr lang="en-US" altLang="en-US" dirty="0"/>
              <a:t>Ring / hierarchical structure provided more than the basic design:</a:t>
            </a:r>
          </a:p>
          <a:p>
            <a:pPr lvl="1"/>
            <a:r>
              <a:rPr lang="en-US" altLang="en-US" dirty="0"/>
              <a:t>kernel / user or </a:t>
            </a:r>
          </a:p>
          <a:p>
            <a:pPr lvl="1"/>
            <a:r>
              <a:rPr lang="en-US" altLang="en-US" dirty="0"/>
              <a:t>root / normal user</a:t>
            </a:r>
          </a:p>
          <a:p>
            <a:r>
              <a:rPr lang="en-US" altLang="en-US" dirty="0"/>
              <a:t>Fairly complex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more overhead</a:t>
            </a:r>
          </a:p>
          <a:p>
            <a:r>
              <a:rPr lang="en-US" altLang="en-US" dirty="0"/>
              <a:t>But does not allow strict need-to-know</a:t>
            </a:r>
          </a:p>
          <a:p>
            <a:pPr lvl="1"/>
            <a:r>
              <a:rPr lang="en-US" altLang="en-US" dirty="0"/>
              <a:t>Object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r>
              <a:rPr lang="en-US" altLang="en-US" dirty="0"/>
              <a:t> but not in D</a:t>
            </a:r>
            <a:r>
              <a:rPr lang="en-US" altLang="en-US" baseline="-25000" dirty="0"/>
              <a:t>i</a:t>
            </a:r>
            <a:r>
              <a:rPr lang="en-US" altLang="en-US" dirty="0"/>
              <a:t>, then </a:t>
            </a:r>
            <a:r>
              <a:rPr lang="en-US" altLang="en-US" b="1" i="1" dirty="0"/>
              <a:t>j</a:t>
            </a:r>
            <a:r>
              <a:rPr lang="en-US" altLang="en-US" dirty="0"/>
              <a:t> must be &lt; </a:t>
            </a:r>
            <a:r>
              <a:rPr lang="en-US" altLang="en-US" b="1" i="1" dirty="0" err="1"/>
              <a:t>i</a:t>
            </a:r>
            <a:endParaRPr lang="en-US" altLang="en-US" b="1" i="1" dirty="0"/>
          </a:p>
          <a:p>
            <a:pPr lvl="1"/>
            <a:r>
              <a:rPr lang="en-US" altLang="en-US" dirty="0"/>
              <a:t>But then every object accessible in D</a:t>
            </a:r>
            <a:r>
              <a:rPr lang="en-US" altLang="en-US" baseline="-25000" dirty="0"/>
              <a:t>i</a:t>
            </a:r>
            <a:r>
              <a:rPr lang="en-US" altLang="en-US" dirty="0"/>
              <a:t> also accessible in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5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0EBE9B-0919-4EDC-A77F-E7A0A1145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05929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9C3868-FC74-4F96-84CF-B092986DA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934691"/>
            <a:ext cx="6850062" cy="2006600"/>
          </a:xfrm>
        </p:spPr>
        <p:txBody>
          <a:bodyPr/>
          <a:lstStyle/>
          <a:p>
            <a:r>
              <a:rPr lang="en-US" altLang="en-US" dirty="0"/>
              <a:t>View protection as a matrix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matrix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Rows represent domains</a:t>
            </a:r>
            <a:endParaRPr lang="en-US" altLang="en-US" sz="800" dirty="0"/>
          </a:p>
          <a:p>
            <a:r>
              <a:rPr lang="en-US" altLang="en-US" dirty="0"/>
              <a:t>Columns represent objects</a:t>
            </a:r>
            <a:endParaRPr lang="en-US" altLang="en-US" sz="800" dirty="0"/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</a:t>
            </a:r>
            <a:r>
              <a:rPr lang="en-US" altLang="en-US" dirty="0"/>
              <a:t>is the set of operations that a process executing in </a:t>
            </a:r>
            <a:r>
              <a:rPr lang="en-US" altLang="en-US" dirty="0" err="1"/>
              <a:t>Domain</a:t>
            </a:r>
            <a:r>
              <a:rPr lang="en-US" altLang="en-US" b="1" baseline="-25000" dirty="0" err="1"/>
              <a:t>i</a:t>
            </a:r>
            <a:r>
              <a:rPr lang="en-US" altLang="en-US" dirty="0"/>
              <a:t> can invoke on </a:t>
            </a:r>
            <a:r>
              <a:rPr lang="en-US" altLang="en-US" dirty="0" err="1"/>
              <a:t>Object</a:t>
            </a:r>
            <a:r>
              <a:rPr lang="en-US" altLang="en-US" b="1" baseline="-25000" dirty="0" err="1"/>
              <a:t>j</a:t>
            </a:r>
            <a:endParaRPr lang="en-US" altLang="en-US" b="1" baseline="-25000" dirty="0"/>
          </a:p>
          <a:p>
            <a:r>
              <a:rPr lang="en-US" altLang="en-US" dirty="0"/>
              <a:t>Example</a:t>
            </a:r>
            <a:endParaRPr lang="en-US" altLang="en-US" sz="800" dirty="0"/>
          </a:p>
          <a:p>
            <a:pPr marL="0" indent="0">
              <a:buNone/>
            </a:pPr>
            <a:endParaRPr lang="en-US" altLang="en-US" b="1" baseline="-25000" dirty="0"/>
          </a:p>
        </p:txBody>
      </p:sp>
      <p:pic>
        <p:nvPicPr>
          <p:cNvPr id="13316" name="Picture 12">
            <a:extLst>
              <a:ext uri="{FF2B5EF4-FFF2-40B4-BE49-F238E27FC236}">
                <a16:creationId xmlns:a16="http://schemas.microsoft.com/office/drawing/2014/main" id="{EA863D68-8048-41E2-950A-C33E521D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135601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05929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34604"/>
            <a:ext cx="6657975" cy="4669790"/>
          </a:xfrm>
        </p:spPr>
        <p:txBody>
          <a:bodyPr/>
          <a:lstStyle/>
          <a:p>
            <a:r>
              <a:rPr lang="en-US" altLang="en-US" dirty="0"/>
              <a:t>If a process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tries to do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on object</a:t>
            </a:r>
            <a:r>
              <a:rPr lang="en-US" altLang="ja-JP" i="1" dirty="0"/>
              <a:t> </a:t>
            </a:r>
            <a:r>
              <a:rPr lang="en-US" altLang="ja-JP" i="1" dirty="0" err="1"/>
              <a:t>O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, then </a:t>
            </a:r>
            <a:r>
              <a:rPr lang="ja-JP" altLang="en-US" dirty="0"/>
              <a:t>“</a:t>
            </a:r>
            <a:r>
              <a:rPr lang="en-US" altLang="ja-JP" dirty="0"/>
              <a:t>op</a:t>
            </a:r>
            <a:r>
              <a:rPr lang="ja-JP" altLang="en-US" dirty="0"/>
              <a:t>”</a:t>
            </a:r>
            <a:r>
              <a:rPr lang="en-US" altLang="ja-JP" dirty="0"/>
              <a:t> must be in the access matrix</a:t>
            </a:r>
            <a:endParaRPr lang="en-US" altLang="en-US" sz="800" dirty="0"/>
          </a:p>
          <a:p>
            <a:r>
              <a:rPr lang="en-US" altLang="en-US" dirty="0"/>
              <a:t>User who creates object can define the access column for that object</a:t>
            </a:r>
          </a:p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93CB6EB2-50C1-4687-9618-80C439F0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692253"/>
            <a:ext cx="4087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41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Access Matrix with Dynamic Protection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4" y="1111250"/>
            <a:ext cx="6409056" cy="4689475"/>
          </a:xfrm>
        </p:spPr>
        <p:txBody>
          <a:bodyPr/>
          <a:lstStyle/>
          <a:p>
            <a:r>
              <a:rPr lang="en-US" altLang="en-US" dirty="0"/>
              <a:t>Operations to add, delete access rights</a:t>
            </a:r>
          </a:p>
          <a:p>
            <a:r>
              <a:rPr lang="en-US" altLang="en-US" dirty="0"/>
              <a:t>Special access rights:</a:t>
            </a:r>
          </a:p>
          <a:p>
            <a:pPr lvl="1"/>
            <a:r>
              <a:rPr lang="en-US" altLang="en-US" i="1" dirty="0"/>
              <a:t>copy – </a:t>
            </a:r>
            <a:r>
              <a:rPr lang="en-US" altLang="en-US" dirty="0"/>
              <a:t>ability to copy access-rights  from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domain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   </a:t>
            </a:r>
            <a:r>
              <a:rPr lang="en-US" altLang="en-US" dirty="0"/>
              <a:t>(denoted by </a:t>
            </a:r>
            <a:r>
              <a:rPr lang="ja-JP" altLang="en-US" dirty="0"/>
              <a:t>“</a:t>
            </a:r>
            <a:r>
              <a:rPr lang="en-US" altLang="ja-JP" dirty="0"/>
              <a:t>*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i="1" dirty="0"/>
              <a:t>owner –  </a:t>
            </a:r>
            <a:r>
              <a:rPr lang="en-US" altLang="en-US" dirty="0"/>
              <a:t>ability to add/remove access-rights</a:t>
            </a:r>
          </a:p>
          <a:p>
            <a:pPr lvl="1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access rights</a:t>
            </a:r>
          </a:p>
          <a:p>
            <a:pPr lvl="1"/>
            <a:r>
              <a:rPr lang="en-US" altLang="en-US" i="1" dirty="0"/>
              <a:t>switch – </a:t>
            </a:r>
            <a:r>
              <a:rPr lang="en-US" altLang="en-US" dirty="0"/>
              <a:t>switch from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</a:t>
            </a:r>
            <a:r>
              <a:rPr lang="en-US" altLang="en-US" i="1" dirty="0"/>
              <a:t>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404434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Copy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24213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 </a:t>
            </a:r>
            <a:r>
              <a:rPr lang="en-US" altLang="en-US" dirty="0"/>
              <a:t>can copy the read access</a:t>
            </a:r>
            <a:r>
              <a:rPr lang="en-US" altLang="ja-JP" dirty="0"/>
              <a:t> to file object</a:t>
            </a:r>
            <a:r>
              <a:rPr lang="en-US" altLang="ja-JP" i="1" dirty="0"/>
              <a:t> F</a:t>
            </a:r>
            <a:r>
              <a:rPr lang="en-US" altLang="ja-JP" i="1" baseline="-25000" dirty="0"/>
              <a:t>2</a:t>
            </a:r>
            <a:r>
              <a:rPr lang="en-US" altLang="en-US" dirty="0"/>
              <a:t> 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  <a:endParaRPr lang="en-US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8BDA380-B9C5-4C51-80D5-EED9F4C9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30" y="1773251"/>
            <a:ext cx="3520122" cy="3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4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159" y="126711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Matrix with </a:t>
            </a:r>
            <a:r>
              <a:rPr lang="en-US" altLang="en-US" i="1" dirty="0"/>
              <a:t>owner</a:t>
            </a:r>
            <a:r>
              <a:rPr lang="en-US" altLang="en-US" dirty="0"/>
              <a:t> Rights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44995"/>
            <a:ext cx="6657975" cy="4669790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create the write  access-right</a:t>
            </a:r>
            <a:r>
              <a:rPr lang="en-US" altLang="ja-JP" dirty="0"/>
              <a:t> to file </a:t>
            </a:r>
            <a:r>
              <a:rPr lang="en-US" altLang="ja-JP" i="1" dirty="0"/>
              <a:t>F</a:t>
            </a:r>
            <a:r>
              <a:rPr lang="en-US" altLang="ja-JP" i="1" baseline="-25000" dirty="0"/>
              <a:t>2</a:t>
            </a:r>
            <a:r>
              <a:rPr lang="en-US" altLang="en-US" dirty="0"/>
              <a:t> to 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6" name="Picture 5" descr="14">
            <a:extLst>
              <a:ext uri="{FF2B5EF4-FFF2-40B4-BE49-F238E27FC236}">
                <a16:creationId xmlns:a16="http://schemas.microsoft.com/office/drawing/2014/main" id="{9F41ED3A-6B9E-4502-A07F-7623E6B6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12" y="1706186"/>
            <a:ext cx="3350498" cy="387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818" y="12255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Access Matrix with Domains as Objects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34604"/>
            <a:ext cx="7338002" cy="3772478"/>
          </a:xfrm>
        </p:spPr>
        <p:txBody>
          <a:bodyPr/>
          <a:lstStyle/>
          <a:p>
            <a:r>
              <a:rPr lang="en-US" altLang="en-US" dirty="0"/>
              <a:t>A process executing 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can switch to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3</a:t>
            </a:r>
          </a:p>
        </p:txBody>
      </p:sp>
      <p:pic>
        <p:nvPicPr>
          <p:cNvPr id="5" name="Picture 6" descr="14">
            <a:extLst>
              <a:ext uri="{FF2B5EF4-FFF2-40B4-BE49-F238E27FC236}">
                <a16:creationId xmlns:a16="http://schemas.microsoft.com/office/drawing/2014/main" id="{B0F48C66-E844-40AE-8BD8-7635EDF3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49" y="1463554"/>
            <a:ext cx="5325803" cy="223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5088177-D695-41C6-AF93-E1B79E02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406" y="107840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  <a:endParaRPr lang="en-US" altLang="en-US" b="0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7618546-C145-4C85-AD5A-11D70F487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976744"/>
            <a:ext cx="7351712" cy="4527550"/>
          </a:xfrm>
        </p:spPr>
        <p:txBody>
          <a:bodyPr/>
          <a:lstStyle/>
          <a:p>
            <a:r>
              <a:rPr lang="en-US" altLang="en-US" dirty="0"/>
              <a:t>Goals of Protection </a:t>
            </a:r>
          </a:p>
          <a:p>
            <a:r>
              <a:rPr lang="en-US" altLang="en-US" dirty="0"/>
              <a:t>Principles of Protection</a:t>
            </a:r>
          </a:p>
          <a:p>
            <a:r>
              <a:rPr lang="en-US" altLang="en-US" dirty="0"/>
              <a:t>Protection Rings</a:t>
            </a:r>
          </a:p>
          <a:p>
            <a:r>
              <a:rPr lang="en-US" altLang="en-US" dirty="0"/>
              <a:t>Domain of Protection</a:t>
            </a:r>
          </a:p>
          <a:p>
            <a:r>
              <a:rPr lang="en-US" altLang="en-US" dirty="0"/>
              <a:t>Access Matrix </a:t>
            </a:r>
          </a:p>
          <a:p>
            <a:r>
              <a:rPr lang="en-US" altLang="en-US" dirty="0"/>
              <a:t>Implementation of Access Matrix </a:t>
            </a:r>
          </a:p>
          <a:p>
            <a:r>
              <a:rPr lang="en-US" altLang="en-US" dirty="0"/>
              <a:t>Revocation of Access Rights </a:t>
            </a:r>
          </a:p>
          <a:p>
            <a:r>
              <a:rPr lang="en-US" altLang="en-US" dirty="0"/>
              <a:t>Role-based Access Control</a:t>
            </a:r>
          </a:p>
          <a:p>
            <a:r>
              <a:rPr lang="en-US" altLang="en-US" dirty="0"/>
              <a:t>Mandatory Access Control (MAC)</a:t>
            </a:r>
          </a:p>
          <a:p>
            <a:r>
              <a:rPr lang="en-US" altLang="en-US" dirty="0"/>
              <a:t>Capability-Based Systems </a:t>
            </a:r>
          </a:p>
          <a:p>
            <a:r>
              <a:rPr lang="en-US" altLang="en-US" dirty="0"/>
              <a:t>Other Protection Implementation Methods</a:t>
            </a:r>
          </a:p>
          <a:p>
            <a:r>
              <a:rPr lang="en-US" altLang="en-US" dirty="0"/>
              <a:t>Language-based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A42D48-AA98-4905-B4A8-65934F1E8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55575"/>
            <a:ext cx="78105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Mechanism and Policy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E3DBC2-F2E1-4C86-9730-CFD2FE9F6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26160"/>
            <a:ext cx="6932613" cy="4523423"/>
          </a:xfrm>
        </p:spPr>
        <p:txBody>
          <a:bodyPr/>
          <a:lstStyle/>
          <a:p>
            <a:r>
              <a:rPr lang="en-US" altLang="en-US" dirty="0"/>
              <a:t>Access matrix provides a scheme to separates mechanism from policy</a:t>
            </a:r>
          </a:p>
          <a:p>
            <a:pPr lvl="1"/>
            <a:r>
              <a:rPr lang="en-US" altLang="en-US" dirty="0"/>
              <a:t>Mechanism </a:t>
            </a:r>
          </a:p>
          <a:p>
            <a:pPr lvl="2"/>
            <a:r>
              <a:rPr lang="en-US" altLang="en-US" dirty="0"/>
              <a:t>Operating system provides access-matrix + rules</a:t>
            </a:r>
          </a:p>
          <a:p>
            <a:pPr lvl="2"/>
            <a:r>
              <a:rPr lang="en-US" altLang="en-US" dirty="0"/>
              <a:t>It ensures that the matrix is only manipulated by authorized agents and that rules are strictly enforced</a:t>
            </a:r>
          </a:p>
          <a:p>
            <a:pPr lvl="1"/>
            <a:r>
              <a:rPr lang="en-US" altLang="en-US" dirty="0"/>
              <a:t>Policy</a:t>
            </a:r>
          </a:p>
          <a:p>
            <a:pPr lvl="2"/>
            <a:r>
              <a:rPr lang="en-US" altLang="en-US" dirty="0"/>
              <a:t>User dictates policy</a:t>
            </a:r>
          </a:p>
          <a:p>
            <a:pPr lvl="3"/>
            <a:r>
              <a:rPr lang="en-US" altLang="en-US" dirty="0"/>
              <a:t>Who can access what object and in what mode</a:t>
            </a:r>
          </a:p>
        </p:txBody>
      </p:sp>
    </p:spTree>
    <p:extLst>
      <p:ext uri="{BB962C8B-B14F-4D97-AF65-F5344CB8AC3E}">
        <p14:creationId xmlns:p14="http://schemas.microsoft.com/office/powerpoint/2010/main" val="172330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A99FA7-3BCD-4E5C-BBC4-F323A31A3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Access Matrix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1B76E0D-4F16-419E-BB20-7CD419DCE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967508"/>
            <a:ext cx="7056120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Generally, a sparse matrix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1 – Global table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Option 2 – Access lists for objects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sz="1800" dirty="0"/>
              <a:t>Option 3 – Capability list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sz="1800" dirty="0"/>
              <a:t>Option 4 – Lock-key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endParaRPr lang="en-US" altLang="en-US" sz="1800" dirty="0"/>
          </a:p>
          <a:p>
            <a:pPr>
              <a:lnSpc>
                <a:spcPct val="90000"/>
              </a:lnSpc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A99FA7-3BCD-4E5C-BBC4-F323A31A3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Option 1: Global Table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1B76E0D-4F16-419E-BB20-7CD419DCE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967508"/>
            <a:ext cx="7056120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Store ordered triples </a:t>
            </a:r>
          </a:p>
          <a:p>
            <a:pPr marL="0" indent="0">
              <a:lnSpc>
                <a:spcPct val="90000"/>
              </a:lnSpc>
              <a:buNone/>
              <a:tabLst>
                <a:tab pos="273685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&lt;domain, object, rights-set&gt; </a:t>
            </a:r>
          </a:p>
          <a:p>
            <a:pPr marL="0" indent="0">
              <a:lnSpc>
                <a:spcPct val="90000"/>
              </a:lnSpc>
              <a:buNone/>
              <a:tabLst>
                <a:tab pos="273685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/>
              <a:t>in a global table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A requested operation M on object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within domain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search table for </a:t>
            </a:r>
            <a:r>
              <a:rPr lang="en-US" altLang="en-US" i="1" dirty="0"/>
              <a:t>&lt;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&gt; 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With M ∈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k</a:t>
            </a:r>
            <a:endParaRPr lang="en-US" altLang="en-US" i="1" baseline="-25000" dirty="0"/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But table could be large </a:t>
            </a:r>
            <a:r>
              <a:rPr lang="en-US" altLang="en-US" dirty="0">
                <a:sym typeface="Wingdings" panose="05000000000000000000" pitchFamily="2" charset="2"/>
              </a:rPr>
              <a:t>  </a:t>
            </a:r>
            <a:r>
              <a:rPr lang="en-US" altLang="en-US" dirty="0"/>
              <a:t>will not</a:t>
            </a:r>
            <a:r>
              <a:rPr lang="en-US" altLang="ja-JP" dirty="0"/>
              <a:t> fit in main memory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07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E1202B-21BE-4C42-8231-962D39D2D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41288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Option 2: Access lists for objects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405CCE-399C-421A-85E4-0E7D53973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4" y="957117"/>
            <a:ext cx="6099176" cy="40052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implemented as an access list for one object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Resulting per-object list consists of ordered pairs        </a:t>
            </a:r>
          </a:p>
          <a:p>
            <a:pPr marL="0" indent="0">
              <a:lnSpc>
                <a:spcPct val="90000"/>
              </a:lnSpc>
              <a:buNone/>
              <a:tabLst>
                <a:tab pos="273685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&lt;domain, rights-set&gt;</a:t>
            </a:r>
            <a:endParaRPr lang="en-US" alt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2736850" algn="l"/>
              </a:tabLst>
            </a:pPr>
            <a:r>
              <a:rPr lang="en-US" alt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273685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/>
              <a:t>defining all domains with non-empty set of access</a:t>
            </a:r>
          </a:p>
          <a:p>
            <a:pPr marL="400050" lvl="1" indent="0">
              <a:spcBef>
                <a:spcPts val="0"/>
              </a:spcBef>
              <a:buNone/>
              <a:tabLst>
                <a:tab pos="2736850" algn="l"/>
              </a:tabLst>
            </a:pPr>
            <a:r>
              <a:rPr lang="en-US" altLang="en-US" dirty="0"/>
              <a:t>rights for the object</a:t>
            </a: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Easily extended to contain default set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If M ∈ default set, also allow access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73685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76AE47A-1AB6-4B81-9555-9A6787B5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114300"/>
            <a:ext cx="8229600" cy="576263"/>
          </a:xfrm>
        </p:spPr>
        <p:txBody>
          <a:bodyPr/>
          <a:lstStyle/>
          <a:p>
            <a:r>
              <a:rPr lang="en-US" altLang="en-US" sz="2800" dirty="0"/>
              <a:t>Option 2 (Cont.)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FC13365-B208-4A92-B77E-B0703EEA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932150"/>
            <a:ext cx="7040562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Each column = Access-control list for one object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/>
              <a:t>Defines who can perform what operation</a:t>
            </a:r>
            <a:br>
              <a:rPr lang="en-US" altLang="en-US" dirty="0"/>
            </a:br>
            <a:br>
              <a:rPr lang="en-US" altLang="en-US" sz="1600" dirty="0"/>
            </a:br>
            <a:r>
              <a:rPr lang="en-US" altLang="en-US" sz="1600" dirty="0"/>
              <a:t>	Domain 1 = Read, Write</a:t>
            </a:r>
            <a:br>
              <a:rPr lang="en-US" altLang="en-US" sz="1600" dirty="0"/>
            </a:br>
            <a:r>
              <a:rPr lang="en-US" altLang="en-US" sz="1600" dirty="0"/>
              <a:t>	Domain 2 = Read</a:t>
            </a:r>
            <a:br>
              <a:rPr lang="en-US" altLang="en-US" sz="1600" dirty="0"/>
            </a:br>
            <a:r>
              <a:rPr lang="en-US" altLang="en-US" sz="1600" dirty="0"/>
              <a:t>	Domain 3 = Read</a:t>
            </a:r>
            <a:br>
              <a:rPr lang="en-US" altLang="en-US" sz="1600" dirty="0"/>
            </a:br>
            <a:r>
              <a:rPr lang="en-US" altLang="en-US" sz="1600" dirty="0"/>
              <a:t>	       </a:t>
            </a:r>
            <a:endParaRPr lang="en-US" altLang="en-US" sz="1600" dirty="0">
              <a:sym typeface="MT Extra" panose="05050102010205020202" pitchFamily="18" charset="2"/>
            </a:endParaRPr>
          </a:p>
          <a:p>
            <a:pPr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Each Row = Capability List (like a key)</a:t>
            </a:r>
          </a:p>
          <a:p>
            <a:pPr lvl="1">
              <a:lnSpc>
                <a:spcPct val="90000"/>
              </a:lnSpc>
              <a:tabLst>
                <a:tab pos="2736850" algn="l"/>
              </a:tabLst>
            </a:pPr>
            <a:r>
              <a:rPr lang="en-US" altLang="en-US" dirty="0">
                <a:sym typeface="MT Extra" panose="05050102010205020202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2736850" algn="l"/>
              </a:tabLst>
            </a:pPr>
            <a:r>
              <a:rPr lang="en-US" altLang="en-US" sz="1600" dirty="0"/>
              <a:t>Object F5 – Read, Write, Delete, Copy</a:t>
            </a:r>
          </a:p>
          <a:p>
            <a:pPr>
              <a:tabLst>
                <a:tab pos="273685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2020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D21653F-AD5D-4679-B294-B03AF398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55575"/>
            <a:ext cx="7758113" cy="576263"/>
          </a:xfrm>
        </p:spPr>
        <p:txBody>
          <a:bodyPr/>
          <a:lstStyle/>
          <a:p>
            <a:r>
              <a:rPr lang="en-US" altLang="en-US" sz="2800" dirty="0"/>
              <a:t>Option 3: Capability list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A987274-378C-4F0E-9DBB-4B0CD036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47650"/>
            <a:ext cx="6973888" cy="4560253"/>
          </a:xfrm>
        </p:spPr>
        <p:txBody>
          <a:bodyPr/>
          <a:lstStyle/>
          <a:p>
            <a:r>
              <a:rPr lang="en-US" altLang="en-US" sz="1600" dirty="0"/>
              <a:t>Instead of list being object based, list is domain based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 list </a:t>
            </a:r>
            <a:r>
              <a:rPr lang="en-US" altLang="en-US" sz="1600" dirty="0"/>
              <a:t>for domain is list of objects together with operations allows on them</a:t>
            </a:r>
          </a:p>
          <a:p>
            <a:r>
              <a:rPr lang="en-US" altLang="en-US" sz="1600" dirty="0"/>
              <a:t>Object represented by its name or address, called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</a:p>
          <a:p>
            <a:r>
              <a:rPr lang="en-US" altLang="en-US" sz="1600" dirty="0"/>
              <a:t>Execute operation M on object </a:t>
            </a:r>
            <a:r>
              <a:rPr lang="en-US" altLang="en-US" sz="1600" dirty="0" err="1"/>
              <a:t>O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, process requests operation and specifies capability as parameter</a:t>
            </a:r>
          </a:p>
          <a:p>
            <a:pPr lvl="1"/>
            <a:r>
              <a:rPr lang="en-US" altLang="en-US" sz="1600" dirty="0"/>
              <a:t>Possession of capability means access is allowed</a:t>
            </a:r>
          </a:p>
          <a:p>
            <a:r>
              <a:rPr lang="en-US" altLang="en-US" sz="1600" dirty="0"/>
              <a:t>Capability list associated with domain but never directly accessible by domain</a:t>
            </a:r>
          </a:p>
          <a:p>
            <a:pPr lvl="1"/>
            <a:r>
              <a:rPr lang="en-US" altLang="en-US" sz="1600" dirty="0"/>
              <a:t>Rather, protected object, maintained by OS and accessed indirectly</a:t>
            </a:r>
          </a:p>
          <a:p>
            <a:pPr lvl="1"/>
            <a:r>
              <a:rPr lang="en-US" altLang="en-US" sz="1600" dirty="0"/>
              <a:t>Like a </a:t>
            </a:r>
            <a:r>
              <a:rPr lang="ja-JP" altLang="en-US" sz="1600" dirty="0"/>
              <a:t>“</a:t>
            </a:r>
            <a:r>
              <a:rPr lang="en-US" altLang="ja-JP" sz="1600" dirty="0"/>
              <a:t>secure pointer</a:t>
            </a:r>
            <a:r>
              <a:rPr lang="ja-JP" altLang="en-US" sz="1600" dirty="0"/>
              <a:t>”</a:t>
            </a:r>
            <a:endParaRPr lang="en-US" altLang="ja-JP" sz="1600" dirty="0"/>
          </a:p>
          <a:p>
            <a:pPr lvl="1"/>
            <a:r>
              <a:rPr lang="en-US" altLang="en-US" sz="1600" dirty="0"/>
              <a:t>Idea can be extended up to applications</a:t>
            </a:r>
          </a:p>
          <a:p>
            <a:endParaRPr lang="en-US" altLang="en-US" sz="14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107133B-FEFD-442A-A70A-6638948E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80384"/>
            <a:ext cx="7758112" cy="576262"/>
          </a:xfrm>
        </p:spPr>
        <p:txBody>
          <a:bodyPr/>
          <a:lstStyle/>
          <a:p>
            <a:r>
              <a:rPr lang="en-US" altLang="en-US" sz="2800" dirty="0"/>
              <a:t>Option 4: Lock-Key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F5E68E8-40A3-4E85-AADE-6488B7FE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37926"/>
            <a:ext cx="6550025" cy="4303712"/>
          </a:xfrm>
        </p:spPr>
        <p:txBody>
          <a:bodyPr/>
          <a:lstStyle/>
          <a:p>
            <a:r>
              <a:rPr lang="en-US" altLang="en-US" dirty="0"/>
              <a:t>Compromise between access lists and capability lists</a:t>
            </a:r>
          </a:p>
          <a:p>
            <a:r>
              <a:rPr lang="en-US" altLang="en-US" dirty="0"/>
              <a:t>Each object has list of unique bit patterns,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locks</a:t>
            </a:r>
          </a:p>
          <a:p>
            <a:r>
              <a:rPr lang="en-US" altLang="en-US" dirty="0"/>
              <a:t>Each domain as list of unique bit patterns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keys</a:t>
            </a:r>
          </a:p>
          <a:p>
            <a:r>
              <a:rPr lang="en-US" altLang="en-US" dirty="0"/>
              <a:t>Process in a domain can only access object if domain has key that matches one of the locks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Revocation of Access Rights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dirty="0"/>
              <a:t>Need a mechanism to allow the owner of an object to revoke access rights to that object.</a:t>
            </a:r>
          </a:p>
          <a:p>
            <a:r>
              <a:rPr lang="en-US" altLang="en-US" dirty="0"/>
              <a:t>Various options to remove the access right of a domain to an object</a:t>
            </a:r>
          </a:p>
          <a:p>
            <a:pPr lvl="1"/>
            <a:r>
              <a:rPr lang="en-US" altLang="en-US" b="1" dirty="0"/>
              <a:t>Immediate vs. delayed</a:t>
            </a:r>
          </a:p>
          <a:p>
            <a:pPr lvl="1"/>
            <a:r>
              <a:rPr lang="en-US" altLang="en-US" b="1" dirty="0"/>
              <a:t>Selective vs. general</a:t>
            </a:r>
          </a:p>
          <a:p>
            <a:pPr lvl="1"/>
            <a:r>
              <a:rPr lang="en-US" altLang="en-US" b="1" dirty="0"/>
              <a:t>Partial vs. total</a:t>
            </a:r>
          </a:p>
          <a:p>
            <a:pPr lvl="1"/>
            <a:r>
              <a:rPr lang="en-US" altLang="en-US" b="1" dirty="0"/>
              <a:t>Temporary vs. permanent</a:t>
            </a:r>
          </a:p>
          <a:p>
            <a:r>
              <a:rPr lang="en-US" altLang="en-US" dirty="0"/>
              <a:t>Revocation to:</a:t>
            </a:r>
          </a:p>
          <a:p>
            <a:pPr lvl="1"/>
            <a:r>
              <a:rPr lang="en-US" altLang="en-US" dirty="0"/>
              <a:t>Access list</a:t>
            </a:r>
          </a:p>
          <a:p>
            <a:pPr lvl="1"/>
            <a:r>
              <a:rPr lang="en-US" altLang="en-US" dirty="0"/>
              <a:t>Capability list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ECDEDD-0830-4D05-8E8A-1DA0211DD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Revocation:  Access List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F00CD7-80FE-4DA9-951D-858C30C03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05205"/>
            <a:ext cx="6972300" cy="4740275"/>
          </a:xfrm>
        </p:spPr>
        <p:txBody>
          <a:bodyPr/>
          <a:lstStyle/>
          <a:p>
            <a:r>
              <a:rPr lang="en-US" altLang="en-US" dirty="0"/>
              <a:t>Delete access rights from access list</a:t>
            </a:r>
          </a:p>
          <a:p>
            <a:r>
              <a:rPr lang="en-US" altLang="en-US" dirty="0"/>
              <a:t>Simple – search access list and remove entry</a:t>
            </a:r>
          </a:p>
          <a:p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Immediate, </a:t>
            </a:r>
          </a:p>
          <a:p>
            <a:pPr lvl="1"/>
            <a:r>
              <a:rPr lang="en-US" altLang="en-US" dirty="0"/>
              <a:t>general or selective, </a:t>
            </a:r>
          </a:p>
          <a:p>
            <a:pPr lvl="1"/>
            <a:r>
              <a:rPr lang="en-US" altLang="en-US" dirty="0"/>
              <a:t>total or partial, </a:t>
            </a:r>
          </a:p>
          <a:p>
            <a:pPr lvl="1"/>
            <a:r>
              <a:rPr lang="en-US" altLang="en-US" dirty="0"/>
              <a:t>permanent or temporary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146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43CF7F0-B374-413A-99C9-620E6F827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127000"/>
            <a:ext cx="76739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Revocation:  Capability List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975E727-706C-4431-A8D3-185D55F76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065213"/>
            <a:ext cx="7673975" cy="4740275"/>
          </a:xfrm>
        </p:spPr>
        <p:txBody>
          <a:bodyPr/>
          <a:lstStyle/>
          <a:p>
            <a:r>
              <a:rPr lang="en-US" altLang="en-US" dirty="0"/>
              <a:t>Need a scheme to locate a  capability in the system before the capability can be revoked.  Not simple since the capabilities are not directly accessible to the users.</a:t>
            </a:r>
          </a:p>
          <a:p>
            <a:pPr lvl="1"/>
            <a:r>
              <a:rPr lang="en-US" altLang="en-US" b="1" dirty="0"/>
              <a:t>Reacquisition</a:t>
            </a:r>
            <a:r>
              <a:rPr lang="en-US" altLang="en-US" dirty="0"/>
              <a:t> – periodically delete the capability from the domain. If a user need access it must request again.</a:t>
            </a:r>
          </a:p>
          <a:p>
            <a:pPr lvl="1"/>
            <a:r>
              <a:rPr lang="en-US" altLang="en-US" b="1" dirty="0"/>
              <a:t>Back-pointers </a:t>
            </a:r>
            <a:r>
              <a:rPr lang="en-US" altLang="en-US" dirty="0"/>
              <a:t>– set of pointers from each object to all capabilities of that object (Multics)</a:t>
            </a:r>
          </a:p>
          <a:p>
            <a:pPr lvl="1"/>
            <a:r>
              <a:rPr lang="en-US" altLang="en-US" b="1" dirty="0"/>
              <a:t>Indirection</a:t>
            </a:r>
            <a:r>
              <a:rPr lang="en-US" altLang="en-US" dirty="0"/>
              <a:t> – capability points to global table entry which points to object – delete entry from global table, not selective. </a:t>
            </a:r>
          </a:p>
          <a:p>
            <a:pPr lvl="1"/>
            <a:r>
              <a:rPr lang="en-US" altLang="en-US" b="1" dirty="0"/>
              <a:t>Keys</a:t>
            </a:r>
            <a:r>
              <a:rPr lang="en-US" altLang="en-US" dirty="0"/>
              <a:t> – unique bits associated with capability, generated when capability created</a:t>
            </a:r>
          </a:p>
          <a:p>
            <a:pPr lvl="2"/>
            <a:r>
              <a:rPr lang="en-US" altLang="en-US" dirty="0"/>
              <a:t>Master key associated with object, key matches master key for access</a:t>
            </a:r>
          </a:p>
          <a:p>
            <a:pPr lvl="2"/>
            <a:r>
              <a:rPr lang="en-US" altLang="en-US" dirty="0"/>
              <a:t>Revocation – create new master key</a:t>
            </a:r>
          </a:p>
          <a:p>
            <a:pPr lvl="2"/>
            <a:r>
              <a:rPr lang="en-US" altLang="en-US" dirty="0"/>
              <a:t>Policy decision of who can create and modify keys – object owner or others?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8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FC52CBFD-E219-4A87-8EFD-AE24C45F2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309" y="10494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46E958D3-36CA-4BDF-938E-6B544FBBB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7" y="987133"/>
            <a:ext cx="6950604" cy="4555375"/>
          </a:xfrm>
        </p:spPr>
        <p:txBody>
          <a:bodyPr/>
          <a:lstStyle/>
          <a:p>
            <a:r>
              <a:rPr lang="en-US" altLang="en-US" dirty="0"/>
              <a:t>Discuss the goals and principles of protection in a modern computer system</a:t>
            </a:r>
          </a:p>
          <a:p>
            <a:r>
              <a:rPr lang="en-US" altLang="en-US" dirty="0"/>
              <a:t>Explain how protection domains combined with an access matrix are used to specify the resources a process may access</a:t>
            </a:r>
          </a:p>
          <a:p>
            <a:r>
              <a:rPr lang="en-US" altLang="en-US" dirty="0"/>
              <a:t>Examine capability and language-based protection systems</a:t>
            </a:r>
          </a:p>
          <a:p>
            <a:r>
              <a:rPr lang="en-US" altLang="en-US" dirty="0"/>
              <a:t>Describe how protection mechanisms can mitigate system attacks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127000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table can be large and not fit in memory</a:t>
            </a:r>
          </a:p>
          <a:p>
            <a:pPr lvl="1"/>
            <a:r>
              <a:rPr lang="en-US" altLang="en-US" dirty="0"/>
              <a:t>Access lists correspond to the direct needs of users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 (more later)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296807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D72035F-1918-49E3-99ED-98C67977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155575"/>
            <a:ext cx="7799387" cy="576263"/>
          </a:xfrm>
        </p:spPr>
        <p:txBody>
          <a:bodyPr/>
          <a:lstStyle/>
          <a:p>
            <a:r>
              <a:rPr lang="en-US" altLang="en-US" sz="2800"/>
              <a:t>Comparison of Implementations (Cont.)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CCCE404-ED70-49BE-8643-BC9FFA17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111250"/>
            <a:ext cx="6632575" cy="4530725"/>
          </a:xfrm>
        </p:spPr>
        <p:txBody>
          <a:bodyPr/>
          <a:lstStyle/>
          <a:p>
            <a:r>
              <a:rPr lang="en-US" altLang="en-US" dirty="0"/>
              <a:t>Most systems use combination of access lists and capabilities</a:t>
            </a:r>
          </a:p>
          <a:p>
            <a:pPr lvl="1"/>
            <a:r>
              <a:rPr lang="en-US" altLang="en-US" dirty="0"/>
              <a:t>First access to an object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access list searched</a:t>
            </a:r>
          </a:p>
          <a:p>
            <a:pPr lvl="2"/>
            <a:r>
              <a:rPr lang="en-US" altLang="en-US" dirty="0"/>
              <a:t>If allowed, capability created and attached to process</a:t>
            </a:r>
          </a:p>
          <a:p>
            <a:pPr lvl="3"/>
            <a:r>
              <a:rPr lang="en-US" altLang="en-US" dirty="0"/>
              <a:t>Additional accesses need not be checked</a:t>
            </a:r>
          </a:p>
          <a:p>
            <a:pPr lvl="2"/>
            <a:r>
              <a:rPr lang="en-US" altLang="en-US" dirty="0"/>
              <a:t>After last access, capability destroyed</a:t>
            </a:r>
          </a:p>
          <a:p>
            <a:pPr lvl="2"/>
            <a:r>
              <a:rPr lang="en-US" altLang="en-US" dirty="0"/>
              <a:t>Consider file system with ACLs per file</a:t>
            </a:r>
          </a:p>
        </p:txBody>
      </p:sp>
    </p:spTree>
    <p:extLst>
      <p:ext uri="{BB962C8B-B14F-4D97-AF65-F5344CB8AC3E}">
        <p14:creationId xmlns:p14="http://schemas.microsoft.com/office/powerpoint/2010/main" val="110916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E6F7AA0-74BA-4F7C-8E3A-890A7843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27000"/>
            <a:ext cx="7996237" cy="576263"/>
          </a:xfrm>
        </p:spPr>
        <p:txBody>
          <a:bodyPr/>
          <a:lstStyle/>
          <a:p>
            <a:pPr eaLnBrk="1" hangingPunct="1"/>
            <a:r>
              <a:rPr lang="en-US" altLang="en-US"/>
              <a:t>Access Control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A1E6A17-73A1-4068-AA52-C588AE9A2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951489"/>
            <a:ext cx="4310062" cy="4813300"/>
          </a:xfrm>
        </p:spPr>
        <p:txBody>
          <a:bodyPr/>
          <a:lstStyle/>
          <a:p>
            <a:r>
              <a:rPr lang="en-US" altLang="en-US" dirty="0"/>
              <a:t>Protection can be applied to non-file resources</a:t>
            </a:r>
          </a:p>
          <a:p>
            <a:r>
              <a:rPr lang="en-US" altLang="en-US" dirty="0"/>
              <a:t>Oracle Solaris 10 provides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role-based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access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RBAC</a:t>
            </a:r>
            <a:r>
              <a:rPr lang="en-US" altLang="en-US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to implement least privilege</a:t>
            </a:r>
          </a:p>
          <a:p>
            <a:pPr lvl="1"/>
            <a:r>
              <a:rPr lang="en-US" altLang="en-US" b="1" i="1" dirty="0"/>
              <a:t>Privilege</a:t>
            </a:r>
            <a:r>
              <a:rPr lang="en-US" altLang="en-US" i="1" dirty="0"/>
              <a:t> </a:t>
            </a:r>
            <a:r>
              <a:rPr lang="en-US" altLang="en-US" dirty="0"/>
              <a:t>is a right to execute system call or use an option within a system call</a:t>
            </a:r>
          </a:p>
          <a:p>
            <a:pPr lvl="1"/>
            <a:r>
              <a:rPr lang="en-US" altLang="en-US" dirty="0"/>
              <a:t>Can be assigned to processes</a:t>
            </a:r>
          </a:p>
          <a:p>
            <a:pPr lvl="1"/>
            <a:r>
              <a:rPr lang="en-US" altLang="en-US" dirty="0"/>
              <a:t>Users assigned </a:t>
            </a:r>
            <a:r>
              <a:rPr lang="en-US" altLang="en-US" b="1" i="1" dirty="0"/>
              <a:t>roles</a:t>
            </a:r>
            <a:r>
              <a:rPr lang="en-US" altLang="en-US" i="1" dirty="0"/>
              <a:t> </a:t>
            </a:r>
            <a:r>
              <a:rPr lang="en-US" altLang="en-US" dirty="0"/>
              <a:t>granting access to privileges and programs</a:t>
            </a:r>
          </a:p>
          <a:p>
            <a:pPr lvl="2"/>
            <a:r>
              <a:rPr lang="en-US" altLang="en-US" dirty="0"/>
              <a:t>Enable role via password to gain its privileges</a:t>
            </a:r>
          </a:p>
          <a:p>
            <a:pPr lvl="1"/>
            <a:r>
              <a:rPr lang="en-US" altLang="en-US" dirty="0"/>
              <a:t>Similar to access matrix</a:t>
            </a:r>
          </a:p>
          <a:p>
            <a:pPr lvl="1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7D90D693-C92B-4E68-A8C2-19A4F527B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365250"/>
            <a:ext cx="22685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47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1B9B53-CE12-4755-A59B-155D838BA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Capability-Based Systems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91A5C6-1039-4626-BEE6-16B3D172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50925"/>
            <a:ext cx="6999288" cy="4713288"/>
          </a:xfrm>
        </p:spPr>
        <p:txBody>
          <a:bodyPr/>
          <a:lstStyle/>
          <a:p>
            <a:r>
              <a:rPr lang="en-US" altLang="en-US" sz="1600" dirty="0"/>
              <a:t>Hydra.  Developed in CMU in the 70s</a:t>
            </a:r>
          </a:p>
          <a:p>
            <a:r>
              <a:rPr lang="en-US" altLang="en-US" sz="1600" dirty="0"/>
              <a:t>Cambridge CAP System </a:t>
            </a:r>
          </a:p>
          <a:p>
            <a:r>
              <a:rPr lang="en-US" altLang="en-US" dirty="0"/>
              <a:t>Language-Based Protection</a:t>
            </a:r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6034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1B9B53-CE12-4755-A59B-155D838BA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Hydra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91A5C6-1039-4626-BEE6-16B3D172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50925"/>
            <a:ext cx="6999288" cy="4713288"/>
          </a:xfrm>
        </p:spPr>
        <p:txBody>
          <a:bodyPr/>
          <a:lstStyle/>
          <a:p>
            <a:r>
              <a:rPr lang="en-US" altLang="en-US" sz="1600" dirty="0"/>
              <a:t>Fixed set of access rights known to and interpreted by the system</a:t>
            </a:r>
          </a:p>
          <a:p>
            <a:pPr lvl="1"/>
            <a:r>
              <a:rPr lang="en-US" altLang="en-US" sz="1600" dirty="0"/>
              <a:t>For example,  read, write, or execute each memory segment</a:t>
            </a:r>
          </a:p>
          <a:p>
            <a:pPr lvl="1"/>
            <a:r>
              <a:rPr lang="en-US" altLang="en-US" sz="1600" dirty="0"/>
              <a:t>User can declare other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auxiliary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rights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and register those with protection system</a:t>
            </a:r>
          </a:p>
          <a:p>
            <a:pPr lvl="1"/>
            <a:r>
              <a:rPr lang="en-US" altLang="en-US" sz="1600" dirty="0"/>
              <a:t>Accessing process must hold capability and know name of operation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Rights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amplification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allowed by trustworthy  procedures for a specific type </a:t>
            </a:r>
          </a:p>
          <a:p>
            <a:r>
              <a:rPr lang="en-US" altLang="en-US" sz="1600" dirty="0"/>
              <a:t>Interpretation of user-defined rights performed solely by user's program; system provides access protection for use of these rights</a:t>
            </a:r>
          </a:p>
          <a:p>
            <a:r>
              <a:rPr lang="en-US" altLang="en-US" sz="1600" dirty="0"/>
              <a:t>Operations on objects defined procedurally – procedures are objects accessed indirectly by capabilities</a:t>
            </a:r>
          </a:p>
          <a:p>
            <a:r>
              <a:rPr lang="en-US" altLang="en-US" sz="1600" dirty="0"/>
              <a:t>Solves the </a:t>
            </a:r>
            <a:r>
              <a:rPr lang="en-US" altLang="en-US" sz="1600" i="1" dirty="0"/>
              <a:t>problem of mutually suspicious subsystems</a:t>
            </a:r>
          </a:p>
          <a:p>
            <a:r>
              <a:rPr lang="en-US" altLang="en-US" sz="1600" dirty="0"/>
              <a:t>Includes library of prewritten security routines</a:t>
            </a:r>
            <a:endParaRPr lang="en-US" altLang="en-US" sz="1600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944A32E-001E-468D-8987-99E96BCD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000"/>
            <a:ext cx="7721600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Cambridge CAP System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6DECCAE-85F7-4FD4-9AC4-54A1503C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2200"/>
            <a:ext cx="6616700" cy="4713288"/>
          </a:xfrm>
        </p:spPr>
        <p:txBody>
          <a:bodyPr/>
          <a:lstStyle/>
          <a:p>
            <a:r>
              <a:rPr lang="en-US" altLang="en-US" dirty="0"/>
              <a:t>Simpler but powerful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provides standard read, write, execute of individual storage segments associated with object – implemented in microcode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Software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capability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-interpretation left to the subsystem, through its protected procedures</a:t>
            </a:r>
          </a:p>
          <a:p>
            <a:pPr lvl="1"/>
            <a:r>
              <a:rPr lang="en-US" altLang="en-US" dirty="0"/>
              <a:t>Only has access to its own subsystem</a:t>
            </a:r>
          </a:p>
          <a:p>
            <a:pPr lvl="1"/>
            <a:r>
              <a:rPr lang="en-US" altLang="en-US" dirty="0"/>
              <a:t>Programmers must learn principles and techniques of protection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B1C0E0-CF8B-46C8-A7C0-9EF1A298C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55575"/>
            <a:ext cx="78692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Language-Based Protection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37CCF2-CE2C-4DC1-8FD4-75172F44F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976745"/>
            <a:ext cx="6467475" cy="4546456"/>
          </a:xfrm>
        </p:spPr>
        <p:txBody>
          <a:bodyPr/>
          <a:lstStyle/>
          <a:p>
            <a:r>
              <a:rPr lang="en-US" altLang="en-US" dirty="0"/>
              <a:t>Specification of protection in a programming language allows the high-level description of policies for the allocation and use of resources</a:t>
            </a:r>
          </a:p>
          <a:p>
            <a:r>
              <a:rPr lang="en-US" altLang="en-US" dirty="0"/>
              <a:t>Language implementation can provide software for protection enforcement when automatic hardware-supported checking is unavailable</a:t>
            </a:r>
          </a:p>
          <a:p>
            <a:r>
              <a:rPr lang="en-US" altLang="en-US" dirty="0"/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801EB64-DAC4-47B3-AD8F-30C60CA46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1350" y="168275"/>
            <a:ext cx="8045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 in Java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2B01FE6-530E-4DA6-9C8F-8FA5AD99F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936623"/>
            <a:ext cx="6796087" cy="4530725"/>
          </a:xfrm>
        </p:spPr>
        <p:txBody>
          <a:bodyPr/>
          <a:lstStyle/>
          <a:p>
            <a:r>
              <a:rPr lang="en-US" altLang="en-US" dirty="0"/>
              <a:t>Protection is handled by the Java Virtual Machine (JVM)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class</a:t>
            </a:r>
            <a:r>
              <a:rPr lang="en-US" altLang="en-US" dirty="0"/>
              <a:t> is assigned a protection domain when it is loaded by the JVM</a:t>
            </a:r>
          </a:p>
          <a:p>
            <a:r>
              <a:rPr lang="en-US" altLang="en-US" dirty="0"/>
              <a:t>The protection domain indicates what operations the class can (and cannot) perform</a:t>
            </a:r>
          </a:p>
          <a:p>
            <a:r>
              <a:rPr lang="en-US" altLang="en-US" dirty="0"/>
              <a:t>If a library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method</a:t>
            </a:r>
            <a:r>
              <a:rPr lang="en-US" altLang="en-US" dirty="0"/>
              <a:t> is invoked that performs a privileged operation, the stack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inspected</a:t>
            </a:r>
            <a:r>
              <a:rPr lang="en-US" altLang="en-US" dirty="0"/>
              <a:t> to ensure the operation can be performed by the library</a:t>
            </a:r>
          </a:p>
          <a:p>
            <a:r>
              <a:rPr lang="en-US" altLang="en-US" dirty="0"/>
              <a:t>Generally, Java’s load-time and run-time checks enforce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safety</a:t>
            </a:r>
          </a:p>
          <a:p>
            <a:r>
              <a:rPr lang="en-US" altLang="en-US" dirty="0"/>
              <a:t>Classes effectively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encapsulate</a:t>
            </a:r>
            <a:r>
              <a:rPr lang="en-US" altLang="en-US" dirty="0"/>
              <a:t> and protect data and methods from other classes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Stack Inspection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3C4BFB1-D4A0-4771-94EA-E7CB0FB2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15" y="1101435"/>
            <a:ext cx="5934075" cy="234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FBE18736-AE23-4D48-B752-81F801DB01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262188"/>
          </a:xfrm>
        </p:spPr>
        <p:txBody>
          <a:bodyPr/>
          <a:lstStyle/>
          <a:p>
            <a:pPr eaLnBrk="1" hangingPunct="1"/>
            <a:r>
              <a:rPr lang="en-US" altLang="en-US"/>
              <a:t>End of Chapter 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id="{D1C04ADD-C46A-4337-91DC-1EE8BD2C8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692" y="134965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Protection Problem</a:t>
            </a:r>
          </a:p>
        </p:txBody>
      </p:sp>
      <p:sp>
        <p:nvSpPr>
          <p:cNvPr id="11266" name="Rectangle 1027">
            <a:extLst>
              <a:ext uri="{FF2B5EF4-FFF2-40B4-BE49-F238E27FC236}">
                <a16:creationId xmlns:a16="http://schemas.microsoft.com/office/drawing/2014/main" id="{C56A7581-AC99-408C-8AC7-F29FC404F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436" y="945572"/>
            <a:ext cx="6452764" cy="4487719"/>
          </a:xfrm>
        </p:spPr>
        <p:txBody>
          <a:bodyPr/>
          <a:lstStyle/>
          <a:p>
            <a:r>
              <a:rPr lang="en-US" altLang="en-US" dirty="0"/>
              <a:t>A computer system consists of a collection of objects:</a:t>
            </a:r>
          </a:p>
          <a:p>
            <a:pPr lvl="1"/>
            <a:r>
              <a:rPr lang="en-US" altLang="en-US" dirty="0"/>
              <a:t>Hardware </a:t>
            </a:r>
          </a:p>
          <a:p>
            <a:pPr lvl="1"/>
            <a:r>
              <a:rPr lang="en-US" altLang="en-US" dirty="0"/>
              <a:t>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Goal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051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1502D9E-1575-4270-9A80-EA8BBAE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53" y="127000"/>
            <a:ext cx="7799387" cy="576263"/>
          </a:xfrm>
        </p:spPr>
        <p:txBody>
          <a:bodyPr/>
          <a:lstStyle/>
          <a:p>
            <a:r>
              <a:rPr lang="en-US" altLang="en-US" dirty="0"/>
              <a:t>Comparison of Implementations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59354C4-8238-4A21-96F8-1151AE36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994093"/>
            <a:ext cx="7013575" cy="4530725"/>
          </a:xfrm>
        </p:spPr>
        <p:txBody>
          <a:bodyPr/>
          <a:lstStyle/>
          <a:p>
            <a:r>
              <a:rPr lang="en-US" altLang="en-US" dirty="0"/>
              <a:t>Many trade-offs to consider</a:t>
            </a:r>
          </a:p>
          <a:p>
            <a:pPr lvl="1"/>
            <a:r>
              <a:rPr lang="en-US" altLang="en-US" dirty="0"/>
              <a:t>Global table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simple</a:t>
            </a:r>
            <a:r>
              <a:rPr lang="en-US" altLang="en-US" dirty="0"/>
              <a:t>, but can be large</a:t>
            </a:r>
          </a:p>
          <a:p>
            <a:pPr lvl="1"/>
            <a:r>
              <a:rPr lang="en-US" altLang="en-US" dirty="0"/>
              <a:t>Access lists correspond to needs of users</a:t>
            </a:r>
          </a:p>
          <a:p>
            <a:pPr lvl="2"/>
            <a:r>
              <a:rPr lang="en-US" altLang="en-US" dirty="0"/>
              <a:t>Determining set of access rights for domain non-localized so difficult</a:t>
            </a:r>
          </a:p>
          <a:p>
            <a:pPr lvl="2"/>
            <a:r>
              <a:rPr lang="en-US" altLang="en-US" dirty="0"/>
              <a:t>Every access to an object must be checked</a:t>
            </a:r>
          </a:p>
          <a:p>
            <a:pPr lvl="3"/>
            <a:r>
              <a:rPr lang="en-US" altLang="en-US" dirty="0"/>
              <a:t>Many objects and access rights -&gt; slow</a:t>
            </a:r>
          </a:p>
          <a:p>
            <a:pPr lvl="1"/>
            <a:r>
              <a:rPr lang="en-US" altLang="en-US" dirty="0"/>
              <a:t>Capability lists useful for localizing information for a given process</a:t>
            </a:r>
          </a:p>
          <a:p>
            <a:pPr lvl="2"/>
            <a:r>
              <a:rPr lang="en-US" altLang="en-US" dirty="0"/>
              <a:t>But revocation capabilities can be inefficient</a:t>
            </a:r>
          </a:p>
          <a:p>
            <a:pPr lvl="1"/>
            <a:r>
              <a:rPr lang="en-US" altLang="en-US" dirty="0"/>
              <a:t>Lock-key effective and flexible, keys can be passed freely from domain to domain, easy revocation </a:t>
            </a:r>
          </a:p>
        </p:txBody>
      </p:sp>
    </p:spTree>
    <p:extLst>
      <p:ext uri="{BB962C8B-B14F-4D97-AF65-F5344CB8AC3E}">
        <p14:creationId xmlns:p14="http://schemas.microsoft.com/office/powerpoint/2010/main" val="3671369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FAFAA58-6422-4D92-8D3C-3BEC3F93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9538" y="150813"/>
            <a:ext cx="7747000" cy="51911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Access Matrix with Domains as Objects</a:t>
            </a:r>
          </a:p>
        </p:txBody>
      </p:sp>
      <p:pic>
        <p:nvPicPr>
          <p:cNvPr id="16387" name="Picture 6" descr="14">
            <a:extLst>
              <a:ext uri="{FF2B5EF4-FFF2-40B4-BE49-F238E27FC236}">
                <a16:creationId xmlns:a16="http://schemas.microsoft.com/office/drawing/2014/main" id="{AFCC35B6-E620-49FF-98FE-534F464E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393508"/>
            <a:ext cx="676116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66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1C2714E-0B69-4B01-9F9B-5AE96848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168275"/>
            <a:ext cx="8005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Use of Access Matrix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D32C2-8E39-4CD5-955B-C1884612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11250"/>
            <a:ext cx="6781800" cy="4689475"/>
          </a:xfrm>
        </p:spPr>
        <p:txBody>
          <a:bodyPr/>
          <a:lstStyle/>
          <a:p>
            <a:r>
              <a:rPr lang="en-US" altLang="en-US" dirty="0"/>
              <a:t>Can be expanded to dynamic protection</a:t>
            </a:r>
          </a:p>
          <a:p>
            <a:pPr lvl="1"/>
            <a:r>
              <a:rPr lang="en-US" altLang="en-US" dirty="0"/>
              <a:t>Operations to add, delete access rights</a:t>
            </a:r>
          </a:p>
          <a:p>
            <a:pPr lvl="1"/>
            <a:r>
              <a:rPr lang="en-US" altLang="en-US" dirty="0"/>
              <a:t>Special access rights:</a:t>
            </a:r>
          </a:p>
          <a:p>
            <a:pPr lvl="2"/>
            <a:r>
              <a:rPr lang="en-US" altLang="en-US" i="1" dirty="0"/>
              <a:t>owner of O</a:t>
            </a:r>
            <a:r>
              <a:rPr lang="en-US" altLang="en-US" i="1" baseline="-25000" dirty="0"/>
              <a:t>i</a:t>
            </a:r>
            <a:endParaRPr lang="en-US" altLang="en-US" i="1" dirty="0"/>
          </a:p>
          <a:p>
            <a:pPr lvl="2"/>
            <a:r>
              <a:rPr lang="en-US" altLang="en-US" i="1" dirty="0"/>
              <a:t>copy op from O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(denoted by </a:t>
            </a:r>
            <a:r>
              <a:rPr lang="ja-JP" altLang="en-US" i="1" dirty="0"/>
              <a:t>“</a:t>
            </a:r>
            <a:r>
              <a:rPr lang="en-US" altLang="ja-JP" i="1" dirty="0"/>
              <a:t>*</a:t>
            </a:r>
            <a:r>
              <a:rPr lang="ja-JP" altLang="en-US" i="1" dirty="0"/>
              <a:t>”</a:t>
            </a:r>
            <a:r>
              <a:rPr lang="en-US" altLang="ja-JP" i="1" dirty="0"/>
              <a:t>)</a:t>
            </a:r>
          </a:p>
          <a:p>
            <a:pPr lvl="2"/>
            <a:r>
              <a:rPr lang="en-US" altLang="en-US" i="1" dirty="0"/>
              <a:t>control –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can modify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access rights</a:t>
            </a:r>
          </a:p>
          <a:p>
            <a:pPr lvl="2"/>
            <a:r>
              <a:rPr lang="en-US" altLang="en-US" i="1" dirty="0"/>
              <a:t>transfer – switch from domain 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to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 lvl="1"/>
            <a:r>
              <a:rPr lang="en-US" altLang="en-US" i="1" dirty="0"/>
              <a:t>Copy </a:t>
            </a:r>
            <a:r>
              <a:rPr lang="en-US" altLang="en-US" dirty="0"/>
              <a:t>and </a:t>
            </a:r>
            <a:r>
              <a:rPr lang="en-US" altLang="en-US" i="1" dirty="0"/>
              <a:t>Owner </a:t>
            </a:r>
            <a:r>
              <a:rPr lang="en-US" altLang="en-US" dirty="0"/>
              <a:t>applicable to an object</a:t>
            </a:r>
          </a:p>
          <a:p>
            <a:pPr lvl="1"/>
            <a:r>
              <a:rPr lang="en-US" altLang="en-US" i="1" dirty="0"/>
              <a:t>Control </a:t>
            </a:r>
            <a:r>
              <a:rPr lang="en-US" altLang="en-US" dirty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30534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172" y="12900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950479"/>
            <a:ext cx="7017773" cy="4768215"/>
          </a:xfrm>
        </p:spPr>
        <p:txBody>
          <a:bodyPr/>
          <a:lstStyle/>
          <a:p>
            <a:r>
              <a:rPr lang="en-US" altLang="en-US" dirty="0"/>
              <a:t>System is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secure</a:t>
            </a:r>
            <a:r>
              <a:rPr lang="en-US" altLang="en-US" dirty="0"/>
              <a:t> if resources used and accessed as intended under all circumstances</a:t>
            </a:r>
          </a:p>
          <a:p>
            <a:pPr lvl="1"/>
            <a:r>
              <a:rPr lang="en-US" altLang="en-US" dirty="0"/>
              <a:t>Unachievable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Intruders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crackers</a:t>
            </a:r>
            <a:r>
              <a:rPr lang="en-US" altLang="en-US" dirty="0"/>
              <a:t>) attempt to breach security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potential security violation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Attack</a:t>
            </a:r>
            <a:r>
              <a:rPr lang="en-US" altLang="en-US" dirty="0"/>
              <a:t> is attempt to breach security</a:t>
            </a:r>
          </a:p>
          <a:p>
            <a:r>
              <a:rPr lang="en-US" altLang="en-US" dirty="0"/>
              <a:t>Attack can be accidental or malicious</a:t>
            </a:r>
          </a:p>
          <a:p>
            <a:r>
              <a:rPr lang="en-US" altLang="en-US" dirty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0736" y="11861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Security/Protection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939395"/>
            <a:ext cx="6550413" cy="4636135"/>
          </a:xfrm>
        </p:spPr>
        <p:txBody>
          <a:bodyPr/>
          <a:lstStyle/>
          <a:p>
            <a:r>
              <a:rPr lang="en-US" altLang="en-US" dirty="0"/>
              <a:t>Both protection and security are vital to computer systems. We  distinguish between these two concepts in the following way:</a:t>
            </a:r>
          </a:p>
          <a:p>
            <a:r>
              <a:rPr lang="en-US" altLang="en-US" dirty="0"/>
              <a:t>Security is a measure of confidence that the integrity of a system and its data will be preserved. </a:t>
            </a:r>
          </a:p>
          <a:p>
            <a:r>
              <a:rPr lang="en-US" altLang="en-US" dirty="0"/>
              <a:t>Protection is the set of mechanisms that control the access of processes and users to the resources defined by a computer system.  We focus on protection in this chapter and address security in chapter 16.</a:t>
            </a:r>
          </a:p>
        </p:txBody>
      </p:sp>
    </p:spTree>
    <p:extLst>
      <p:ext uri="{BB962C8B-B14F-4D97-AF65-F5344CB8AC3E}">
        <p14:creationId xmlns:p14="http://schemas.microsoft.com/office/powerpoint/2010/main" val="13296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B2845163-D6C5-4AC9-B3A6-EE1FF601A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140999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Protection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94D6F455-7FBC-4D1E-AF68-02F8858E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973714"/>
            <a:ext cx="6539230" cy="4496752"/>
          </a:xfrm>
        </p:spPr>
        <p:txBody>
          <a:bodyPr/>
          <a:lstStyle/>
          <a:p>
            <a:r>
              <a:rPr lang="en-US" altLang="en-US" dirty="0"/>
              <a:t>A computer system consists of a collection of objects, hardware or software</a:t>
            </a:r>
          </a:p>
          <a:p>
            <a:r>
              <a:rPr lang="en-US" altLang="en-US" dirty="0"/>
              <a:t>Each object has a unique name and can be accessed through a well-defined set of operations</a:t>
            </a:r>
          </a:p>
          <a:p>
            <a:r>
              <a:rPr lang="en-US" altLang="en-US" dirty="0"/>
              <a:t>Protection problem - ensure that each object is accessed correctly and only by those processes that are allowed to do so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9633C3C-EE11-4DEA-A4B9-8095A4088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41288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least privilege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383A34-644C-4758-989A-1A61FE03B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945283"/>
            <a:ext cx="6609715" cy="4162425"/>
          </a:xfrm>
        </p:spPr>
        <p:txBody>
          <a:bodyPr/>
          <a:lstStyle/>
          <a:p>
            <a:r>
              <a:rPr lang="en-US" altLang="en-US" dirty="0"/>
              <a:t>Programs, users and systems should be given just enough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perform their tasks</a:t>
            </a:r>
          </a:p>
          <a:p>
            <a:r>
              <a:rPr lang="en-US" altLang="en-US" dirty="0"/>
              <a:t>Limits damage if entity has a bug, gets abused</a:t>
            </a:r>
          </a:p>
          <a:p>
            <a:r>
              <a:rPr lang="en-US" altLang="en-US" dirty="0"/>
              <a:t>Can be static (during life of system, during life of process) </a:t>
            </a:r>
          </a:p>
          <a:p>
            <a:r>
              <a:rPr lang="en-US" altLang="en-US" dirty="0"/>
              <a:t>Or dynamic (changed by process as needed)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switching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escalation</a:t>
            </a:r>
          </a:p>
          <a:p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Need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to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know</a:t>
            </a:r>
            <a:r>
              <a:rPr lang="ja-JP" altLang="en-US" dirty="0"/>
              <a:t>”</a:t>
            </a:r>
            <a:r>
              <a:rPr lang="en-US" altLang="ja-JP" dirty="0"/>
              <a:t> a similar concept regarding access to data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76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42227F-BE33-4674-B0C7-EE40076B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168275"/>
            <a:ext cx="77517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Principles of Protection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BD2F4-4F8D-4F06-BB35-2C5A78F4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955674"/>
            <a:ext cx="6359842" cy="4538345"/>
          </a:xfrm>
        </p:spPr>
        <p:txBody>
          <a:bodyPr/>
          <a:lstStyle/>
          <a:p>
            <a:r>
              <a:rPr lang="en-US" altLang="en-US" dirty="0"/>
              <a:t>Must consider </a:t>
            </a:r>
            <a:r>
              <a:rPr lang="ja-JP" altLang="en-US" dirty="0"/>
              <a:t>“</a:t>
            </a:r>
            <a:r>
              <a:rPr lang="en-US" altLang="ja-JP" dirty="0"/>
              <a:t>grain</a:t>
            </a:r>
            <a:r>
              <a:rPr lang="ja-JP" altLang="en-US" dirty="0"/>
              <a:t>”</a:t>
            </a:r>
            <a:r>
              <a:rPr lang="en-US" altLang="ja-JP" dirty="0"/>
              <a:t> aspect</a:t>
            </a:r>
          </a:p>
          <a:p>
            <a:pPr lvl="1"/>
            <a:r>
              <a:rPr lang="en-US" altLang="en-US" dirty="0"/>
              <a:t>Rough-grained  privilege management easier, simpler, but least privilege now done in large chunks</a:t>
            </a:r>
          </a:p>
          <a:p>
            <a:pPr lvl="2"/>
            <a:r>
              <a:rPr lang="en-US" altLang="en-US" dirty="0"/>
              <a:t>For example, traditional Unix processes either have abilities of the associated user, or of root</a:t>
            </a:r>
          </a:p>
          <a:p>
            <a:pPr lvl="1"/>
            <a:r>
              <a:rPr lang="en-US" altLang="en-US" dirty="0"/>
              <a:t>Fine-grained management more complex, more overhead, but more protective</a:t>
            </a:r>
          </a:p>
          <a:p>
            <a:pPr lvl="2"/>
            <a:r>
              <a:rPr lang="en-US" altLang="en-US" dirty="0"/>
              <a:t>Access Control List (ACL) lists, </a:t>
            </a:r>
          </a:p>
          <a:p>
            <a:pPr lvl="2"/>
            <a:r>
              <a:rPr lang="en-US" altLang="en-US" dirty="0"/>
              <a:t>Role Based Access Control (RBAC)</a:t>
            </a:r>
          </a:p>
          <a:p>
            <a:r>
              <a:rPr lang="en-US" altLang="en-US" dirty="0"/>
              <a:t>Domain can be user, process, procedure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12333</TotalTime>
  <Words>2288</Words>
  <Application>Microsoft Office PowerPoint</Application>
  <PresentationFormat>On-screen Show (4:3)</PresentationFormat>
  <Paragraphs>309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17:  Protection</vt:lpstr>
      <vt:lpstr>Outline</vt:lpstr>
      <vt:lpstr>Objectives</vt:lpstr>
      <vt:lpstr>The Protection Problem</vt:lpstr>
      <vt:lpstr>The Security Problem</vt:lpstr>
      <vt:lpstr>The Security/Protection Problem</vt:lpstr>
      <vt:lpstr>Goals of Protection</vt:lpstr>
      <vt:lpstr>Principles of least privilege</vt:lpstr>
      <vt:lpstr>Principles of Protection</vt:lpstr>
      <vt:lpstr>Domain Structure</vt:lpstr>
      <vt:lpstr>UXIX Domain Implementation</vt:lpstr>
      <vt:lpstr>Multics Domain Implementation</vt:lpstr>
      <vt:lpstr>Multics Benefits and Limits</vt:lpstr>
      <vt:lpstr>Access Matrix</vt:lpstr>
      <vt:lpstr>Use of Access Matrix</vt:lpstr>
      <vt:lpstr>Access Matrix with Dynamic Protection </vt:lpstr>
      <vt:lpstr>Access Matrix with Copy Rights</vt:lpstr>
      <vt:lpstr>Access Matrix with owner Rights</vt:lpstr>
      <vt:lpstr>Access Matrix with Domains as Objects</vt:lpstr>
      <vt:lpstr>Mechanism and Policy</vt:lpstr>
      <vt:lpstr>Implementation of Access Matrix</vt:lpstr>
      <vt:lpstr>Option 1: Global Table </vt:lpstr>
      <vt:lpstr>Option 2: Access lists for objects</vt:lpstr>
      <vt:lpstr>Option 2 (Cont.)</vt:lpstr>
      <vt:lpstr>Option 3: Capability list </vt:lpstr>
      <vt:lpstr>Option 4: Lock-Key</vt:lpstr>
      <vt:lpstr>Revocation of Access Rights</vt:lpstr>
      <vt:lpstr>Revocation:  Access List</vt:lpstr>
      <vt:lpstr>Revocation:  Capability List</vt:lpstr>
      <vt:lpstr>Comparison of Implementations</vt:lpstr>
      <vt:lpstr>Comparison of Implementations (Cont.)</vt:lpstr>
      <vt:lpstr>Access Control</vt:lpstr>
      <vt:lpstr>Capability-Based Systems </vt:lpstr>
      <vt:lpstr>Hydra</vt:lpstr>
      <vt:lpstr>Cambridge CAP System</vt:lpstr>
      <vt:lpstr>Language-Based Protection</vt:lpstr>
      <vt:lpstr>Protection in Java 2</vt:lpstr>
      <vt:lpstr>Stack Inspection</vt:lpstr>
      <vt:lpstr>End of Chapter 17</vt:lpstr>
      <vt:lpstr>Comparison of Implementations</vt:lpstr>
      <vt:lpstr>Access Matrix with Domains as Objects</vt:lpstr>
      <vt:lpstr>Use of Access Matrix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309</cp:revision>
  <cp:lastPrinted>2001-06-14T13:58:17Z</cp:lastPrinted>
  <dcterms:created xsi:type="dcterms:W3CDTF">2011-01-13T23:43:38Z</dcterms:created>
  <dcterms:modified xsi:type="dcterms:W3CDTF">2021-04-26T23:24:18Z</dcterms:modified>
</cp:coreProperties>
</file>