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80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81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82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8" r:id="rId50"/>
    <p:sldId id="379" r:id="rId51"/>
    <p:sldId id="377" r:id="rId5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859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8603665-04A9-45A0-B9C3-21496E80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D8F6C-00A0-4E5C-99D9-835F7B283FC7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 dirty="0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9E19276-CC1B-49B6-A4C7-DC0D38399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1AD2470-2C96-4756-A5BC-BA0A800C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0ED9E3-52AC-40D5-B72A-AFB000BEB60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 dirty="0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ABCE132B-E5EF-44FC-A2A2-EE40E979C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DB3CE0-B78D-4268-936A-3D2EC1F1647B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 dirty="0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1726EFE-3172-4624-B789-5565DA60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010F43-1AB4-4A08-849C-3BCD93B10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92BDB0C8-798F-4814-B032-4558F0458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C0648-04E1-4C31-946C-85CE56063782}" type="slidenum">
              <a:rPr lang="en-US" altLang="en-US" smtClean="0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63FD455-D9B9-49EC-BE58-35D5B5CA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569FC7F-94BE-4337-B8C1-39BE98F12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18.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DFD6A97-A583-4927-9DEB-150892E5E1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1781175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18:  Virtual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387756A-38C2-4AE8-89D5-DE4A434A6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148890"/>
            <a:ext cx="8229600" cy="576263"/>
          </a:xfrm>
        </p:spPr>
        <p:txBody>
          <a:bodyPr/>
          <a:lstStyle/>
          <a:p>
            <a:r>
              <a:rPr lang="en-US" altLang="en-US" dirty="0"/>
              <a:t>Benefits and Features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B8B201D9-4F9C-4998-A342-BEBB7993C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939113"/>
            <a:ext cx="7642549" cy="4530725"/>
          </a:xfrm>
        </p:spPr>
        <p:txBody>
          <a:bodyPr/>
          <a:lstStyle/>
          <a:p>
            <a:r>
              <a:rPr lang="en-US" altLang="en-US" dirty="0"/>
              <a:t>Host system protected from VMs, VMs protected from each other</a:t>
            </a:r>
          </a:p>
          <a:p>
            <a:pPr lvl="1"/>
            <a:r>
              <a:rPr lang="en-US" altLang="en-US" dirty="0"/>
              <a:t>I.e., A virus less likely to spread</a:t>
            </a:r>
          </a:p>
          <a:p>
            <a:pPr lvl="1"/>
            <a:r>
              <a:rPr lang="en-US" altLang="en-US" dirty="0"/>
              <a:t>Sharing is provided though via shared file system volume, network communication</a:t>
            </a:r>
          </a:p>
          <a:p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suspend</a:t>
            </a:r>
            <a:r>
              <a:rPr lang="en-US" altLang="en-US" dirty="0"/>
              <a:t>, running VM</a:t>
            </a:r>
          </a:p>
          <a:p>
            <a:pPr lvl="1"/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resume</a:t>
            </a:r>
          </a:p>
          <a:p>
            <a:pPr lvl="1"/>
            <a:r>
              <a:rPr lang="en-US" altLang="en-US" dirty="0"/>
              <a:t>Snapshot of a given state, able to restore back to that state</a:t>
            </a:r>
          </a:p>
          <a:p>
            <a:pPr lvl="2"/>
            <a:r>
              <a:rPr lang="en-US" altLang="en-US" dirty="0"/>
              <a:t>Some VMMs allow multiple snapshots per 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r>
              <a:rPr lang="en-US" altLang="en-US" dirty="0"/>
              <a:t>Great for OS research, better system development efficiency</a:t>
            </a:r>
          </a:p>
          <a:p>
            <a:r>
              <a:rPr lang="en-US" altLang="en-US" dirty="0"/>
              <a:t>Run multiple, different OSes on a single machine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Consolidation</a:t>
            </a:r>
            <a:r>
              <a:rPr lang="en-US" altLang="en-US" dirty="0"/>
              <a:t>, app dev,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3FF536F-C77F-4150-80E8-09C4E731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853" y="146811"/>
            <a:ext cx="7767276" cy="576263"/>
          </a:xfrm>
        </p:spPr>
        <p:txBody>
          <a:bodyPr/>
          <a:lstStyle/>
          <a:p>
            <a:r>
              <a:rPr lang="en-US" altLang="en-US" dirty="0"/>
              <a:t>Benefits and Features (Cont.)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6EFF3255-F2E5-457E-AEB4-D6CDAD0B8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977953"/>
            <a:ext cx="6822358" cy="4581183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migration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together 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cloud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CFE8B13-9F3F-45A3-A052-F930E4555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2" y="124387"/>
            <a:ext cx="8098968" cy="576263"/>
          </a:xfrm>
        </p:spPr>
        <p:txBody>
          <a:bodyPr/>
          <a:lstStyle/>
          <a:p>
            <a:r>
              <a:rPr lang="en-US" altLang="en-US" dirty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44" y="946621"/>
            <a:ext cx="7555683" cy="461251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Generally difficult to provide an </a:t>
            </a:r>
            <a:r>
              <a:rPr lang="en-US" b="1" i="1" dirty="0">
                <a:ea typeface="ＭＳ Ｐゴシック" charset="0"/>
              </a:rPr>
              <a:t>exact</a:t>
            </a:r>
            <a:r>
              <a:rPr lang="en-US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Most VMMs implement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CPU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VCPU</a:t>
            </a:r>
            <a:r>
              <a:rPr lang="en-US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0866A96-C7CE-4D7F-B163-FF0708A0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254" y="234792"/>
            <a:ext cx="7904163" cy="576262"/>
          </a:xfrm>
        </p:spPr>
        <p:txBody>
          <a:bodyPr/>
          <a:lstStyle/>
          <a:p>
            <a:r>
              <a:rPr lang="en-US" altLang="en-US" dirty="0"/>
              <a:t>Building Block – Trap and Emulate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4B5267F-2B65-47D2-AE4B-7DD45F3B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6587"/>
            <a:ext cx="7646502" cy="4530725"/>
          </a:xfrm>
        </p:spPr>
        <p:txBody>
          <a:bodyPr/>
          <a:lstStyle/>
          <a:p>
            <a:r>
              <a:rPr lang="en-US" altLang="en-US" dirty="0"/>
              <a:t>Dual mode CPU means guest executes in user mode</a:t>
            </a:r>
          </a:p>
          <a:p>
            <a:pPr lvl="1"/>
            <a:r>
              <a:rPr lang="en-US" altLang="en-US" dirty="0"/>
              <a:t>Kernel runs in kernel mode</a:t>
            </a:r>
          </a:p>
          <a:p>
            <a:pPr lvl="1"/>
            <a:r>
              <a:rPr lang="en-US" altLang="en-US" dirty="0"/>
              <a:t>Not safe to let guest kernel run in kernel mode too</a:t>
            </a:r>
          </a:p>
          <a:p>
            <a:pPr lvl="1"/>
            <a:r>
              <a:rPr lang="en-US" altLang="en-US" dirty="0"/>
              <a:t>So VM needs two modes – virtual user mode and virtual kernel mode</a:t>
            </a:r>
          </a:p>
          <a:p>
            <a:pPr lvl="2"/>
            <a:r>
              <a:rPr lang="en-US" altLang="en-US" dirty="0"/>
              <a:t>Both of which run in real user mode</a:t>
            </a:r>
          </a:p>
          <a:p>
            <a:pPr lvl="1"/>
            <a:r>
              <a:rPr lang="en-US" altLang="en-US" dirty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6CF47A4-5BFC-457D-8C7F-1B7BD83E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Trap-and-Emulate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F4E7690-BA51-4BE2-8500-29F9D0B63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50" y="1106488"/>
            <a:ext cx="7557378" cy="5111750"/>
          </a:xfrm>
        </p:spPr>
        <p:txBody>
          <a:bodyPr/>
          <a:lstStyle/>
          <a:p>
            <a:r>
              <a:rPr lang="en-US" altLang="en-US" dirty="0"/>
              <a:t>How does switch from virtual user mode to virtual kernel mode occur?</a:t>
            </a:r>
          </a:p>
          <a:p>
            <a:pPr lvl="1"/>
            <a:r>
              <a:rPr lang="en-US" altLang="en-US" dirty="0"/>
              <a:t>Attempting a privileged instruction in user mode causes an error -&gt; trap</a:t>
            </a:r>
          </a:p>
          <a:p>
            <a:pPr lvl="1"/>
            <a:r>
              <a:rPr lang="en-US" altLang="en-US" dirty="0"/>
              <a:t>VMM gains control, analyzes error, executes operation as attempted by guest</a:t>
            </a:r>
          </a:p>
          <a:p>
            <a:pPr lvl="1"/>
            <a:r>
              <a:rPr lang="en-US" altLang="en-US" dirty="0"/>
              <a:t>Returns control to guest in user mode</a:t>
            </a:r>
          </a:p>
          <a:p>
            <a:pPr lvl="1"/>
            <a:r>
              <a:rPr lang="en-US" altLang="en-US" dirty="0"/>
              <a:t>Known as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trap-and-emulate</a:t>
            </a:r>
          </a:p>
          <a:p>
            <a:pPr lvl="1"/>
            <a:r>
              <a:rPr lang="en-US" altLang="en-US" dirty="0"/>
              <a:t>Most virtualization products use this at least in part</a:t>
            </a:r>
          </a:p>
          <a:p>
            <a:r>
              <a:rPr lang="en-US" altLang="en-US" dirty="0"/>
              <a:t>User mode code in guest runs at same speed as if not a guest</a:t>
            </a:r>
          </a:p>
          <a:p>
            <a:r>
              <a:rPr lang="en-US" altLang="en-US" dirty="0"/>
              <a:t>But kernel mode privilege mode code runs slower due to trap-and-emulate</a:t>
            </a:r>
          </a:p>
          <a:p>
            <a:pPr lvl="1"/>
            <a:r>
              <a:rPr lang="en-US" altLang="en-US" dirty="0"/>
              <a:t>Especially a problem when multiple guests running, each needing trap-and-emulate</a:t>
            </a:r>
          </a:p>
          <a:p>
            <a:r>
              <a:rPr lang="en-US" altLang="en-US" dirty="0"/>
              <a:t>CPUs adding hardware support, mode CPU modes to improve virtualization performance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A8C05E0-FDFB-4631-A315-5909B7D2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487" y="293177"/>
            <a:ext cx="8047038" cy="576262"/>
          </a:xfrm>
        </p:spPr>
        <p:txBody>
          <a:bodyPr/>
          <a:lstStyle/>
          <a:p>
            <a:r>
              <a:rPr lang="en-US" altLang="en-US" sz="2800" dirty="0"/>
              <a:t>Trap-and-Emulate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1506" name="Content Placeholder 3" descr="16_02.pdf">
            <a:extLst>
              <a:ext uri="{FF2B5EF4-FFF2-40B4-BE49-F238E27FC236}">
                <a16:creationId xmlns:a16="http://schemas.microsoft.com/office/drawing/2014/main" id="{C9B348F7-CD1D-469D-8A18-0CDAF9C79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2" r="-11562"/>
          <a:stretch>
            <a:fillRect/>
          </a:stretch>
        </p:blipFill>
        <p:spPr>
          <a:xfrm>
            <a:off x="1191630" y="1252538"/>
            <a:ext cx="7281862" cy="4008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89CB9D8-0A2D-4BAE-956A-4E63F617A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759" y="239748"/>
            <a:ext cx="7675563" cy="576263"/>
          </a:xfrm>
        </p:spPr>
        <p:txBody>
          <a:bodyPr/>
          <a:lstStyle/>
          <a:p>
            <a:r>
              <a:rPr lang="en-US" altLang="en-US" dirty="0"/>
              <a:t>Building Block – Binary Translation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50FBA83-7B8F-4C36-8B62-4B6213DA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882" y="1172969"/>
            <a:ext cx="7585982" cy="4530725"/>
          </a:xfrm>
        </p:spPr>
        <p:txBody>
          <a:bodyPr/>
          <a:lstStyle/>
          <a:p>
            <a:r>
              <a:rPr lang="en-US" altLang="en-US" dirty="0"/>
              <a:t>Some CPUs don’t have clean separation between privileged and nonprivileged instructions</a:t>
            </a:r>
          </a:p>
          <a:p>
            <a:pPr lvl="1"/>
            <a:r>
              <a:rPr lang="en-US" altLang="en-US" dirty="0"/>
              <a:t>Earlier Intel x86 CPUs are among them</a:t>
            </a:r>
          </a:p>
          <a:p>
            <a:pPr lvl="2"/>
            <a:r>
              <a:rPr lang="en-US" altLang="en-US" dirty="0"/>
              <a:t>Earliest Intel CPU designed for a calculator</a:t>
            </a:r>
          </a:p>
          <a:p>
            <a:pPr lvl="1"/>
            <a:r>
              <a:rPr lang="en-US" altLang="en-US" dirty="0"/>
              <a:t>Backward compatibility means difficult to improve</a:t>
            </a:r>
          </a:p>
          <a:p>
            <a:pPr lvl="1"/>
            <a:r>
              <a:rPr lang="en-US" altLang="en-US" dirty="0"/>
              <a:t>Consider Intel x86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dirty="0"/>
              <a:t> instruction</a:t>
            </a:r>
          </a:p>
          <a:p>
            <a:pPr lvl="2"/>
            <a:r>
              <a:rPr lang="en-US" altLang="en-US" dirty="0"/>
              <a:t>Loads CPU flags register from contents of the stack</a:t>
            </a:r>
          </a:p>
          <a:p>
            <a:pPr lvl="2"/>
            <a:r>
              <a:rPr lang="en-US" altLang="en-US" dirty="0"/>
              <a:t>If CPU in privileged mode -&gt; all flags replaced</a:t>
            </a:r>
          </a:p>
          <a:p>
            <a:pPr lvl="2"/>
            <a:r>
              <a:rPr lang="en-US" altLang="en-US" dirty="0"/>
              <a:t>If CPU in user mode -&gt; on some flags replaced</a:t>
            </a:r>
          </a:p>
          <a:p>
            <a:pPr lvl="3"/>
            <a:r>
              <a:rPr lang="en-US" altLang="en-US" dirty="0"/>
              <a:t>No trap is generated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866AC7F-5C25-4BF3-8DF3-8453731F3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5" y="225461"/>
            <a:ext cx="7987004" cy="576262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9" y="1177502"/>
            <a:ext cx="759109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Binary translation solves the problem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E0BEC8CC-134A-4720-A898-F5F59896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172" y="230999"/>
            <a:ext cx="8229600" cy="576263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7343"/>
            <a:ext cx="7628420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Products like VMware use caching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Testing showed booting Windows XP as guest caused 950,000 translations, at 3 microseconds each, or 3 second (5 %) slowdown over native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2EA452D-6AAE-43AD-B0F2-F2B88DD74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70" y="311249"/>
            <a:ext cx="8229600" cy="576262"/>
          </a:xfrm>
        </p:spPr>
        <p:txBody>
          <a:bodyPr/>
          <a:lstStyle/>
          <a:p>
            <a:r>
              <a:rPr lang="en-US" altLang="en-US" sz="2800" dirty="0"/>
              <a:t>Binary Translation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5602" name="Content Placeholder 3" descr="16_03.pdf">
            <a:extLst>
              <a:ext uri="{FF2B5EF4-FFF2-40B4-BE49-F238E27FC236}">
                <a16:creationId xmlns:a16="http://schemas.microsoft.com/office/drawing/2014/main" id="{3030CDB7-AAF2-482C-91CC-747670BF1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1" r="-11771"/>
          <a:stretch>
            <a:fillRect/>
          </a:stretch>
        </p:blipFill>
        <p:spPr>
          <a:xfrm>
            <a:off x="1125538" y="1384300"/>
            <a:ext cx="7264400" cy="40005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065" y="152400"/>
            <a:ext cx="7685087" cy="57779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43" y="932410"/>
            <a:ext cx="7351712" cy="4450768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History</a:t>
            </a:r>
          </a:p>
          <a:p>
            <a:r>
              <a:rPr lang="en-US" altLang="en-US" dirty="0"/>
              <a:t>Benefits and Features</a:t>
            </a:r>
          </a:p>
          <a:p>
            <a:r>
              <a:rPr lang="en-US" altLang="en-US" dirty="0"/>
              <a:t>Building Blocks</a:t>
            </a:r>
          </a:p>
          <a:p>
            <a:r>
              <a:rPr lang="en-US" altLang="en-US" dirty="0"/>
              <a:t>Types of Virtual Machines and Their Implementations</a:t>
            </a:r>
          </a:p>
          <a:p>
            <a:r>
              <a:rPr lang="en-US" altLang="en-US" dirty="0"/>
              <a:t>Virtualization and Operating-System Components</a:t>
            </a:r>
          </a:p>
          <a:p>
            <a:r>
              <a:rPr lang="en-US" altLang="en-US" dirty="0"/>
              <a:t>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5C9B1C2-9EEF-4631-8D3C-A39C41C4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4303A24-5D86-41F2-8431-409612908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106488"/>
            <a:ext cx="7665583" cy="4530725"/>
          </a:xfrm>
        </p:spPr>
        <p:txBody>
          <a:bodyPr/>
          <a:lstStyle/>
          <a:p>
            <a:r>
              <a:rPr lang="en-US" altLang="en-US" dirty="0"/>
              <a:t>Memory management another general challenge to VMM implementations</a:t>
            </a:r>
          </a:p>
          <a:p>
            <a:r>
              <a:rPr lang="en-US" altLang="en-US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dirty="0"/>
              <a:t>Common method (for trap-and-emulate and binary translation)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nested page tables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NPTs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Each guest maintains page tables to translate virtual to physical addresses</a:t>
            </a:r>
          </a:p>
          <a:p>
            <a:pPr lvl="1"/>
            <a:r>
              <a:rPr lang="en-US" altLang="en-US" dirty="0"/>
              <a:t>VMM maintains per guest NPTs to represent guest’s page-table state</a:t>
            </a:r>
          </a:p>
          <a:p>
            <a:pPr lvl="2"/>
            <a:r>
              <a:rPr lang="en-US" altLang="en-US" dirty="0"/>
              <a:t>Just as VCPU stores guest CPU state</a:t>
            </a:r>
          </a:p>
          <a:p>
            <a:pPr lvl="1"/>
            <a:r>
              <a:rPr lang="en-US" altLang="en-US" dirty="0"/>
              <a:t>When guest on CPU -&gt; VMM makes that guest’s NPTs the active system page tables</a:t>
            </a:r>
          </a:p>
          <a:p>
            <a:pPr lvl="1"/>
            <a:r>
              <a:rPr lang="en-US" altLang="en-US" dirty="0"/>
              <a:t>Guest tries to change page table -&gt; VMM makes equivalent change to NPTs and its own page tables</a:t>
            </a:r>
          </a:p>
          <a:p>
            <a:pPr lvl="1"/>
            <a:r>
              <a:rPr lang="en-US" altLang="en-US" dirty="0"/>
              <a:t>Can cause many more TLB misses -&gt; much slower performance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580020B-7E6D-432A-82B1-CE8916E4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622" y="240330"/>
            <a:ext cx="7697787" cy="576263"/>
          </a:xfrm>
        </p:spPr>
        <p:txBody>
          <a:bodyPr/>
          <a:lstStyle/>
          <a:p>
            <a:r>
              <a:rPr lang="en-US" altLang="en-US" sz="3000" dirty="0"/>
              <a:t>Building Blocks – Hardware Assistance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B5E11BD-AACA-44CC-986B-4DB1F63A8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60" y="1134481"/>
            <a:ext cx="7493000" cy="4530725"/>
          </a:xfrm>
        </p:spPr>
        <p:txBody>
          <a:bodyPr/>
          <a:lstStyle/>
          <a:p>
            <a:r>
              <a:rPr lang="en-US" altLang="en-US" dirty="0"/>
              <a:t>All virtualization needs some HW support</a:t>
            </a:r>
          </a:p>
          <a:p>
            <a:r>
              <a:rPr lang="en-US" altLang="en-US" dirty="0"/>
              <a:t>More support -&gt; more feature rich, stable, better performance of guests</a:t>
            </a:r>
          </a:p>
          <a:p>
            <a:r>
              <a:rPr lang="en-US" altLang="en-US" dirty="0"/>
              <a:t>Intel added new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VT-x</a:t>
            </a:r>
            <a:r>
              <a:rPr lang="en-US" altLang="en-US" dirty="0"/>
              <a:t> instructions in 2005 and AMD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AMD-V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instructions in 2006</a:t>
            </a:r>
          </a:p>
          <a:p>
            <a:pPr lvl="1"/>
            <a:r>
              <a:rPr lang="en-US" altLang="en-US" sz="1600" dirty="0"/>
              <a:t>CPUs with these instructions remove need for binary translation</a:t>
            </a:r>
          </a:p>
          <a:p>
            <a:pPr lvl="1"/>
            <a:r>
              <a:rPr lang="en-US" altLang="en-US" sz="1600" dirty="0"/>
              <a:t>Generally define more CPU modes – “guest” and “host”</a:t>
            </a:r>
          </a:p>
          <a:p>
            <a:pPr lvl="1"/>
            <a:r>
              <a:rPr lang="en-US" altLang="en-US" sz="1600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sz="1600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1600" dirty="0"/>
              <a:t>Access to virtualized device, </a:t>
            </a:r>
            <a:r>
              <a:rPr lang="en-US" altLang="en-US" sz="1600" dirty="0" err="1"/>
              <a:t>priv</a:t>
            </a:r>
            <a:r>
              <a:rPr lang="en-US" altLang="en-US" sz="1600" dirty="0"/>
              <a:t> instructions cause trap to VMM</a:t>
            </a:r>
          </a:p>
          <a:p>
            <a:pPr lvl="2"/>
            <a:r>
              <a:rPr lang="en-US" altLang="en-US" sz="1600" dirty="0"/>
              <a:t>CPU maintains VCPU, context switches it as needed</a:t>
            </a:r>
          </a:p>
          <a:p>
            <a:r>
              <a:rPr lang="en-US" altLang="en-US" dirty="0"/>
              <a:t>HW support for Nested Page Tables, DMA, interrupts as well over time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CEC036A-29AD-4AD2-B43A-EDBADBFD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pic>
        <p:nvPicPr>
          <p:cNvPr id="28674" name="Content Placeholder 3" descr="16_04.pdf">
            <a:extLst>
              <a:ext uri="{FF2B5EF4-FFF2-40B4-BE49-F238E27FC236}">
                <a16:creationId xmlns:a16="http://schemas.microsoft.com/office/drawing/2014/main" id="{E46A97F9-D63A-4620-BB5D-E78293289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43" r="-65543"/>
          <a:stretch>
            <a:fillRect/>
          </a:stretch>
        </p:blipFill>
        <p:spPr>
          <a:xfrm>
            <a:off x="1012825" y="1050925"/>
            <a:ext cx="7778750" cy="5181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59C1018-EF52-499A-A0CD-90BE742F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93172"/>
            <a:ext cx="8687511" cy="576262"/>
          </a:xfrm>
        </p:spPr>
        <p:txBody>
          <a:bodyPr/>
          <a:lstStyle/>
          <a:p>
            <a:r>
              <a:rPr lang="en-US" altLang="en-US" sz="2800" dirty="0"/>
              <a:t>Types of Virtual Machines</a:t>
            </a:r>
            <a:br>
              <a:rPr lang="en-US" altLang="en-US" sz="2800" dirty="0"/>
            </a:br>
            <a:r>
              <a:rPr lang="en-US" altLang="en-US" sz="2800" dirty="0"/>
              <a:t>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99" y="1158099"/>
            <a:ext cx="761355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HW features can simplify implementation, improve performance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resources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9D5B95D-89B3-4587-B9BD-7BD2C56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61" y="240330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0 Hypervisor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173D606-AB8E-47DB-ADDD-A19AB8190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59" y="1158099"/>
            <a:ext cx="7628421" cy="4530725"/>
          </a:xfrm>
        </p:spPr>
        <p:txBody>
          <a:bodyPr/>
          <a:lstStyle/>
          <a:p>
            <a:r>
              <a:rPr lang="en-US" altLang="en-US" dirty="0"/>
              <a:t>Old idea, under many names by HW manufacturers</a:t>
            </a:r>
          </a:p>
          <a:p>
            <a:pPr lvl="1"/>
            <a:r>
              <a:rPr lang="en-US" altLang="en-US" dirty="0"/>
              <a:t>“partitions”, “domains”</a:t>
            </a:r>
          </a:p>
          <a:p>
            <a:pPr lvl="1"/>
            <a:r>
              <a:rPr lang="en-US" altLang="en-US" dirty="0"/>
              <a:t>A HW feature implemented by firmware</a:t>
            </a:r>
          </a:p>
          <a:p>
            <a:pPr lvl="1"/>
            <a:r>
              <a:rPr lang="en-US" altLang="en-US" dirty="0"/>
              <a:t>OS need to nothing special, VMM is in firmware</a:t>
            </a:r>
          </a:p>
          <a:p>
            <a:pPr lvl="1"/>
            <a:r>
              <a:rPr lang="en-US" altLang="en-US" dirty="0"/>
              <a:t>Smaller feature set than other types</a:t>
            </a:r>
          </a:p>
          <a:p>
            <a:pPr lvl="1"/>
            <a:r>
              <a:rPr lang="en-US" altLang="en-US" dirty="0"/>
              <a:t>Each guest has dedicated HW</a:t>
            </a:r>
          </a:p>
          <a:p>
            <a:r>
              <a:rPr lang="en-US" altLang="en-US" dirty="0"/>
              <a:t>I/O a challenge as difficult to have enough devices, controllers to dedicate to each guest</a:t>
            </a:r>
          </a:p>
          <a:p>
            <a:r>
              <a:rPr lang="en-US" altLang="en-US" dirty="0"/>
              <a:t>Sometimes VMM implements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partition </a:t>
            </a:r>
            <a:r>
              <a:rPr lang="en-US" altLang="en-US" dirty="0"/>
              <a:t>running daemons that other guests communicate with for shared I/O</a:t>
            </a:r>
          </a:p>
          <a:p>
            <a:r>
              <a:rPr lang="en-US" altLang="en-US" dirty="0"/>
              <a:t>Can provide virtualization-within-virtualization (guest itself can be a VMM with guests</a:t>
            </a:r>
          </a:p>
          <a:p>
            <a:pPr lvl="1"/>
            <a:r>
              <a:rPr lang="en-US" altLang="en-US" dirty="0"/>
              <a:t>Other types have difficulty doing this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529EA2E-933A-402E-A3A3-65C8A5CFF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538" y="245128"/>
            <a:ext cx="8229600" cy="576263"/>
          </a:xfrm>
        </p:spPr>
        <p:txBody>
          <a:bodyPr/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>
            <a:extLst>
              <a:ext uri="{FF2B5EF4-FFF2-40B4-BE49-F238E27FC236}">
                <a16:creationId xmlns:a16="http://schemas.microsoft.com/office/drawing/2014/main" id="{67C753AE-4739-4BF4-9A7F-C9A7E0C37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1929234" y="1372507"/>
            <a:ext cx="5916613" cy="32575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4A90073-7A76-47B4-9ACE-BBD5DA5E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407" y="248496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0ADD0DC-D22E-4AA9-B3A2-DAB93907F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7" y="1190889"/>
            <a:ext cx="7450137" cy="5026025"/>
          </a:xfrm>
        </p:spPr>
        <p:txBody>
          <a:bodyPr/>
          <a:lstStyle/>
          <a:p>
            <a:r>
              <a:rPr lang="en-US" altLang="en-US" dirty="0"/>
              <a:t>Commonly found in company datacenters</a:t>
            </a:r>
          </a:p>
          <a:p>
            <a:pPr lvl="1"/>
            <a:r>
              <a:rPr lang="en-US" altLang="en-US" dirty="0"/>
              <a:t>In a sense becoming “datacenter operating systems”</a:t>
            </a:r>
          </a:p>
          <a:p>
            <a:pPr lvl="2"/>
            <a:r>
              <a:rPr lang="en-US" altLang="en-US" dirty="0"/>
              <a:t>Datacenter managers control and manage OSes in new, sophisticated ways by controlling the Type 1 hypervisor</a:t>
            </a:r>
          </a:p>
          <a:p>
            <a:pPr lvl="2"/>
            <a:r>
              <a:rPr lang="en-US" altLang="en-US" dirty="0"/>
              <a:t>Consolidation of multiple OSes and apps onto less HW</a:t>
            </a:r>
          </a:p>
          <a:p>
            <a:pPr lvl="2"/>
            <a:r>
              <a:rPr lang="en-US" altLang="en-US" dirty="0"/>
              <a:t>Move guests between systems to balance performance</a:t>
            </a:r>
          </a:p>
          <a:p>
            <a:pPr lvl="2"/>
            <a:r>
              <a:rPr lang="en-US" altLang="en-US" dirty="0"/>
              <a:t>Snapshots and cloning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529A42D-EB5B-4B79-99C1-9A75EEC0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0" y="248495"/>
            <a:ext cx="8341567" cy="576263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13" y="1199798"/>
            <a:ext cx="7725942" cy="4530725"/>
          </a:xfrm>
        </p:spPr>
        <p:txBody>
          <a:bodyPr/>
          <a:lstStyle/>
          <a:p>
            <a:r>
              <a:rPr lang="en-US" altLang="en-US" dirty="0"/>
              <a:t>Special purpose operating systems that run natively on HW</a:t>
            </a:r>
          </a:p>
          <a:p>
            <a:pPr lvl="1"/>
            <a:r>
              <a:rPr lang="en-US" altLang="en-US" dirty="0"/>
              <a:t>Rather than providing system call interface, create run and manage guest OSes</a:t>
            </a:r>
          </a:p>
          <a:p>
            <a:pPr lvl="1"/>
            <a:r>
              <a:rPr lang="en-US" altLang="en-US" dirty="0"/>
              <a:t>Can run on Type 0 hypervisors but not on other Type 1s</a:t>
            </a:r>
          </a:p>
          <a:p>
            <a:pPr lvl="1"/>
            <a:r>
              <a:rPr lang="en-US" altLang="en-US" dirty="0"/>
              <a:t>Run in kernel mode</a:t>
            </a:r>
          </a:p>
          <a:p>
            <a:pPr lvl="1"/>
            <a:r>
              <a:rPr lang="en-US" altLang="en-US" dirty="0"/>
              <a:t>Guests generally don’t know they are running in a VM</a:t>
            </a:r>
          </a:p>
          <a:p>
            <a:pPr lvl="1"/>
            <a:r>
              <a:rPr lang="en-US" altLang="en-US" dirty="0"/>
              <a:t>Implement device drivers for host HW because no other component can</a:t>
            </a:r>
          </a:p>
          <a:p>
            <a:pPr lvl="1"/>
            <a:r>
              <a:rPr lang="en-US" altLang="en-US" dirty="0"/>
              <a:t>Also provide other traditional OS services like CPU and memory management</a:t>
            </a:r>
          </a:p>
          <a:p>
            <a:pPr marL="0" indent="0">
              <a:buFont typeface="Monotype Sorts" charset="0"/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B57-44BD-401E-B8C2-D6187086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3" y="1196164"/>
            <a:ext cx="7621245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RedHat Enterprise Linux with KVM, Windows with Hyper-V, Oracle Solaris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many ways, treat guests OSes as just another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9871F2-5F7F-4651-9801-A2FD6FE2C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242645"/>
            <a:ext cx="7798779" cy="576262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</p:spTree>
    <p:extLst>
      <p:ext uri="{BB962C8B-B14F-4D97-AF65-F5344CB8AC3E}">
        <p14:creationId xmlns:p14="http://schemas.microsoft.com/office/powerpoint/2010/main" val="27243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45240D-EEFA-45F6-A370-5C24F5D51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439" y="245124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2 Hypervisor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6B35261-DF5E-4906-BAD2-D9809CB2E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95423"/>
            <a:ext cx="7647504" cy="4530725"/>
          </a:xfrm>
        </p:spPr>
        <p:txBody>
          <a:bodyPr/>
          <a:lstStyle/>
          <a:p>
            <a:r>
              <a:rPr lang="en-US" altLang="en-US" dirty="0"/>
              <a:t>Less interesting from an OS perspective </a:t>
            </a:r>
          </a:p>
          <a:p>
            <a:pPr lvl="1"/>
            <a:r>
              <a:rPr lang="en-US" altLang="en-US" dirty="0"/>
              <a:t>Very little OS involvement in virtualization</a:t>
            </a:r>
          </a:p>
          <a:p>
            <a:pPr lvl="1"/>
            <a:r>
              <a:rPr lang="en-US" altLang="en-US" dirty="0"/>
              <a:t>VMM is simply another process, run and managed by host</a:t>
            </a:r>
          </a:p>
          <a:p>
            <a:pPr lvl="2"/>
            <a:r>
              <a:rPr lang="en-US" altLang="en-US" dirty="0"/>
              <a:t>Even the host doesn’t know they are a VMM running guests</a:t>
            </a:r>
          </a:p>
          <a:p>
            <a:pPr lvl="1"/>
            <a:r>
              <a:rPr lang="en-US" altLang="en-US" dirty="0"/>
              <a:t>Tend to have poorer overall performance because can’t take advantage of some HW features</a:t>
            </a:r>
          </a:p>
          <a:p>
            <a:pPr lvl="1"/>
            <a:r>
              <a:rPr lang="en-US" altLang="en-US" dirty="0"/>
              <a:t>But also a benefit because require no changes to host OS</a:t>
            </a:r>
          </a:p>
          <a:p>
            <a:pPr lvl="2"/>
            <a:r>
              <a:rPr lang="en-US" altLang="en-US" dirty="0"/>
              <a:t>Student could have Type 2 hypervisor on native host, run multiple guests, all on standard host OS such as Windows, Linux, MacOS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22E2817A-A784-4FDF-860E-542395902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320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CC3FC06-192F-4515-B0AA-B20F1B47B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924789"/>
            <a:ext cx="6476567" cy="4166755"/>
          </a:xfrm>
        </p:spPr>
        <p:txBody>
          <a:bodyPr/>
          <a:lstStyle/>
          <a:p>
            <a:r>
              <a:rPr lang="en-US" altLang="en-US" dirty="0"/>
              <a:t>Explore the history and benefits of virtual machines</a:t>
            </a:r>
          </a:p>
          <a:p>
            <a:r>
              <a:rPr lang="en-US" altLang="en-US" dirty="0"/>
              <a:t>Discuss the various virtual machine technologies</a:t>
            </a:r>
          </a:p>
          <a:p>
            <a:r>
              <a:rPr lang="en-US" altLang="en-US" dirty="0"/>
              <a:t>Describe the methods used to implement virtualization</a:t>
            </a:r>
          </a:p>
          <a:p>
            <a:r>
              <a:rPr lang="en-US" altLang="en-US" dirty="0"/>
              <a:t>Show the most common hardware features that support virtualization and explain how they are used by operating-system modules</a:t>
            </a:r>
          </a:p>
          <a:p>
            <a:r>
              <a:rPr lang="en-US" altLang="en-US" dirty="0"/>
              <a:t>Discuss current virtualization research areas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1C311CD-E49A-495A-9936-7975DF1C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760" y="244123"/>
            <a:ext cx="8229600" cy="576262"/>
          </a:xfrm>
        </p:spPr>
        <p:txBody>
          <a:bodyPr/>
          <a:lstStyle/>
          <a:p>
            <a:r>
              <a:rPr lang="en-US" altLang="en-US" dirty="0"/>
              <a:t>Types of VMs – Paravirtualization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86A55BF-BF3E-4254-A7DE-5B4235D2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6" y="1191472"/>
            <a:ext cx="7706857" cy="4530725"/>
          </a:xfrm>
        </p:spPr>
        <p:txBody>
          <a:bodyPr/>
          <a:lstStyle/>
          <a:p>
            <a:r>
              <a:rPr lang="en-US" altLang="en-US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dirty="0"/>
              <a:t>But still useful!</a:t>
            </a:r>
          </a:p>
          <a:p>
            <a:pPr lvl="1"/>
            <a:r>
              <a:rPr lang="en-US" altLang="en-US" dirty="0"/>
              <a:t>VMM provides services that guest must be modified to use</a:t>
            </a:r>
          </a:p>
          <a:p>
            <a:pPr lvl="1"/>
            <a:r>
              <a:rPr lang="en-US" altLang="en-US" dirty="0"/>
              <a:t>Leads to increased performance</a:t>
            </a:r>
          </a:p>
          <a:p>
            <a:pPr lvl="1"/>
            <a:r>
              <a:rPr lang="en-US" altLang="en-US" dirty="0"/>
              <a:t>Less needed as hardware support for VMs grows</a:t>
            </a:r>
          </a:p>
          <a:p>
            <a:r>
              <a:rPr lang="en-US" altLang="en-US" dirty="0"/>
              <a:t>Xen,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</a:t>
            </a:r>
          </a:p>
          <a:p>
            <a:pPr lvl="1"/>
            <a:r>
              <a:rPr lang="en-US" altLang="en-US" dirty="0"/>
              <a:t>For example, clean and simple device abstractions</a:t>
            </a:r>
          </a:p>
          <a:p>
            <a:pPr lvl="2"/>
            <a:r>
              <a:rPr lang="en-US" altLang="en-US" dirty="0"/>
              <a:t>Efficient I/O</a:t>
            </a:r>
          </a:p>
          <a:p>
            <a:pPr lvl="2"/>
            <a:r>
              <a:rPr lang="en-US" altLang="en-US" dirty="0"/>
              <a:t>Good communication between guest and VMM about device I/O</a:t>
            </a:r>
          </a:p>
          <a:p>
            <a:pPr lvl="2"/>
            <a:r>
              <a:rPr lang="en-US" altLang="en-US" dirty="0"/>
              <a:t>Each device has circular buffer shared by guest and VMM via shared memory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3F2E1CB-0D97-46DB-B47B-F5188BC0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583" y="240330"/>
            <a:ext cx="8229600" cy="576263"/>
          </a:xfrm>
        </p:spPr>
        <p:txBody>
          <a:bodyPr/>
          <a:lstStyle/>
          <a:p>
            <a:r>
              <a:rPr lang="en-US" altLang="en-US" dirty="0"/>
              <a:t>Xen I/O via Shared Circular Buffer</a:t>
            </a:r>
          </a:p>
        </p:txBody>
      </p:sp>
      <p:pic>
        <p:nvPicPr>
          <p:cNvPr id="36866" name="Content Placeholder 3" descr="16_06.pdf">
            <a:extLst>
              <a:ext uri="{FF2B5EF4-FFF2-40B4-BE49-F238E27FC236}">
                <a16:creationId xmlns:a16="http://schemas.microsoft.com/office/drawing/2014/main" id="{BC5AC00B-34E8-4348-B118-8B4943709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5573"/>
          <a:stretch>
            <a:fillRect/>
          </a:stretch>
        </p:blipFill>
        <p:spPr>
          <a:xfrm>
            <a:off x="1076325" y="1266825"/>
            <a:ext cx="7569200" cy="416718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DD2BD0B-EF01-4E48-8830-805245D6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244544"/>
            <a:ext cx="8116887" cy="576263"/>
          </a:xfrm>
        </p:spPr>
        <p:txBody>
          <a:bodyPr/>
          <a:lstStyle/>
          <a:p>
            <a:r>
              <a:rPr lang="en-US" altLang="en-US" sz="3000" dirty="0"/>
              <a:t>Types of VMs – Paravirtualization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77925"/>
            <a:ext cx="761018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Xen</a:t>
            </a:r>
            <a:r>
              <a:rPr lang="en-US" altLang="en-US" dirty="0"/>
              <a:t>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(Cont.) 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Each guest has own read-only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Guest uses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hypercall</a:t>
            </a:r>
            <a:r>
              <a:rPr lang="en-US" dirty="0">
                <a:ea typeface="ＭＳ Ｐゴシック" charset="0"/>
              </a:rPr>
              <a:t> (call to hypervisor) when page-table changes needed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Paravirtualization</a:t>
            </a:r>
            <a:r>
              <a:rPr lang="en-US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Guest had to be modified to use run on </a:t>
            </a:r>
            <a:r>
              <a:rPr lang="en-US" dirty="0" err="1">
                <a:ea typeface="ＭＳ Ｐゴシック" charset="0"/>
              </a:rPr>
              <a:t>paravirtualized</a:t>
            </a:r>
            <a:r>
              <a:rPr lang="en-US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on modern CPUs </a:t>
            </a:r>
            <a:r>
              <a:rPr lang="en-US" dirty="0" err="1">
                <a:ea typeface="ＭＳ Ｐゴシック" charset="0"/>
              </a:rPr>
              <a:t>Xen</a:t>
            </a:r>
            <a:r>
              <a:rPr lang="en-US" dirty="0">
                <a:ea typeface="ＭＳ Ｐゴシック" charset="0"/>
              </a:rPr>
              <a:t> no longer requires guest modification -&gt; no longer </a:t>
            </a:r>
            <a:r>
              <a:rPr lang="en-US" dirty="0" err="1">
                <a:ea typeface="ＭＳ Ｐゴシック" charset="0"/>
              </a:rPr>
              <a:t>paravirtualization</a:t>
            </a:r>
            <a:endParaRPr lang="en-US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E09B9DFA-54BE-468B-AC1E-320FEE22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74" y="316627"/>
            <a:ext cx="8229600" cy="576262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86512"/>
            <a:ext cx="769415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Java Virtual Machine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JVM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002230E-7FC9-4C3C-B474-9B681B44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49079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Emulation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AC7F37A-9934-492D-92CF-1053CD1DA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210130"/>
            <a:ext cx="7585559" cy="5026025"/>
          </a:xfrm>
        </p:spPr>
        <p:txBody>
          <a:bodyPr/>
          <a:lstStyle/>
          <a:p>
            <a:r>
              <a:rPr lang="en-US" altLang="en-US" sz="1700" dirty="0"/>
              <a:t>Another (older) way for running one operating system on a different operating system</a:t>
            </a:r>
          </a:p>
          <a:p>
            <a:pPr lvl="1"/>
            <a:r>
              <a:rPr lang="en-US" altLang="en-US" sz="1700" dirty="0"/>
              <a:t>Virtualization requires underlying CPU to be same as guest was compiled for</a:t>
            </a:r>
          </a:p>
          <a:p>
            <a:pPr lvl="1"/>
            <a:r>
              <a:rPr lang="en-US" altLang="en-US" sz="1700" dirty="0"/>
              <a:t>Emulation allows guest to run on different CPU</a:t>
            </a:r>
          </a:p>
          <a:p>
            <a:r>
              <a:rPr lang="en-US" altLang="en-US" sz="1700" dirty="0"/>
              <a:t>Necessary to translate all guest instructions from guest CPU to native CPU</a:t>
            </a:r>
          </a:p>
          <a:p>
            <a:pPr lvl="1"/>
            <a:r>
              <a:rPr lang="en-US" altLang="en-US" sz="1700" dirty="0"/>
              <a:t>Emulation, not virtualization</a:t>
            </a:r>
          </a:p>
          <a:p>
            <a:r>
              <a:rPr lang="en-US" altLang="en-US" sz="1700" dirty="0"/>
              <a:t>Useful when host system has one architecture, guest compiled for other architecture</a:t>
            </a:r>
          </a:p>
          <a:p>
            <a:pPr lvl="1"/>
            <a:r>
              <a:rPr lang="en-US" altLang="en-US" sz="17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1700" dirty="0"/>
              <a:t>Performance challenge – order of magnitude slower than native code</a:t>
            </a:r>
          </a:p>
          <a:p>
            <a:pPr lvl="1"/>
            <a:r>
              <a:rPr lang="en-US" altLang="en-US" sz="1700" dirty="0"/>
              <a:t>New machines faster than older machines so can reduce slowdown</a:t>
            </a:r>
          </a:p>
          <a:p>
            <a:r>
              <a:rPr lang="en-US" altLang="en-US" sz="1700" dirty="0"/>
              <a:t>Very popular – especially in gaming where old consoles emulated on new</a:t>
            </a:r>
          </a:p>
          <a:p>
            <a:pPr lvl="1"/>
            <a:endParaRPr lang="en-US" altLang="en-US" sz="1700" dirty="0"/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3FAABC0E-7490-4693-9CBE-A6BA8C6F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386" y="295731"/>
            <a:ext cx="7856537" cy="576263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Application Containment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AC10AB1-FD8D-490E-9803-0F753AAF2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055" y="1181553"/>
            <a:ext cx="7586141" cy="4899025"/>
          </a:xfrm>
        </p:spPr>
        <p:txBody>
          <a:bodyPr/>
          <a:lstStyle/>
          <a:p>
            <a:r>
              <a:rPr lang="en-US" altLang="en-US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dirty="0"/>
              <a:t>Can do those things without full-fledged virtualization</a:t>
            </a:r>
          </a:p>
          <a:p>
            <a:pPr lvl="1"/>
            <a:r>
              <a:rPr lang="en-US" altLang="en-US" dirty="0"/>
              <a:t>If applications compiled for the host operating system, don’t need full virtualization to meet these goals</a:t>
            </a:r>
          </a:p>
          <a:p>
            <a:r>
              <a:rPr lang="en-US" altLang="en-US" dirty="0"/>
              <a:t>Oracle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containers</a:t>
            </a:r>
            <a:r>
              <a:rPr lang="en-US" altLang="en-US" dirty="0"/>
              <a:t> /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/>
              <a:t> for example create virtual layer between OS and apps</a:t>
            </a:r>
          </a:p>
          <a:p>
            <a:pPr lvl="1"/>
            <a:r>
              <a:rPr lang="en-US" altLang="en-US" dirty="0"/>
              <a:t>Only one kernel running – host OS</a:t>
            </a:r>
          </a:p>
          <a:p>
            <a:pPr lvl="1"/>
            <a:r>
              <a:rPr lang="en-US" altLang="en-US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/>
              <a:t>Each zone has its own applications; networking stack, addresses, and ports; user accounts,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CPU and memory resources divided between zones</a:t>
            </a:r>
          </a:p>
          <a:p>
            <a:pPr lvl="2"/>
            <a:r>
              <a:rPr lang="en-US" altLang="en-US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F4DA1E6-4E57-43D8-A1C4-04E7C089E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Solaris 10 with Two Zones</a:t>
            </a:r>
          </a:p>
        </p:txBody>
      </p:sp>
      <p:pic>
        <p:nvPicPr>
          <p:cNvPr id="41986" name="Content Placeholder 3" descr="16_07.pdf">
            <a:extLst>
              <a:ext uri="{FF2B5EF4-FFF2-40B4-BE49-F238E27FC236}">
                <a16:creationId xmlns:a16="http://schemas.microsoft.com/office/drawing/2014/main" id="{E3A9923E-5AF4-47C4-904E-B94F989F6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74" r="-38374"/>
          <a:stretch>
            <a:fillRect/>
          </a:stretch>
        </p:blipFill>
        <p:spPr>
          <a:xfrm>
            <a:off x="457200" y="1574800"/>
            <a:ext cx="8229600" cy="453072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94C76508-2006-4818-A27A-D6DEE586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116" y="306878"/>
            <a:ext cx="8229600" cy="576263"/>
          </a:xfrm>
        </p:spPr>
        <p:txBody>
          <a:bodyPr/>
          <a:lstStyle/>
          <a:p>
            <a:r>
              <a:rPr lang="en-US" altLang="en-US" sz="2800" dirty="0"/>
              <a:t>Virtualization and</a:t>
            </a:r>
            <a:br>
              <a:rPr lang="en-US" altLang="en-US" sz="2800" dirty="0"/>
            </a:br>
            <a:r>
              <a:rPr lang="en-US" altLang="en-US" sz="2800" dirty="0"/>
              <a:t>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3" y="1199149"/>
            <a:ext cx="7688197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Now look at operating system aspects of virtualization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can memory management work when many guests require large amounts of memory?</a:t>
            </a: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9A79877-A6F5-4F98-9BA6-8F46F1CC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932" y="244120"/>
            <a:ext cx="8229600" cy="576262"/>
          </a:xfrm>
        </p:spPr>
        <p:txBody>
          <a:bodyPr/>
          <a:lstStyle/>
          <a:p>
            <a:r>
              <a:rPr lang="en-US" altLang="en-US" dirty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87" y="1199635"/>
            <a:ext cx="7678738" cy="474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Guests configured with certain number of VCPUs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enough CPUs for all guests -&gt;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Usually not enough CPUs -&gt; CPU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overcommitment</a:t>
            </a:r>
            <a:endParaRPr lang="en-US" b="1" dirty="0">
              <a:solidFill>
                <a:srgbClr val="006699"/>
              </a:solidFill>
              <a:latin typeface="+mj-lt"/>
            </a:endParaRP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C5A9FD4-61FF-4F24-A9FD-7380BF20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462" y="291778"/>
            <a:ext cx="8235950" cy="576263"/>
          </a:xfrm>
        </p:spPr>
        <p:txBody>
          <a:bodyPr/>
          <a:lstStyle/>
          <a:p>
            <a:r>
              <a:rPr lang="en-US" altLang="en-US" sz="2800" dirty="0"/>
              <a:t>OS Component – </a:t>
            </a:r>
            <a:br>
              <a:rPr lang="en-US" altLang="en-US" sz="2800" dirty="0"/>
            </a:br>
            <a:r>
              <a:rPr lang="en-US" altLang="en-US" sz="2800" dirty="0"/>
              <a:t>CPU Scheduling (Cont.)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86314F4-8D9B-466F-B4BF-CE980126A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682" y="1185510"/>
            <a:ext cx="7656836" cy="4530725"/>
          </a:xfrm>
        </p:spPr>
        <p:txBody>
          <a:bodyPr/>
          <a:lstStyle/>
          <a:p>
            <a:r>
              <a:rPr lang="en-US" altLang="en-US" dirty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dirty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dirty="0"/>
              <a:t>Poor response times for users of guest</a:t>
            </a:r>
          </a:p>
          <a:p>
            <a:pPr lvl="2"/>
            <a:r>
              <a:rPr lang="en-US" altLang="en-US" dirty="0"/>
              <a:t>Time-of-day clocks incorrect</a:t>
            </a:r>
          </a:p>
          <a:p>
            <a:pPr lvl="1"/>
            <a:r>
              <a:rPr lang="en-US" altLang="en-US" dirty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9CDAEFF-5D04-4BB1-BC22-EA36E408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29" y="117828"/>
            <a:ext cx="8229600" cy="5762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A873FE0-DB34-4EF0-8FF0-4A782D9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924533"/>
            <a:ext cx="7684823" cy="5124450"/>
          </a:xfrm>
        </p:spPr>
        <p:txBody>
          <a:bodyPr/>
          <a:lstStyle/>
          <a:p>
            <a:r>
              <a:rPr lang="en-US" altLang="en-US" dirty="0"/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dirty="0"/>
              <a:t>Similar to the layered approach</a:t>
            </a:r>
          </a:p>
          <a:p>
            <a:pPr lvl="1"/>
            <a:r>
              <a:rPr lang="en-US" altLang="en-US" dirty="0"/>
              <a:t>But layer creates virtual system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</a:t>
            </a:r>
            <a:r>
              <a:rPr lang="en-US" altLang="en-US" dirty="0"/>
              <a:t>) on which operation systems or applications can run</a:t>
            </a:r>
          </a:p>
          <a:p>
            <a:r>
              <a:rPr lang="en-US" altLang="en-US" dirty="0"/>
              <a:t>Several components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dirty="0"/>
              <a:t> – underlying hardware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manager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hypervisor</a:t>
            </a:r>
            <a:r>
              <a:rPr lang="en-US" altLang="en-US" dirty="0"/>
              <a:t> – creates and runs virtual machines by providing interface that is </a:t>
            </a:r>
            <a:r>
              <a:rPr lang="en-US" altLang="en-US" b="1" i="1" dirty="0"/>
              <a:t>identical</a:t>
            </a:r>
            <a:r>
              <a:rPr lang="en-US" altLang="en-US" dirty="0"/>
              <a:t> to the host</a:t>
            </a:r>
          </a:p>
          <a:p>
            <a:pPr lvl="2"/>
            <a:r>
              <a:rPr lang="en-US" altLang="en-US" dirty="0"/>
              <a:t>(Except in the case of paravirtualization)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Guest</a:t>
            </a:r>
            <a:r>
              <a:rPr lang="en-US" altLang="en-US" dirty="0"/>
              <a:t> – process provided with virtual copy of the host</a:t>
            </a:r>
          </a:p>
          <a:p>
            <a:pPr lvl="2"/>
            <a:r>
              <a:rPr lang="en-US" altLang="en-US" dirty="0"/>
              <a:t>Usually, an operating system</a:t>
            </a:r>
          </a:p>
          <a:p>
            <a:r>
              <a:rPr lang="en-US" altLang="en-US" dirty="0"/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43085DC2-9ED5-47A4-ACDA-D0C82B19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484" y="248493"/>
            <a:ext cx="8229600" cy="576263"/>
          </a:xfrm>
        </p:spPr>
        <p:txBody>
          <a:bodyPr/>
          <a:lstStyle/>
          <a:p>
            <a:r>
              <a:rPr lang="en-US" altLang="en-US" sz="30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85510"/>
            <a:ext cx="7706859" cy="48164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Install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pseudo-device driver </a:t>
            </a:r>
            <a:r>
              <a:rPr lang="en-US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marL="1143000" lvl="2" indent="-342900">
              <a:buFont typeface="Webdings" charset="0"/>
              <a:buChar char="4"/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Balloon</a:t>
            </a:r>
            <a:r>
              <a:rPr lang="en-US" dirty="0">
                <a:ea typeface="ＭＳ Ｐゴシック" charset="0"/>
              </a:rPr>
              <a:t> memory manager communicates with VMM and is told to allocate or de-allocate memory to decrease or increase physical memory use of guest, causing guest OS to free or have more memory available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De-duplication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D02480F-A647-4648-BC41-37D5D0CF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58410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55" y="1180389"/>
            <a:ext cx="7954411" cy="4857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short paths for I/O in standard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bridge</a:t>
            </a:r>
            <a:r>
              <a:rPr lang="en-US" dirty="0">
                <a:ea typeface="ＭＳ Ｐゴシック" charset="0"/>
              </a:rPr>
              <a:t> guest to network (allowing direct access)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And / or provide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network address translation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NAT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NAT address local to machine on which guest is running, VMM provides address translation to guest to hide its address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CCC30B6E-8F3F-474A-AC69-A7C65AB57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462" y="249079"/>
            <a:ext cx="7986713" cy="576263"/>
          </a:xfrm>
        </p:spPr>
        <p:txBody>
          <a:bodyPr/>
          <a:lstStyle/>
          <a:p>
            <a:r>
              <a:rPr lang="en-US" altLang="en-US" dirty="0"/>
              <a:t>OS Component – Storage Management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D4EED3D-B817-4B61-825B-AA5467A0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4" y="1172228"/>
            <a:ext cx="7731125" cy="4829175"/>
          </a:xfrm>
        </p:spPr>
        <p:txBody>
          <a:bodyPr/>
          <a:lstStyle/>
          <a:p>
            <a:r>
              <a:rPr lang="en-US" altLang="en-US" dirty="0"/>
              <a:t>Both boot disk and general data access need  be provided by VMM</a:t>
            </a:r>
          </a:p>
          <a:p>
            <a:r>
              <a:rPr lang="en-US" altLang="en-US" dirty="0"/>
              <a:t>Need to support potentially dozens of guests per VMM (so standard disk partitioning not sufficient)</a:t>
            </a:r>
          </a:p>
          <a:p>
            <a:r>
              <a:rPr lang="en-US" altLang="en-US" dirty="0"/>
              <a:t>Type 1 – storage guest root disks and config information within file system provided by VMM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image</a:t>
            </a:r>
          </a:p>
          <a:p>
            <a:r>
              <a:rPr lang="en-US" altLang="en-US" dirty="0"/>
              <a:t>Type 2 – store as files in file system provided by host OS</a:t>
            </a:r>
          </a:p>
          <a:p>
            <a:r>
              <a:rPr lang="en-US" altLang="en-US" dirty="0"/>
              <a:t>Duplicate file -&gt; create new guest</a:t>
            </a:r>
          </a:p>
          <a:p>
            <a:r>
              <a:rPr lang="en-US" altLang="en-US" dirty="0"/>
              <a:t>Move file to another system -&gt; move guest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Physical-to-virtual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P-to-V</a:t>
            </a:r>
            <a:r>
              <a:rPr lang="en-US" altLang="en-US" dirty="0"/>
              <a:t>) convert native disk blocks into VMM format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Virtual-to-physical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V-to-P</a:t>
            </a:r>
            <a:r>
              <a:rPr lang="en-US" altLang="en-US" dirty="0"/>
              <a:t>) convert from virtual format to native or disk format</a:t>
            </a:r>
          </a:p>
          <a:p>
            <a:r>
              <a:rPr lang="en-US" altLang="en-US" dirty="0"/>
              <a:t>VMM also needs to provide access to network attached storage (just networking) and other disk images, disk partitions, disks, etc.</a:t>
            </a:r>
          </a:p>
          <a:p>
            <a:pPr marL="457200" lvl="1" indent="0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A2408D2-E561-4BEC-83A1-3F9E9436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96" y="235793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Live Migration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460F977-2FC6-4A51-B89D-D9B57409D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731" y="989399"/>
            <a:ext cx="7707440" cy="4970462"/>
          </a:xfrm>
        </p:spPr>
        <p:txBody>
          <a:bodyPr/>
          <a:lstStyle/>
          <a:p>
            <a:r>
              <a:rPr lang="en-US" altLang="en-US" sz="17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1700" dirty="0"/>
              <a:t>Running guest can be moved between systems, without interrupting user access to the guest or its apps</a:t>
            </a:r>
          </a:p>
          <a:p>
            <a:r>
              <a:rPr lang="en-US" altLang="en-US" sz="1700" dirty="0"/>
              <a:t>Very useful for resource management, maintenance downtime windows, etc.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VMM establishes a connection with the target VMM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target creates a new guest by creating a new VCPU, etc.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read-only guest memory pages to the target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read-write pages to the target, marking them as clean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repeats step 4, as during that step some pages were probably modified by the guest and are now dirty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1700" dirty="0"/>
              <a:t>Once target acknowledges that guest running, source terminates guest</a:t>
            </a:r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8DD5035-6219-43A4-B2FE-EEA993FB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238" y="245125"/>
            <a:ext cx="8001000" cy="576263"/>
          </a:xfrm>
        </p:spPr>
        <p:txBody>
          <a:bodyPr/>
          <a:lstStyle/>
          <a:p>
            <a:r>
              <a:rPr lang="en-US" altLang="en-US" sz="3000" dirty="0"/>
              <a:t>Live Migration of Guest Between Servers</a:t>
            </a:r>
          </a:p>
        </p:txBody>
      </p:sp>
      <p:pic>
        <p:nvPicPr>
          <p:cNvPr id="50178" name="Content Placeholder 3" descr="16_08.pdf">
            <a:extLst>
              <a:ext uri="{FF2B5EF4-FFF2-40B4-BE49-F238E27FC236}">
                <a16:creationId xmlns:a16="http://schemas.microsoft.com/office/drawing/2014/main" id="{2AE8574B-6C79-4292-BCF3-0F210442D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1031875" y="1411288"/>
            <a:ext cx="7454900" cy="410527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BDBD612-EC33-48E1-8B5D-257E309B6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543" y="248493"/>
            <a:ext cx="8229600" cy="576263"/>
          </a:xfrm>
        </p:spPr>
        <p:txBody>
          <a:bodyPr/>
          <a:lstStyle/>
          <a:p>
            <a:r>
              <a:rPr lang="en-US" altLang="en-US" dirty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45" y="1182299"/>
            <a:ext cx="7621751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Runs as application on other native, installed host operating system -&gt; Type 2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Lots of guests possible, including Windows, Linux, etc. all runnable concurrently (as resources allow)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Virtualization layer abstracts underlying HW, providing guest with is own virtual CPUs, memory, disk drives, network interfaces, etc.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D86F4CE-13C0-4060-8645-A9434C1B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19" y="249078"/>
            <a:ext cx="8229600" cy="576263"/>
          </a:xfrm>
        </p:spPr>
        <p:txBody>
          <a:bodyPr/>
          <a:lstStyle/>
          <a:p>
            <a:r>
              <a:rPr lang="en-US" altLang="en-US" dirty="0"/>
              <a:t>VMware Workstation Architecture</a:t>
            </a:r>
          </a:p>
        </p:txBody>
      </p:sp>
      <p:pic>
        <p:nvPicPr>
          <p:cNvPr id="52226" name="Content Placeholder 3" descr="16_09.pdf">
            <a:extLst>
              <a:ext uri="{FF2B5EF4-FFF2-40B4-BE49-F238E27FC236}">
                <a16:creationId xmlns:a16="http://schemas.microsoft.com/office/drawing/2014/main" id="{498E964B-2A4C-43F5-AB73-504537AF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3" r="-14153"/>
          <a:stretch>
            <a:fillRect/>
          </a:stretch>
        </p:blipFill>
        <p:spPr>
          <a:xfrm>
            <a:off x="905652" y="1204135"/>
            <a:ext cx="7627938" cy="4200525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D2E1701-4818-4F21-8793-CC16905C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67" y="244121"/>
            <a:ext cx="8229600" cy="576262"/>
          </a:xfrm>
        </p:spPr>
        <p:txBody>
          <a:bodyPr/>
          <a:lstStyle/>
          <a:p>
            <a:r>
              <a:rPr lang="en-US" altLang="en-US" dirty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63" y="1186512"/>
            <a:ext cx="7637754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of programming-environment virtualization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Write once, run anywhere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Each Java object compiled into architecture-neutral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bytecode</a:t>
            </a:r>
            <a:r>
              <a:rPr lang="en-US" dirty="0">
                <a:ea typeface="ＭＳ Ｐゴシック" charset="0"/>
              </a:rPr>
              <a:t> output (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dirty="0">
                <a:ea typeface="ＭＳ Ｐゴシック" charset="0"/>
              </a:rPr>
              <a:t>) which JVM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class loader </a:t>
            </a:r>
            <a:r>
              <a:rPr lang="en-US" dirty="0">
                <a:ea typeface="ＭＳ Ｐゴシック" charset="0"/>
              </a:rPr>
              <a:t>loads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per architecture, reads </a:t>
            </a:r>
            <a:r>
              <a:rPr lang="en-US" dirty="0" err="1">
                <a:ea typeface="ＭＳ Ｐゴシック" charset="0"/>
              </a:rPr>
              <a:t>bytecode</a:t>
            </a:r>
            <a:r>
              <a:rPr lang="en-US" dirty="0">
                <a:ea typeface="ＭＳ Ｐゴシック" charset="0"/>
              </a:rPr>
              <a:t> and executes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collection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to reclaim memory no longer in use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Made faster by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just-in-time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JIT</a:t>
            </a:r>
            <a:r>
              <a:rPr lang="en-US" dirty="0">
                <a:ea typeface="ＭＳ Ｐゴシック" charset="0"/>
              </a:rPr>
              <a:t>) compiler that turns </a:t>
            </a:r>
            <a:r>
              <a:rPr lang="en-US" dirty="0" err="1">
                <a:ea typeface="ＭＳ Ｐゴシック" charset="0"/>
              </a:rPr>
              <a:t>bytecodes</a:t>
            </a:r>
            <a:r>
              <a:rPr lang="en-US" dirty="0">
                <a:ea typeface="ＭＳ Ｐゴシック" charset="0"/>
              </a:rPr>
              <a:t> into native code and caches them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AD814B26-D5C3-46C5-842A-E6D9FA78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7"/>
            <a:ext cx="8229600" cy="576263"/>
          </a:xfrm>
        </p:spPr>
        <p:txBody>
          <a:bodyPr/>
          <a:lstStyle/>
          <a:p>
            <a:r>
              <a:rPr lang="en-US" altLang="en-US" dirty="0"/>
              <a:t>The Java Virtual Machine</a:t>
            </a:r>
          </a:p>
        </p:txBody>
      </p:sp>
      <p:pic>
        <p:nvPicPr>
          <p:cNvPr id="54274" name="Content Placeholder 3" descr="16_10.pdf">
            <a:extLst>
              <a:ext uri="{FF2B5EF4-FFF2-40B4-BE49-F238E27FC236}">
                <a16:creationId xmlns:a16="http://schemas.microsoft.com/office/drawing/2014/main" id="{DB9298D4-57C5-4C76-B64E-9732FC6BE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1834081" y="1606324"/>
            <a:ext cx="5332412" cy="2935287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3AAC93B4-4CD2-4953-8EE3-5E3D6A08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899" y="244123"/>
            <a:ext cx="8229600" cy="576262"/>
          </a:xfrm>
        </p:spPr>
        <p:txBody>
          <a:bodyPr/>
          <a:lstStyle/>
          <a:p>
            <a:r>
              <a:rPr lang="en-US" altLang="en-US" dirty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7" y="1065213"/>
            <a:ext cx="7604450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b="1" dirty="0" err="1">
                <a:solidFill>
                  <a:srgbClr val="006699"/>
                </a:solidFill>
                <a:latin typeface="+mj-lt"/>
              </a:rPr>
              <a:t>Unikernels</a:t>
            </a:r>
            <a:r>
              <a:rPr lang="en-US" dirty="0">
                <a:ea typeface="ＭＳ Ｐゴシック" charset="0"/>
              </a:rPr>
              <a:t>, built on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library operating systems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Better control of processes available via projects like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Quest-V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</a:t>
            </a:r>
            <a:r>
              <a:rPr lang="en-US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C2077732-D952-42CD-BEA3-2E1B2C804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138977"/>
            <a:ext cx="7875033" cy="576263"/>
          </a:xfrm>
        </p:spPr>
        <p:txBody>
          <a:bodyPr/>
          <a:lstStyle/>
          <a:p>
            <a:r>
              <a:rPr lang="en-US" altLang="en-US" dirty="0"/>
              <a:t>System Models</a:t>
            </a:r>
          </a:p>
        </p:txBody>
      </p:sp>
      <p:pic>
        <p:nvPicPr>
          <p:cNvPr id="12290" name="Content Placeholder 3" descr="16_01.pdf">
            <a:extLst>
              <a:ext uri="{FF2B5EF4-FFF2-40B4-BE49-F238E27FC236}">
                <a16:creationId xmlns:a16="http://schemas.microsoft.com/office/drawing/2014/main" id="{03B43611-7A1F-4DE3-AC8C-9C215B63F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2168016" y="1247756"/>
            <a:ext cx="5677045" cy="3124186"/>
          </a:xfrm>
        </p:spPr>
      </p:pic>
      <p:sp>
        <p:nvSpPr>
          <p:cNvPr id="12291" name="TextBox 4">
            <a:extLst>
              <a:ext uri="{FF2B5EF4-FFF2-40B4-BE49-F238E27FC236}">
                <a16:creationId xmlns:a16="http://schemas.microsoft.com/office/drawing/2014/main" id="{143F43E3-3476-4125-B69C-985F6672B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6" y="4629145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C3AFBD6F-344D-4B72-A57E-1CCABB19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466681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     Virtual machine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8E6F5509-6454-4A0D-AFF7-8C49695C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8" y="1233488"/>
            <a:ext cx="7722094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dirty="0"/>
              <a:t>Each VM has its own resources the task manages</a:t>
            </a:r>
          </a:p>
          <a:p>
            <a:pPr lvl="1">
              <a:defRPr/>
            </a:pPr>
            <a:r>
              <a:rPr lang="en-US" dirty="0"/>
              <a:t>Tasks can be real time and more secure</a:t>
            </a:r>
          </a:p>
          <a:p>
            <a:pPr lvl="1">
              <a:defRPr/>
            </a:pPr>
            <a:r>
              <a:rPr lang="en-US" dirty="0"/>
              <a:t>Other examples are </a:t>
            </a:r>
            <a:r>
              <a:rPr lang="en-US" dirty="0" err="1"/>
              <a:t>Xtratum</a:t>
            </a:r>
            <a:r>
              <a:rPr lang="en-US" dirty="0"/>
              <a:t>, Siemens Jailhouse</a:t>
            </a:r>
          </a:p>
          <a:p>
            <a:pPr lvl="1">
              <a:defRPr/>
            </a:pPr>
            <a:r>
              <a:rPr lang="en-US" dirty="0"/>
              <a:t>Can build chip-level distributed system</a:t>
            </a:r>
          </a:p>
          <a:p>
            <a:pPr lvl="1">
              <a:defRPr/>
            </a:pPr>
            <a:r>
              <a:rPr lang="en-US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dirty="0"/>
              <a:t>Project targets include robotics, self-driving cars, Internet of Things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40CAF56-CC52-4EAA-A552-7EDAE2C4B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E568BDA7-F579-4F27-A4A8-02B33AD75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8250"/>
            <a:ext cx="8229600" cy="576263"/>
          </a:xfrm>
        </p:spPr>
        <p:txBody>
          <a:bodyPr/>
          <a:lstStyle/>
          <a:p>
            <a:r>
              <a:rPr lang="en-US" altLang="en-US" dirty="0"/>
              <a:t>Implementation of VMMs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AF435FFC-3B82-41EE-8CDD-26968071E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012" y="939047"/>
            <a:ext cx="7665160" cy="481488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1"/>
            <a:r>
              <a:rPr lang="en-US" altLang="en-US" dirty="0"/>
              <a:t>IBM LPARs and Oracle LDOMs are examples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</a:p>
          <a:p>
            <a:pPr lvl="1"/>
            <a:r>
              <a:rPr lang="en-US" altLang="en-US" dirty="0"/>
              <a:t>Including VMware ESX, </a:t>
            </a:r>
            <a:r>
              <a:rPr lang="en-US" altLang="en-US" dirty="0" err="1"/>
              <a:t>Joyent</a:t>
            </a:r>
            <a:r>
              <a:rPr lang="en-US" altLang="en-US" dirty="0"/>
              <a:t> </a:t>
            </a:r>
            <a:r>
              <a:rPr lang="en-US" altLang="en-US" dirty="0" err="1"/>
              <a:t>SmartOS</a:t>
            </a:r>
            <a:r>
              <a:rPr lang="en-US" altLang="en-US" dirty="0"/>
              <a:t>, and Citrix </a:t>
            </a:r>
            <a:r>
              <a:rPr lang="en-US" altLang="en-US" dirty="0" err="1"/>
              <a:t>XenServer</a:t>
            </a:r>
            <a:r>
              <a:rPr lang="en-US" altLang="en-US" dirty="0"/>
              <a:t> 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VMM functions</a:t>
            </a:r>
          </a:p>
          <a:p>
            <a:pPr lvl="1"/>
            <a:r>
              <a:rPr lang="en-US" altLang="en-US" dirty="0"/>
              <a:t>Including Microsoft Windows Server with </a:t>
            </a:r>
            <a:r>
              <a:rPr lang="en-US" altLang="en-US" dirty="0" err="1"/>
              <a:t>HyperV</a:t>
            </a:r>
            <a:r>
              <a:rPr lang="en-US" altLang="en-US" dirty="0"/>
              <a:t> and RedHat Linux with KVM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VMM features to guest operating systems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Including</a:t>
            </a:r>
            <a:r>
              <a:rPr lang="en-US" altLang="en-US" dirty="0"/>
              <a:t> VMware Workstation and Fusion, Parallels Desktop, and Oracle VirtualBox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1E737AA-A378-4B84-B2D1-3CD83CAC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1015" y="133774"/>
            <a:ext cx="7446574" cy="576262"/>
          </a:xfrm>
        </p:spPr>
        <p:txBody>
          <a:bodyPr/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0F81358B-BFF4-4B48-A3A1-070A20036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7" y="964272"/>
            <a:ext cx="6851914" cy="4490032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Paravirtualization</a:t>
            </a:r>
            <a:r>
              <a:rPr lang="en-US" altLang="en-US" dirty="0"/>
              <a:t> - Technique in which the guest operating system is modified to work in cooperation with the VMM to optimize performance 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Programming-environment virtualization </a:t>
            </a:r>
            <a:r>
              <a:rPr lang="en-US" altLang="en-US" dirty="0"/>
              <a:t>- VMMs do not virtualize real hardware but instead create an optimized virtual system</a:t>
            </a:r>
          </a:p>
          <a:p>
            <a:pPr lvl="1"/>
            <a:r>
              <a:rPr lang="en-US" altLang="en-US" dirty="0"/>
              <a:t>Used by Oracle Java and </a:t>
            </a:r>
            <a:r>
              <a:rPr lang="en-US" altLang="en-US" dirty="0" err="1"/>
              <a:t>Microsoft.Net</a:t>
            </a:r>
            <a:endParaRPr lang="en-US" altLang="en-US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Emulators</a:t>
            </a:r>
            <a:r>
              <a:rPr lang="en-US" altLang="en-US" b="1" dirty="0"/>
              <a:t> – </a:t>
            </a:r>
            <a:r>
              <a:rPr lang="en-US" altLang="en-US" dirty="0"/>
              <a:t>Allow applications written for one hardware environment to run on a very different hardware environment, such as a different type of CPU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380D-540B-46B1-BF05-A2C7CE2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82" y="110239"/>
            <a:ext cx="7416047" cy="576262"/>
          </a:xfrm>
        </p:spPr>
        <p:txBody>
          <a:bodyPr/>
          <a:lstStyle/>
          <a:p>
            <a:r>
              <a:rPr lang="en-US" altLang="en-US" sz="2800" dirty="0"/>
              <a:t>Implementation of VMMs (Cont.)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C37E-54EE-4F09-B850-27F9DA66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81" y="955963"/>
            <a:ext cx="6830840" cy="4427683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Application containment </a:t>
            </a:r>
            <a:r>
              <a:rPr lang="en-US" altLang="en-US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1"/>
            <a:r>
              <a:rPr lang="en-US" altLang="en-US" dirty="0"/>
              <a:t>Including Oracle Solaris Zones, BSD Jails, and IBM AIX WPARs </a:t>
            </a:r>
          </a:p>
          <a:p>
            <a:r>
              <a:rPr lang="en-US" altLang="en-US" dirty="0"/>
              <a:t>Many variation due to breadth, depth and importance of virtualization in modern computing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7B95232-9C2C-4BC1-92BC-C6244AC5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73585"/>
            <a:ext cx="8061652" cy="576262"/>
          </a:xfrm>
        </p:spPr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7AAEF34F-FDCD-4DC9-AEC0-5699CBEFD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50" y="938532"/>
            <a:ext cx="6848096" cy="4423178"/>
          </a:xfrm>
        </p:spPr>
        <p:txBody>
          <a:bodyPr/>
          <a:lstStyle/>
          <a:p>
            <a:r>
              <a:rPr lang="en-US" altLang="en-US" dirty="0"/>
              <a:t>First appeared in IBM mainframes in 1972</a:t>
            </a:r>
          </a:p>
          <a:p>
            <a:pPr lvl="1"/>
            <a:r>
              <a:rPr lang="en-US" altLang="en-US" dirty="0"/>
              <a:t>Allowed multiple users to share a batch-oriented system</a:t>
            </a:r>
          </a:p>
          <a:p>
            <a:r>
              <a:rPr lang="en-US" altLang="en-US" dirty="0"/>
              <a:t>Formal definition of virtualization helped move it beyond IBM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sz="1600" dirty="0"/>
              <a:t>VMM </a:t>
            </a:r>
            <a:r>
              <a:rPr lang="en-US" altLang="en-US" dirty="0"/>
              <a:t>provides an environment for programs that is essentially identical to the original machine</a:t>
            </a:r>
          </a:p>
          <a:p>
            <a:pPr lvl="1"/>
            <a:r>
              <a:rPr lang="en-US" altLang="en-US" dirty="0"/>
              <a:t>Programs running within that environment show only minor performance decreases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sz="1600" dirty="0"/>
              <a:t>VMM </a:t>
            </a:r>
            <a:r>
              <a:rPr lang="en-US" altLang="en-US" dirty="0"/>
              <a:t>is in complete control of system resources</a:t>
            </a:r>
          </a:p>
          <a:p>
            <a:r>
              <a:rPr lang="en-US" altLang="en-US" dirty="0"/>
              <a:t>In late 1990s the Intel CPUs were fast enough for researchers to try virtualizing on general purpose PCs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Xen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VMware</a:t>
            </a:r>
            <a:r>
              <a:rPr lang="en-US" altLang="en-US" dirty="0"/>
              <a:t> created technologies, still used today</a:t>
            </a:r>
          </a:p>
          <a:p>
            <a:pPr lvl="1"/>
            <a:r>
              <a:rPr lang="en-US" altLang="en-US" dirty="0"/>
              <a:t>Virtualization has expanded to many OSes, CPUs, VMMs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11603</TotalTime>
  <Words>3841</Words>
  <Application>Microsoft Office PowerPoint</Application>
  <PresentationFormat>On-screen Show (4:3)</PresentationFormat>
  <Paragraphs>390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18:  Virtual Machines</vt:lpstr>
      <vt:lpstr>Outline</vt:lpstr>
      <vt:lpstr>Objectives</vt:lpstr>
      <vt:lpstr>Overview</vt:lpstr>
      <vt:lpstr>System Models</vt:lpstr>
      <vt:lpstr>Implementation of VMMs</vt:lpstr>
      <vt:lpstr>Implementation of VMMs (Cont.)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 (Cont.)</vt:lpstr>
      <vt:lpstr>End of Chapter 18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289</cp:revision>
  <cp:lastPrinted>2001-06-14T13:58:17Z</cp:lastPrinted>
  <dcterms:created xsi:type="dcterms:W3CDTF">2011-01-13T23:43:38Z</dcterms:created>
  <dcterms:modified xsi:type="dcterms:W3CDTF">2021-05-02T15:22:45Z</dcterms:modified>
</cp:coreProperties>
</file>