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2"/>
  </p:notesMasterIdLst>
  <p:handoutMasterIdLst>
    <p:handoutMasterId r:id="rId63"/>
  </p:handoutMasterIdLst>
  <p:sldIdLst>
    <p:sldId id="331" r:id="rId2"/>
    <p:sldId id="332" r:id="rId3"/>
    <p:sldId id="333" r:id="rId4"/>
    <p:sldId id="420" r:id="rId5"/>
    <p:sldId id="424" r:id="rId6"/>
    <p:sldId id="338" r:id="rId7"/>
    <p:sldId id="339" r:id="rId8"/>
    <p:sldId id="441" r:id="rId9"/>
    <p:sldId id="446" r:id="rId10"/>
    <p:sldId id="453" r:id="rId11"/>
    <p:sldId id="459" r:id="rId12"/>
    <p:sldId id="460" r:id="rId13"/>
    <p:sldId id="476" r:id="rId14"/>
    <p:sldId id="457" r:id="rId15"/>
    <p:sldId id="407" r:id="rId16"/>
    <p:sldId id="477" r:id="rId17"/>
    <p:sldId id="427" r:id="rId18"/>
    <p:sldId id="447" r:id="rId19"/>
    <p:sldId id="487" r:id="rId20"/>
    <p:sldId id="456" r:id="rId21"/>
    <p:sldId id="343" r:id="rId22"/>
    <p:sldId id="486" r:id="rId23"/>
    <p:sldId id="464" r:id="rId24"/>
    <p:sldId id="433" r:id="rId25"/>
    <p:sldId id="448" r:id="rId26"/>
    <p:sldId id="346" r:id="rId27"/>
    <p:sldId id="449" r:id="rId28"/>
    <p:sldId id="348" r:id="rId29"/>
    <p:sldId id="349" r:id="rId30"/>
    <p:sldId id="434" r:id="rId31"/>
    <p:sldId id="435" r:id="rId32"/>
    <p:sldId id="450" r:id="rId33"/>
    <p:sldId id="432" r:id="rId34"/>
    <p:sldId id="352" r:id="rId35"/>
    <p:sldId id="451" r:id="rId36"/>
    <p:sldId id="472" r:id="rId37"/>
    <p:sldId id="478" r:id="rId38"/>
    <p:sldId id="479" r:id="rId39"/>
    <p:sldId id="481" r:id="rId40"/>
    <p:sldId id="485" r:id="rId41"/>
    <p:sldId id="482" r:id="rId42"/>
    <p:sldId id="418" r:id="rId43"/>
    <p:sldId id="369" r:id="rId44"/>
    <p:sldId id="370" r:id="rId45"/>
    <p:sldId id="371" r:id="rId46"/>
    <p:sldId id="372" r:id="rId47"/>
    <p:sldId id="373" r:id="rId48"/>
    <p:sldId id="377" r:id="rId49"/>
    <p:sldId id="378" r:id="rId50"/>
    <p:sldId id="379" r:id="rId51"/>
    <p:sldId id="380" r:id="rId52"/>
    <p:sldId id="419" r:id="rId53"/>
    <p:sldId id="381" r:id="rId54"/>
    <p:sldId id="475" r:id="rId55"/>
    <p:sldId id="438" r:id="rId56"/>
    <p:sldId id="437" r:id="rId57"/>
    <p:sldId id="439" r:id="rId58"/>
    <p:sldId id="404" r:id="rId59"/>
    <p:sldId id="440" r:id="rId60"/>
    <p:sldId id="474" r:id="rId61"/>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berschatz, Avi" initials="SA" lastIdx="1" clrIdx="0">
    <p:extLst>
      <p:ext uri="{19B8F6BF-5375-455C-9EA6-DF929625EA0E}">
        <p15:presenceInfo xmlns:p15="http://schemas.microsoft.com/office/powerpoint/2012/main" userId="S::avi@yale.edu::016206a9-3acf-4d04-9473-be90a77fcf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5"/>
    <p:restoredTop sz="94646"/>
  </p:normalViewPr>
  <p:slideViewPr>
    <p:cSldViewPr snapToGrid="0">
      <p:cViewPr varScale="1">
        <p:scale>
          <a:sx n="81" d="100"/>
          <a:sy n="81" d="100"/>
        </p:scale>
        <p:origin x="130" y="53"/>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31932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67113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78001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16406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71101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43152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A87149DF-686D-445E-97F4-4CD904FBE7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29FBF5-A9C2-40BD-94E0-E52048AF826C}"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68610" name="Rectangle 2">
            <a:extLst>
              <a:ext uri="{FF2B5EF4-FFF2-40B4-BE49-F238E27FC236}">
                <a16:creationId xmlns:a16="http://schemas.microsoft.com/office/drawing/2014/main" id="{F31A20C2-5BF1-4E23-A70D-C7BC81FB360C}"/>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217267A0-FFF2-4749-9655-1C4F3F183A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57770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56</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ADC9AB17-50E1-449A-9A02-181C762C6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75EDE-691C-4E57-8B4F-6469856C297B}"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A813B07-D589-472C-99F0-F378F999F036}"/>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4FF80E7A-A9BF-421F-A65B-7520FF9FE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ADC9AB17-50E1-449A-9A02-181C762C6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75EDE-691C-4E57-8B4F-6469856C297B}" type="slidenum">
              <a:rPr lang="en-US" altLang="en-US" smtClean="0">
                <a:latin typeface="Times New Roman" panose="02020603050405020304" pitchFamily="18" charset="0"/>
              </a:rPr>
              <a:pPr/>
              <a:t>60</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A813B07-D589-472C-99F0-F378F999F036}"/>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4FF80E7A-A9BF-421F-A65B-7520FF9FE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06486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21441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19675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152524"/>
            <a:ext cx="8070980" cy="576262"/>
          </a:xfrm>
        </p:spPr>
        <p:txBody>
          <a:bodyPr/>
          <a:lstStyle/>
          <a:p>
            <a:pPr eaLnBrk="1" hangingPunct="1"/>
            <a:r>
              <a:rPr lang="en-US" altLang="ja-JP" dirty="0"/>
              <a:t>Software </a:t>
            </a:r>
            <a:r>
              <a:rPr kumimoji="1" lang="en-US" altLang="ja-JP" dirty="0"/>
              <a:t>Solution</a:t>
            </a:r>
            <a:r>
              <a:rPr lang="en-US" altLang="ja-JP" dirty="0"/>
              <a:t> 1</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one variable:</a:t>
            </a:r>
          </a:p>
          <a:p>
            <a:pPr lvl="1">
              <a:lnSpc>
                <a:spcPct val="90000"/>
              </a:lnSpc>
              <a:tabLst>
                <a:tab pos="739775" algn="l"/>
                <a:tab pos="1020763" algn="l"/>
                <a:tab pos="1257300" algn="l"/>
              </a:tabLst>
            </a:pPr>
            <a:r>
              <a:rPr lang="en-US" altLang="en-US" sz="2000" b="1" dirty="0">
                <a:latin typeface="Courier New" panose="02070309020205020404" pitchFamily="49" charset="0"/>
              </a:rPr>
              <a:t>int turn</a:t>
            </a:r>
            <a:r>
              <a:rPr lang="en-US" altLang="en-US" sz="1600" b="1" dirty="0">
                <a:latin typeface="Courier New" panose="02070309020205020404" pitchFamily="49" charset="0"/>
              </a:rPr>
              <a:t>; </a:t>
            </a: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p>
          <a:p>
            <a:pPr>
              <a:lnSpc>
                <a:spcPct val="90000"/>
              </a:lnSpc>
              <a:tabLst>
                <a:tab pos="739775" algn="l"/>
                <a:tab pos="1020763" algn="l"/>
                <a:tab pos="1257300" algn="l"/>
              </a:tabLst>
            </a:pP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Initially </a:t>
            </a:r>
            <a:r>
              <a:rPr lang="en-US" altLang="en-US" sz="2000" b="1" dirty="0">
                <a:latin typeface="Courier New" panose="02070309020205020404" pitchFamily="49" charset="0"/>
              </a:rPr>
              <a:t>tu</a:t>
            </a:r>
            <a:r>
              <a:rPr lang="en-US" altLang="en-US" sz="1900" b="1" dirty="0">
                <a:latin typeface="Courier New" panose="02070309020205020404" pitchFamily="49" charset="0"/>
              </a:rPr>
              <a:t>rn</a:t>
            </a:r>
            <a:r>
              <a:rPr lang="en-US" altLang="en-US" sz="1800" b="1" dirty="0">
                <a:latin typeface="Courier New" panose="02070309020205020404" pitchFamily="49" charset="0"/>
              </a:rPr>
              <a:t> = 1</a:t>
            </a:r>
            <a:endParaRPr lang="en-US" altLang="en-US" dirty="0">
              <a:solidFill>
                <a:srgbClr val="000000"/>
              </a:solidFill>
            </a:endParaRPr>
          </a:p>
        </p:txBody>
      </p:sp>
    </p:spTree>
    <p:extLst>
      <p:ext uri="{BB962C8B-B14F-4D97-AF65-F5344CB8AC3E}">
        <p14:creationId xmlns:p14="http://schemas.microsoft.com/office/powerpoint/2010/main"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i="1" baseline="-25000" dirty="0">
                <a:solidFill>
                  <a:srgbClr val="0000FF"/>
                </a:solidFill>
              </a:rPr>
              <a:t>i</a:t>
            </a:r>
            <a:endParaRPr lang="en-US" altLang="en-US" i="1"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158875"/>
            <a:ext cx="602773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turn = </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while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turn = j;</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1721420"/>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253274"/>
            <a:ext cx="3505200" cy="51074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1" y="1233488"/>
            <a:ext cx="7138670" cy="4547552"/>
          </a:xfrm>
        </p:spPr>
        <p:txBody>
          <a:bodyPr/>
          <a:lstStyle/>
          <a:p>
            <a:r>
              <a:rPr lang="en-US" altLang="en-US" dirty="0">
                <a:solidFill>
                  <a:srgbClr val="000000"/>
                </a:solidFill>
              </a:rPr>
              <a:t>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critical section if and only if:</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turn</a:t>
            </a:r>
            <a:r>
              <a:rPr lang="en-US" altLang="en-US" b="1" dirty="0">
                <a:solidFill>
                  <a:srgbClr val="000000"/>
                </a:solidFill>
                <a:latin typeface="Courier New" panose="02070309020205020404" pitchFamily="49" charset="0"/>
              </a:rPr>
              <a:t> = I</a:t>
            </a:r>
          </a:p>
          <a:p>
            <a:pPr>
              <a:buFont typeface="Monotype Sorts" pitchFamily="-84" charset="2"/>
              <a:buNone/>
            </a:pPr>
            <a:r>
              <a:rPr lang="en-US" altLang="en-US" b="1" dirty="0">
                <a:solidFill>
                  <a:srgbClr val="000000"/>
                </a:solidFill>
                <a:latin typeface="Courier New" panose="02070309020205020404" pitchFamily="49" charset="0"/>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turn </a:t>
            </a:r>
            <a:r>
              <a:rPr lang="en-US" altLang="en-US" dirty="0">
                <a:solidFill>
                  <a:srgbClr val="000000"/>
                </a:solidFill>
              </a:rPr>
              <a:t>cannot be both 0 and 1 at the same time</a:t>
            </a:r>
          </a:p>
          <a:p>
            <a:r>
              <a:rPr lang="en-US" altLang="en-US" dirty="0">
                <a:solidFill>
                  <a:srgbClr val="000000"/>
                </a:solidFill>
              </a:rPr>
              <a:t>What about the Progress requirement?</a:t>
            </a:r>
          </a:p>
          <a:p>
            <a:pPr lvl="1"/>
            <a:r>
              <a:rPr lang="en-US" altLang="en-US" dirty="0">
                <a:solidFill>
                  <a:srgbClr val="000000"/>
                </a:solidFill>
              </a:rPr>
              <a:t>If Process 1 wants to enter the critical section and Process 2 is not interested in entering the critical section, can Process 1 enter? </a:t>
            </a:r>
          </a:p>
          <a:p>
            <a:r>
              <a:rPr lang="en-US" altLang="en-US" dirty="0">
                <a:solidFill>
                  <a:srgbClr val="000000"/>
                </a:solidFill>
              </a:rPr>
              <a:t>What about the Bounded-waiting requirement?</a:t>
            </a:r>
            <a:endParaRPr lang="en-US" altLang="en-US" sz="16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1073020" y="152524"/>
            <a:ext cx="8070980" cy="576262"/>
          </a:xfrm>
        </p:spPr>
        <p:txBody>
          <a:bodyPr/>
          <a:lstStyle/>
          <a:p>
            <a:pPr eaLnBrk="1" hangingPunct="1"/>
            <a:r>
              <a:rPr lang="en-US" altLang="en-US" sz="2800" dirty="0"/>
              <a:t>Software Solution -- Peterson’</a:t>
            </a:r>
            <a:r>
              <a:rPr lang="en-US" altLang="ja-JP" sz="2800" dirty="0"/>
              <a:t>s Algorithm</a:t>
            </a:r>
            <a:endParaRPr lang="en-US" altLang="en-US" sz="2800"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139855"/>
            <a:ext cx="6757437" cy="4131221"/>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b="1"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b="1"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b="1" dirty="0" err="1">
                <a:latin typeface="Courier New" panose="02070309020205020404" pitchFamily="49" charset="0"/>
              </a:rPr>
              <a:t>int</a:t>
            </a:r>
            <a:r>
              <a:rPr lang="en-US" altLang="en-US" b="1" dirty="0">
                <a:latin typeface="Courier New" panose="02070309020205020404" pitchFamily="49" charset="0"/>
              </a:rPr>
              <a:t> turn; </a:t>
            </a:r>
          </a:p>
          <a:p>
            <a:pPr lvl="1">
              <a:lnSpc>
                <a:spcPct val="90000"/>
              </a:lnSpc>
              <a:tabLst>
                <a:tab pos="739775" algn="l"/>
                <a:tab pos="1020763" algn="l"/>
                <a:tab pos="1257300" algn="l"/>
              </a:tabLst>
            </a:pPr>
            <a:r>
              <a:rPr lang="en-US" altLang="en-US" b="1" dirty="0" err="1">
                <a:latin typeface="Courier New" panose="02070309020205020404" pitchFamily="49" charset="0"/>
              </a:rPr>
              <a:t>boolean</a:t>
            </a:r>
            <a:r>
              <a:rPr lang="en-US" altLang="en-US" b="1"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178624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344759"/>
            <a:ext cx="54673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true; </a:t>
            </a:r>
          </a:p>
          <a:p>
            <a:pPr>
              <a:buFont typeface="Monotype Sorts" pitchFamily="-84" charset="2"/>
              <a:buNone/>
            </a:pPr>
            <a:r>
              <a:rPr lang="en-US" altLang="en-US" b="1" dirty="0">
                <a:solidFill>
                  <a:srgbClr val="000000"/>
                </a:solidFill>
                <a:latin typeface="Courier New" panose="02070309020205020404" pitchFamily="49" charset="0"/>
              </a:rPr>
              <a:t>	turn = j; </a:t>
            </a:r>
          </a:p>
          <a:p>
            <a:pPr>
              <a:buFont typeface="Monotype Sorts" pitchFamily="-84" charset="2"/>
              <a:buNone/>
            </a:pPr>
            <a:r>
              <a:rPr lang="en-US" altLang="en-US" b="1" dirty="0">
                <a:solidFill>
                  <a:srgbClr val="000000"/>
                </a:solidFill>
                <a:latin typeface="Courier New" panose="02070309020205020404" pitchFamily="49" charset="0"/>
              </a:rPr>
              <a:t>	while (flag[j] &amp;&amp;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flag[</a:t>
            </a:r>
            <a:r>
              <a:rPr lang="en-US" altLang="en-US" b="1" dirty="0" err="1">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 false;</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4545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sz="2000" b="1" dirty="0">
                <a:solidFill>
                  <a:srgbClr val="000000"/>
                </a:solidFill>
                <a:latin typeface="Courier New" panose="02070309020205020404" pitchFamily="49" charset="0"/>
              </a:rPr>
              <a:t>flag[j] = false</a:t>
            </a:r>
            <a:r>
              <a:rPr lang="en-US" altLang="en-US" b="1" dirty="0">
                <a:solidFill>
                  <a:srgbClr val="000000"/>
                </a:solidFill>
                <a:latin typeface="Courier New" panose="02070309020205020404" pitchFamily="49" charset="0"/>
              </a:rPr>
              <a:t> </a:t>
            </a:r>
            <a:r>
              <a:rPr lang="en-US" altLang="en-US" dirty="0">
                <a:solidFill>
                  <a:srgbClr val="000000"/>
                </a:solidFill>
              </a:rPr>
              <a:t>or</a:t>
            </a:r>
            <a:r>
              <a:rPr lang="en-US" altLang="en-US" b="1" dirty="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turn = i</a:t>
            </a:r>
            <a:endParaRPr lang="en-US" altLang="en-US" sz="2000"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p>
          <a:p>
            <a:pPr marL="0" indent="0">
              <a:lnSpc>
                <a:spcPct val="90000"/>
              </a:lnSpc>
              <a:buNone/>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454587" y="149090"/>
            <a:ext cx="7586662" cy="576262"/>
          </a:xfrm>
        </p:spPr>
        <p:txBody>
          <a:bodyPr/>
          <a:lstStyle/>
          <a:p>
            <a:pPr eaLnBrk="1" hangingPunct="1"/>
            <a:r>
              <a:rPr lang="en-US" altLang="en-US" dirty="0"/>
              <a:t>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1" y="1087120"/>
            <a:ext cx="7230110" cy="4572000"/>
          </a:xfrm>
        </p:spPr>
        <p:txBody>
          <a:bodyPr/>
          <a:lstStyle/>
          <a:p>
            <a:r>
              <a:rPr lang="en-US" altLang="en-US" dirty="0">
                <a:solidFill>
                  <a:srgbClr val="000000"/>
                </a:solidFill>
              </a:rPr>
              <a:t>Solution works for 2 process</a:t>
            </a:r>
            <a:r>
              <a:rPr lang="en-US" altLang="en-US" sz="1600" dirty="0">
                <a:solidFill>
                  <a:srgbClr val="000000"/>
                </a:solidFill>
              </a:rPr>
              <a:t>.</a:t>
            </a:r>
          </a:p>
          <a:p>
            <a:r>
              <a:rPr lang="en-US" altLang="en-US" dirty="0">
                <a:solidFill>
                  <a:srgbClr val="000000"/>
                </a:solidFill>
              </a:rPr>
              <a:t>What about modifying it to handle 10 processes?</a:t>
            </a:r>
          </a:p>
          <a:p>
            <a:r>
              <a:rPr lang="en-US" altLang="en-US" dirty="0">
                <a:solidFill>
                  <a:srgbClr val="000000"/>
                </a:solidFill>
              </a:rPr>
              <a:t>Solution requires </a:t>
            </a:r>
            <a:r>
              <a:rPr lang="en-US" altLang="en-US" b="1" dirty="0">
                <a:solidFill>
                  <a:srgbClr val="006699"/>
                </a:solidFill>
                <a:latin typeface="+mj-lt"/>
              </a:rPr>
              <a:t>busy waiting</a:t>
            </a:r>
          </a:p>
          <a:p>
            <a:pPr lvl="1"/>
            <a:r>
              <a:rPr lang="en-US" altLang="en-US" dirty="0">
                <a:solidFill>
                  <a:srgbClr val="000000"/>
                </a:solidFill>
              </a:rPr>
              <a:t>Processes waste CPU cycles to ask if they can enter the critical section</a:t>
            </a:r>
          </a:p>
          <a:p>
            <a:pPr>
              <a:lnSpc>
                <a:spcPct val="90000"/>
              </a:lnSpc>
            </a:pPr>
            <a:endParaRPr lang="en-US" altLang="en-US" dirty="0"/>
          </a:p>
        </p:txBody>
      </p:sp>
    </p:spTree>
    <p:extLst>
      <p:ext uri="{BB962C8B-B14F-4D97-AF65-F5344CB8AC3E}">
        <p14:creationId xmlns:p14="http://schemas.microsoft.com/office/powerpoint/2010/main" val="1365163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806450" y="1076960"/>
            <a:ext cx="7275666" cy="4450735"/>
          </a:xfrm>
        </p:spPr>
        <p:txBody>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r>
              <a:rPr lang="en-US" altLang="en-US" dirty="0"/>
              <a:t>Understanding why it will not work is useful for better understanding race conditions.</a:t>
            </a:r>
          </a:p>
          <a:p>
            <a:r>
              <a:rPr lang="en-US" altLang="en-US" dirty="0"/>
              <a:t>For single-threaded this is OK as the result will always be the same.</a:t>
            </a:r>
          </a:p>
          <a:p>
            <a:r>
              <a:rPr lang="en-US" altLang="en-US" dirty="0"/>
              <a:t>For multithreaded the reordering may produce inconsistent or unexpected results!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a:xfrm>
            <a:off x="806450" y="1233488"/>
            <a:ext cx="7636510" cy="3988751"/>
          </a:xfrm>
        </p:spPr>
        <p:txBody>
          <a:bodyPr/>
          <a:lstStyle/>
          <a:p>
            <a:r>
              <a:rPr lang="en-US" altLang="en-US" dirty="0"/>
              <a:t>Two threads share the data:</a:t>
            </a:r>
            <a:br>
              <a:rPr lang="en-US" altLang="en-US" dirty="0"/>
            </a:br>
            <a:r>
              <a:rPr lang="en-US" altLang="en-US" dirty="0"/>
              <a:t>      </a:t>
            </a:r>
            <a:r>
              <a:rPr lang="en-US" altLang="en-US" b="1" kern="1200" dirty="0" err="1">
                <a:solidFill>
                  <a:srgbClr val="000000"/>
                </a:solidFill>
                <a:latin typeface="Courier New" panose="02070309020205020404" pitchFamily="49" charset="0"/>
                <a:cs typeface="+mn-cs"/>
              </a:rPr>
              <a:t>boolean</a:t>
            </a:r>
            <a:r>
              <a:rPr lang="en-US" altLang="en-US" dirty="0">
                <a:latin typeface="Courier New" panose="02070309020205020404" pitchFamily="49" charset="0"/>
                <a:cs typeface="Courier New" panose="02070309020205020404" pitchFamily="49" charset="0"/>
              </a:rPr>
              <a:t> </a:t>
            </a:r>
            <a:r>
              <a:rPr lang="en-US" altLang="en-US" b="1" kern="1200" dirty="0">
                <a:solidFill>
                  <a:srgbClr val="000000"/>
                </a:solidFill>
                <a:latin typeface="Courier New" panose="02070309020205020404" pitchFamily="49" charset="0"/>
                <a:cs typeface="+mn-cs"/>
              </a:rPr>
              <a:t>flag</a:t>
            </a:r>
            <a:r>
              <a:rPr lang="en-US" altLang="en-US" dirty="0">
                <a:latin typeface="Courier New" panose="02070309020205020404" pitchFamily="49" charset="0"/>
                <a:cs typeface="Courier New" panose="02070309020205020404" pitchFamily="49" charset="0"/>
              </a:rPr>
              <a:t> </a:t>
            </a:r>
            <a:r>
              <a:rPr lang="en-US" altLang="en-US" b="1" kern="1200" dirty="0">
                <a:solidFill>
                  <a:srgbClr val="000000"/>
                </a:solidFill>
                <a:latin typeface="Courier New" panose="02070309020205020404" pitchFamily="49" charset="0"/>
                <a:cs typeface="+mn-cs"/>
              </a:rPr>
              <a:t>=</a:t>
            </a:r>
            <a:r>
              <a:rPr lang="en-US" altLang="en-US" dirty="0">
                <a:latin typeface="Courier New" panose="02070309020205020404" pitchFamily="49" charset="0"/>
                <a:cs typeface="Courier New" panose="02070309020205020404" pitchFamily="49" charset="0"/>
              </a:rPr>
              <a:t> </a:t>
            </a:r>
            <a:r>
              <a:rPr lang="en-US" altLang="en-US" b="1" kern="1200" dirty="0">
                <a:solidFill>
                  <a:srgbClr val="000000"/>
                </a:solidFill>
                <a:latin typeface="Courier New" panose="02070309020205020404" pitchFamily="49" charset="0"/>
                <a:cs typeface="+mn-cs"/>
              </a:rPr>
              <a:t>false</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b="1" kern="1200" dirty="0">
                <a:solidFill>
                  <a:srgbClr val="000000"/>
                </a:solidFill>
                <a:latin typeface="Courier New" panose="02070309020205020404" pitchFamily="49" charset="0"/>
                <a:cs typeface="+mn-cs"/>
              </a:rPr>
              <a:t>int x = 0;</a:t>
            </a:r>
          </a:p>
          <a:p>
            <a:r>
              <a:rPr lang="en-US" altLang="en-US" dirty="0"/>
              <a:t>Thread 1 performs</a:t>
            </a:r>
            <a:br>
              <a:rPr lang="en-US" altLang="en-US" dirty="0"/>
            </a:br>
            <a:r>
              <a:rPr lang="en-US" altLang="en-US" b="1" kern="1200" dirty="0">
                <a:solidFill>
                  <a:srgbClr val="000000"/>
                </a:solidFill>
                <a:latin typeface="Courier New" panose="02070309020205020404" pitchFamily="49" charset="0"/>
                <a:cs typeface="+mn-cs"/>
              </a:rPr>
              <a:t>   while (!flag)</a:t>
            </a:r>
            <a:br>
              <a:rPr lang="en-US" altLang="en-US" b="1" kern="1200" dirty="0">
                <a:solidFill>
                  <a:srgbClr val="000000"/>
                </a:solidFill>
                <a:latin typeface="Courier New" panose="02070309020205020404" pitchFamily="49" charset="0"/>
                <a:cs typeface="+mn-cs"/>
              </a:rPr>
            </a:br>
            <a:r>
              <a:rPr lang="en-US" altLang="en-US" b="1" kern="1200" dirty="0">
                <a:solidFill>
                  <a:srgbClr val="000000"/>
                </a:solidFill>
                <a:latin typeface="Courier New" panose="02070309020205020404" pitchFamily="49" charset="0"/>
                <a:cs typeface="+mn-cs"/>
              </a:rPr>
              <a:t>	;</a:t>
            </a:r>
            <a:br>
              <a:rPr lang="en-US" altLang="en-US" b="1" kern="1200" dirty="0">
                <a:solidFill>
                  <a:srgbClr val="000000"/>
                </a:solidFill>
                <a:latin typeface="Courier New" panose="02070309020205020404" pitchFamily="49" charset="0"/>
                <a:cs typeface="+mn-cs"/>
              </a:rPr>
            </a:br>
            <a:r>
              <a:rPr lang="en-US" altLang="en-US" b="1" kern="1200" dirty="0">
                <a:solidFill>
                  <a:srgbClr val="000000"/>
                </a:solidFill>
                <a:latin typeface="Courier New" panose="02070309020205020404" pitchFamily="49" charset="0"/>
                <a:cs typeface="+mn-cs"/>
              </a:rPr>
              <a:t>   print x</a:t>
            </a:r>
          </a:p>
          <a:p>
            <a:r>
              <a:rPr lang="en-US" altLang="en-US" dirty="0"/>
              <a:t>Thread 2 performs</a:t>
            </a:r>
            <a:br>
              <a:rPr lang="en-US" altLang="en-US" dirty="0"/>
            </a:br>
            <a:r>
              <a:rPr lang="en-US" altLang="en-US" dirty="0"/>
              <a:t>       </a:t>
            </a:r>
            <a:r>
              <a:rPr lang="en-US" altLang="en-US" b="1" kern="1200" dirty="0">
                <a:solidFill>
                  <a:srgbClr val="000000"/>
                </a:solidFill>
                <a:latin typeface="Courier New" panose="02070309020205020404" pitchFamily="49" charset="0"/>
                <a:cs typeface="+mn-cs"/>
              </a:rPr>
              <a:t>x = 100;</a:t>
            </a:r>
            <a:br>
              <a:rPr lang="en-US" altLang="en-US" b="1" kern="1200" dirty="0">
                <a:solidFill>
                  <a:srgbClr val="000000"/>
                </a:solidFill>
                <a:latin typeface="Courier New" panose="02070309020205020404" pitchFamily="49" charset="0"/>
                <a:cs typeface="+mn-cs"/>
              </a:rPr>
            </a:br>
            <a:r>
              <a:rPr lang="en-US" altLang="en-US" b="1" kern="1200" dirty="0">
                <a:solidFill>
                  <a:srgbClr val="000000"/>
                </a:solidFill>
                <a:latin typeface="Courier New" panose="02070309020205020404" pitchFamily="49" charset="0"/>
                <a:cs typeface="+mn-cs"/>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a16="http://schemas.microsoft.com/office/drawing/2014/main" id="{4E9A5473-147F-4669-8110-D8DF8A3CF96B}"/>
              </a:ext>
            </a:extLst>
          </p:cNvPr>
          <p:cNvSpPr txBox="1"/>
          <p:nvPr/>
        </p:nvSpPr>
        <p:spPr>
          <a:xfrm>
            <a:off x="1595537" y="4667167"/>
            <a:ext cx="2733870" cy="369332"/>
          </a:xfrm>
          <a:prstGeom prst="rect">
            <a:avLst/>
          </a:prstGeom>
          <a:noFill/>
        </p:spPr>
        <p:txBody>
          <a:bodyPr wrap="square" rtlCol="0">
            <a:spAutoFit/>
          </a:bodyPr>
          <a:lstStyle/>
          <a:p>
            <a:r>
              <a:rPr kumimoji="1" lang="en-US" b="1" dirty="0">
                <a:solidFill>
                  <a:srgbClr val="000000"/>
                </a:solidFill>
                <a:latin typeface="Courier New" panose="02070309020205020404" pitchFamily="49" charset="0"/>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806450" y="1233489"/>
            <a:ext cx="6623050" cy="4294476"/>
          </a:xfrm>
        </p:spPr>
        <p:txBody>
          <a:bodyPr/>
          <a:lstStyle/>
          <a:p>
            <a:r>
              <a:rPr lang="en-US" altLang="en-US" dirty="0"/>
              <a:t>However, since the variables </a:t>
            </a:r>
            <a:r>
              <a:rPr lang="en-US" altLang="en-US" b="1" kern="1200" dirty="0">
                <a:solidFill>
                  <a:srgbClr val="000000"/>
                </a:solidFill>
                <a:latin typeface="Courier New" panose="02070309020205020404" pitchFamily="49" charset="0"/>
                <a:cs typeface="+mn-cs"/>
              </a:rPr>
              <a:t>flag</a:t>
            </a:r>
            <a:r>
              <a:rPr lang="en-US" altLang="en-US" dirty="0"/>
              <a:t> and</a:t>
            </a:r>
            <a:r>
              <a:rPr lang="en-US" altLang="en-US" sz="1700" dirty="0"/>
              <a:t> </a:t>
            </a:r>
            <a:r>
              <a:rPr lang="en-US" altLang="en-US" b="1" kern="1200" dirty="0">
                <a:solidFill>
                  <a:srgbClr val="000000"/>
                </a:solidFill>
                <a:latin typeface="Courier New" panose="02070309020205020404" pitchFamily="49" charset="0"/>
                <a:cs typeface="+mn-cs"/>
              </a:rPr>
              <a:t>x</a:t>
            </a:r>
            <a:r>
              <a:rPr lang="en-US" altLang="en-US" dirty="0"/>
              <a:t> are independent of each other, the instructions:</a:t>
            </a:r>
            <a:endParaRPr lang="en-US" altLang="en-US" sz="600" dirty="0"/>
          </a:p>
          <a:p>
            <a:pPr marL="0" indent="0">
              <a:buNone/>
            </a:pPr>
            <a:r>
              <a:rPr lang="en-US" altLang="en-US" sz="600" dirty="0"/>
              <a:t>	</a:t>
            </a:r>
            <a:br>
              <a:rPr lang="en-US" altLang="en-US" dirty="0"/>
            </a:br>
            <a:r>
              <a:rPr lang="en-US" altLang="en-US" dirty="0"/>
              <a:t>                   </a:t>
            </a:r>
            <a:r>
              <a:rPr lang="en-US" altLang="en-US" b="1" kern="1200" dirty="0">
                <a:solidFill>
                  <a:srgbClr val="000000"/>
                </a:solidFill>
                <a:latin typeface="Courier New" panose="02070309020205020404" pitchFamily="49" charset="0"/>
                <a:cs typeface="+mn-cs"/>
              </a:rPr>
              <a:t>flag = true;</a:t>
            </a:r>
            <a:br>
              <a:rPr lang="en-US" altLang="en-US" b="1" kern="1200" dirty="0">
                <a:solidFill>
                  <a:srgbClr val="000000"/>
                </a:solidFill>
                <a:latin typeface="Courier New" panose="02070309020205020404" pitchFamily="49" charset="0"/>
                <a:cs typeface="+mn-cs"/>
              </a:rPr>
            </a:br>
            <a:r>
              <a:rPr lang="en-US" altLang="en-US" b="1" kern="1200" dirty="0">
                <a:solidFill>
                  <a:srgbClr val="000000"/>
                </a:solidFill>
                <a:latin typeface="Courier New" panose="02070309020205020404" pitchFamily="49" charset="0"/>
                <a:cs typeface="+mn-cs"/>
              </a:rPr>
              <a:t>         x = 100;</a:t>
            </a: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a:t>
            </a:r>
          </a:p>
          <a:p>
            <a:pPr marL="0" indent="0">
              <a:buNone/>
            </a:pPr>
            <a:r>
              <a:rPr lang="en-US" altLang="en-US" b="1" kern="1200" dirty="0">
                <a:solidFill>
                  <a:srgbClr val="000000"/>
                </a:solidFill>
                <a:latin typeface="Courier New" panose="02070309020205020404" pitchFamily="49" charset="0"/>
                <a:cs typeface="+mn-cs"/>
              </a:rPr>
              <a:t>       0</a:t>
            </a:r>
          </a:p>
          <a:p>
            <a:pPr marL="0" indent="0">
              <a:buNone/>
            </a:pPr>
            <a:br>
              <a:rPr lang="en-US" altLang="en-US" dirty="0"/>
            </a:br>
            <a:br>
              <a:rPr lang="en-US" altLang="en-US" dirty="0"/>
            </a:br>
            <a:br>
              <a:rPr lang="en-US" altLang="en-US" dirty="0"/>
            </a:b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a:t>
            </a:r>
            <a:r>
              <a:rPr lang="ja-JP" altLang="en-US" dirty="0"/>
              <a:t>’</a:t>
            </a:r>
            <a:r>
              <a:rPr lang="en-US" altLang="ja-JP" dirty="0"/>
              <a:t>s Solution</a:t>
            </a:r>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a:lnSpc>
                <a:spcPct val="80000"/>
              </a:lnSpc>
              <a:defRPr/>
            </a:pPr>
            <a:r>
              <a:rPr lang="en-US" altLang="en-US" dirty="0"/>
              <a:t>Evaluation</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p:txBody>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This allows both processes to be in their critical section at the same time!</a:t>
            </a:r>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 which </a:t>
            </a:r>
            <a:br>
              <a:rPr lang="en-US" altLang="en-US" dirty="0"/>
            </a:br>
            <a:br>
              <a:rPr lang="en-US" altLang="en-US" dirty="0"/>
            </a:br>
            <a:br>
              <a:rPr lang="en-US" altLang="en-US" dirty="0"/>
            </a:br>
            <a:br>
              <a:rPr lang="en-US" altLang="en-US" dirty="0"/>
            </a:br>
            <a:endParaRPr lang="en-US" altLang="en-US" dirty="0"/>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0620" y="1821442"/>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1100138" y="160867"/>
            <a:ext cx="758666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821094" y="1233488"/>
            <a:ext cx="7443675" cy="4372487"/>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2">
              <a:lnSpc>
                <a:spcPct val="90000"/>
              </a:lnSpc>
              <a:tabLst>
                <a:tab pos="739775" algn="l"/>
                <a:tab pos="1020763" algn="l"/>
                <a:tab pos="1257300" algn="l"/>
              </a:tabLst>
            </a:pPr>
            <a:r>
              <a:rPr lang="en-US" altLang="en-US" dirty="0"/>
              <a:t>Is this practical?</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We will look at three forms of hardware support:</a:t>
            </a:r>
          </a:p>
          <a:p>
            <a:pPr lvl="1">
              <a:lnSpc>
                <a:spcPct val="90000"/>
              </a:lnSpc>
              <a:tabLst>
                <a:tab pos="739775" algn="l"/>
                <a:tab pos="1020763" algn="l"/>
                <a:tab pos="1257300" algn="l"/>
              </a:tabLst>
            </a:pPr>
            <a:r>
              <a:rPr lang="en-US" altLang="en-US" dirty="0"/>
              <a:t>Memory Barriers</a:t>
            </a:r>
          </a:p>
          <a:p>
            <a:pPr lvl="1">
              <a:lnSpc>
                <a:spcPct val="90000"/>
              </a:lnSpc>
              <a:tabLst>
                <a:tab pos="739775" algn="l"/>
                <a:tab pos="1020763" algn="l"/>
                <a:tab pos="1257300" algn="l"/>
              </a:tabLst>
            </a:pPr>
            <a:r>
              <a:rPr lang="en-US" altLang="en-US" dirty="0"/>
              <a:t>Hardware instructions</a:t>
            </a:r>
          </a:p>
          <a:p>
            <a:pPr lvl="1">
              <a:lnSpc>
                <a:spcPct val="90000"/>
              </a:lnSpc>
              <a:tabLst>
                <a:tab pos="739775" algn="l"/>
                <a:tab pos="1020763" algn="l"/>
                <a:tab pos="1257300" algn="l"/>
              </a:tabLst>
            </a:pPr>
            <a:r>
              <a:rPr lang="en-US" altLang="en-US" dirty="0"/>
              <a:t>Atomic Variables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dirty="0"/>
              <a:t>A </a:t>
            </a:r>
            <a:r>
              <a:rPr lang="en-US" altLang="en-US" b="1" dirty="0"/>
              <a:t>memory barrier</a:t>
            </a:r>
            <a:r>
              <a:rPr lang="en-US" altLang="en-US" dirty="0"/>
              <a:t> instruction is used to ensure that all loads and stores instructions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2861996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a:xfrm>
            <a:off x="837622" y="1161866"/>
            <a:ext cx="6726959" cy="4854469"/>
          </a:xfrm>
        </p:spPr>
        <p:txBody>
          <a:bodyPr/>
          <a:lstStyle/>
          <a:p>
            <a:r>
              <a:rPr lang="en-US" altLang="en-US" dirty="0"/>
              <a:t>Returning to the example of slides 6.17 - 6.18</a:t>
            </a:r>
          </a:p>
          <a:p>
            <a:r>
              <a:rPr lang="en-US" altLang="en-US" dirty="0"/>
              <a:t>We could add a memory barrier to the following instructions to ensure Thread 1 outputs 100:</a:t>
            </a:r>
          </a:p>
          <a:p>
            <a:r>
              <a:rPr lang="en-US" altLang="en-US" dirty="0"/>
              <a:t>Thread 1 now performs</a:t>
            </a:r>
            <a:br>
              <a:rPr lang="en-US" altLang="en-US" dirty="0"/>
            </a:br>
            <a:r>
              <a:rPr lang="en-US" altLang="en-US" dirty="0"/>
              <a:t>     </a:t>
            </a:r>
            <a:r>
              <a:rPr lang="en-US" altLang="en-US" b="1" kern="1200" dirty="0">
                <a:solidFill>
                  <a:srgbClr val="000000"/>
                </a:solidFill>
                <a:latin typeface="Courier New" panose="02070309020205020404" pitchFamily="49" charset="0"/>
                <a:cs typeface="+mn-cs"/>
              </a:rPr>
              <a:t>while (!flag)</a:t>
            </a:r>
            <a:br>
              <a:rPr lang="en-US" altLang="en-US" b="1" kern="1200" dirty="0">
                <a:solidFill>
                  <a:srgbClr val="000000"/>
                </a:solidFill>
                <a:latin typeface="Courier New" panose="02070309020205020404" pitchFamily="49" charset="0"/>
                <a:cs typeface="+mn-cs"/>
              </a:rPr>
            </a:br>
            <a:r>
              <a:rPr lang="en-US" altLang="en-US" b="1" kern="1200" dirty="0">
                <a:solidFill>
                  <a:srgbClr val="000000"/>
                </a:solidFill>
                <a:latin typeface="Courier New" panose="02070309020205020404" pitchFamily="49" charset="0"/>
                <a:cs typeface="+mn-cs"/>
              </a:rPr>
              <a:t>	</a:t>
            </a:r>
            <a:r>
              <a:rPr lang="en-US" altLang="en-US" b="1" kern="1200" dirty="0" err="1">
                <a:solidFill>
                  <a:srgbClr val="000000"/>
                </a:solidFill>
                <a:latin typeface="Courier New" panose="02070309020205020404" pitchFamily="49" charset="0"/>
                <a:cs typeface="+mn-cs"/>
              </a:rPr>
              <a:t>memory_barrier</a:t>
            </a:r>
            <a:r>
              <a:rPr lang="en-US" altLang="en-US" b="1" kern="1200" dirty="0">
                <a:solidFill>
                  <a:srgbClr val="000000"/>
                </a:solidFill>
                <a:latin typeface="Courier New" panose="02070309020205020404" pitchFamily="49" charset="0"/>
                <a:cs typeface="+mn-cs"/>
              </a:rPr>
              <a:t>();</a:t>
            </a:r>
            <a:br>
              <a:rPr lang="en-US" altLang="en-US" b="1" kern="1200" dirty="0">
                <a:solidFill>
                  <a:srgbClr val="000000"/>
                </a:solidFill>
                <a:latin typeface="Courier New" panose="02070309020205020404" pitchFamily="49" charset="0"/>
                <a:cs typeface="+mn-cs"/>
              </a:rPr>
            </a:br>
            <a:r>
              <a:rPr lang="en-US" altLang="en-US" b="1" kern="1200" dirty="0">
                <a:solidFill>
                  <a:srgbClr val="000000"/>
                </a:solidFill>
                <a:latin typeface="Courier New" panose="02070309020205020404" pitchFamily="49" charset="0"/>
                <a:cs typeface="+mn-cs"/>
              </a:rPr>
              <a:t>  print x</a:t>
            </a:r>
          </a:p>
          <a:p>
            <a:r>
              <a:rPr lang="en-US" altLang="en-US" dirty="0"/>
              <a:t>Thread 2 now performs</a:t>
            </a:r>
            <a:br>
              <a:rPr lang="en-US" altLang="en-US" dirty="0"/>
            </a:br>
            <a:r>
              <a:rPr lang="en-US" altLang="en-US" dirty="0"/>
              <a:t>     </a:t>
            </a:r>
            <a:r>
              <a:rPr lang="en-US" altLang="en-US" b="1" kern="1200" dirty="0">
                <a:solidFill>
                  <a:srgbClr val="000000"/>
                </a:solidFill>
                <a:latin typeface="Courier New" panose="02070309020205020404" pitchFamily="49" charset="0"/>
                <a:cs typeface="+mn-cs"/>
              </a:rPr>
              <a:t>x = 100;</a:t>
            </a:r>
            <a:br>
              <a:rPr lang="en-US" altLang="en-US" b="1" kern="1200" dirty="0">
                <a:solidFill>
                  <a:srgbClr val="000000"/>
                </a:solidFill>
                <a:latin typeface="Courier New" panose="02070309020205020404" pitchFamily="49" charset="0"/>
                <a:cs typeface="+mn-cs"/>
              </a:rPr>
            </a:br>
            <a:r>
              <a:rPr lang="en-US" altLang="en-US" b="1" kern="1200" dirty="0">
                <a:solidFill>
                  <a:srgbClr val="000000"/>
                </a:solidFill>
                <a:latin typeface="Courier New" panose="02070309020205020404" pitchFamily="49" charset="0"/>
                <a:cs typeface="+mn-cs"/>
              </a:rPr>
              <a:t>  </a:t>
            </a:r>
            <a:r>
              <a:rPr lang="en-US" altLang="en-US" b="1" kern="1200" dirty="0" err="1">
                <a:solidFill>
                  <a:srgbClr val="000000"/>
                </a:solidFill>
                <a:latin typeface="Courier New" panose="02070309020205020404" pitchFamily="49" charset="0"/>
                <a:cs typeface="+mn-cs"/>
              </a:rPr>
              <a:t>memory_barrier</a:t>
            </a:r>
            <a:r>
              <a:rPr lang="en-US" altLang="en-US" b="1" kern="1200" dirty="0">
                <a:solidFill>
                  <a:srgbClr val="000000"/>
                </a:solidFill>
                <a:latin typeface="Courier New" panose="02070309020205020404" pitchFamily="49" charset="0"/>
                <a:cs typeface="+mn-cs"/>
              </a:rPr>
              <a:t>();</a:t>
            </a:r>
            <a:br>
              <a:rPr lang="en-US" altLang="en-US" b="1" kern="1200" dirty="0">
                <a:solidFill>
                  <a:srgbClr val="000000"/>
                </a:solidFill>
                <a:latin typeface="Courier New" panose="02070309020205020404" pitchFamily="49" charset="0"/>
                <a:cs typeface="+mn-cs"/>
              </a:rPr>
            </a:br>
            <a:r>
              <a:rPr lang="en-US" altLang="en-US" b="1" kern="1200" dirty="0">
                <a:solidFill>
                  <a:srgbClr val="000000"/>
                </a:solidFill>
                <a:latin typeface="Courier New" panose="02070309020205020404" pitchFamily="49" charset="0"/>
                <a:cs typeface="+mn-cs"/>
              </a:rPr>
              <a:t>  flag = true</a:t>
            </a:r>
          </a:p>
          <a:p>
            <a:r>
              <a:rPr lang="en-US" altLang="en-US" dirty="0"/>
              <a:t>For</a:t>
            </a:r>
            <a:r>
              <a:rPr lang="en-US" altLang="en-US" dirty="0">
                <a:latin typeface="Courier New" panose="02070309020205020404" pitchFamily="49" charset="0"/>
                <a:cs typeface="Courier New" panose="02070309020205020404" pitchFamily="49" charset="0"/>
              </a:rPr>
              <a:t> </a:t>
            </a:r>
            <a:r>
              <a:rPr lang="en-US" altLang="en-US" dirty="0"/>
              <a:t>Thread 1 we are guaranteed that  that the value of </a:t>
            </a:r>
            <a:r>
              <a:rPr lang="en-US" altLang="en-US" b="1" kern="1200" dirty="0">
                <a:solidFill>
                  <a:srgbClr val="000000"/>
                </a:solidFill>
                <a:latin typeface="Courier New" panose="02070309020205020404" pitchFamily="49" charset="0"/>
                <a:cs typeface="+mn-cs"/>
              </a:rPr>
              <a:t>flag</a:t>
            </a:r>
            <a:r>
              <a:rPr lang="en-US" altLang="en-US" dirty="0"/>
              <a:t> is loaded before the value of </a:t>
            </a:r>
            <a:r>
              <a:rPr lang="en-US" altLang="en-US" b="1" kern="1200" dirty="0">
                <a:solidFill>
                  <a:srgbClr val="000000"/>
                </a:solidFill>
                <a:latin typeface="Courier New" panose="02070309020205020404" pitchFamily="49" charset="0"/>
                <a:cs typeface="+mn-cs"/>
              </a:rPr>
              <a:t>x</a:t>
            </a:r>
            <a:r>
              <a:rPr lang="en-US" altLang="en-US" dirty="0"/>
              <a:t>.</a:t>
            </a:r>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b="1" kern="1200" dirty="0">
                <a:solidFill>
                  <a:srgbClr val="000000"/>
                </a:solidFill>
                <a:latin typeface="Courier New" panose="02070309020205020404" pitchFamily="49" charset="0"/>
                <a:cs typeface="+mn-cs"/>
              </a:rPr>
              <a:t>flag</a:t>
            </a:r>
            <a:r>
              <a:rPr lang="en-US" altLang="en-US" dirty="0">
                <a:latin typeface="Courier New" panose="02070309020205020404" pitchFamily="49" charset="0"/>
                <a:cs typeface="Courier New" panose="02070309020205020404" pitchFamily="49" charset="0"/>
              </a:rPr>
              <a:t>.</a:t>
            </a:r>
          </a:p>
          <a:p>
            <a:pPr marL="0" indent="0">
              <a:buNone/>
            </a:pPr>
            <a:endParaRPr lang="en-US" altLang="en-US" dirty="0"/>
          </a:p>
        </p:txBody>
      </p:sp>
    </p:spTree>
    <p:extLst>
      <p:ext uri="{BB962C8B-B14F-4D97-AF65-F5344CB8AC3E}">
        <p14:creationId xmlns:p14="http://schemas.microsoft.com/office/powerpoint/2010/main" val="2286772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172529"/>
            <a:ext cx="6199261" cy="4147404"/>
          </a:xfrm>
        </p:spPr>
        <p:txBody>
          <a:bodyPr/>
          <a:lstStyle/>
          <a:p>
            <a:r>
              <a:rPr lang="en-US" altLang="en-US" dirty="0"/>
              <a:t>Special hardware instructions that allow us to either </a:t>
            </a:r>
            <a:r>
              <a:rPr lang="en-US" altLang="en-US" i="1" dirty="0"/>
              <a:t>test-and-modify</a:t>
            </a:r>
            <a:r>
              <a:rPr lang="en-US" altLang="en-US" dirty="0"/>
              <a:t> the content of a word, </a:t>
            </a:r>
            <a:r>
              <a:rPr lang="en-US" altLang="en-US"/>
              <a:t>or to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199261" cy="4147404"/>
          </a:xfrm>
        </p:spPr>
        <p:txBody>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sz="2000" b="1" dirty="0">
                <a:solidFill>
                  <a:srgbClr val="000000"/>
                </a:solidFill>
                <a:latin typeface="Courier New" panose="02070309020205020404" pitchFamily="49" charset="0"/>
              </a:rPr>
              <a:t>true</a:t>
            </a:r>
            <a:endParaRPr lang="en-US" altLang="en-US" sz="2000"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dirty="0"/>
              <a:t>Shared Boolean variable </a:t>
            </a:r>
            <a:r>
              <a:rPr lang="en-US" altLang="en-US" sz="2000" b="1" dirty="0">
                <a:latin typeface="Courier New" panose="02070309020205020404" pitchFamily="49" charset="0"/>
                <a:cs typeface="Courier New" panose="02070309020205020404" pitchFamily="49" charset="0"/>
              </a:rPr>
              <a:t>lock</a:t>
            </a:r>
            <a:r>
              <a:rPr lang="en-US" altLang="en-US" dirty="0"/>
              <a:t>, initialized to </a:t>
            </a:r>
            <a:r>
              <a:rPr lang="en-US" altLang="en-US" sz="2000"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 do nothing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critical section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dirty="0"/>
              <a:t>Based on busy waiting</a:t>
            </a:r>
          </a:p>
          <a:p>
            <a:pPr>
              <a:tabLst>
                <a:tab pos="741363" algn="l"/>
                <a:tab pos="1022350" algn="l"/>
                <a:tab pos="1258888" algn="l"/>
              </a:tabLst>
            </a:pPr>
            <a:r>
              <a:rPr lang="en-US" altLang="en-US" dirty="0"/>
              <a:t>Does it solve the critical-section problem?</a:t>
            </a:r>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893622" y="140434"/>
            <a:ext cx="8229600" cy="576262"/>
          </a:xfrm>
        </p:spPr>
        <p:txBody>
          <a:bodyPr/>
          <a:lstStyle/>
          <a:p>
            <a:r>
              <a:rPr lang="en-US" altLang="en-US" dirty="0"/>
              <a:t>The compare_and_swap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49" y="1046451"/>
            <a:ext cx="7807615" cy="2663102"/>
          </a:xfrm>
        </p:spPr>
        <p:txBody>
          <a:bodyPr/>
          <a:lstStyle/>
          <a:p>
            <a:r>
              <a:rPr lang="en-US" altLang="en-US" dirty="0"/>
              <a:t>Definition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400" b="1" dirty="0">
                <a:latin typeface="Courier New" panose="02070309020205020404" pitchFamily="49" charset="0"/>
              </a:rPr>
              <a:t>int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(int *value, int expected, int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b="1" dirty="0">
                <a:latin typeface="Courier New" panose="02070309020205020404" pitchFamily="49" charset="0"/>
              </a:rPr>
              <a:t>    </a:t>
            </a:r>
            <a:r>
              <a:rPr lang="en-US" altLang="en-US" sz="14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*value =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a:t>
            </a:r>
            <a:endParaRPr lang="en-US" altLang="en-US"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sz="2000" b="1" dirty="0">
                <a:latin typeface="Courier New" panose="02070309020205020404" pitchFamily="49" charset="0"/>
                <a:cs typeface="Courier New" panose="02070309020205020404" pitchFamily="49" charset="0"/>
              </a:rPr>
              <a:t>value</a:t>
            </a:r>
            <a:endParaRPr lang="en-US" altLang="en-US" sz="2000" dirty="0"/>
          </a:p>
          <a:p>
            <a:pPr lvl="1"/>
            <a:r>
              <a:rPr lang="en-US" altLang="en-US" dirty="0"/>
              <a:t>Set  the variable </a:t>
            </a:r>
            <a:r>
              <a:rPr lang="en-US" altLang="en-US" sz="2000"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sz="2000" b="1" dirty="0" err="1">
                <a:latin typeface="Courier New" panose="02070309020205020404" pitchFamily="49" charset="0"/>
                <a:cs typeface="Courier New" panose="02070309020205020404" pitchFamily="49" charset="0"/>
              </a:rPr>
              <a:t>new_value</a:t>
            </a:r>
            <a:r>
              <a:rPr lang="en-US" altLang="en-US" sz="2000" dirty="0"/>
              <a:t> </a:t>
            </a:r>
            <a:r>
              <a:rPr lang="en-US" altLang="en-US" dirty="0"/>
              <a:t>but only if </a:t>
            </a:r>
            <a:r>
              <a:rPr lang="en-US" altLang="en-US" b="1" dirty="0">
                <a:latin typeface="Courier New" panose="02070309020205020404" pitchFamily="49" charset="0"/>
                <a:cs typeface="Courier New" panose="02070309020205020404" pitchFamily="49" charset="0"/>
              </a:rPr>
              <a:t>*</a:t>
            </a:r>
            <a:r>
              <a:rPr lang="en-US" altLang="en-US" sz="2000"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827088" y="1211263"/>
            <a:ext cx="7747952" cy="4833937"/>
          </a:xfrm>
        </p:spPr>
        <p:txBody>
          <a:bodyPr/>
          <a:lstStyle/>
          <a:p>
            <a:pPr>
              <a:lnSpc>
                <a:spcPct val="90000"/>
              </a:lnSpc>
              <a:tabLst>
                <a:tab pos="741363" algn="l"/>
                <a:tab pos="1022350" algn="l"/>
                <a:tab pos="1258888" algn="l"/>
              </a:tabLst>
            </a:pPr>
            <a:r>
              <a:rPr lang="en-US" altLang="en-US" dirty="0"/>
              <a:t>Shared integer  </a:t>
            </a:r>
            <a:r>
              <a:rPr lang="en-US" altLang="ja-JP" sz="2000"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741363" algn="l"/>
                <a:tab pos="1022350" algn="l"/>
                <a:tab pos="1258888" algn="l"/>
              </a:tabLst>
            </a:pPr>
            <a:r>
              <a:rPr lang="en-US" altLang="en-US" dirty="0"/>
              <a:t>Solution: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600" b="1" dirty="0">
                <a:latin typeface="Courier New" panose="02070309020205020404" pitchFamily="49" charset="0"/>
              </a:rPr>
              <a:t>while (true){</a:t>
            </a:r>
            <a:br>
              <a:rPr lang="en-US" altLang="en-US" sz="1600" b="1" dirty="0">
                <a:latin typeface="Courier New" panose="02070309020205020404" pitchFamily="49" charset="0"/>
              </a:rPr>
            </a:br>
            <a:r>
              <a:rPr lang="en-US" altLang="en-US" sz="1600" b="1" dirty="0">
                <a:latin typeface="Courier New" panose="02070309020205020404" pitchFamily="49" charset="0"/>
              </a:rPr>
              <a:t>    		while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 do nothing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critical section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lock = 0;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a:t>
            </a:r>
          </a:p>
          <a:p>
            <a:pPr>
              <a:tabLst>
                <a:tab pos="741363" algn="l"/>
                <a:tab pos="1022350" algn="l"/>
                <a:tab pos="1258888" algn="l"/>
              </a:tabLst>
            </a:pPr>
            <a:r>
              <a:rPr lang="en-US" altLang="en-US" dirty="0"/>
              <a:t>Based on busy waiting</a:t>
            </a:r>
          </a:p>
          <a:p>
            <a:pPr>
              <a:tabLst>
                <a:tab pos="741363" algn="l"/>
                <a:tab pos="1022350" algn="l"/>
                <a:tab pos="1258888" algn="l"/>
              </a:tabLst>
            </a:pPr>
            <a:r>
              <a:rPr lang="en-US" altLang="en-US"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1217728" y="132320"/>
            <a:ext cx="7931150" cy="576262"/>
          </a:xfrm>
        </p:spPr>
        <p:txBody>
          <a:bodyPr/>
          <a:lstStyle/>
          <a:p>
            <a:r>
              <a:rPr lang="en-US" altLang="en-US" sz="2800" dirty="0"/>
              <a:t>Bounded-waiting with compare-and-swap</a:t>
            </a:r>
          </a:p>
        </p:txBody>
      </p:sp>
      <p:sp>
        <p:nvSpPr>
          <p:cNvPr id="39938" name="Content Placeholder 2">
            <a:extLst>
              <a:ext uri="{FF2B5EF4-FFF2-40B4-BE49-F238E27FC236}">
                <a16:creationId xmlns:a16="http://schemas.microsoft.com/office/drawing/2014/main"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400" b="1" dirty="0">
                <a:latin typeface="Courier New" panose="02070309020205020404" pitchFamily="49" charset="0"/>
              </a:rPr>
              <a:t>while (true) {</a:t>
            </a:r>
            <a:br>
              <a:rPr lang="en-US" altLang="en-US" sz="1400" b="1" dirty="0">
                <a:latin typeface="Courier New" panose="02070309020205020404" pitchFamily="49" charset="0"/>
              </a:rPr>
            </a:b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true;</a:t>
            </a:r>
            <a:br>
              <a:rPr lang="en-US" altLang="en-US" sz="1400" b="1" dirty="0">
                <a:latin typeface="Courier New" panose="02070309020205020404" pitchFamily="49" charset="0"/>
              </a:rPr>
            </a:br>
            <a:r>
              <a:rPr lang="en-US" altLang="en-US" sz="1400" b="1" dirty="0">
                <a:latin typeface="Courier New" panose="02070309020205020404" pitchFamily="49" charset="0"/>
              </a:rPr>
              <a:t>   key = 1;</a:t>
            </a:r>
            <a:br>
              <a:rPr lang="en-US" altLang="en-US" sz="1400" b="1" dirty="0">
                <a:latin typeface="Courier New" panose="02070309020205020404" pitchFamily="49" charset="0"/>
              </a:rPr>
            </a:br>
            <a:r>
              <a:rPr lang="en-US" altLang="en-US" sz="1400" b="1" dirty="0">
                <a:latin typeface="Courier New" panose="02070309020205020404" pitchFamily="49" charset="0"/>
              </a:rPr>
              <a:t>   while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key == 1) </a:t>
            </a:r>
          </a:p>
          <a:p>
            <a:pPr marL="0" indent="0">
              <a:buFont typeface="Monotype Sorts" pitchFamily="-84" charset="2"/>
              <a:buNone/>
            </a:pPr>
            <a:r>
              <a:rPr lang="en-US" altLang="en-US" sz="1400" b="1" dirty="0">
                <a:latin typeface="Courier New" panose="02070309020205020404" pitchFamily="49" charset="0"/>
              </a:rPr>
              <a:t>      key =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(&amp;lock,0,1); </a:t>
            </a:r>
          </a:p>
          <a:p>
            <a:pPr marL="0" indent="0">
              <a:buFont typeface="Monotype Sorts" pitchFamily="-84" charset="2"/>
              <a:buNone/>
            </a:pPr>
            <a:r>
              <a:rPr lang="en-US" altLang="en-US" sz="1400" b="1" dirty="0">
                <a:latin typeface="Courier New" panose="02070309020205020404" pitchFamily="49" charset="0"/>
              </a:rPr>
              <a:t>   waiting[</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false; </a:t>
            </a:r>
          </a:p>
          <a:p>
            <a:pPr marL="0" indent="0">
              <a:buFont typeface="Monotype Sorts" pitchFamily="-84" charset="2"/>
              <a:buNone/>
            </a:pPr>
            <a:r>
              <a:rPr lang="en-US" altLang="en-US" sz="1400" b="1" dirty="0">
                <a:latin typeface="Courier New" panose="02070309020205020404" pitchFamily="49" charset="0"/>
              </a:rPr>
              <a:t>   /* critical section */ </a:t>
            </a:r>
          </a:p>
          <a:p>
            <a:pPr marL="0" indent="0">
              <a:buFont typeface="Monotype Sorts" pitchFamily="-84" charset="2"/>
              <a:buNone/>
            </a:pPr>
            <a:r>
              <a:rPr lang="en-US" altLang="en-US" sz="1400" b="1" dirty="0">
                <a:latin typeface="Courier New" panose="02070309020205020404" pitchFamily="49" charset="0"/>
              </a:rPr>
              <a:t>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+ 1) % n; </a:t>
            </a:r>
          </a:p>
          <a:p>
            <a:pPr marL="0" indent="0">
              <a:buFont typeface="Monotype Sorts" pitchFamily="-84" charset="2"/>
              <a:buNone/>
            </a:pPr>
            <a:r>
              <a:rPr lang="en-US" altLang="en-US" sz="1400" b="1" dirty="0">
                <a:latin typeface="Courier New" panose="02070309020205020404" pitchFamily="49" charset="0"/>
              </a:rPr>
              <a:t>   while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&amp;&amp; !waiting[j]) </a:t>
            </a:r>
          </a:p>
          <a:p>
            <a:pPr marL="0" indent="0">
              <a:buFont typeface="Monotype Sorts" pitchFamily="-84" charset="2"/>
              <a:buNone/>
            </a:pPr>
            <a:r>
              <a:rPr lang="en-US" altLang="en-US" sz="1400" b="1" dirty="0">
                <a:latin typeface="Courier New" panose="02070309020205020404" pitchFamily="49" charset="0"/>
              </a:rPr>
              <a:t>      j = (j + 1) % n; </a:t>
            </a:r>
          </a:p>
          <a:p>
            <a:pPr marL="0" indent="0">
              <a:buFont typeface="Monotype Sorts" pitchFamily="-84" charset="2"/>
              <a:buNone/>
            </a:pPr>
            <a:r>
              <a:rPr lang="en-US" altLang="en-US" sz="1400" b="1" dirty="0">
                <a:latin typeface="Courier New" panose="02070309020205020404" pitchFamily="49" charset="0"/>
              </a:rPr>
              <a:t>   if (j == </a:t>
            </a:r>
            <a:r>
              <a:rPr lang="en-US" altLang="en-US" sz="1400" b="1" dirty="0" err="1">
                <a:latin typeface="Courier New" panose="02070309020205020404" pitchFamily="49" charset="0"/>
              </a:rPr>
              <a:t>i</a:t>
            </a:r>
            <a:r>
              <a:rPr lang="en-US" altLang="en-US" sz="1400" b="1" dirty="0">
                <a:latin typeface="Courier New" panose="02070309020205020404" pitchFamily="49" charset="0"/>
              </a:rPr>
              <a:t>) </a:t>
            </a:r>
          </a:p>
          <a:p>
            <a:pPr marL="0" indent="0">
              <a:buFont typeface="Monotype Sorts" pitchFamily="-84" charset="2"/>
              <a:buNone/>
            </a:pPr>
            <a:r>
              <a:rPr lang="en-US" altLang="en-US" sz="1400" b="1" dirty="0">
                <a:latin typeface="Courier New" panose="02070309020205020404" pitchFamily="49" charset="0"/>
              </a:rPr>
              <a:t>      lock = 0; </a:t>
            </a:r>
          </a:p>
          <a:p>
            <a:pPr marL="0" indent="0">
              <a:buFont typeface="Monotype Sorts" pitchFamily="-84" charset="2"/>
              <a:buNone/>
            </a:pPr>
            <a:r>
              <a:rPr lang="en-US" altLang="en-US" sz="1400" b="1" dirty="0">
                <a:latin typeface="Courier New" panose="02070309020205020404" pitchFamily="49" charset="0"/>
              </a:rPr>
              <a:t>   else </a:t>
            </a:r>
          </a:p>
          <a:p>
            <a:pPr marL="0" indent="0">
              <a:buFont typeface="Monotype Sorts" pitchFamily="-84" charset="2"/>
              <a:buNone/>
            </a:pPr>
            <a:r>
              <a:rPr lang="en-US" altLang="en-US" sz="1400" b="1" dirty="0">
                <a:latin typeface="Courier New" panose="02070309020205020404" pitchFamily="49" charset="0"/>
              </a:rPr>
              <a:t>      waiting[j] = false; </a:t>
            </a:r>
          </a:p>
          <a:p>
            <a:pPr marL="0" indent="0">
              <a:buFont typeface="Monotype Sorts" pitchFamily="-84" charset="2"/>
              <a:buNone/>
            </a:pPr>
            <a:r>
              <a:rPr lang="en-US" altLang="en-US" sz="1400" b="1" dirty="0">
                <a:latin typeface="Courier New" panose="02070309020205020404" pitchFamily="49" charset="0"/>
              </a:rPr>
              <a:t>   /* remainder section */ </a:t>
            </a:r>
          </a:p>
          <a:p>
            <a:pPr marL="0" indent="0">
              <a:buFont typeface="Monotype Sorts" pitchFamily="-84" charset="2"/>
              <a:buNone/>
            </a:pPr>
            <a:r>
              <a:rPr lang="en-US" altLang="en-US" sz="1400" b="1" dirty="0">
                <a:latin typeface="Courier New" panose="02070309020205020404"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D194BB06-2708-484A-A48B-C0104FD92DF4}"/>
              </a:ext>
            </a:extLst>
          </p:cNvPr>
          <p:cNvSpPr>
            <a:spLocks noGrp="1"/>
          </p:cNvSpPr>
          <p:nvPr>
            <p:ph idx="1"/>
          </p:nvPr>
        </p:nvSpPr>
        <p:spPr>
          <a:xfrm>
            <a:off x="839756" y="1144589"/>
            <a:ext cx="6770084" cy="4209731"/>
          </a:xfrm>
        </p:spPr>
        <p:txBody>
          <a:bodyPr/>
          <a:lstStyle/>
          <a:p>
            <a:r>
              <a:rPr lang="en-US" altLang="en-US" dirty="0"/>
              <a:t>Describe the critical-section problem and illustrate a race condition</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a:p>
            <a:r>
              <a:rPr lang="en-US" altLang="en-US" dirty="0"/>
              <a:t>Evaluate tools that solve the critical-section problem in low-,  Moderate-, and high-contention scenarios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806450" y="1162368"/>
            <a:ext cx="6724649" cy="4583111"/>
          </a:xfrm>
        </p:spPr>
        <p:txBody>
          <a:bodyPr/>
          <a:lstStyle/>
          <a:p>
            <a:r>
              <a:rPr lang="en-US" altLang="en-US" dirty="0"/>
              <a:t>Typically, instructions such as compare-and-swap are used as building blocks for other synchronization tools.</a:t>
            </a:r>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Booleans.</a:t>
            </a:r>
          </a:p>
          <a:p>
            <a:r>
              <a:rPr lang="en-US" altLang="en-US" dirty="0"/>
              <a:t>For example:</a:t>
            </a:r>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2000"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br>
              <a:rPr lang="en-US" altLang="en-US" dirty="0"/>
            </a:br>
            <a:br>
              <a:rPr lang="en-US" altLang="en-US" dirty="0"/>
            </a:b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50" y="1233488"/>
            <a:ext cx="8229600" cy="5329237"/>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br>
              <a:rPr lang="en-US" altLang="en-US" dirty="0"/>
            </a:br>
            <a:r>
              <a:rPr lang="en-US" altLang="en-US" b="1" dirty="0">
                <a:latin typeface="Courier New" panose="02070309020205020404" pitchFamily="49" charset="0"/>
                <a:cs typeface="Courier New" panose="02070309020205020404" pitchFamily="49" charset="0"/>
              </a:rPr>
              <a:t>void increment(</a:t>
            </a:r>
            <a:r>
              <a:rPr lang="en-US" altLang="en-US" b="1" dirty="0" err="1">
                <a:latin typeface="Courier New" panose="02070309020205020404" pitchFamily="49" charset="0"/>
                <a:cs typeface="Courier New" panose="02070309020205020404" pitchFamily="49" charset="0"/>
              </a:rPr>
              <a:t>atomic_int</a:t>
            </a:r>
            <a:r>
              <a:rPr lang="en-US" altLang="en-US" b="1" dirty="0">
                <a:latin typeface="Courier New" panose="02070309020205020404" pitchFamily="49" charset="0"/>
                <a:cs typeface="Courier New" panose="02070309020205020404" pitchFamily="49" charset="0"/>
              </a:rPr>
              <a:t>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int temp;</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do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temp = *v;</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while (temp != (</a:t>
            </a:r>
            <a:r>
              <a:rPr lang="en-US" altLang="en-US" b="1" dirty="0" err="1">
                <a:latin typeface="Courier New" panose="02070309020205020404" pitchFamily="49" charset="0"/>
                <a:cs typeface="Courier New" panose="02070309020205020404" pitchFamily="49" charset="0"/>
              </a:rPr>
              <a:t>compare_and_swap</a:t>
            </a:r>
            <a:r>
              <a:rPr lang="en-US" altLang="en-US" b="1" dirty="0">
                <a:latin typeface="Courier New" panose="02070309020205020404" pitchFamily="49" charset="0"/>
                <a:cs typeface="Courier New" panose="02070309020205020404" pitchFamily="49" charset="0"/>
              </a:rPr>
              <a:t>(v,temp,temp+1));</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br>
              <a:rPr lang="en-US" altLang="en-US" dirty="0"/>
            </a:b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Two operations:</a:t>
            </a:r>
          </a:p>
          <a:p>
            <a:pPr lvl="1">
              <a:lnSpc>
                <a:spcPct val="90000"/>
              </a:lnSpc>
            </a:pP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sz="2000" b="1" dirty="0">
                <a:latin typeface="Courier New" panose="02070309020205020404" pitchFamily="49" charset="0"/>
              </a:rPr>
              <a:t>release()</a:t>
            </a:r>
            <a:r>
              <a:rPr lang="en-US" altLang="en-US" sz="2000" dirty="0"/>
              <a:t> a</a:t>
            </a:r>
            <a:r>
              <a:rPr lang="en-US" altLang="en-US" dirty="0"/>
              <a:t> lock</a:t>
            </a:r>
          </a:p>
          <a:p>
            <a:pPr>
              <a:lnSpc>
                <a:spcPct val="90000"/>
              </a:lnSpc>
            </a:pPr>
            <a:r>
              <a:rPr lang="en-US" altLang="en-US" dirty="0"/>
              <a:t>The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dirty="0"/>
              <a:t>are executed  atomically</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a:t>
            </a:r>
            <a:r>
              <a:rPr lang="en-US" altLang="en-US" b="1" dirty="0">
                <a:solidFill>
                  <a:srgbClr val="3366FF"/>
                </a:solidFill>
              </a:rPr>
              <a:t> </a:t>
            </a:r>
            <a:r>
              <a:rPr lang="en-US" altLang="en-US" b="1" dirty="0">
                <a:solidFill>
                  <a:srgbClr val="006699"/>
                </a:solidFill>
                <a:latin typeface="+mj-lt"/>
              </a:rPr>
              <a:t>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74A0C2-4038-40CE-B8F5-4EE988D17AB5}"/>
              </a:ext>
            </a:extLst>
          </p:cNvPr>
          <p:cNvSpPr/>
          <p:nvPr/>
        </p:nvSpPr>
        <p:spPr bwMode="auto">
          <a:xfrm>
            <a:off x="3178175" y="2025383"/>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3120562"/>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286000" y="1454754"/>
            <a:ext cx="4572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remainder 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9" y="1102679"/>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dirty="0">
                <a:solidFill>
                  <a:srgbClr val="006699"/>
                </a:solidFill>
                <a:latin typeface="+mj-lt"/>
              </a:rPr>
              <a:t>Counting</a:t>
            </a:r>
            <a:r>
              <a:rPr lang="en-US" altLang="en-US" b="1" dirty="0">
                <a:solidFill>
                  <a:srgbClr val="3366FF"/>
                </a:solidFill>
              </a:rPr>
              <a:t> </a:t>
            </a:r>
            <a:r>
              <a:rPr lang="en-US" altLang="en-US" b="1" dirty="0">
                <a:solidFill>
                  <a:srgbClr val="006699"/>
                </a:solidFill>
                <a:latin typeface="+mj-lt"/>
              </a:rPr>
              <a:t>semaphore</a:t>
            </a:r>
            <a:r>
              <a:rPr lang="en-US" altLang="en-US" b="1" dirty="0">
                <a:solidFill>
                  <a:srgbClr val="3366FF"/>
                </a:solidFill>
              </a:rPr>
              <a:t> </a:t>
            </a:r>
            <a:r>
              <a:rPr lang="en-US" altLang="en-US" dirty="0"/>
              <a:t>– integer value can range over an unrestricted domain</a:t>
            </a:r>
          </a:p>
          <a:p>
            <a:pPr>
              <a:tabLst>
                <a:tab pos="2001838" algn="ctr"/>
                <a:tab pos="4513263" algn="ctr"/>
              </a:tabLst>
            </a:pPr>
            <a:r>
              <a:rPr lang="en-US" altLang="en-US" b="1" dirty="0">
                <a:solidFill>
                  <a:srgbClr val="006699"/>
                </a:solidFill>
                <a:latin typeface="+mj-lt"/>
              </a:rPr>
              <a:t>Binary</a:t>
            </a:r>
            <a:r>
              <a:rPr lang="en-US" altLang="en-US" b="1" dirty="0">
                <a:solidFill>
                  <a:srgbClr val="3366FF"/>
                </a:solidFill>
              </a:rPr>
              <a:t> </a:t>
            </a:r>
            <a:r>
              <a:rPr lang="en-US" altLang="en-US" b="1" dirty="0">
                <a:solidFill>
                  <a:srgbClr val="006699"/>
                </a:solidFill>
                <a:latin typeface="+mj-lt"/>
              </a:rPr>
              <a:t>semaphore</a:t>
            </a:r>
            <a:r>
              <a:rPr lang="en-US" altLang="en-US" b="1" dirty="0">
                <a:solidFill>
                  <a:srgbClr val="3366FF"/>
                </a:solidFill>
              </a:rPr>
              <a:t>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006699"/>
                </a:solidFill>
                <a:latin typeface="+mj-lt"/>
                <a:sym typeface="MT Extra" panose="05050102010205020202" pitchFamily="18" charset="2"/>
              </a:rPr>
              <a:t>mutex</a:t>
            </a:r>
            <a:r>
              <a:rPr lang="en-US" altLang="en-US" b="1" dirty="0">
                <a:solidFill>
                  <a:srgbClr val="3366FF"/>
                </a:solidFill>
                <a:sym typeface="MT Extra" panose="05050102010205020202" pitchFamily="18" charset="2"/>
              </a:rPr>
              <a:t> </a:t>
            </a:r>
            <a:r>
              <a:rPr lang="en-US" altLang="en-US" b="1" dirty="0">
                <a:solidFill>
                  <a:srgbClr val="006699"/>
                </a:solidFill>
                <a:latin typeface="+mj-lt"/>
                <a:sym typeface="MT Extra" panose="05050102010205020202" pitchFamily="18" charset="2"/>
              </a:rPr>
              <a:t>lock</a:t>
            </a:r>
          </a:p>
          <a:p>
            <a:pP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using binary semaphores</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6612891" cy="4524692"/>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sz="2000"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a:t>
            </a:r>
          </a:p>
          <a:p>
            <a:pPr lvl="1">
              <a:tabLst>
                <a:tab pos="2001838" algn="ctr"/>
                <a:tab pos="4513263" algn="ctr"/>
              </a:tabLst>
            </a:pPr>
            <a:r>
              <a:rPr lang="en-US" altLang="ja-JP" dirty="0">
                <a:sym typeface="MT Extra" panose="05050102010205020202" pitchFamily="18" charset="2"/>
              </a:rPr>
              <a:t>Code: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14375" y="251392"/>
            <a:ext cx="8534400" cy="457200"/>
          </a:xfrm>
        </p:spPr>
        <p:txBody>
          <a:bodyPr/>
          <a:lstStyle/>
          <a:p>
            <a:pPr eaLnBrk="1" hangingPunct="1"/>
            <a:r>
              <a:rPr lang="en-US" altLang="en-US" dirty="0"/>
              <a:t>Semaphore Usage Example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6686551" cy="4468811"/>
          </a:xfrm>
        </p:spPr>
        <p:txBody>
          <a:bodyPr/>
          <a:lstStyle/>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sz="2000"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Code: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944217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13638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Can be implemented using any of the critical sections solutions we discussed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a:t>
            </a:r>
            <a:r>
              <a:rPr lang="en-US" altLang="en-US" b="1" dirty="0">
                <a:solidFill>
                  <a:srgbClr val="3366FF"/>
                </a:solidFill>
              </a:rPr>
              <a:t> </a:t>
            </a:r>
            <a:r>
              <a:rPr lang="en-US" altLang="en-US" b="1" dirty="0">
                <a:solidFill>
                  <a:srgbClr val="006699"/>
                </a:solidFill>
                <a:latin typeface="+mj-lt"/>
              </a:rPr>
              <a:t>waiting</a:t>
            </a:r>
            <a:r>
              <a:rPr lang="en-US" altLang="en-US" dirty="0">
                <a:solidFill>
                  <a:srgbClr val="3366FF"/>
                </a:solidFill>
              </a:rPr>
              <a:t>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for “regular” applications, where the application may spend lots of time in critical sections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extLst>
      <p:ext uri="{BB962C8B-B14F-4D97-AF65-F5344CB8AC3E}">
        <p14:creationId xmlns:p14="http://schemas.microsoft.com/office/powerpoint/2010/main" val="2850497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r>
              <a:rPr lang="en-US" altLang="en-US" dirty="0"/>
              <a:t>With each semaphore there is an associated waiting queue. </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Waiting queue</a:t>
            </a:r>
          </a:p>
          <a:p>
            <a:pPr marL="0" indent="0">
              <a:buNone/>
            </a:pPr>
            <a:r>
              <a:rPr lang="en-US" altLang="en-US" b="1" dirty="0">
                <a:latin typeface="Courier New" panose="02070309020205020404" pitchFamily="49" charset="0"/>
              </a:rPr>
              <a:t>    typedef struct { </a:t>
            </a:r>
          </a:p>
          <a:p>
            <a:pPr>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value; </a:t>
            </a:r>
          </a:p>
          <a:p>
            <a:pPr>
              <a:buFont typeface="Monotype Sorts" pitchFamily="-84" charset="2"/>
              <a:buNone/>
            </a:pPr>
            <a:r>
              <a:rPr lang="en-US" altLang="en-US" b="1" dirty="0">
                <a:latin typeface="Courier New" panose="02070309020205020404" pitchFamily="49" charset="0"/>
              </a:rPr>
              <a:t>   	struct process *list; </a:t>
            </a:r>
          </a:p>
          <a:p>
            <a:pPr>
              <a:buFont typeface="Monotype Sorts" pitchFamily="-84" charset="2"/>
              <a:buNone/>
            </a:pPr>
            <a:r>
              <a:rPr lang="en-US" altLang="en-US"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4068316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838588" y="1144200"/>
            <a:ext cx="7191909" cy="4851019"/>
          </a:xfrm>
        </p:spPr>
        <p:txBody>
          <a:bodyPr/>
          <a:lstStyle/>
          <a:p>
            <a:r>
              <a:rPr lang="en-US" altLang="en-US" dirty="0"/>
              <a:t>Processes can execute concurrently</a:t>
            </a:r>
          </a:p>
          <a:p>
            <a:pPr lvl="1"/>
            <a:r>
              <a:rPr lang="en-US" altLang="en-US" dirty="0"/>
              <a:t>May be interrupted at any time, partially completing execution</a:t>
            </a:r>
          </a:p>
          <a:p>
            <a:r>
              <a:rPr lang="en-US" altLang="en-US" dirty="0"/>
              <a:t>Concurrent access to shared data may result in data inconsistency</a:t>
            </a:r>
          </a:p>
          <a:p>
            <a:r>
              <a:rPr lang="en-US" altLang="en-US" dirty="0"/>
              <a:t>Maintaining data consistency requires mechanisms to ensure the orderly execution of cooperating processes</a:t>
            </a:r>
          </a:p>
          <a:p>
            <a:r>
              <a:rPr lang="en-US" altLang="en-US" dirty="0"/>
              <a:t>We illustrated in chapter 4 the problem when we considered the Bounded Buffer problem with use of a counter that is updated concurrently by the producer and consumer,. Which lead to race condition.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of the wait operation</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154113" y="1033780"/>
            <a:ext cx="6882447" cy="4493260"/>
          </a:xfrm>
        </p:spPr>
        <p:txBody>
          <a:bodyPr/>
          <a:lstStyle/>
          <a:p>
            <a:r>
              <a:rPr lang="en-US" altLang="en-US" dirty="0"/>
              <a:t>The  </a:t>
            </a:r>
            <a:r>
              <a:rPr lang="en-US" altLang="en-US" sz="2000" b="1" dirty="0">
                <a:latin typeface="Courier New" panose="02070309020205020404" pitchFamily="49" charset="0"/>
              </a:rPr>
              <a:t>wait </a:t>
            </a:r>
            <a:r>
              <a:rPr lang="en-US" altLang="en-US" dirty="0"/>
              <a:t>operation:</a:t>
            </a:r>
          </a:p>
          <a:p>
            <a:pPr marL="0" indent="0">
              <a:buFont typeface="Monotype Sorts" pitchFamily="-84" charset="2"/>
              <a:buNone/>
            </a:pPr>
            <a:r>
              <a:rPr lang="en-US" altLang="en-US" sz="1600" b="1" dirty="0">
                <a:latin typeface="Courier New" panose="02070309020205020404" pitchFamily="49" charset="0"/>
              </a:rPr>
              <a:t>     wait(semaphore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p>
          <a:p>
            <a:pPr marL="0" indent="0">
              <a:buFont typeface="Monotype Sorts" pitchFamily="-84" charset="2"/>
              <a:buNone/>
            </a:pPr>
            <a:r>
              <a:rPr lang="en-US" altLang="en-US" sz="1600" b="1" dirty="0">
                <a:latin typeface="Courier New" panose="02070309020205020404" pitchFamily="49" charset="0"/>
              </a:rPr>
              <a:t>         sleep();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     }</a:t>
            </a:r>
          </a:p>
          <a:p>
            <a:r>
              <a:rPr lang="en-US" altLang="en-US" dirty="0"/>
              <a:t>The </a:t>
            </a:r>
            <a:r>
              <a:rPr lang="en-US" altLang="en-US" sz="2000" b="1" dirty="0">
                <a:latin typeface="Courier New" panose="02070309020205020404" pitchFamily="49" charset="0"/>
              </a:rPr>
              <a:t>sleep() </a:t>
            </a:r>
            <a:r>
              <a:rPr lang="en-US" altLang="en-US" dirty="0"/>
              <a:t>suspends the process that invoked it. </a:t>
            </a:r>
          </a:p>
          <a:p>
            <a:pPr marL="0" indent="0">
              <a:buNone/>
            </a:pPr>
            <a:endParaRPr lang="en-US" altLang="en-US" sz="1600" b="1" dirty="0">
              <a:latin typeface="Courier New" panose="02070309020205020404" pitchFamily="49" charset="0"/>
            </a:endParaRP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endParaRPr lang="en-US" altLang="en-US" sz="1600" b="1" dirty="0">
              <a:latin typeface="Courier New" panose="02070309020205020404" pitchFamily="49" charset="0"/>
            </a:endParaRPr>
          </a:p>
        </p:txBody>
      </p:sp>
    </p:spTree>
    <p:extLst>
      <p:ext uri="{BB962C8B-B14F-4D97-AF65-F5344CB8AC3E}">
        <p14:creationId xmlns:p14="http://schemas.microsoft.com/office/powerpoint/2010/main" val="4287188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of the signal operation</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154113" y="1033780"/>
            <a:ext cx="7146607" cy="4462780"/>
          </a:xfrm>
        </p:spPr>
        <p:txBody>
          <a:bodyPr/>
          <a:lstStyle/>
          <a:p>
            <a:r>
              <a:rPr lang="en-US" altLang="en-US" dirty="0"/>
              <a:t>The  </a:t>
            </a:r>
            <a:r>
              <a:rPr lang="en-US" altLang="en-US" sz="2000" b="1" dirty="0">
                <a:latin typeface="Courier New" panose="02070309020205020404" pitchFamily="49" charset="0"/>
              </a:rPr>
              <a:t>signal </a:t>
            </a:r>
            <a:r>
              <a:rPr lang="en-US" altLang="en-US" dirty="0"/>
              <a:t>operation:</a:t>
            </a:r>
          </a:p>
          <a:p>
            <a:pPr marL="0" indent="0">
              <a:buFont typeface="Monotype Sorts" pitchFamily="-84" charset="2"/>
              <a:buNone/>
            </a:pPr>
            <a:r>
              <a:rPr lang="en-US" altLang="en-US" dirty="0"/>
              <a:t>            </a:t>
            </a:r>
            <a:r>
              <a:rPr lang="en-US" altLang="en-US" sz="1800" b="1" dirty="0">
                <a:latin typeface="Courier New" panose="02070309020205020404" pitchFamily="49" charset="0"/>
              </a:rPr>
              <a:t>signal(semaphore *S) { </a:t>
            </a:r>
          </a:p>
          <a:p>
            <a:pPr marL="0" indent="0">
              <a:buFont typeface="Monotype Sorts" pitchFamily="-84" charset="2"/>
              <a:buNone/>
            </a:pPr>
            <a:r>
              <a:rPr lang="en-US" altLang="en-US" sz="1800" b="1" dirty="0">
                <a:latin typeface="Courier New" panose="02070309020205020404" pitchFamily="49" charset="0"/>
              </a:rPr>
              <a:t>      S-&gt;value++; </a:t>
            </a:r>
          </a:p>
          <a:p>
            <a:pPr marL="0" indent="0">
              <a:buFont typeface="Monotype Sorts" pitchFamily="-84" charset="2"/>
              <a:buNone/>
            </a:pPr>
            <a:r>
              <a:rPr lang="en-US" altLang="en-US" sz="1800" b="1" dirty="0">
                <a:latin typeface="Courier New" panose="02070309020205020404" pitchFamily="49" charset="0"/>
              </a:rPr>
              <a:t>          if (S-&gt;value &lt;= 0) {</a:t>
            </a:r>
            <a:br>
              <a:rPr lang="en-US" altLang="en-US" sz="1800" b="1" dirty="0">
                <a:latin typeface="Courier New" panose="02070309020205020404" pitchFamily="49" charset="0"/>
              </a:rPr>
            </a:br>
            <a:r>
              <a:rPr lang="en-US" altLang="en-US" sz="1800" b="1" dirty="0">
                <a:latin typeface="Courier New" panose="02070309020205020404" pitchFamily="49" charset="0"/>
              </a:rPr>
              <a:t>          remove a process P from S-&gt;list; </a:t>
            </a:r>
          </a:p>
          <a:p>
            <a:pPr marL="0" indent="0">
              <a:buFont typeface="Monotype Sorts" pitchFamily="-84" charset="2"/>
              <a:buNone/>
            </a:pPr>
            <a:r>
              <a:rPr lang="en-US" altLang="en-US" sz="1800" b="1" dirty="0">
                <a:latin typeface="Courier New" panose="02070309020205020404" pitchFamily="49" charset="0"/>
              </a:rPr>
              <a:t>          wakeup(P); </a:t>
            </a:r>
          </a:p>
          <a:p>
            <a:pPr marL="0" indent="0">
              <a:buFont typeface="Monotype Sorts" pitchFamily="-84" charset="2"/>
              <a:buNone/>
            </a:pPr>
            <a:r>
              <a:rPr lang="en-US" altLang="en-US" sz="1800" b="1" dirty="0">
                <a:latin typeface="Courier New" panose="02070309020205020404" pitchFamily="49" charset="0"/>
              </a:rPr>
              <a:t>          } </a:t>
            </a:r>
          </a:p>
          <a:p>
            <a:pPr marL="0" indent="0">
              <a:buFont typeface="Monotype Sorts" pitchFamily="-84" charset="2"/>
              <a:buNone/>
            </a:pPr>
            <a:r>
              <a:rPr lang="en-US" altLang="en-US" sz="1800" b="1" dirty="0">
                <a:latin typeface="Courier New" panose="02070309020205020404" pitchFamily="49" charset="0"/>
              </a:rPr>
              <a:t>      }</a:t>
            </a:r>
            <a:endParaRPr lang="en-US" altLang="en-US" dirty="0"/>
          </a:p>
          <a:p>
            <a:r>
              <a:rPr lang="en-US" altLang="en-US" dirty="0"/>
              <a:t>The </a:t>
            </a:r>
            <a:r>
              <a:rPr lang="en-US" altLang="en-US" sz="2000" b="1" dirty="0">
                <a:latin typeface="Courier New" panose="02070309020205020404" pitchFamily="49" charset="0"/>
              </a:rPr>
              <a:t>wakeup(P)</a:t>
            </a:r>
            <a:r>
              <a:rPr lang="en-US" altLang="en-US" dirty="0"/>
              <a:t> operation resumes the execution of process P</a:t>
            </a:r>
          </a:p>
          <a:p>
            <a:pPr marL="0" indent="0">
              <a:buNone/>
            </a:pPr>
            <a:endParaRPr lang="en-US" altLang="en-US" dirty="0"/>
          </a:p>
          <a:p>
            <a:endParaRPr lang="en-US" altLang="en-US" dirty="0"/>
          </a:p>
          <a:p>
            <a:pPr marL="0" indent="0">
              <a:buNone/>
            </a:pPr>
            <a:endParaRPr lang="en-US" altLang="en-US" sz="1600" b="1" dirty="0">
              <a:latin typeface="Courier New" panose="02070309020205020404" pitchFamily="49" charset="0"/>
            </a:endParaRP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endParaRPr lang="en-US" altLang="en-US" sz="1600" b="1" dirty="0">
              <a:latin typeface="Courier New" panose="02070309020205020404" pitchFamily="49" charset="0"/>
            </a:endParaRPr>
          </a:p>
        </p:txBody>
      </p:sp>
    </p:spTree>
    <p:extLst>
      <p:ext uri="{BB962C8B-B14F-4D97-AF65-F5344CB8AC3E}">
        <p14:creationId xmlns:p14="http://schemas.microsoft.com/office/powerpoint/2010/main" val="3218657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4538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sz="2000" b="1" dirty="0">
                <a:latin typeface="Courier New" panose="02070309020205020404" pitchFamily="49" charset="0"/>
                <a:cs typeface="Courier New" panose="02070309020205020404" pitchFamily="49" charset="0"/>
              </a:rPr>
              <a:t>signal(mutex)  ….  wait(mutex)</a:t>
            </a:r>
          </a:p>
          <a:p>
            <a:pPr lvl="1"/>
            <a:r>
              <a:rPr lang="en-US" altLang="en-US" sz="2000" dirty="0"/>
              <a:t> </a:t>
            </a:r>
            <a:r>
              <a:rPr lang="en-US" altLang="en-US" sz="2000" b="1" dirty="0">
                <a:latin typeface="Courier New" panose="02070309020205020404" pitchFamily="49" charset="0"/>
                <a:cs typeface="Courier New" panose="02070309020205020404" pitchFamily="49" charset="0"/>
              </a:rPr>
              <a:t>wait(mutex)  …  wait(mutex)</a:t>
            </a:r>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sz="2000" b="1" dirty="0">
                <a:latin typeface="Courier New" panose="02070309020205020404" pitchFamily="49" charset="0"/>
                <a:cs typeface="Courier New" panose="02070309020205020404" pitchFamily="49" charset="0"/>
              </a:rPr>
              <a:t>wait(mutex) </a:t>
            </a:r>
            <a:r>
              <a:rPr lang="en-US" altLang="en-US" dirty="0"/>
              <a:t>and/or </a:t>
            </a:r>
            <a:r>
              <a:rPr lang="en-US" altLang="en-US" sz="2000" b="1" dirty="0">
                <a:latin typeface="Courier New" panose="02070309020205020404" pitchFamily="49" charset="0"/>
                <a:cs typeface="Courier New" panose="02070309020205020404" pitchFamily="49" charset="0"/>
              </a:rPr>
              <a:t>signal(mutex)</a:t>
            </a:r>
          </a:p>
          <a:p>
            <a:pPr marL="457200" lvl="1" indent="0">
              <a:buNone/>
            </a:pPr>
            <a:endParaRPr lang="en-US" altLang="en-US" sz="2000" dirty="0"/>
          </a:p>
          <a:p>
            <a:r>
              <a:rPr lang="en-US" altLang="en-US" dirty="0"/>
              <a:t>These – and others – are examples of what can occur when semaphores and other synchronization tools are used incorrectly.</a:t>
            </a:r>
          </a:p>
          <a:p>
            <a:r>
              <a:rPr lang="en-US" altLang="en-US" dirty="0"/>
              <a:t>Solution:  introduce high-level programming constructs</a:t>
            </a:r>
          </a:p>
          <a:p>
            <a:endParaRPr lang="en-US" altLang="en-US" dirty="0"/>
          </a:p>
          <a:p>
            <a:endParaRPr lang="en-US" altLang="en-US" dirty="0"/>
          </a:p>
          <a:p>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16190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137920"/>
            <a:ext cx="7691178" cy="4851400"/>
          </a:xfrm>
        </p:spPr>
        <p:txBody>
          <a:bodyPr/>
          <a:lstStyle/>
          <a:p>
            <a:pPr>
              <a:lnSpc>
                <a:spcPct val="80000"/>
              </a:lnSpc>
            </a:pPr>
            <a:r>
              <a:rPr lang="en-US" altLang="en-US" sz="1700" dirty="0"/>
              <a:t>A high-level abstraction that provides a convenient and effective mechanism for process synchronization</a:t>
            </a:r>
          </a:p>
          <a:p>
            <a:pPr>
              <a:lnSpc>
                <a:spcPct val="80000"/>
              </a:lnSpc>
            </a:pPr>
            <a:r>
              <a:rPr lang="en-US" altLang="en-US" sz="1700" i="1" dirty="0"/>
              <a:t>Abstract data type</a:t>
            </a:r>
            <a:r>
              <a:rPr lang="en-US" altLang="en-US" sz="1700" dirty="0"/>
              <a:t>, internal variables only accessible by code within the procedure</a:t>
            </a:r>
          </a:p>
          <a:p>
            <a:pPr>
              <a:lnSpc>
                <a:spcPct val="80000"/>
              </a:lnSpc>
            </a:pPr>
            <a:r>
              <a:rPr lang="en-US" altLang="en-US" sz="1700" dirty="0"/>
              <a:t>Only one process may be active within the monitor at a time</a:t>
            </a:r>
          </a:p>
          <a:p>
            <a:pPr>
              <a:lnSpc>
                <a:spcPct val="80000"/>
              </a:lnSpc>
            </a:pPr>
            <a:r>
              <a:rPr lang="en-US" altLang="en-US" sz="1700"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function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4650" y="1330325"/>
            <a:ext cx="42751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1027113" y="14679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827088" y="1150938"/>
            <a:ext cx="7659687" cy="4394200"/>
          </a:xfrm>
        </p:spPr>
        <p:txBody>
          <a:bodyPr/>
          <a:lstStyle/>
          <a:p>
            <a:r>
              <a:rPr lang="en-US" altLang="en-US" sz="2000" b="1" dirty="0">
                <a:solidFill>
                  <a:srgbClr val="000000"/>
                </a:solidFill>
                <a:latin typeface="Courier New" panose="02070309020205020404" pitchFamily="49" charset="0"/>
              </a:rPr>
              <a:t>condition x, y;</a:t>
            </a:r>
            <a:endParaRPr lang="en-US" altLang="en-US" sz="2000" dirty="0">
              <a:solidFill>
                <a:srgbClr val="0000FF"/>
              </a:solidFill>
            </a:endParaRPr>
          </a:p>
          <a:p>
            <a:r>
              <a:rPr lang="en-US" altLang="en-US" sz="1700" dirty="0"/>
              <a:t>Two operations are allowed on a condition variable</a:t>
            </a:r>
            <a:r>
              <a:rPr lang="en-US" altLang="en-US" dirty="0"/>
              <a:t>:</a:t>
            </a:r>
          </a:p>
          <a:p>
            <a:pPr lvl="1"/>
            <a:r>
              <a:rPr lang="en-US" altLang="en-US" b="1" dirty="0" err="1">
                <a:solidFill>
                  <a:srgbClr val="000000"/>
                </a:solidFill>
                <a:latin typeface="Courier New" panose="02070309020205020404" pitchFamily="49" charset="0"/>
              </a:rPr>
              <a:t>x.wait</a:t>
            </a:r>
            <a:r>
              <a:rPr lang="en-US" altLang="en-US" b="1" dirty="0">
                <a:solidFill>
                  <a:srgbClr val="000000"/>
                </a:solidFill>
                <a:latin typeface="Courier New" panose="02070309020205020404" pitchFamily="49" charset="0"/>
              </a:rPr>
              <a:t>() </a:t>
            </a:r>
            <a:r>
              <a:rPr lang="en-US" altLang="en-US" dirty="0"/>
              <a:t>–  </a:t>
            </a:r>
            <a:r>
              <a:rPr lang="en-US" altLang="en-US" sz="1700" dirty="0"/>
              <a:t>a process that invokes the operation is suspended</a:t>
            </a:r>
            <a:r>
              <a:rPr lang="en-US" altLang="en-US" dirty="0"/>
              <a:t> </a:t>
            </a:r>
            <a:r>
              <a:rPr lang="en-US" altLang="en-US" sz="1700" dirty="0"/>
              <a:t>until</a:t>
            </a:r>
            <a:r>
              <a:rPr lang="en-US" altLang="en-US" dirty="0"/>
              <a:t> </a:t>
            </a:r>
            <a:r>
              <a:rPr lang="en-US" altLang="en-US" b="1" dirty="0" err="1">
                <a:solidFill>
                  <a:srgbClr val="000000"/>
                </a:solidFill>
                <a:latin typeface="Courier New" panose="02070309020205020404" pitchFamily="49" charset="0"/>
              </a:rPr>
              <a:t>x.signal</a:t>
            </a:r>
            <a:r>
              <a:rPr lang="en-US" altLang="en-US" b="1" dirty="0">
                <a:solidFill>
                  <a:srgbClr val="000000"/>
                </a:solidFill>
                <a:latin typeface="Courier New" panose="02070309020205020404" pitchFamily="49" charset="0"/>
              </a:rPr>
              <a:t>() </a:t>
            </a:r>
          </a:p>
          <a:p>
            <a:pPr lvl="1"/>
            <a:r>
              <a:rPr lang="en-US" altLang="en-US" b="1" dirty="0" err="1">
                <a:solidFill>
                  <a:srgbClr val="000000"/>
                </a:solidFill>
                <a:latin typeface="Courier New" panose="02070309020205020404" pitchFamily="49" charset="0"/>
              </a:rPr>
              <a:t>x.signal</a:t>
            </a:r>
            <a:r>
              <a:rPr lang="en-US" altLang="en-US"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sz="1700" dirty="0"/>
              <a:t>resumes one of processes</a:t>
            </a:r>
            <a:r>
              <a:rPr lang="en-US" altLang="en-US" sz="1700" dirty="0">
                <a:solidFill>
                  <a:srgbClr val="0000FF"/>
                </a:solidFill>
              </a:rPr>
              <a:t> </a:t>
            </a:r>
            <a:r>
              <a:rPr lang="en-US" altLang="en-US" sz="1700" dirty="0"/>
              <a:t>(if any)</a:t>
            </a:r>
            <a:r>
              <a:rPr lang="en-US" altLang="en-US" sz="1700" dirty="0">
                <a:solidFill>
                  <a:srgbClr val="0000FF"/>
                </a:solidFill>
              </a:rPr>
              <a:t> </a:t>
            </a:r>
            <a:r>
              <a:rPr lang="en-US" altLang="en-US" sz="1700" dirty="0"/>
              <a:t>that</a:t>
            </a:r>
            <a:r>
              <a:rPr lang="en-US" altLang="en-US" sz="1700" dirty="0">
                <a:solidFill>
                  <a:srgbClr val="0000FF"/>
                </a:solidFill>
              </a:rPr>
              <a:t> </a:t>
            </a:r>
            <a:r>
              <a:rPr lang="en-US" altLang="en-US" sz="1700" dirty="0"/>
              <a:t> invoked</a:t>
            </a:r>
            <a:r>
              <a:rPr lang="en-US" altLang="en-US" sz="1700" dirty="0">
                <a:solidFill>
                  <a:srgbClr val="0000FF"/>
                </a:solidFill>
              </a:rPr>
              <a:t> </a:t>
            </a:r>
            <a:r>
              <a:rPr lang="en-US" altLang="en-US" b="1" dirty="0" err="1">
                <a:solidFill>
                  <a:srgbClr val="000000"/>
                </a:solidFill>
                <a:latin typeface="Courier New" panose="02070309020205020404" pitchFamily="49" charset="0"/>
              </a:rPr>
              <a:t>x.wait</a:t>
            </a:r>
            <a:r>
              <a:rPr lang="en-US" altLang="en-US" b="1" dirty="0">
                <a:solidFill>
                  <a:srgbClr val="000000"/>
                </a:solidFill>
                <a:latin typeface="Courier New" panose="02070309020205020404" pitchFamily="49" charset="0"/>
              </a:rPr>
              <a:t>()</a:t>
            </a:r>
          </a:p>
          <a:p>
            <a:pPr lvl="2"/>
            <a:r>
              <a:rPr lang="en-US" altLang="en-US" sz="1700" dirty="0"/>
              <a:t>If no</a:t>
            </a:r>
            <a:r>
              <a:rPr lang="en-US" altLang="en-US" dirty="0"/>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sz="1700" dirty="0"/>
              <a:t>on the variable, then it has no effect on the variable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6275" y="1446213"/>
            <a:ext cx="60102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4">
            <a:extLst>
              <a:ext uri="{FF2B5EF4-FFF2-40B4-BE49-F238E27FC236}">
                <a16:creationId xmlns:a16="http://schemas.microsoft.com/office/drawing/2014/main" id="{1D1CC2A3-DB64-4C35-8827-E1A4D426D368}"/>
              </a:ext>
            </a:extLst>
          </p:cNvPr>
          <p:cNvSpPr>
            <a:spLocks noGrp="1" noChangeArrowheads="1"/>
          </p:cNvSpPr>
          <p:nvPr>
            <p:ph type="title"/>
          </p:nvPr>
        </p:nvSpPr>
        <p:spPr>
          <a:xfrm>
            <a:off x="1027113" y="214119"/>
            <a:ext cx="7659687" cy="576262"/>
          </a:xfrm>
        </p:spPr>
        <p:txBody>
          <a:bodyPr/>
          <a:lstStyle/>
          <a:p>
            <a:pPr eaLnBrk="1" hangingPunct="1"/>
            <a:r>
              <a:rPr lang="en-US" altLang="en-US" dirty="0"/>
              <a:t>Condition Variables Choices</a:t>
            </a:r>
          </a:p>
        </p:txBody>
      </p:sp>
      <p:sp>
        <p:nvSpPr>
          <p:cNvPr id="67586" name="Rectangle 5">
            <a:extLst>
              <a:ext uri="{FF2B5EF4-FFF2-40B4-BE49-F238E27FC236}">
                <a16:creationId xmlns:a16="http://schemas.microsoft.com/office/drawing/2014/main" id="{135A7B3E-AB00-4F45-B8DB-11B127E38177}"/>
              </a:ext>
            </a:extLst>
          </p:cNvPr>
          <p:cNvSpPr>
            <a:spLocks noGrp="1" noChangeArrowheads="1"/>
          </p:cNvSpPr>
          <p:nvPr>
            <p:ph idx="1"/>
          </p:nvPr>
        </p:nvSpPr>
        <p:spPr>
          <a:xfrm>
            <a:off x="869950" y="1179513"/>
            <a:ext cx="7659687" cy="4713287"/>
          </a:xfrm>
        </p:spPr>
        <p:txBody>
          <a:bodyPr/>
          <a:lstStyle/>
          <a:p>
            <a:r>
              <a:rPr lang="en-US" altLang="en-US" sz="1700" dirty="0"/>
              <a:t>If process P invokes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a:t>
            </a:r>
            <a:r>
              <a:rPr lang="en-US" altLang="en-US" sz="2000" dirty="0"/>
              <a:t> </a:t>
            </a:r>
            <a:r>
              <a:rPr lang="en-US" altLang="en-US" sz="1700" dirty="0"/>
              <a:t>and process Q is suspended in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dirty="0"/>
              <a:t>, </a:t>
            </a:r>
            <a:r>
              <a:rPr lang="en-US" altLang="en-US" sz="1700" dirty="0"/>
              <a:t>what should happen next?</a:t>
            </a:r>
          </a:p>
          <a:p>
            <a:pPr lvl="1"/>
            <a:r>
              <a:rPr lang="en-US" altLang="en-US" sz="1700" dirty="0"/>
              <a:t>Both Q and P cannot execute in parallel. If Q is resumed, then P must wait</a:t>
            </a:r>
          </a:p>
          <a:p>
            <a:r>
              <a:rPr lang="en-US" altLang="en-US" sz="1700" dirty="0"/>
              <a:t>Options include</a:t>
            </a:r>
          </a:p>
          <a:p>
            <a:pPr lvl="1"/>
            <a:r>
              <a:rPr lang="en-US" altLang="en-US" sz="1700" b="1" dirty="0"/>
              <a:t>Signal and wait </a:t>
            </a:r>
            <a:r>
              <a:rPr lang="en-US" altLang="en-US" dirty="0"/>
              <a:t>– </a:t>
            </a:r>
            <a:r>
              <a:rPr lang="en-US" altLang="en-US" sz="1700" dirty="0"/>
              <a:t>P waits until Q either leaves the monitor or it waits for another condition</a:t>
            </a:r>
          </a:p>
          <a:p>
            <a:pPr lvl="1"/>
            <a:r>
              <a:rPr lang="en-US" altLang="en-US" sz="1700" b="1" dirty="0"/>
              <a:t>Signal and continue </a:t>
            </a:r>
            <a:r>
              <a:rPr lang="en-US" altLang="en-US" dirty="0"/>
              <a:t>– </a:t>
            </a:r>
            <a:r>
              <a:rPr lang="en-US" altLang="en-US" sz="1700" dirty="0"/>
              <a:t>Q waits until P either leaves the monitor or it  waits for another condition</a:t>
            </a:r>
          </a:p>
          <a:p>
            <a:pPr lvl="1"/>
            <a:r>
              <a:rPr lang="en-US" altLang="en-US" sz="1700" dirty="0"/>
              <a:t>Both have pros and cons – language implementer can decide</a:t>
            </a:r>
          </a:p>
          <a:p>
            <a:pPr lvl="1"/>
            <a:r>
              <a:rPr lang="en-US" altLang="en-US" sz="1700" dirty="0"/>
              <a:t>Monitors implemented in Concurrent Pascal compromise</a:t>
            </a:r>
          </a:p>
          <a:p>
            <a:pPr lvl="2"/>
            <a:r>
              <a:rPr lang="en-US" altLang="en-US" sz="1700" dirty="0"/>
              <a:t>P executing signal immediately leaves the monitor, Q is resumed</a:t>
            </a:r>
          </a:p>
          <a:p>
            <a:pPr lvl="1"/>
            <a:r>
              <a:rPr lang="en-US" altLang="en-US" sz="1700" dirty="0"/>
              <a:t>Implemented in other languages including Mesa, C#, Java</a:t>
            </a:r>
          </a:p>
          <a:p>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 (initially  = 1)</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 0; // number of processes waiting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inside the monitor</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function </a:t>
            </a:r>
            <a:r>
              <a:rPr lang="en-US" altLang="en-US" b="1" i="1" dirty="0"/>
              <a:t>F</a:t>
            </a:r>
            <a:r>
              <a:rPr lang="en-US" altLang="en-US" dirty="0"/>
              <a:t>  will be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F;</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3781ED7-7E2C-44ED-849F-F7EC81647318}"/>
              </a:ext>
            </a:extLst>
          </p:cNvPr>
          <p:cNvSpPr>
            <a:spLocks noGrp="1" noChangeArrowheads="1"/>
          </p:cNvSpPr>
          <p:nvPr>
            <p:ph type="title"/>
          </p:nvPr>
        </p:nvSpPr>
        <p:spPr>
          <a:xfrm>
            <a:off x="967726" y="173267"/>
            <a:ext cx="8229600"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dirty="0"/>
              <a:t>For each condition variable </a:t>
            </a:r>
            <a:r>
              <a:rPr lang="en-US" altLang="en-US" b="1" i="1" dirty="0"/>
              <a:t>x</a:t>
            </a:r>
            <a:r>
              <a:rPr lang="en-US" altLang="en-US" dirty="0"/>
              <a:t>, we  have</a:t>
            </a:r>
            <a:r>
              <a:rPr lang="en-US" altLang="en-US" sz="1600" dirty="0"/>
              <a:t>:</a:t>
            </a:r>
          </a:p>
          <a:p>
            <a:pPr>
              <a:lnSpc>
                <a:spcPct val="90000"/>
              </a:lnSpc>
              <a:spcBef>
                <a:spcPct val="15000"/>
              </a:spcBef>
              <a:buFont typeface="Monotype Sorts" pitchFamily="-84" charset="2"/>
              <a:buNone/>
              <a:tabLst>
                <a:tab pos="1828800" algn="l"/>
                <a:tab pos="2217738" algn="l"/>
              </a:tabLst>
            </a:pPr>
            <a:endParaRPr lang="en-US" altLang="en-US" sz="1600" dirty="0"/>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semaphore </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 = 0;</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dirty="0"/>
              <a:t>The operation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 </a:t>
            </a:r>
            <a:r>
              <a:rPr lang="en-US" altLang="en-US" dirty="0"/>
              <a:t>can be implemented as</a:t>
            </a:r>
            <a:r>
              <a:rPr lang="en-US" altLang="en-US" sz="1600" dirty="0"/>
              <a:t>:</a:t>
            </a:r>
          </a:p>
          <a:p>
            <a:pPr>
              <a:lnSpc>
                <a:spcPct val="90000"/>
              </a:lnSpc>
              <a:spcBef>
                <a:spcPct val="15000"/>
              </a:spcBef>
              <a:buFont typeface="Monotype Sorts" pitchFamily="-84" charset="2"/>
              <a:buNone/>
              <a:tabLst>
                <a:tab pos="1828800" algn="l"/>
                <a:tab pos="2217738" algn="l"/>
              </a:tabLst>
            </a:pPr>
            <a:r>
              <a:rPr lang="en-US" altLang="en-US" sz="1600" dirty="0"/>
              <a:t>		</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wait(</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FCD1EAFB-0631-4AB6-8B81-00F8342C9418}"/>
              </a:ext>
            </a:extLst>
          </p:cNvPr>
          <p:cNvSpPr>
            <a:spLocks noGrp="1" noChangeArrowheads="1"/>
          </p:cNvSpPr>
          <p:nvPr>
            <p:ph type="title"/>
          </p:nvPr>
        </p:nvSpPr>
        <p:spPr>
          <a:xfrm>
            <a:off x="933450" y="195298"/>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a:t>The operation </a:t>
            </a:r>
            <a:r>
              <a:rPr lang="en-US" altLang="en-US" b="1">
                <a:solidFill>
                  <a:srgbClr val="000000"/>
                </a:solidFill>
                <a:latin typeface="Courier New" panose="02070309020205020404" pitchFamily="49" charset="0"/>
              </a:rPr>
              <a:t>x.signal() </a:t>
            </a:r>
            <a:r>
              <a:rPr lang="en-US" altLang="en-US"/>
              <a:t>can be implemented as:</a:t>
            </a:r>
            <a:br>
              <a:rPr lang="en-US" altLang="en-US"/>
            </a:br>
            <a:endParaRPr lang="en-US" altLang="en-US"/>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if (x_count &gt; 0) {</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signal(x_sem);</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next_count--;</a:t>
            </a:r>
          </a:p>
          <a:p>
            <a:pPr>
              <a:spcBef>
                <a:spcPct val="15000"/>
              </a:spcBef>
              <a:buFont typeface="Monotype Sorts" pitchFamily="-84" charset="2"/>
              <a:buNone/>
              <a:tabLst>
                <a:tab pos="1368425" algn="l"/>
                <a:tab pos="1712913" algn="l"/>
                <a:tab pos="2335213" algn="l"/>
              </a:tabLst>
            </a:pPr>
            <a:r>
              <a:rPr lang="en-US" altLang="en-US" b="1">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a:t>		</a:t>
            </a:r>
            <a:r>
              <a:rPr lang="en-US" altLang="en-US"/>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1C32B1B-A4EF-4F65-B2C5-B45EC8C1E4A1}"/>
              </a:ext>
            </a:extLst>
          </p:cNvPr>
          <p:cNvSpPr>
            <a:spLocks noGrp="1"/>
          </p:cNvSpPr>
          <p:nvPr>
            <p:ph type="title"/>
          </p:nvPr>
        </p:nvSpPr>
        <p:spPr>
          <a:xfrm>
            <a:off x="1037049" y="113064"/>
            <a:ext cx="8229600" cy="576262"/>
          </a:xfrm>
        </p:spPr>
        <p:txBody>
          <a:bodyPr/>
          <a:lstStyle/>
          <a:p>
            <a:r>
              <a:rPr lang="en-US" altLang="en-US" sz="2800" dirty="0"/>
              <a:t>Resuming Processes within a Monitor</a:t>
            </a:r>
          </a:p>
        </p:txBody>
      </p:sp>
      <p:sp>
        <p:nvSpPr>
          <p:cNvPr id="75778" name="Content Placeholder 2">
            <a:extLst>
              <a:ext uri="{FF2B5EF4-FFF2-40B4-BE49-F238E27FC236}">
                <a16:creationId xmlns:a16="http://schemas.microsoft.com/office/drawing/2014/main" id="{6839C047-5A3A-496B-8B8E-46EBA919BC17}"/>
              </a:ext>
            </a:extLst>
          </p:cNvPr>
          <p:cNvSpPr>
            <a:spLocks noGrp="1"/>
          </p:cNvSpPr>
          <p:nvPr>
            <p:ph idx="1"/>
          </p:nvPr>
        </p:nvSpPr>
        <p:spPr>
          <a:xfrm>
            <a:off x="816069" y="1233488"/>
            <a:ext cx="6509291" cy="4618672"/>
          </a:xfrm>
        </p:spPr>
        <p:txBody>
          <a:bodyPr/>
          <a:lstStyle/>
          <a:p>
            <a:r>
              <a:rPr lang="en-US" altLang="en-US" sz="1700" dirty="0"/>
              <a:t>If several processes  are queued on condition variable </a:t>
            </a:r>
            <a:r>
              <a:rPr lang="en-US" altLang="en-US" sz="2000" b="1" dirty="0">
                <a:latin typeface="Courier New" panose="02070309020205020404" pitchFamily="49" charset="0"/>
                <a:cs typeface="Courier New" panose="02070309020205020404" pitchFamily="49" charset="0"/>
              </a:rPr>
              <a:t>x</a:t>
            </a:r>
            <a:r>
              <a:rPr lang="en-US" altLang="en-US" dirty="0"/>
              <a:t>, </a:t>
            </a:r>
            <a:r>
              <a:rPr lang="en-US" altLang="en-US" sz="1700" dirty="0"/>
              <a:t>and</a:t>
            </a:r>
            <a:r>
              <a:rPr lang="en-US" altLang="en-US" dirty="0"/>
              <a:t> </a:t>
            </a:r>
            <a:r>
              <a:rPr lang="en-US" altLang="en-US" sz="2000" b="1" dirty="0" err="1">
                <a:latin typeface="Courier New" panose="02070309020205020404" pitchFamily="49" charset="0"/>
                <a:cs typeface="Courier New" panose="02070309020205020404" pitchFamily="49" charset="0"/>
              </a:rPr>
              <a:t>x.signal</a:t>
            </a:r>
            <a:r>
              <a:rPr lang="en-US" altLang="en-US" sz="1700" b="1" dirty="0">
                <a:latin typeface="Courier New" panose="02070309020205020404" pitchFamily="49" charset="0"/>
                <a:cs typeface="Courier New" panose="02070309020205020404" pitchFamily="49" charset="0"/>
              </a:rPr>
              <a:t>() </a:t>
            </a:r>
            <a:r>
              <a:rPr lang="en-US" altLang="en-US" sz="1700" dirty="0"/>
              <a:t>is executed, which process should be resumed?</a:t>
            </a:r>
          </a:p>
          <a:p>
            <a:r>
              <a:rPr lang="en-US" altLang="en-US" sz="1700" dirty="0"/>
              <a:t>FCFS frequently not adequate </a:t>
            </a:r>
          </a:p>
          <a:p>
            <a:r>
              <a:rPr lang="en-US" altLang="en-US" sz="1700" b="1" dirty="0">
                <a:solidFill>
                  <a:srgbClr val="006699"/>
                </a:solidFill>
                <a:latin typeface="+mj-lt"/>
              </a:rPr>
              <a:t>conditional-wait</a:t>
            </a:r>
            <a:r>
              <a:rPr lang="en-US" altLang="en-US" sz="1700" b="1" dirty="0">
                <a:solidFill>
                  <a:srgbClr val="0000FF"/>
                </a:solidFill>
              </a:rPr>
              <a:t> </a:t>
            </a:r>
            <a:r>
              <a:rPr lang="en-US" altLang="en-US" sz="1700" dirty="0"/>
              <a:t>construct of the form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(c)</a:t>
            </a:r>
          </a:p>
          <a:p>
            <a:pPr lvl="1"/>
            <a:r>
              <a:rPr lang="en-US" altLang="en-US" sz="1700" dirty="0"/>
              <a:t>Where </a:t>
            </a:r>
            <a:r>
              <a:rPr lang="en-US" altLang="en-US" sz="2000" b="1" dirty="0">
                <a:latin typeface="Courier New" panose="02070309020205020404" pitchFamily="49" charset="0"/>
                <a:cs typeface="Courier New" panose="02070309020205020404" pitchFamily="49" charset="0"/>
              </a:rPr>
              <a:t>c</a:t>
            </a:r>
            <a:r>
              <a:rPr lang="en-US" altLang="en-US" sz="1700" dirty="0"/>
              <a:t> is </a:t>
            </a:r>
            <a:r>
              <a:rPr lang="en-US" altLang="en-US" sz="1700" b="1" dirty="0">
                <a:solidFill>
                  <a:srgbClr val="006699"/>
                </a:solidFill>
                <a:latin typeface="+mj-lt"/>
              </a:rPr>
              <a:t>priority</a:t>
            </a:r>
            <a:r>
              <a:rPr lang="en-US" altLang="en-US" sz="1700" b="1" dirty="0">
                <a:solidFill>
                  <a:srgbClr val="0000FF"/>
                </a:solidFill>
              </a:rPr>
              <a:t> </a:t>
            </a:r>
            <a:r>
              <a:rPr lang="en-US" altLang="en-US" sz="1700" b="1" dirty="0">
                <a:solidFill>
                  <a:srgbClr val="006699"/>
                </a:solidFill>
                <a:latin typeface="+mj-lt"/>
              </a:rPr>
              <a:t>number</a:t>
            </a:r>
          </a:p>
          <a:p>
            <a:pPr lvl="1"/>
            <a:r>
              <a:rPr lang="en-US" altLang="en-US" sz="1700" dirty="0"/>
              <a:t>Process with lowest number (highest priority) is scheduled next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1079656"/>
            <a:ext cx="7709816" cy="5042062"/>
          </a:xfrm>
        </p:spPr>
        <p:txBody>
          <a:bodyPr/>
          <a:lstStyle/>
          <a:p>
            <a:pPr>
              <a:lnSpc>
                <a:spcPct val="80000"/>
              </a:lnSpc>
            </a:pPr>
            <a:r>
              <a:rPr lang="en-US" altLang="en-US" sz="1700" dirty="0"/>
              <a:t>Allocate a single resource among competing processes using priority numbers that specify the maximum amount of  time a process  plans to use the resource</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R.acquire</a:t>
            </a:r>
            <a:r>
              <a:rPr lang="en-US" altLang="en-US" sz="2000" b="1" dirty="0">
                <a:solidFill>
                  <a:srgbClr val="000000"/>
                </a:solidFill>
                <a:latin typeface="Courier New" panose="02070309020205020404" pitchFamily="49" charset="0"/>
              </a:rPr>
              <a:t>(t)</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access the </a:t>
            </a:r>
            <a:r>
              <a:rPr lang="en-US" altLang="en-US" b="1" dirty="0" err="1">
                <a:solidFill>
                  <a:srgbClr val="000000"/>
                </a:solidFill>
                <a:latin typeface="Courier New" panose="02070309020205020404" pitchFamily="49" charset="0"/>
              </a:rPr>
              <a:t>resurce</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R.release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sz="1700" dirty="0"/>
              <a:t>Where R is an instance of  type </a:t>
            </a:r>
            <a:r>
              <a:rPr lang="en-US" altLang="en-US" sz="2000" b="1" dirty="0" err="1">
                <a:solidFill>
                  <a:srgbClr val="000000"/>
                </a:solidFill>
                <a:latin typeface="Courier New" panose="02070309020205020404" pitchFamily="49" charset="0"/>
              </a:rPr>
              <a:t>ResourceAllocator</a:t>
            </a:r>
            <a:r>
              <a:rPr lang="en-US" altLang="en-US" sz="2000" b="1" dirty="0">
                <a:solidFill>
                  <a:srgbClr val="000000"/>
                </a:solidFill>
                <a:latin typeface="Courier New" panose="02070309020205020404" pitchFamily="49" charset="0"/>
              </a:rPr>
              <a:t> </a:t>
            </a:r>
            <a:r>
              <a:rPr lang="en-US" altLang="en-US" sz="1700" dirty="0"/>
              <a:t>(shown in the next slides)</a:t>
            </a: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89447"/>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2800" b="1" dirty="0">
                <a:solidFill>
                  <a:srgbClr val="006699"/>
                </a:solidFill>
                <a:latin typeface="Arial" panose="020B0604020202020204" pitchFamily="34" charset="0"/>
              </a:rPr>
              <a:t>Single Resource allocation Example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CDBDEA88-9919-449A-807F-AEBDDF81E363}"/>
              </a:ext>
            </a:extLst>
          </p:cNvPr>
          <p:cNvSpPr>
            <a:spLocks noGrp="1" noChangeArrowheads="1"/>
          </p:cNvSpPr>
          <p:nvPr>
            <p:ph type="title"/>
          </p:nvPr>
        </p:nvSpPr>
        <p:spPr>
          <a:xfrm>
            <a:off x="1299900" y="172650"/>
            <a:ext cx="7729799" cy="576262"/>
          </a:xfrm>
        </p:spPr>
        <p:txBody>
          <a:bodyPr/>
          <a:lstStyle/>
          <a:p>
            <a:pPr eaLnBrk="1" hangingPunct="1"/>
            <a:r>
              <a:rPr lang="en-US" altLang="en-US" sz="2800" dirty="0"/>
              <a:t>A Monitor to Allocate Single Resource</a:t>
            </a:r>
          </a:p>
        </p:txBody>
      </p:sp>
      <p:sp>
        <p:nvSpPr>
          <p:cNvPr id="78850" name="Rectangle 3">
            <a:extLst>
              <a:ext uri="{FF2B5EF4-FFF2-40B4-BE49-F238E27FC236}">
                <a16:creationId xmlns:a16="http://schemas.microsoft.com/office/drawing/2014/main"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400" dirty="0"/>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monitor </a:t>
            </a:r>
            <a:r>
              <a:rPr lang="en-US" altLang="en-US" sz="1600" b="1" dirty="0" err="1">
                <a:solidFill>
                  <a:srgbClr val="000000"/>
                </a:solidFill>
                <a:latin typeface="Courier New" panose="02070309020205020404" pitchFamily="49" charset="0"/>
              </a:rPr>
              <a:t>ResourceAllocator</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boolean</a:t>
            </a:r>
            <a:r>
              <a:rPr lang="en-US" altLang="en-US" sz="1600" b="1" dirty="0">
                <a:solidFill>
                  <a:srgbClr val="000000"/>
                </a:solidFill>
                <a:latin typeface="Courier New" panose="02070309020205020404" pitchFamily="49" charset="0"/>
              </a:rPr>
              <a:t>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x.wait</a:t>
            </a:r>
            <a:r>
              <a:rPr lang="en-US" altLang="en-US" sz="1600" b="1" dirty="0">
                <a:solidFill>
                  <a:srgbClr val="000000"/>
                </a:solidFill>
                <a:latin typeface="Courier New" panose="02070309020205020404" pitchFamily="49" charset="0"/>
              </a:rPr>
              <a:t>(time);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x.signal</a:t>
            </a: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sz="1600" b="1" dirty="0">
                <a:solidFill>
                  <a:srgbClr val="000000"/>
                </a:solidFill>
                <a:latin typeface="Courier New" panose="02070309020205020404" pitchFamily="49" charset="0"/>
              </a:rPr>
              <a:t>}</a:t>
            </a:r>
            <a:r>
              <a:rPr lang="en-US" altLang="en-US" sz="1600" b="1" dirty="0"/>
              <a:t>	</a:t>
            </a:r>
            <a:r>
              <a:rPr lang="en-US" altLang="en-US" sz="1400" b="1" dirty="0"/>
              <a:t>	</a:t>
            </a:r>
            <a:r>
              <a:rPr lang="en-US" altLang="en-US" sz="1400"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Single Resource Monitor (Cont.)</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a:t>
            </a:r>
            <a:r>
              <a:rPr lang="en-US" altLang="en-US" sz="1700" dirty="0"/>
              <a:t>Usage:</a:t>
            </a:r>
          </a:p>
          <a:p>
            <a:pPr marL="0" indent="0">
              <a:buNone/>
            </a:pPr>
            <a:r>
              <a:rPr lang="en-US" altLang="en-US" b="1" dirty="0">
                <a:latin typeface="Courier New" panose="02070309020205020404" pitchFamily="49" charset="0"/>
                <a:cs typeface="Courier New" panose="02070309020205020404" pitchFamily="49" charset="0"/>
              </a:rPr>
              <a:t>     acquire</a:t>
            </a:r>
          </a:p>
          <a:p>
            <a:pPr marL="0" indent="0">
              <a:buNone/>
            </a:pP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release</a:t>
            </a:r>
          </a:p>
          <a:p>
            <a:r>
              <a:rPr lang="en-US" altLang="en-US" b="1" dirty="0">
                <a:latin typeface="Courier New" panose="02070309020205020404" pitchFamily="49" charset="0"/>
                <a:cs typeface="Courier New" panose="02070309020205020404" pitchFamily="49" charset="0"/>
              </a:rPr>
              <a:t> </a:t>
            </a:r>
            <a:r>
              <a:rPr lang="en-US" altLang="en-US" sz="1700" dirty="0"/>
              <a:t>Incorrect use of monitor operations</a:t>
            </a:r>
          </a:p>
          <a:p>
            <a:pPr lvl="1"/>
            <a:r>
              <a:rPr lang="en-US" altLang="en-US" dirty="0"/>
              <a:t> </a:t>
            </a:r>
            <a:r>
              <a:rPr lang="en-US" altLang="en-US" b="1" dirty="0">
                <a:latin typeface="Courier New" panose="02070309020205020404" pitchFamily="49" charset="0"/>
                <a:cs typeface="Courier New" panose="02070309020205020404" pitchFamily="49" charset="0"/>
              </a:rPr>
              <a:t>release()  …  acquire()</a:t>
            </a:r>
          </a:p>
          <a:p>
            <a:pPr lvl="1"/>
            <a:r>
              <a:rPr lang="en-US" altLang="en-US" dirty="0"/>
              <a:t> </a:t>
            </a:r>
            <a:r>
              <a:rPr lang="en-US" altLang="en-US" b="1" dirty="0">
                <a:latin typeface="Courier New" panose="02070309020205020404" pitchFamily="49" charset="0"/>
                <a:cs typeface="Courier New" panose="02070309020205020404" pitchFamily="49" charset="0"/>
              </a:rPr>
              <a:t>acquire()  …  acquire())</a:t>
            </a:r>
          </a:p>
          <a:p>
            <a:pPr lvl="1"/>
            <a:r>
              <a:rPr lang="en-US" altLang="en-US" dirty="0"/>
              <a:t> </a:t>
            </a:r>
            <a:r>
              <a:rPr lang="en-US" altLang="en-US" sz="1700" dirty="0"/>
              <a:t>Omitting  of </a:t>
            </a:r>
            <a:r>
              <a:rPr lang="en-US" altLang="en-US" b="1" dirty="0">
                <a:latin typeface="Courier New" panose="02070309020205020404" pitchFamily="49" charset="0"/>
                <a:cs typeface="Courier New" panose="02070309020205020404" pitchFamily="49" charset="0"/>
              </a:rPr>
              <a:t>acquire() </a:t>
            </a:r>
            <a:r>
              <a:rPr lang="en-US" altLang="en-US" sz="1700" dirty="0"/>
              <a:t>and/or </a:t>
            </a:r>
            <a:r>
              <a:rPr lang="en-US" altLang="en-US" b="1" dirty="0">
                <a:latin typeface="Courier New" panose="02070309020205020404" pitchFamily="49" charset="0"/>
                <a:cs typeface="Courier New" panose="02070309020205020404" pitchFamily="49" charset="0"/>
              </a:rPr>
              <a:t>release()</a:t>
            </a:r>
            <a:endParaRPr lang="en-US" altLang="en-US"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575779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a:xfrm>
            <a:off x="457200" y="106853"/>
            <a:ext cx="8229600"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a:xfrm>
            <a:off x="806450" y="1233489"/>
            <a:ext cx="7545070" cy="4486592"/>
          </a:xfrm>
        </p:spPr>
        <p:txBody>
          <a:bodyPr/>
          <a:lstStyle/>
          <a:p>
            <a:r>
              <a:rPr lang="en-US" altLang="en-US" sz="1700" dirty="0"/>
              <a:t>Processes may have to wait indefinitely while trying to acquire a synchronization tool such as a mutex lock or semaphore.</a:t>
            </a:r>
          </a:p>
          <a:p>
            <a:r>
              <a:rPr lang="en-US" altLang="en-US" sz="1700" dirty="0"/>
              <a:t>Waiting indefinitely violates the progress and bounded-waiting criteria discussed at the beginning of this chapter.</a:t>
            </a:r>
          </a:p>
          <a:p>
            <a:r>
              <a:rPr lang="en-US" altLang="en-US" sz="1700" b="1" dirty="0"/>
              <a:t>Liveness</a:t>
            </a:r>
            <a:r>
              <a:rPr lang="en-US" altLang="en-US" sz="1700" dirty="0"/>
              <a:t> refers to a set of properties that a system must satisfy to ensure processes make progress.</a:t>
            </a:r>
          </a:p>
          <a:p>
            <a:r>
              <a:rPr lang="en-US" altLang="en-US" sz="1700" dirty="0"/>
              <a:t>Indefinite waiting is an example of a liveness failure</a:t>
            </a:r>
            <a:r>
              <a:rPr lang="en-US" altLang="en-US" dirty="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sz="1700" b="1" dirty="0">
                <a:solidFill>
                  <a:srgbClr val="006699"/>
                </a:solidFill>
                <a:latin typeface="+mj-lt"/>
              </a:rPr>
              <a:t>Deadlock</a:t>
            </a:r>
            <a:r>
              <a:rPr lang="en-US" altLang="en-US" sz="1700" b="1" dirty="0">
                <a:solidFill>
                  <a:srgbClr val="3366FF"/>
                </a:solidFill>
              </a:rPr>
              <a:t> </a:t>
            </a:r>
            <a:r>
              <a:rPr lang="en-US" altLang="en-US" sz="1700" dirty="0"/>
              <a:t>– two or more processes are waiting indefinitely for an event that can be caused by only one of the waiting processes</a:t>
            </a:r>
          </a:p>
          <a:p>
            <a:pPr>
              <a:lnSpc>
                <a:spcPct val="90000"/>
              </a:lnSpc>
              <a:tabLst>
                <a:tab pos="1882775" algn="ctr"/>
                <a:tab pos="4568825" algn="ctr"/>
              </a:tabLst>
            </a:pPr>
            <a:r>
              <a:rPr lang="en-US" altLang="en-US" sz="1700" dirty="0">
                <a:solidFill>
                  <a:srgbClr val="000000"/>
                </a:solidFill>
              </a:rPr>
              <a:t>Let </a:t>
            </a:r>
            <a:r>
              <a:rPr lang="en-US" altLang="en-US" sz="1700" b="1" i="1" dirty="0">
                <a:solidFill>
                  <a:srgbClr val="000000"/>
                </a:solidFill>
                <a:latin typeface="Courier New" panose="02070309020205020404" pitchFamily="49" charset="0"/>
              </a:rPr>
              <a:t>S</a:t>
            </a:r>
            <a:r>
              <a:rPr lang="en-US" altLang="en-US" sz="1700" dirty="0">
                <a:solidFill>
                  <a:srgbClr val="000000"/>
                </a:solidFill>
              </a:rPr>
              <a:t> and</a:t>
            </a:r>
            <a:r>
              <a:rPr lang="en-US" altLang="en-US" sz="1700" b="1" dirty="0">
                <a:solidFill>
                  <a:srgbClr val="000000"/>
                </a:solidFill>
                <a:latin typeface="Courier New" panose="02070309020205020404" pitchFamily="49" charset="0"/>
              </a:rPr>
              <a:t> </a:t>
            </a:r>
            <a:r>
              <a:rPr lang="en-US" altLang="en-US" sz="1700" b="1" i="1" dirty="0">
                <a:solidFill>
                  <a:srgbClr val="000000"/>
                </a:solidFill>
                <a:latin typeface="Courier New" panose="02070309020205020404" pitchFamily="49" charset="0"/>
              </a:rPr>
              <a:t>Q</a:t>
            </a:r>
            <a:r>
              <a:rPr lang="en-US" altLang="en-US" sz="1700" b="1" dirty="0">
                <a:solidFill>
                  <a:srgbClr val="000000"/>
                </a:solidFill>
                <a:latin typeface="Courier New" panose="02070309020205020404" pitchFamily="49" charset="0"/>
              </a:rPr>
              <a:t> </a:t>
            </a:r>
            <a:r>
              <a:rPr lang="en-US" altLang="en-US" sz="1700" dirty="0">
                <a:solidFill>
                  <a:srgbClr val="000000"/>
                </a:solidFill>
              </a:rPr>
              <a:t>be </a:t>
            </a:r>
            <a:r>
              <a:rPr lang="en-US" altLang="en-US" sz="1700" dirty="0"/>
              <a:t>two semaphores initialized to 1</a:t>
            </a:r>
          </a:p>
          <a:p>
            <a:pPr>
              <a:lnSpc>
                <a:spcPct val="90000"/>
              </a:lnSpc>
              <a:buFont typeface="Monotype Sorts" pitchFamily="-84"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dirty="0">
              <a:solidFill>
                <a:srgbClr val="000000"/>
              </a:solidFill>
              <a:latin typeface="Courier New" panose="02070309020205020404" pitchFamily="49" charset="0"/>
            </a:endParaRPr>
          </a:p>
          <a:p>
            <a:pPr>
              <a:lnSpc>
                <a:spcPct val="90000"/>
              </a:lnSpc>
              <a:tabLst>
                <a:tab pos="1882775" algn="ctr"/>
                <a:tab pos="4568825" algn="ctr"/>
              </a:tabLst>
            </a:pPr>
            <a:r>
              <a:rPr lang="en-US" altLang="en-US" sz="1700" dirty="0">
                <a:sym typeface="MT Extra" panose="05050102010205020202" pitchFamily="18" charset="2"/>
              </a:rPr>
              <a:t>Consider if </a:t>
            </a:r>
            <a:r>
              <a:rPr lang="en-US" altLang="en-US" sz="1700" i="1" dirty="0">
                <a:solidFill>
                  <a:srgbClr val="000000"/>
                </a:solidFill>
              </a:rPr>
              <a:t>P</a:t>
            </a:r>
            <a:r>
              <a:rPr lang="en-US" altLang="en-US" sz="1700" baseline="-25000" dirty="0">
                <a:solidFill>
                  <a:srgbClr val="000000"/>
                </a:solidFill>
              </a:rPr>
              <a:t>0</a:t>
            </a:r>
            <a:r>
              <a:rPr lang="en-US" altLang="en-US" sz="1700" dirty="0">
                <a:sym typeface="MT Extra" panose="05050102010205020202" pitchFamily="18" charset="2"/>
              </a:rPr>
              <a:t> executes wait(S) and </a:t>
            </a:r>
            <a:r>
              <a:rPr lang="en-US" altLang="en-US" sz="1700" i="1" dirty="0">
                <a:solidFill>
                  <a:srgbClr val="000000"/>
                </a:solidFill>
              </a:rPr>
              <a:t>P</a:t>
            </a:r>
            <a:r>
              <a:rPr lang="en-US" altLang="en-US" sz="1700" baseline="-25000" dirty="0">
                <a:solidFill>
                  <a:srgbClr val="000000"/>
                </a:solidFill>
              </a:rPr>
              <a:t>1 </a:t>
            </a:r>
            <a:r>
              <a:rPr lang="en-US" altLang="en-US" sz="1700" dirty="0">
                <a:sym typeface="MT Extra" panose="05050102010205020202" pitchFamily="18" charset="2"/>
              </a:rPr>
              <a:t>wait(Q). When </a:t>
            </a:r>
            <a:r>
              <a:rPr lang="en-US" altLang="en-US" sz="1700" i="1" dirty="0">
                <a:solidFill>
                  <a:srgbClr val="000000"/>
                </a:solidFill>
              </a:rPr>
              <a:t>P</a:t>
            </a:r>
            <a:r>
              <a:rPr lang="en-US" altLang="en-US" sz="1700" baseline="-25000" dirty="0">
                <a:solidFill>
                  <a:srgbClr val="000000"/>
                </a:solidFill>
              </a:rPr>
              <a:t>0</a:t>
            </a:r>
            <a:r>
              <a:rPr lang="en-US" altLang="en-US" sz="1700" dirty="0">
                <a:sym typeface="MT Extra" panose="05050102010205020202" pitchFamily="18" charset="2"/>
              </a:rPr>
              <a:t> executes wait(Q), it must wait until </a:t>
            </a:r>
            <a:r>
              <a:rPr lang="en-US" altLang="en-US" sz="1700" i="1" dirty="0">
                <a:solidFill>
                  <a:srgbClr val="000000"/>
                </a:solidFill>
              </a:rPr>
              <a:t>P</a:t>
            </a:r>
            <a:r>
              <a:rPr lang="en-US" altLang="en-US" sz="1700" baseline="-25000" dirty="0">
                <a:solidFill>
                  <a:srgbClr val="000000"/>
                </a:solidFill>
              </a:rPr>
              <a:t>1 </a:t>
            </a:r>
            <a:r>
              <a:rPr lang="en-US" altLang="en-US" sz="1700" dirty="0">
                <a:sym typeface="MT Extra" panose="05050102010205020202" pitchFamily="18" charset="2"/>
              </a:rPr>
              <a:t>executes signal(Q)</a:t>
            </a:r>
          </a:p>
          <a:p>
            <a:pPr>
              <a:lnSpc>
                <a:spcPct val="90000"/>
              </a:lnSpc>
              <a:tabLst>
                <a:tab pos="1882775" algn="ctr"/>
                <a:tab pos="4568825" algn="ctr"/>
              </a:tabLst>
            </a:pPr>
            <a:r>
              <a:rPr lang="en-US" altLang="en-US" sz="1700" dirty="0">
                <a:sym typeface="MT Extra" panose="05050102010205020202" pitchFamily="18" charset="2"/>
              </a:rPr>
              <a:t>However, </a:t>
            </a:r>
            <a:r>
              <a:rPr lang="en-US" altLang="en-US" sz="1700" i="1" dirty="0">
                <a:solidFill>
                  <a:srgbClr val="000000"/>
                </a:solidFill>
              </a:rPr>
              <a:t>P</a:t>
            </a:r>
            <a:r>
              <a:rPr lang="en-US" altLang="en-US" sz="1700" baseline="-25000" dirty="0">
                <a:solidFill>
                  <a:srgbClr val="000000"/>
                </a:solidFill>
              </a:rPr>
              <a:t>1 </a:t>
            </a:r>
            <a:r>
              <a:rPr lang="en-US" altLang="en-US" sz="1700" dirty="0">
                <a:sym typeface="MT Extra" panose="05050102010205020202" pitchFamily="18" charset="2"/>
              </a:rPr>
              <a:t>is waiting until </a:t>
            </a:r>
            <a:r>
              <a:rPr lang="en-US" altLang="en-US" sz="1700" i="1" dirty="0">
                <a:solidFill>
                  <a:srgbClr val="000000"/>
                </a:solidFill>
              </a:rPr>
              <a:t>P</a:t>
            </a:r>
            <a:r>
              <a:rPr lang="en-US" altLang="en-US" sz="1700" baseline="-25000" dirty="0">
                <a:solidFill>
                  <a:srgbClr val="000000"/>
                </a:solidFill>
              </a:rPr>
              <a:t>0</a:t>
            </a:r>
            <a:r>
              <a:rPr lang="en-US" altLang="en-US" sz="1700" dirty="0">
                <a:sym typeface="MT Extra" panose="05050102010205020202" pitchFamily="18" charset="2"/>
              </a:rPr>
              <a:t> execute signal(S).</a:t>
            </a:r>
          </a:p>
          <a:p>
            <a:pPr>
              <a:lnSpc>
                <a:spcPct val="90000"/>
              </a:lnSpc>
              <a:tabLst>
                <a:tab pos="1882775" algn="ctr"/>
                <a:tab pos="4568825" algn="ctr"/>
              </a:tabLst>
            </a:pPr>
            <a:r>
              <a:rPr lang="en-US" altLang="en-US" sz="1700" dirty="0">
                <a:sym typeface="MT Extra" panose="05050102010205020202" pitchFamily="18" charset="2"/>
              </a:rPr>
              <a:t>Since these signal() operations will never be executed, </a:t>
            </a:r>
            <a:r>
              <a:rPr lang="en-US" altLang="en-US" sz="1700" i="1" dirty="0">
                <a:solidFill>
                  <a:srgbClr val="000000"/>
                </a:solidFill>
              </a:rPr>
              <a:t>P</a:t>
            </a:r>
            <a:r>
              <a:rPr lang="en-US" altLang="en-US" sz="1700" baseline="-25000" dirty="0">
                <a:solidFill>
                  <a:srgbClr val="000000"/>
                </a:solidFill>
              </a:rPr>
              <a:t>0 </a:t>
            </a:r>
            <a:r>
              <a:rPr lang="en-US" altLang="en-US" sz="1700" dirty="0">
                <a:sym typeface="MT Extra" panose="05050102010205020202" pitchFamily="18" charset="2"/>
              </a:rPr>
              <a:t>and </a:t>
            </a:r>
            <a:r>
              <a:rPr lang="en-US" altLang="en-US" sz="1700" i="1" dirty="0">
                <a:solidFill>
                  <a:srgbClr val="000000"/>
                </a:solidFill>
              </a:rPr>
              <a:t>P</a:t>
            </a:r>
            <a:r>
              <a:rPr lang="en-US" altLang="en-US" sz="1700" baseline="-25000" dirty="0">
                <a:solidFill>
                  <a:srgbClr val="000000"/>
                </a:solidFill>
              </a:rPr>
              <a:t>1 </a:t>
            </a:r>
            <a:r>
              <a:rPr lang="en-US" altLang="en-US" sz="1700" dirty="0">
                <a:sym typeface="MT Extra" panose="05050102010205020202" pitchFamily="18" charset="2"/>
              </a:rPr>
              <a:t>are </a:t>
            </a:r>
            <a:r>
              <a:rPr lang="en-US" altLang="en-US" sz="1700" b="1" dirty="0">
                <a:sym typeface="MT Extra" panose="05050102010205020202" pitchFamily="18" charset="2"/>
              </a:rPr>
              <a:t>deadlocked</a:t>
            </a:r>
            <a:r>
              <a:rPr lang="en-US" altLang="en-US" sz="1700" dirty="0">
                <a:sym typeface="MT Extra" panose="05050102010205020202" pitchFamily="18" charset="2"/>
              </a:rPr>
              <a:t>.</a:t>
            </a:r>
          </a:p>
        </p:txBody>
      </p:sp>
      <p:sp>
        <p:nvSpPr>
          <p:cNvPr id="6" name="Title 1">
            <a:extLst>
              <a:ext uri="{FF2B5EF4-FFF2-40B4-BE49-F238E27FC236}">
                <a16:creationId xmlns:a16="http://schemas.microsoft.com/office/drawing/2014/main" id="{10B654C8-C4D8-441C-9FE2-895E326F6446}"/>
              </a:ext>
            </a:extLst>
          </p:cNvPr>
          <p:cNvSpPr>
            <a:spLocks noGrp="1"/>
          </p:cNvSpPr>
          <p:nvPr>
            <p:ph type="title"/>
          </p:nvPr>
        </p:nvSpPr>
        <p:spPr>
          <a:xfrm>
            <a:off x="457200" y="157653"/>
            <a:ext cx="8229600" cy="576262"/>
          </a:xfrm>
        </p:spPr>
        <p:txBody>
          <a:bodyPr/>
          <a:lstStyle/>
          <a:p>
            <a:r>
              <a:rPr lang="en-US" altLang="en-US" dirty="0"/>
              <a:t>Deadlock</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sz="1700" b="1" dirty="0">
                <a:sym typeface="MT Extra" panose="05050102010205020202" pitchFamily="18" charset="2"/>
              </a:rPr>
              <a:t>Starvation</a:t>
            </a:r>
            <a:r>
              <a:rPr lang="en-US" altLang="en-US" sz="1700" dirty="0">
                <a:sym typeface="MT Extra" panose="05050102010205020202" pitchFamily="18" charset="2"/>
              </a:rPr>
              <a:t> </a:t>
            </a:r>
            <a:r>
              <a:rPr lang="en-US" altLang="en-US" sz="1700" dirty="0"/>
              <a:t>– indefinite blocking  </a:t>
            </a:r>
          </a:p>
          <a:p>
            <a:pPr lvl="1">
              <a:lnSpc>
                <a:spcPct val="90000"/>
              </a:lnSpc>
              <a:tabLst>
                <a:tab pos="1882775" algn="ctr"/>
                <a:tab pos="4568825" algn="ctr"/>
              </a:tabLst>
            </a:pPr>
            <a:r>
              <a:rPr lang="en-US" altLang="en-US" sz="1700" dirty="0"/>
              <a:t>A process may never be removed from the semaphore queue in which it is suspended</a:t>
            </a:r>
          </a:p>
          <a:p>
            <a:pPr>
              <a:lnSpc>
                <a:spcPct val="90000"/>
              </a:lnSpc>
              <a:tabLst>
                <a:tab pos="1882775" algn="ctr"/>
                <a:tab pos="4568825" algn="ctr"/>
              </a:tabLst>
            </a:pPr>
            <a:r>
              <a:rPr lang="en-US" altLang="en-US" sz="1700" b="1" dirty="0"/>
              <a:t>Priority Inversion</a:t>
            </a:r>
            <a:r>
              <a:rPr lang="en-US" altLang="en-US" sz="1700" dirty="0"/>
              <a:t> – Scheduling problem when lower-priority process holds a lock needed by higher-priority process</a:t>
            </a:r>
          </a:p>
          <a:p>
            <a:pPr>
              <a:tabLst>
                <a:tab pos="1882775" algn="ctr"/>
                <a:tab pos="4568825" algn="ctr"/>
              </a:tabLst>
            </a:pPr>
            <a:r>
              <a:rPr lang="en-US" altLang="en-US" sz="1700" dirty="0"/>
              <a:t>Solved via </a:t>
            </a:r>
            <a:r>
              <a:rPr lang="en-US" altLang="en-US" sz="1700" b="1" dirty="0"/>
              <a:t>priority-inheritance protocol</a:t>
            </a:r>
            <a:br>
              <a:rPr lang="en-US" altLang="en-US" sz="1700" b="1" dirty="0"/>
            </a:br>
            <a:br>
              <a:rPr lang="en-US" altLang="en-US" sz="1600" b="1" dirty="0"/>
            </a:br>
            <a:endParaRPr lang="en-US" altLang="en-US" sz="1600" b="1" dirty="0"/>
          </a:p>
        </p:txBody>
      </p:sp>
      <p:sp>
        <p:nvSpPr>
          <p:cNvPr id="6" name="Title 1">
            <a:extLst>
              <a:ext uri="{FF2B5EF4-FFF2-40B4-BE49-F238E27FC236}">
                <a16:creationId xmlns:a16="http://schemas.microsoft.com/office/drawing/2014/main" id="{D06CA1E1-4F3C-40FD-8128-8886B3D8AE7B}"/>
              </a:ext>
            </a:extLst>
          </p:cNvPr>
          <p:cNvSpPr>
            <a:spLocks noGrp="1"/>
          </p:cNvSpPr>
          <p:nvPr>
            <p:ph type="title"/>
          </p:nvPr>
        </p:nvSpPr>
        <p:spPr>
          <a:xfrm>
            <a:off x="457200" y="157653"/>
            <a:ext cx="8229600" cy="576262"/>
          </a:xfrm>
        </p:spPr>
        <p:txBody>
          <a:bodyPr/>
          <a:lstStyle/>
          <a:p>
            <a:r>
              <a:rPr lang="en-US" altLang="en-US" dirty="0"/>
              <a:t>Other Forms of Deadlock</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0502070F-FED8-4E65-8D27-370BD72918D7}"/>
              </a:ext>
            </a:extLst>
          </p:cNvPr>
          <p:cNvSpPr>
            <a:spLocks noGrp="1" noChangeArrowheads="1"/>
          </p:cNvSpPr>
          <p:nvPr>
            <p:ph type="title"/>
          </p:nvPr>
        </p:nvSpPr>
        <p:spPr>
          <a:xfrm>
            <a:off x="969963" y="138342"/>
            <a:ext cx="7716837" cy="576263"/>
          </a:xfrm>
        </p:spPr>
        <p:txBody>
          <a:bodyPr/>
          <a:lstStyle/>
          <a:p>
            <a:pPr eaLnBrk="1" hangingPunct="1"/>
            <a:r>
              <a:rPr lang="en-US" altLang="en-US" dirty="0"/>
              <a:t>Priority Inheritance Protocol</a:t>
            </a:r>
          </a:p>
        </p:txBody>
      </p:sp>
      <p:sp>
        <p:nvSpPr>
          <p:cNvPr id="84994" name="Rectangle 3">
            <a:extLst>
              <a:ext uri="{FF2B5EF4-FFF2-40B4-BE49-F238E27FC236}">
                <a16:creationId xmlns:a16="http://schemas.microsoft.com/office/drawing/2014/main" id="{3E6ACEED-9DA7-43B4-B11F-05A9205EDDA5}"/>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Consider the scenario with  three processes </a:t>
            </a:r>
            <a:r>
              <a:rPr lang="en-US" altLang="en-US" b="1" dirty="0"/>
              <a:t>P1, P2</a:t>
            </a:r>
            <a:r>
              <a:rPr lang="en-US" altLang="en-US" dirty="0"/>
              <a:t>, and </a:t>
            </a:r>
            <a:r>
              <a:rPr lang="en-US" altLang="en-US" b="1" dirty="0"/>
              <a:t>P3</a:t>
            </a:r>
            <a:r>
              <a:rPr lang="en-US" altLang="en-US" dirty="0"/>
              <a:t>. </a:t>
            </a:r>
            <a:r>
              <a:rPr lang="en-US" altLang="en-US" b="1" dirty="0"/>
              <a:t>P1</a:t>
            </a:r>
            <a:r>
              <a:rPr lang="en-US" altLang="en-US" dirty="0"/>
              <a:t> has the highest priority, </a:t>
            </a:r>
            <a:r>
              <a:rPr lang="en-US" altLang="en-US" b="1" dirty="0"/>
              <a:t>P2</a:t>
            </a:r>
            <a:r>
              <a:rPr lang="en-US" altLang="en-US" dirty="0"/>
              <a:t> the next highest, and </a:t>
            </a:r>
            <a:r>
              <a:rPr lang="en-US" altLang="en-US" b="1" dirty="0"/>
              <a:t>P3</a:t>
            </a:r>
            <a:r>
              <a:rPr lang="en-US" altLang="en-US" dirty="0"/>
              <a:t> the lowest. </a:t>
            </a:r>
          </a:p>
          <a:p>
            <a:pPr>
              <a:lnSpc>
                <a:spcPct val="90000"/>
              </a:lnSpc>
              <a:tabLst>
                <a:tab pos="1882775" algn="ctr"/>
                <a:tab pos="4568825" algn="ctr"/>
              </a:tabLst>
            </a:pPr>
            <a:r>
              <a:rPr lang="en-US" altLang="en-US" dirty="0"/>
              <a:t>Assume a resource </a:t>
            </a:r>
            <a:r>
              <a:rPr lang="en-US" altLang="en-US" b="1" dirty="0"/>
              <a:t>P3</a:t>
            </a:r>
            <a:r>
              <a:rPr lang="en-US" altLang="en-US" dirty="0"/>
              <a:t> is assigned a resource </a:t>
            </a:r>
            <a:r>
              <a:rPr lang="en-US" altLang="en-US" b="1" dirty="0"/>
              <a:t>R </a:t>
            </a:r>
            <a:r>
              <a:rPr lang="en-US" altLang="en-US" dirty="0"/>
              <a:t>that </a:t>
            </a:r>
            <a:r>
              <a:rPr lang="en-US" altLang="en-US" b="1" dirty="0"/>
              <a:t>P1</a:t>
            </a:r>
            <a:r>
              <a:rPr lang="en-US" altLang="en-US" dirty="0"/>
              <a:t> wants. </a:t>
            </a:r>
          </a:p>
          <a:p>
            <a:pPr lvl="1">
              <a:lnSpc>
                <a:spcPct val="90000"/>
              </a:lnSpc>
              <a:tabLst>
                <a:tab pos="1882775" algn="ctr"/>
                <a:tab pos="4568825" algn="ctr"/>
              </a:tabLst>
            </a:pPr>
            <a:r>
              <a:rPr lang="en-US" altLang="en-US" dirty="0"/>
              <a:t>Thus, </a:t>
            </a:r>
            <a:r>
              <a:rPr lang="en-US" altLang="en-US" b="1" dirty="0"/>
              <a:t>P1</a:t>
            </a:r>
            <a:r>
              <a:rPr lang="en-US" altLang="en-US" dirty="0"/>
              <a:t> must wait for </a:t>
            </a:r>
            <a:r>
              <a:rPr lang="en-US" altLang="en-US" b="1" dirty="0"/>
              <a:t>P3</a:t>
            </a:r>
            <a:r>
              <a:rPr lang="en-US" altLang="en-US" dirty="0"/>
              <a:t> to finish using the resource. However, </a:t>
            </a:r>
            <a:r>
              <a:rPr lang="en-US" altLang="en-US" b="1" dirty="0"/>
              <a:t>P2</a:t>
            </a:r>
            <a:r>
              <a:rPr lang="en-US" altLang="en-US" dirty="0"/>
              <a:t> becomes runnable and preempts </a:t>
            </a:r>
            <a:r>
              <a:rPr lang="en-US" altLang="en-US" b="1" dirty="0"/>
              <a:t>P3</a:t>
            </a:r>
            <a:r>
              <a:rPr lang="en-US" altLang="en-US" dirty="0"/>
              <a:t>. </a:t>
            </a:r>
          </a:p>
          <a:p>
            <a:pPr lvl="1">
              <a:lnSpc>
                <a:spcPct val="90000"/>
              </a:lnSpc>
              <a:tabLst>
                <a:tab pos="1882775" algn="ctr"/>
                <a:tab pos="4568825" algn="ctr"/>
              </a:tabLst>
            </a:pPr>
            <a:r>
              <a:rPr lang="en-US" altLang="en-US" dirty="0"/>
              <a:t>What has happened is that </a:t>
            </a:r>
            <a:r>
              <a:rPr lang="en-US" altLang="en-US" b="1" dirty="0"/>
              <a:t>P2</a:t>
            </a:r>
            <a:r>
              <a:rPr lang="en-US" altLang="en-US" dirty="0"/>
              <a:t> - a process with a lower priority than </a:t>
            </a:r>
            <a:r>
              <a:rPr lang="en-US" altLang="en-US" b="1" dirty="0"/>
              <a:t>P1</a:t>
            </a:r>
            <a:r>
              <a:rPr lang="en-US" altLang="en-US" dirty="0"/>
              <a:t> - has indirectly prevented </a:t>
            </a:r>
            <a:r>
              <a:rPr lang="en-US" altLang="en-US" b="1" dirty="0"/>
              <a:t>P3</a:t>
            </a:r>
            <a:r>
              <a:rPr lang="en-US" altLang="en-US" dirty="0"/>
              <a:t> from gaining access to the resource.</a:t>
            </a:r>
          </a:p>
          <a:p>
            <a:pPr>
              <a:tabLst>
                <a:tab pos="1882775" algn="ctr"/>
                <a:tab pos="4568825" algn="ctr"/>
              </a:tabLst>
            </a:pPr>
            <a:r>
              <a:rPr lang="en-US" altLang="en-US" dirty="0"/>
              <a:t>To prevent this from occurring, a </a:t>
            </a:r>
            <a:r>
              <a:rPr lang="en-US" altLang="en-US" b="1" dirty="0"/>
              <a:t>priority inheritance protocol</a:t>
            </a:r>
            <a:r>
              <a:rPr lang="en-US" altLang="en-US" dirty="0"/>
              <a:t> is used. This simply allows the priority of the highest thread waiting to access a shared resource to be assigned to the thread currently using the resource. Thus, the current owner of the resource is assigned the priority of the highest priority thread wishing to acquire the resource.</a:t>
            </a:r>
          </a:p>
          <a:p>
            <a:pPr lvl="1">
              <a:lnSpc>
                <a:spcPct val="90000"/>
              </a:lnSpc>
              <a:tabLst>
                <a:tab pos="1882775" algn="ctr"/>
                <a:tab pos="4568825" algn="ctr"/>
              </a:tabLst>
            </a:pPr>
            <a:endParaRPr lang="en-US" altLang="en-US" sz="1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178806"/>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438157" cy="4570359"/>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a:t>
            </a:r>
            <a:r>
              <a:rPr lang="en-US" altLang="en-US" b="1" dirty="0">
                <a:solidFill>
                  <a:srgbClr val="3366FF"/>
                </a:solidFill>
              </a:rPr>
              <a:t> </a:t>
            </a:r>
            <a:r>
              <a:rPr lang="en-US" altLang="en-US" b="1" dirty="0">
                <a:solidFill>
                  <a:srgbClr val="006699"/>
                </a:solidFill>
                <a:latin typeface="+mj-lt"/>
              </a:rPr>
              <a:t>section</a:t>
            </a:r>
            <a:r>
              <a:rPr lang="en-US" altLang="en-US" b="1" dirty="0">
                <a:solidFill>
                  <a:srgbClr val="3366FF"/>
                </a:solidFill>
              </a:rPr>
              <a:t>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a:t>
            </a:r>
            <a:r>
              <a:rPr lang="en-US" altLang="en-US" b="1" dirty="0">
                <a:solidFill>
                  <a:srgbClr val="3366FF"/>
                </a:solidFill>
              </a:rPr>
              <a:t> </a:t>
            </a:r>
            <a:r>
              <a:rPr lang="en-US" altLang="en-US" b="1" dirty="0">
                <a:solidFill>
                  <a:srgbClr val="006699"/>
                </a:solidFill>
                <a:latin typeface="+mj-lt"/>
              </a:rPr>
              <a:t>section</a:t>
            </a:r>
            <a:r>
              <a:rPr lang="en-US" altLang="en-US" dirty="0"/>
              <a:t>, then </a:t>
            </a:r>
            <a:r>
              <a:rPr lang="en-US" altLang="en-US" b="1" dirty="0">
                <a:solidFill>
                  <a:srgbClr val="006699"/>
                </a:solidFill>
                <a:latin typeface="+mj-lt"/>
              </a:rPr>
              <a:t>remainder</a:t>
            </a:r>
            <a:r>
              <a:rPr lang="en-US" altLang="en-US" b="1" dirty="0">
                <a:solidFill>
                  <a:srgbClr val="3366FF"/>
                </a:solidFill>
              </a:rPr>
              <a:t> </a:t>
            </a:r>
            <a:r>
              <a:rPr lang="en-US" altLang="en-US" b="1" dirty="0">
                <a:solidFill>
                  <a:srgbClr val="006699"/>
                </a:solidFill>
                <a:latin typeface="+mj-lt"/>
              </a:rPr>
              <a:t>section</a:t>
            </a:r>
          </a:p>
          <a:p>
            <a:endParaRPr lang="en-US" altLang="en-US" b="1" dirty="0">
              <a:solidFill>
                <a:srgbClr val="3366FF"/>
              </a:solidFill>
            </a:endParaRPr>
          </a:p>
          <a:p>
            <a:pPr>
              <a:buFont typeface="Monotype Sorts" pitchFamily="-84" charset="2"/>
              <a:buNone/>
            </a:pPr>
            <a:endParaRPr lang="en-US"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0502070F-FED8-4E65-8D27-370BD72918D7}"/>
              </a:ext>
            </a:extLst>
          </p:cNvPr>
          <p:cNvSpPr>
            <a:spLocks noGrp="1" noChangeArrowheads="1"/>
          </p:cNvSpPr>
          <p:nvPr>
            <p:ph type="title"/>
          </p:nvPr>
        </p:nvSpPr>
        <p:spPr>
          <a:xfrm>
            <a:off x="969963" y="138342"/>
            <a:ext cx="7716837" cy="576263"/>
          </a:xfrm>
        </p:spPr>
        <p:txBody>
          <a:bodyPr/>
          <a:lstStyle/>
          <a:p>
            <a:pPr eaLnBrk="1" hangingPunct="1"/>
            <a:r>
              <a:rPr lang="en-US" altLang="en-US" dirty="0"/>
              <a:t>Priority Inheritance Protocol</a:t>
            </a:r>
          </a:p>
        </p:txBody>
      </p:sp>
      <p:sp>
        <p:nvSpPr>
          <p:cNvPr id="84994" name="Rectangle 3">
            <a:extLst>
              <a:ext uri="{FF2B5EF4-FFF2-40B4-BE49-F238E27FC236}">
                <a16:creationId xmlns:a16="http://schemas.microsoft.com/office/drawing/2014/main" id="{3E6ACEED-9DA7-43B4-B11F-05A9205EDDA5}"/>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sz="1700" dirty="0"/>
              <a:t>Consider the scenario with  three processes </a:t>
            </a:r>
            <a:r>
              <a:rPr lang="en-US" altLang="en-US" sz="1700" b="1" dirty="0"/>
              <a:t>P1, P2</a:t>
            </a:r>
            <a:r>
              <a:rPr lang="en-US" altLang="en-US" sz="1700" dirty="0"/>
              <a:t>, and </a:t>
            </a:r>
            <a:r>
              <a:rPr lang="en-US" altLang="en-US" sz="1700" b="1" dirty="0"/>
              <a:t>P3</a:t>
            </a:r>
            <a:r>
              <a:rPr lang="en-US" altLang="en-US" sz="1700" dirty="0"/>
              <a:t>. </a:t>
            </a:r>
            <a:r>
              <a:rPr lang="en-US" altLang="en-US" sz="1700" b="1" dirty="0"/>
              <a:t>P1</a:t>
            </a:r>
            <a:r>
              <a:rPr lang="en-US" altLang="en-US" sz="1700" dirty="0"/>
              <a:t> has the highest priority, </a:t>
            </a:r>
            <a:r>
              <a:rPr lang="en-US" altLang="en-US" sz="1700" b="1" dirty="0"/>
              <a:t>P2</a:t>
            </a:r>
            <a:r>
              <a:rPr lang="en-US" altLang="en-US" sz="1700" dirty="0"/>
              <a:t> the next highest, and </a:t>
            </a:r>
            <a:r>
              <a:rPr lang="en-US" altLang="en-US" sz="1700" b="1" dirty="0"/>
              <a:t>P3</a:t>
            </a:r>
            <a:r>
              <a:rPr lang="en-US" altLang="en-US" sz="1700" dirty="0"/>
              <a:t> the lowest. </a:t>
            </a:r>
          </a:p>
          <a:p>
            <a:pPr>
              <a:lnSpc>
                <a:spcPct val="90000"/>
              </a:lnSpc>
              <a:tabLst>
                <a:tab pos="1882775" algn="ctr"/>
                <a:tab pos="4568825" algn="ctr"/>
              </a:tabLst>
            </a:pPr>
            <a:r>
              <a:rPr lang="en-US" altLang="en-US" sz="1700" dirty="0"/>
              <a:t>Assume a resource </a:t>
            </a:r>
            <a:r>
              <a:rPr lang="en-US" altLang="en-US" sz="1700" b="1" dirty="0"/>
              <a:t>P3</a:t>
            </a:r>
            <a:r>
              <a:rPr lang="en-US" altLang="en-US" sz="1700" dirty="0"/>
              <a:t> is assigned a resource </a:t>
            </a:r>
            <a:r>
              <a:rPr lang="en-US" altLang="en-US" sz="1700" b="1" dirty="0"/>
              <a:t>R </a:t>
            </a:r>
            <a:r>
              <a:rPr lang="en-US" altLang="en-US" sz="1700" dirty="0"/>
              <a:t>that </a:t>
            </a:r>
            <a:r>
              <a:rPr lang="en-US" altLang="en-US" sz="1700" b="1" dirty="0"/>
              <a:t>P1</a:t>
            </a:r>
            <a:r>
              <a:rPr lang="en-US" altLang="en-US" sz="1700" dirty="0"/>
              <a:t> wants. Thus, </a:t>
            </a:r>
            <a:r>
              <a:rPr lang="en-US" altLang="en-US" sz="1700" b="1" dirty="0"/>
              <a:t>P1</a:t>
            </a:r>
            <a:r>
              <a:rPr lang="en-US" altLang="en-US" sz="1700" dirty="0"/>
              <a:t> must wait for </a:t>
            </a:r>
            <a:r>
              <a:rPr lang="en-US" altLang="en-US" sz="1700" b="1" dirty="0"/>
              <a:t>P3</a:t>
            </a:r>
            <a:r>
              <a:rPr lang="en-US" altLang="en-US" sz="1700" dirty="0"/>
              <a:t> to finish using the resource. However, </a:t>
            </a:r>
            <a:r>
              <a:rPr lang="en-US" altLang="en-US" sz="1700" b="1" dirty="0"/>
              <a:t>P2</a:t>
            </a:r>
            <a:r>
              <a:rPr lang="en-US" altLang="en-US" sz="1700" dirty="0"/>
              <a:t> becomes runnable and preempts </a:t>
            </a:r>
            <a:r>
              <a:rPr lang="en-US" altLang="en-US" sz="1700" b="1" dirty="0"/>
              <a:t>P3</a:t>
            </a:r>
            <a:r>
              <a:rPr lang="en-US" altLang="en-US" sz="1700" dirty="0"/>
              <a:t>. What has happened is that </a:t>
            </a:r>
            <a:r>
              <a:rPr lang="en-US" altLang="en-US" sz="1700" b="1" dirty="0"/>
              <a:t>P2</a:t>
            </a:r>
            <a:r>
              <a:rPr lang="en-US" altLang="en-US" sz="1700" dirty="0"/>
              <a:t> - a process with a lower priority than </a:t>
            </a:r>
            <a:r>
              <a:rPr lang="en-US" altLang="en-US" sz="1700" b="1" dirty="0"/>
              <a:t>P1</a:t>
            </a:r>
            <a:r>
              <a:rPr lang="en-US" altLang="en-US" sz="1700" dirty="0"/>
              <a:t> - has indirectly prevented </a:t>
            </a:r>
            <a:r>
              <a:rPr lang="en-US" altLang="en-US" sz="1700" b="1" dirty="0"/>
              <a:t>P3</a:t>
            </a:r>
            <a:r>
              <a:rPr lang="en-US" altLang="en-US" sz="1700" dirty="0"/>
              <a:t> from gaining access to the resource.</a:t>
            </a:r>
            <a:br>
              <a:rPr lang="en-US" altLang="en-US" sz="1700" dirty="0"/>
            </a:br>
            <a:endParaRPr lang="en-US" altLang="en-US" sz="1700" dirty="0"/>
          </a:p>
          <a:p>
            <a:pPr>
              <a:tabLst>
                <a:tab pos="1882775" algn="ctr"/>
                <a:tab pos="4568825" algn="ctr"/>
              </a:tabLst>
            </a:pPr>
            <a:r>
              <a:rPr lang="en-US" altLang="en-US" sz="1700" dirty="0"/>
              <a:t>To prevent this from occurring, a </a:t>
            </a:r>
            <a:r>
              <a:rPr lang="en-US" altLang="en-US" sz="1700" b="1" dirty="0"/>
              <a:t>priority inheritance protocol</a:t>
            </a:r>
            <a:r>
              <a:rPr lang="en-US" altLang="en-US" sz="1700" dirty="0"/>
              <a:t> is used. This simply allows the priority of the highest thread waiting to access a shared resource to be assigned to the thread currently using the resource. Thus, the current owner of the resource is assigned the priority of the highest priority thread wishing to acquire the resource.</a:t>
            </a:r>
          </a:p>
          <a:p>
            <a:pPr lvl="1">
              <a:lnSpc>
                <a:spcPct val="90000"/>
              </a:lnSpc>
              <a:tabLst>
                <a:tab pos="1882775" algn="ctr"/>
                <a:tab pos="4568825" algn="ctr"/>
              </a:tabLst>
            </a:pPr>
            <a:endParaRPr lang="en-US" altLang="en-US" sz="1600" b="1" dirty="0"/>
          </a:p>
        </p:txBody>
      </p:sp>
    </p:spTree>
    <p:extLst>
      <p:ext uri="{BB962C8B-B14F-4D97-AF65-F5344CB8AC3E}">
        <p14:creationId xmlns:p14="http://schemas.microsoft.com/office/powerpoint/2010/main" val="2030871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20483" name="Picture 1">
            <a:extLst>
              <a:ext uri="{FF2B5EF4-FFF2-40B4-BE49-F238E27FC236}">
                <a16:creationId xmlns:a16="http://schemas.microsoft.com/office/drawing/2014/main" id="{06076301-AB62-47B2-844A-A28D9D9DBD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4913" y="1751013"/>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1182429" y="1653517"/>
            <a:ext cx="7453571" cy="4513604"/>
          </a:xfrm>
        </p:spPr>
        <p:txBody>
          <a:bodyPr/>
          <a:lstStyle/>
          <a:p>
            <a:pPr>
              <a:buFont typeface="Monotype Sorts" pitchFamily="-84" charset="2"/>
              <a:buNone/>
            </a:pPr>
            <a:r>
              <a:rPr lang="en-US" altLang="en-US" dirty="0">
                <a:solidFill>
                  <a:srgbClr val="993300"/>
                </a:solidFill>
              </a:rPr>
              <a:t>1.   </a:t>
            </a:r>
            <a:r>
              <a:rPr lang="en-US" altLang="en-US" b="1" dirty="0">
                <a:solidFill>
                  <a:srgbClr val="006699"/>
                </a:solidFill>
                <a:latin typeface="+mj-lt"/>
              </a:rPr>
              <a:t>Mutual</a:t>
            </a:r>
            <a:r>
              <a:rPr lang="en-US" altLang="en-US" b="1" dirty="0">
                <a:solidFill>
                  <a:srgbClr val="3366FF"/>
                </a:solidFill>
              </a:rPr>
              <a:t> </a:t>
            </a:r>
            <a:r>
              <a:rPr lang="en-US" altLang="en-US" b="1" dirty="0">
                <a:solidFill>
                  <a:srgbClr val="006699"/>
                </a:solidFill>
                <a:latin typeface="+mj-lt"/>
              </a:rPr>
              <a:t>Exclusion</a:t>
            </a:r>
            <a:r>
              <a:rPr lang="en-US" altLang="en-US" b="1" dirty="0">
                <a:solidFill>
                  <a:srgbClr val="3366FF"/>
                </a:solidFill>
              </a:rPr>
              <a:t>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a:buFont typeface="Monotype Sorts" pitchFamily="-84" charset="2"/>
              <a:buNone/>
            </a:pPr>
            <a:r>
              <a:rPr lang="en-US" altLang="en-US" dirty="0">
                <a:solidFill>
                  <a:srgbClr val="993300"/>
                </a:solidFill>
              </a:rPr>
              <a:t>2.   </a:t>
            </a:r>
            <a:r>
              <a:rPr lang="en-US" altLang="en-US" b="1" dirty="0">
                <a:solidFill>
                  <a:srgbClr val="006699"/>
                </a:solidFill>
                <a:latin typeface="+mj-lt"/>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a:buFont typeface="Monotype Sorts" pitchFamily="-84" charset="2"/>
              <a:buNone/>
            </a:pPr>
            <a:r>
              <a:rPr lang="en-US" altLang="en-US" dirty="0">
                <a:solidFill>
                  <a:srgbClr val="993300"/>
                </a:solidFill>
              </a:rPr>
              <a:t>3.  </a:t>
            </a:r>
            <a:r>
              <a:rPr lang="en-US" altLang="en-US" b="1" dirty="0">
                <a:solidFill>
                  <a:srgbClr val="006699"/>
                </a:solidFill>
                <a:latin typeface="+mj-lt"/>
              </a:rPr>
              <a:t>Bounded</a:t>
            </a:r>
            <a:r>
              <a:rPr lang="en-US" altLang="en-US" b="1" dirty="0">
                <a:solidFill>
                  <a:srgbClr val="3366FF"/>
                </a:solidFill>
              </a:rPr>
              <a:t> </a:t>
            </a:r>
            <a:r>
              <a:rPr lang="en-US" altLang="en-US" b="1" dirty="0">
                <a:solidFill>
                  <a:srgbClr val="006699"/>
                </a:solidFill>
                <a:latin typeface="+mj-lt"/>
              </a:rPr>
              <a:t>Waiting</a:t>
            </a:r>
            <a:r>
              <a:rPr lang="en-US" altLang="en-US" b="1" dirty="0">
                <a:solidFill>
                  <a:srgbClr val="3366FF"/>
                </a:solidFill>
              </a:rPr>
              <a:t> </a:t>
            </a:r>
            <a:r>
              <a:rPr lang="en-US" altLang="en-US" dirty="0"/>
              <a:t>-  A bound must exist on the number of times that other processes are allowed to enter their critical sections after a process has made a request to enter its critical section and before that request is granted</a:t>
            </a:r>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006699"/>
                </a:solidFill>
                <a:latin typeface="+mj-lt"/>
              </a:rPr>
              <a:t>relative</a:t>
            </a:r>
            <a:r>
              <a:rPr lang="en-US" altLang="en-US" b="1" dirty="0">
                <a:solidFill>
                  <a:srgbClr val="3366FF"/>
                </a:solidFill>
              </a:rPr>
              <a:t> </a:t>
            </a:r>
            <a:r>
              <a:rPr lang="en-US" altLang="en-US" b="1" dirty="0">
                <a:solidFill>
                  <a:srgbClr val="006699"/>
                </a:solidFill>
                <a:latin typeface="+mj-lt"/>
              </a:rPr>
              <a:t>speed</a:t>
            </a:r>
            <a:r>
              <a:rPr lang="en-US" altLang="en-US" b="1" dirty="0">
                <a:solidFill>
                  <a:srgbClr val="3366FF"/>
                </a:solidFill>
              </a:rPr>
              <a:t>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p14="http://schemas.microsoft.com/office/powerpoint/2010/main" val="55517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id="{3230E0EE-52C7-4A95-B889-DCDC6B78BEAA}"/>
              </a:ext>
            </a:extLst>
          </p:cNvPr>
          <p:cNvSpPr>
            <a:spLocks noGrp="1" noChangeArrowheads="1"/>
          </p:cNvSpPr>
          <p:nvPr>
            <p:ph idx="1"/>
          </p:nvPr>
        </p:nvSpPr>
        <p:spPr>
          <a:xfrm>
            <a:off x="811762" y="1103614"/>
            <a:ext cx="7724775" cy="1079749"/>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marL="0" indent="0">
              <a:buNone/>
            </a:pPr>
            <a:endParaRPr lang="en-US" altLang="en-US" dirty="0"/>
          </a:p>
          <a:p>
            <a:endParaRPr lang="en-US" altLang="en-US" dirty="0"/>
          </a:p>
        </p:txBody>
      </p:sp>
      <p:sp>
        <p:nvSpPr>
          <p:cNvPr id="2" name="TextBox 1">
            <a:extLst>
              <a:ext uri="{FF2B5EF4-FFF2-40B4-BE49-F238E27FC236}">
                <a16:creationId xmlns:a16="http://schemas.microsoft.com/office/drawing/2014/main" id="{00204EAF-EBED-4BD8-A709-62EA006EC0AF}"/>
              </a:ext>
            </a:extLst>
          </p:cNvPr>
          <p:cNvSpPr txBox="1"/>
          <p:nvPr/>
        </p:nvSpPr>
        <p:spPr>
          <a:xfrm>
            <a:off x="746445" y="2258007"/>
            <a:ext cx="6614631"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 critical section is code that runs for an hour?</a:t>
            </a:r>
          </a:p>
        </p:txBody>
      </p:sp>
      <p:sp>
        <p:nvSpPr>
          <p:cNvPr id="3" name="TextBox 2">
            <a:extLst>
              <a:ext uri="{FF2B5EF4-FFF2-40B4-BE49-F238E27FC236}">
                <a16:creationId xmlns:a16="http://schemas.microsoft.com/office/drawing/2014/main" id="{A3747BF1-0BE2-4FC9-8809-5015AE398B0C}"/>
              </a:ext>
            </a:extLst>
          </p:cNvPr>
          <p:cNvSpPr txBox="1"/>
          <p:nvPr/>
        </p:nvSpPr>
        <p:spPr>
          <a:xfrm>
            <a:off x="755776" y="2640562"/>
            <a:ext cx="7307129"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Can some processes starve – never enter their critical section.</a:t>
            </a:r>
          </a:p>
        </p:txBody>
      </p:sp>
      <p:sp>
        <p:nvSpPr>
          <p:cNvPr id="4" name="TextBox 3">
            <a:extLst>
              <a:ext uri="{FF2B5EF4-FFF2-40B4-BE49-F238E27FC236}">
                <a16:creationId xmlns:a16="http://schemas.microsoft.com/office/drawing/2014/main" id="{E8AD53CC-1B62-467C-9616-E429877C3F20}"/>
              </a:ext>
            </a:extLst>
          </p:cNvPr>
          <p:cNvSpPr txBox="1"/>
          <p:nvPr/>
        </p:nvSpPr>
        <p:spPr>
          <a:xfrm>
            <a:off x="755776" y="3051108"/>
            <a:ext cx="4139375" cy="369332"/>
          </a:xfrm>
          <a:prstGeom prst="rect">
            <a:avLst/>
          </a:prstGeom>
          <a:noFill/>
        </p:spPr>
        <p:txBody>
          <a:bodyPr wrap="squar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there are two CPUs?</a:t>
            </a:r>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22731</TotalTime>
  <Words>4137</Words>
  <Application>Microsoft Office PowerPoint</Application>
  <PresentationFormat>On-screen Show (4:3)</PresentationFormat>
  <Paragraphs>560</Paragraphs>
  <Slides>60</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Courier New</vt:lpstr>
      <vt:lpstr>Helvetica</vt:lpstr>
      <vt:lpstr>Monotype Sorts</vt:lpstr>
      <vt:lpstr>Times New Roman</vt:lpstr>
      <vt:lpstr>Verdana</vt:lpstr>
      <vt:lpstr>Webdings</vt:lpstr>
      <vt:lpstr>Wingdings</vt:lpstr>
      <vt:lpstr>os-8</vt:lpstr>
      <vt:lpstr>Chapter 6: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Software Solution -- Peterson’s Algorithm</vt:lpstr>
      <vt:lpstr>Algorithm for Process Pi</vt:lpstr>
      <vt:lpstr>Correctness of Peterson’s Solution </vt:lpstr>
      <vt:lpstr>Peterson’s Solution </vt:lpstr>
      <vt:lpstr>Peterson’s Solution and Modern Architecture</vt:lpstr>
      <vt:lpstr>Modern Architecture Example</vt:lpstr>
      <vt:lpstr>Modern Architecture Example (Cont.)</vt:lpstr>
      <vt:lpstr>Peterson’s Solution Revisited</vt:lpstr>
      <vt:lpstr>Synchronization Hardware</vt:lpstr>
      <vt:lpstr>Memory Barrier Instructions</vt:lpstr>
      <vt:lpstr>Memory Barrier Example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Atomic Variables</vt:lpstr>
      <vt:lpstr>Atomic Variables</vt:lpstr>
      <vt:lpstr>Mutex Locks</vt:lpstr>
      <vt:lpstr>Solution to CS Problem Using Mutex Locks</vt:lpstr>
      <vt:lpstr>Semaphore</vt:lpstr>
      <vt:lpstr>Semaphore (Cont.)</vt:lpstr>
      <vt:lpstr>Semaphore Usage Example</vt:lpstr>
      <vt:lpstr>Semaphore Usage Example (Cont.)</vt:lpstr>
      <vt:lpstr>Semaphore Implementation</vt:lpstr>
      <vt:lpstr>Implementation with no Busy waiting</vt:lpstr>
      <vt:lpstr>Implementation of the wait operation</vt:lpstr>
      <vt:lpstr>Implementation of the signal operation</vt:lpstr>
      <vt:lpstr>Problems with Semaphores</vt:lpstr>
      <vt:lpstr>Monitors</vt:lpstr>
      <vt:lpstr>Schematic view of a Monitor</vt:lpstr>
      <vt:lpstr>Condition Variables</vt:lpstr>
      <vt:lpstr> Monitor with Condition Variables</vt:lpstr>
      <vt:lpstr>Condition Variables Choices</vt:lpstr>
      <vt:lpstr>Monitor Implementation Using Semaphores</vt:lpstr>
      <vt:lpstr> Implementation – Condition Variables</vt:lpstr>
      <vt:lpstr>Implementation (Cont.)</vt:lpstr>
      <vt:lpstr>Resuming Processes within a Monitor</vt:lpstr>
      <vt:lpstr>PowerPoint Presentation</vt:lpstr>
      <vt:lpstr>A Monitor to Allocate Single Resource</vt:lpstr>
      <vt:lpstr>Single Resource Monitor (Cont.)</vt:lpstr>
      <vt:lpstr>Liveness</vt:lpstr>
      <vt:lpstr>Deadlock</vt:lpstr>
      <vt:lpstr>Other Forms of Deadlock</vt:lpstr>
      <vt:lpstr>End of Chapter 6</vt:lpstr>
      <vt:lpstr>Priority Inheritance Protocol</vt:lpstr>
      <vt:lpstr>Priority Inheritance Protocol</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Judi Paige</cp:lastModifiedBy>
  <cp:revision>382</cp:revision>
  <cp:lastPrinted>2013-09-18T17:45:18Z</cp:lastPrinted>
  <dcterms:created xsi:type="dcterms:W3CDTF">2011-01-13T23:43:38Z</dcterms:created>
  <dcterms:modified xsi:type="dcterms:W3CDTF">2021-03-16T12:35:30Z</dcterms:modified>
</cp:coreProperties>
</file>