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331" r:id="rId2"/>
    <p:sldId id="332" r:id="rId3"/>
    <p:sldId id="358" r:id="rId4"/>
    <p:sldId id="359" r:id="rId5"/>
    <p:sldId id="360" r:id="rId6"/>
    <p:sldId id="361" r:id="rId7"/>
    <p:sldId id="449" r:id="rId8"/>
    <p:sldId id="450" r:id="rId9"/>
    <p:sldId id="452" r:id="rId10"/>
    <p:sldId id="453" r:id="rId11"/>
    <p:sldId id="365" r:id="rId12"/>
    <p:sldId id="451" r:id="rId13"/>
    <p:sldId id="367" r:id="rId14"/>
    <p:sldId id="374" r:id="rId15"/>
    <p:sldId id="375" r:id="rId16"/>
    <p:sldId id="376" r:id="rId17"/>
    <p:sldId id="404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35"/>
  </p:normalViewPr>
  <p:slideViewPr>
    <p:cSldViewPr snapToGrid="0">
      <p:cViewPr varScale="1">
        <p:scale>
          <a:sx n="75" d="100"/>
          <a:sy n="75" d="100"/>
        </p:scale>
        <p:origin x="950" y="43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-289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8C8C3F6-D6EC-4454-AED8-151D4118C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B8B47E2-82CE-4363-8A39-5A4F2B6CC1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985D904-943B-4701-BDB6-5864BE7D22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77B09886-4C66-4DC0-99B1-7CCC79211BD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AED9E23-4007-4CE0-B9FA-1CB7C3B0E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6FEA57-E60B-48C6-8E0B-0D3E2B9085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9BA4C6-A2CE-4EDE-A987-C89469DAC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0A16516-4161-4E77-A9DD-6C7EC92E21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B08562F-F4D9-42CE-8D67-E7A9840A07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6BBE589-20BB-4D23-905B-F9CA800E4F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201015B-FDFC-46CC-A1D5-58B217CE0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B26353B-46D8-44BD-A369-9C2474766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05A76C5-F4C2-4CDA-BEF0-83C1B0843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E3CA1B-BF1D-4627-BFE0-E36D1A7C18AA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1DDD850-CCC7-49E3-BE4A-0B1C37B48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38181F9-B100-4204-B5BD-A3889A861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C4B4CDFE-17FF-4FEE-B58E-763B8E6AB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FD57D9-9ACF-4A83-A909-F49ABBD723C3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D68831C-2F81-44B4-9958-1F9967551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8370FE4-983D-4F1E-AFFB-EB46F1255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EF30C6CA-0F10-4E2E-ADBB-88AAB3EE5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A9972C-A281-4ED9-A13B-A6C6E2D45CB3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3679CC6-842E-4CC5-B72C-F6CA84D12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78DDD2C-05BB-4045-8228-45C12D64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31EF95C2-30F5-4674-B550-61EA8B43C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CA2DBE-B6D1-4FB7-B4F4-1496EA4F2FD3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3B1BE69-F2AE-4073-AD7F-EC55BF74D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0DDF634-7FF2-4300-8F34-0D079A7CE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1EFA09C3-CCE9-4618-9F0F-744AF0A9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6BCBA1-9824-4D0D-B46E-F77E737E1BD9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6A9EEDA-A552-4242-97DB-1659999AC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36BC16F-9F0B-40A3-B2DD-E0047170E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BB8A803-DB78-4F6C-B680-D20C4FCC0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5D69A58-CE8A-4061-AAAF-8375D0450CC5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75E4BD0-9DFA-4BA9-AAC6-7823B028C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E81E9D-8CA6-4A23-8358-5A492D8EB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E634DBD-1EC5-462D-BC22-327F348F05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C2B6B4-BF24-4262-A303-E000472979C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07EA455-67B3-4FB5-8874-BE2716912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F0F9981-F39D-4C6B-B808-D9D1D2A43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87E33203-4967-4A0F-AEA4-57E85B2A2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66A991-FAC4-426F-995C-7D990DB8044B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4B811B8-CE7E-4807-B890-8228F3EF5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82BA9F7-4972-4ED3-9F80-A82FC1F7E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BF0E1CA-E1F9-48F3-98D4-AE83DB73C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A8FD42-FB50-4F0E-83DB-032AD89E6B10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0C58F99-7224-4F82-A66E-F77DA5550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610F8A-E173-4BEE-BFEB-FAAE867F0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49A2025-556A-439D-B416-B393448D1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8B8218-B419-4C46-9B31-7C5CA16C0958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097CAA5-5009-40F9-948A-088E43827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F2A2029-71A1-427A-9D55-052D9150B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B422F43B-7A17-4E70-9902-B75D2AD87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A3AE300-16A7-43AF-AE1F-1DE14735F1C6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4F304B6-B49F-4C63-9E77-58BDCDE54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0C8F3D9-B786-431D-AD5A-29215D79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38769F49-5E48-4F61-A820-D92DE4D09D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4D748A9-A869-41DD-902B-3C31EC6B06E1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14B7CE5-FF07-4CF4-8A99-176990BB0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1215128-6CC2-485F-8CCE-6F4FEFACE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2B454191-C00D-4881-8CC3-145741C18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8868E1-D052-4404-8916-164E1D0D0B49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07D3C19-C6DC-4AF4-97F2-A512D0071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7534874-A7D8-4E15-AAAD-8916ECED8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4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5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950B0E92-D303-4BB0-A4D8-C84931373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A8A344-8948-476E-AFBC-AE7944A55FD0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D2136EB-8912-4394-B77C-6B86DF5CA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F1F5DAD-71C2-48AE-88DA-58F7B2FAE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86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854BC344-C1FD-44AD-A100-9D0E33C6C4B8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7E75EDC-303E-4E56-9408-EF5F6789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0B69C08-493E-41C1-B483-471288115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AA2E823-920C-4DEC-868D-6F348261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824F72CA-B5F3-4CC3-B1C5-049AB2BE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ECC7507-8379-4EE6-BEC3-4061C2C8C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5323F60B-2E00-42BE-8400-E134976C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62D06F3E-35A2-4B07-822F-E3170C08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6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30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11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1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7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7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19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819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89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9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2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44CBE58F-1B06-4E3C-ABEB-DDA96018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B50D259-301D-4848-91DC-2AA45CBA7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B78BAB-95C2-4816-A43D-C9D0E779A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C7DCAF-0404-44E9-A1D7-8FC247909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9ABEA7D2-7A49-4009-B20A-D733788B8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43D9BEF-9484-4F5F-B79E-90AD48A2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1992072-B079-4F45-93BD-7B83BD14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0C7F6668-8CC0-4B4E-B0C0-D267AAA38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885" y="6613525"/>
            <a:ext cx="518081" cy="246217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7a.</a:t>
            </a:r>
            <a:fld id="{888EA06F-A073-4A3C-89BC-89170E3EB8EC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A5A9C313-E1AB-4215-BE7D-137655DA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A8DD7472-5269-45F9-8224-963E376A1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B3B098FB-2BB7-4519-9DEA-E4914997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22C98928-F25B-4EBA-968A-F43A0AFE86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8038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7a:  Synchronization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A3055BE-7D2A-422C-A590-55C99535B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050" y="166864"/>
            <a:ext cx="76517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The Structure of a Reader process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502CB5B1-7086-4461-8E47-670C4EA54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715" y="1318921"/>
            <a:ext cx="7651750" cy="468563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while (true){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		wait(</a:t>
            </a:r>
            <a:r>
              <a:rPr lang="en-US" altLang="en-US" sz="1600" b="1">
                <a:latin typeface="Courier New" panose="02070309020205020404" pitchFamily="49" charset="0"/>
              </a:rPr>
              <a:t>mutex);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++;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	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 == 1) /* first reader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   	     wait(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/* reading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wait(mutex);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read count--;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  	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sz="1600" b="1" dirty="0">
                <a:latin typeface="Courier New" panose="02070309020205020404" pitchFamily="49" charset="0"/>
              </a:rPr>
              <a:t> == 0) /* last reader */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	signal(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16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	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}</a:t>
            </a:r>
            <a:br>
              <a:rPr lang="en-US" altLang="en-US" sz="1400" b="1" dirty="0">
                <a:latin typeface="Courier New" panose="02070309020205020404" pitchFamily="49" charset="0"/>
              </a:rPr>
            </a:b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E349B06-5C0D-4BD8-ABC8-DFC88C04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778" y="222286"/>
            <a:ext cx="7677150" cy="576262"/>
          </a:xfrm>
        </p:spPr>
        <p:txBody>
          <a:bodyPr/>
          <a:lstStyle/>
          <a:p>
            <a:r>
              <a:rPr lang="en-US" altLang="en-US" dirty="0"/>
              <a:t>Readers-Writers Problem Variations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47643E3C-87AB-40AB-8261-6DE65364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7" y="1099937"/>
            <a:ext cx="6342533" cy="39902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b="1" i="1" dirty="0"/>
              <a:t> </a:t>
            </a:r>
            <a:r>
              <a:rPr lang="en-US" altLang="en-US" sz="1700" dirty="0"/>
              <a:t>solution</a:t>
            </a:r>
            <a:r>
              <a:rPr lang="en-US" altLang="en-US" sz="1700" b="1" i="1" dirty="0"/>
              <a:t> </a:t>
            </a:r>
            <a:r>
              <a:rPr lang="en-US" altLang="en-US" sz="1700" dirty="0"/>
              <a:t>in previous slide can result in a situation where a writer  process never writes.  It is referred to as the “First reader-writer” problem.</a:t>
            </a:r>
          </a:p>
          <a:p>
            <a:r>
              <a:rPr lang="en-US" altLang="en-US" sz="1700" dirty="0"/>
              <a:t>The “Second reader-writer” problem is  a variation the first reader-writer problem that state:</a:t>
            </a:r>
          </a:p>
          <a:p>
            <a:pPr lvl="1"/>
            <a:r>
              <a:rPr lang="en-US" altLang="en-US" sz="1700" dirty="0"/>
              <a:t>Once a writer is ready to write, no “newly arrived reader” is allowed  to read.</a:t>
            </a:r>
          </a:p>
          <a:p>
            <a:r>
              <a:rPr lang="en-US" altLang="en-US" sz="1700" dirty="0"/>
              <a:t>Both the first and second may result in starvation, leading to even more variations</a:t>
            </a:r>
          </a:p>
          <a:p>
            <a:r>
              <a:rPr lang="en-US" altLang="en-US" sz="1700" dirty="0"/>
              <a:t>Problem is solved on some systems by kernel providing reader-writer locks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1EE9EBAB-3EEB-4813-BC45-A296B378D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130846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Dining-Philosophers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B49ECF8-D29D-47B1-ACEF-3FF6F95DA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6" y="1057896"/>
            <a:ext cx="7819053" cy="5060516"/>
          </a:xfrm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altLang="en-US" sz="1700" dirty="0"/>
              <a:t>N philosophers’ sit at a round table with a bowel of rice in the middle.</a:t>
            </a:r>
          </a:p>
          <a:p>
            <a:pPr>
              <a:tabLst>
                <a:tab pos="1365250" algn="l"/>
                <a:tab pos="1538288" algn="l"/>
              </a:tabLst>
            </a:pPr>
            <a:endParaRPr lang="en-US" altLang="en-US" sz="1700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sz="1700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sz="1700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sz="1700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sz="1700" dirty="0"/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sz="1700" dirty="0"/>
              <a:t>They spend their lives alternating between thinking and eating.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sz="1700" dirty="0"/>
              <a:t>They do not </a:t>
            </a:r>
            <a:r>
              <a:rPr lang="en-US" altLang="ja-JP" sz="1700" dirty="0"/>
              <a:t> interact with their neighbors.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ja-JP" sz="1700" dirty="0"/>
              <a:t>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sz="1700" dirty="0"/>
              <a:t>Need both chopsticks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sz="1700" dirty="0"/>
              <a:t>In the case of 5 philosophers, the 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sz="1700" dirty="0"/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sz="1700" dirty="0"/>
              <a:t>Semaphore chopstick [5] initialized to 1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3372D57C-AA90-40E5-88DD-A9DB78AAF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072" y="1656079"/>
            <a:ext cx="1433753" cy="137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8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8B6BD45A-1C98-4906-8ECF-377709FEA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2994" y="139535"/>
            <a:ext cx="7866063" cy="5762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 </a:t>
            </a:r>
            <a:r>
              <a:rPr lang="en-US" altLang="en-US" sz="2600" dirty="0"/>
              <a:t>Semaphore Solution to Dining-Philosophers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7043318-65A3-4679-85CB-4872EC4E8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9488" y="1149668"/>
            <a:ext cx="7107237" cy="4784725"/>
          </a:xfrm>
        </p:spPr>
        <p:txBody>
          <a:bodyPr/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The structure of Philosopher</a:t>
            </a:r>
            <a:r>
              <a:rPr lang="en-US" altLang="en-US" i="1" dirty="0">
                <a:solidFill>
                  <a:srgbClr val="0000FF"/>
                </a:solidFill>
              </a:rPr>
              <a:t> i</a:t>
            </a:r>
            <a:r>
              <a:rPr lang="en-US" altLang="en-US" dirty="0"/>
              <a:t>: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(true){ 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wait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wait 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chopStick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eat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(chopstick[i]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 (i + 1) % 5] 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/* think for awhile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 dirty="0">
              <a:solidFill>
                <a:srgbClr val="0000FF"/>
              </a:solidFill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/>
              <a:t>  What is the problem with this algorithm?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016B3AFC-34FB-4DEC-AD70-73C1C59CE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5031" y="12177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Monitor Solution to Dining Philosophers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4B402AA-11CB-48F7-9FE8-279171630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6175" y="979488"/>
            <a:ext cx="7345363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monitor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 THINKING; HUNGRY, EATING) state [5]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condition self [5];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void pickup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HUNGRY;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if (state[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!= EATING) self[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].wait;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void putdown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// test left and right neighbors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792511B-46D3-4928-92CE-929DEC8C2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8805" y="96515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58F6B3C7-ABB8-477D-AE0E-1DDD21AA8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60463" y="944563"/>
            <a:ext cx="6908800" cy="526891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test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if ((state[(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5] != EATING)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== HUNGRY)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5] != EATING) 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EATING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	    self[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].signal ()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initialization_code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for (int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5;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80D035CF-4D26-43B2-A96C-D8477EE69D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102" y="1090613"/>
            <a:ext cx="7566673" cy="5268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Each philosopher “</a:t>
            </a:r>
            <a:r>
              <a:rPr lang="en-US" altLang="en-US" dirty="0" err="1"/>
              <a:t>i</a:t>
            </a:r>
            <a:r>
              <a:rPr lang="en-US" altLang="en-US" i="1" dirty="0"/>
              <a:t>” </a:t>
            </a:r>
            <a:r>
              <a:rPr lang="en-US" altLang="en-US" dirty="0"/>
              <a:t>invokes the</a:t>
            </a:r>
            <a:r>
              <a:rPr lang="en-US" altLang="en-US" i="1" dirty="0"/>
              <a:t> </a:t>
            </a:r>
            <a:r>
              <a:rPr lang="en-US" altLang="en-US" dirty="0"/>
              <a:t>operations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pickup()</a:t>
            </a:r>
            <a:r>
              <a:rPr lang="en-US" altLang="en-US" sz="2000" i="1" dirty="0"/>
              <a:t> </a:t>
            </a:r>
            <a:r>
              <a:rPr lang="en-US" altLang="en-US" dirty="0"/>
              <a:t>and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putdown()</a:t>
            </a:r>
            <a:r>
              <a:rPr lang="en-US" altLang="en-US" sz="2000" dirty="0"/>
              <a:t> </a:t>
            </a:r>
            <a:r>
              <a:rPr lang="en-US" altLang="en-US" dirty="0"/>
              <a:t>in the following sequence: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DiningPhilosophers.pickup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/** EAT **/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DiningPhilosophers.putdown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No deadlock, but starvation is possible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i="1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436D3F-DD94-4E20-9DAE-14699174C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9181" y="116688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15A9E78-DF11-4867-B399-CAC0415747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End of Chapter 7a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9AFE23A2-3233-4A83-BA98-6544E85EB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0586" y="162366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8A0AF89-B4E3-498E-93FE-2E355823D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434" y="1225550"/>
            <a:ext cx="7707312" cy="3270250"/>
          </a:xfrm>
        </p:spPr>
        <p:txBody>
          <a:bodyPr/>
          <a:lstStyle/>
          <a:p>
            <a:r>
              <a:rPr lang="en-US" altLang="en-US" dirty="0"/>
              <a:t>Explain the bounded-buffer synchronization problem</a:t>
            </a:r>
          </a:p>
          <a:p>
            <a:r>
              <a:rPr lang="en-US" altLang="en-US" dirty="0"/>
              <a:t>Explain the readers-writers synchronization problem</a:t>
            </a:r>
          </a:p>
          <a:p>
            <a:r>
              <a:rPr lang="en-US" altLang="en-US" dirty="0"/>
              <a:t>Explain and dining-philosophers synchronization problems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98EE148A-79D9-4237-8D17-FC87DB90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3AB92419-2F3E-4AB1-BD3A-358F1F8CF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0720" y="180555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Classical Problems of Synchronization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D48FBE90-0458-4057-B57E-DA63D17D9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49" y="1131891"/>
            <a:ext cx="6726465" cy="4441596"/>
          </a:xfrm>
        </p:spPr>
        <p:txBody>
          <a:bodyPr/>
          <a:lstStyle/>
          <a:p>
            <a:r>
              <a:rPr lang="en-US" altLang="en-US" dirty="0"/>
              <a:t>Classical problems used to test newly-proposed synchronization schemes</a:t>
            </a:r>
          </a:p>
          <a:p>
            <a:pPr lvl="1"/>
            <a:r>
              <a:rPr lang="en-US" altLang="en-US" dirty="0"/>
              <a:t>Bounded-Buffer Problem</a:t>
            </a:r>
          </a:p>
          <a:p>
            <a:pPr lvl="1"/>
            <a:r>
              <a:rPr lang="en-US" altLang="en-US" dirty="0"/>
              <a:t>Readers and Writers Problem</a:t>
            </a:r>
          </a:p>
          <a:p>
            <a:pPr lvl="1"/>
            <a:r>
              <a:rPr lang="en-US" altLang="en-US" dirty="0"/>
              <a:t>Dining-Philosophers 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445FFABD-D0ED-4BD7-90B8-096D05870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731" y="277813"/>
            <a:ext cx="776306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Bounded-Buffer 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D956C55F-640F-4784-8984-36E14C723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083" y="1293813"/>
            <a:ext cx="7210425" cy="3725862"/>
          </a:xfrm>
        </p:spPr>
        <p:txBody>
          <a:bodyPr/>
          <a:lstStyle/>
          <a:p>
            <a:r>
              <a:rPr lang="en-US" altLang="en-US" sz="2000" b="1" i="1" dirty="0"/>
              <a:t>n</a:t>
            </a:r>
            <a:r>
              <a:rPr lang="en-US" altLang="en-US" dirty="0"/>
              <a:t> buffers, each can hold one item</a:t>
            </a:r>
          </a:p>
          <a:p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dirty="0">
                <a:solidFill>
                  <a:srgbClr val="000000"/>
                </a:solidFill>
              </a:rPr>
              <a:t> i</a:t>
            </a:r>
            <a:r>
              <a:rPr lang="en-US" altLang="en-US" dirty="0"/>
              <a:t>nitialized to the value 1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full</a:t>
            </a:r>
            <a:r>
              <a:rPr lang="en-US" altLang="en-US" dirty="0">
                <a:solidFill>
                  <a:srgbClr val="000000"/>
                </a:solidFill>
              </a:rPr>
              <a:t> initialized </a:t>
            </a:r>
            <a:r>
              <a:rPr lang="en-US" altLang="en-US" dirty="0"/>
              <a:t>to the value 0</a:t>
            </a:r>
          </a:p>
          <a:p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empty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initialized </a:t>
            </a:r>
            <a:r>
              <a:rPr lang="en-US" altLang="en-US" dirty="0"/>
              <a:t>to the value n</a:t>
            </a:r>
          </a:p>
          <a:p>
            <a:endParaRPr lang="en-US" altLang="en-US" dirty="0"/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91998508-D538-4C89-AD83-931DA05A9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2FAD360A-E679-4DC4-99D8-0FFD8BCED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1250" y="222868"/>
            <a:ext cx="7575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C2887F7A-B34E-4133-B1D8-7BCD1F232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24" y="1279525"/>
            <a:ext cx="7932576" cy="4876800"/>
          </a:xfrm>
        </p:spPr>
        <p:txBody>
          <a:bodyPr/>
          <a:lstStyle/>
          <a:p>
            <a:r>
              <a:rPr lang="en-US" altLang="en-US" dirty="0"/>
              <a:t>The structure of the producer process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/* produce an item in </a:t>
            </a:r>
            <a:r>
              <a:rPr lang="en-US" altLang="en-US" b="1" dirty="0" err="1">
                <a:latin typeface="Courier New" panose="02070309020205020404" pitchFamily="49" charset="0"/>
              </a:rPr>
              <a:t>next_produced</a:t>
            </a:r>
            <a:r>
              <a:rPr lang="en-US" altLang="en-US" b="1" dirty="0">
                <a:latin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wait(empty);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/* add next produced to the buffer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signal(full);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}</a:t>
            </a:r>
            <a:br>
              <a:rPr lang="en-US" altLang="en-US" b="1" dirty="0">
                <a:latin typeface="Courier New" panose="02070309020205020404" pitchFamily="49" charset="0"/>
              </a:rPr>
            </a:br>
            <a:endParaRPr lang="en-US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61A0BAA-76CB-484A-B14F-F0AF8A703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175" y="222868"/>
            <a:ext cx="7156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F1ED0C8-1F57-420E-ADCE-1E7B94E90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88" y="1152525"/>
            <a:ext cx="8156294" cy="4851587"/>
          </a:xfrm>
        </p:spPr>
        <p:txBody>
          <a:bodyPr/>
          <a:lstStyle/>
          <a:p>
            <a:r>
              <a:rPr lang="en-US" altLang="en-US" dirty="0"/>
              <a:t>The structure of the consumer process</a:t>
            </a:r>
          </a:p>
          <a:p>
            <a:endParaRPr lang="en-US" altLang="en-US" sz="1600" dirty="0"/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/* remove an item from buffer to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consume the item in next consumed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0812" y="230028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dirty="0"/>
              <a:t>A data set is shared among a number of concurrent processes</a:t>
            </a:r>
          </a:p>
          <a:p>
            <a:pPr lvl="1"/>
            <a:r>
              <a:rPr lang="en-US" altLang="en-US" b="1" dirty="0"/>
              <a:t>Readers</a:t>
            </a:r>
            <a:r>
              <a:rPr lang="en-US" altLang="en-US" dirty="0"/>
              <a:t> – only read the data set; they do </a:t>
            </a:r>
            <a:r>
              <a:rPr lang="en-US" altLang="en-US" b="1" i="1" dirty="0"/>
              <a:t>not</a:t>
            </a:r>
            <a:r>
              <a:rPr lang="en-US" altLang="en-US" b="1" dirty="0"/>
              <a:t> </a:t>
            </a:r>
            <a:r>
              <a:rPr lang="en-US" altLang="en-US" dirty="0"/>
              <a:t>perform any updates</a:t>
            </a:r>
          </a:p>
          <a:p>
            <a:pPr lvl="1"/>
            <a:r>
              <a:rPr lang="en-US" altLang="en-US" b="1" dirty="0"/>
              <a:t>Writers</a:t>
            </a:r>
            <a:r>
              <a:rPr lang="en-US" altLang="en-US" dirty="0"/>
              <a:t>   – can both read and write</a:t>
            </a:r>
          </a:p>
          <a:p>
            <a:r>
              <a:rPr lang="en-US" altLang="en-US" dirty="0"/>
              <a:t>Problem – allow multiple readers to read at the same time</a:t>
            </a:r>
          </a:p>
          <a:p>
            <a:pPr lvl="1"/>
            <a:r>
              <a:rPr lang="en-US" altLang="en-US" dirty="0"/>
              <a:t>Only one single writer can access the shared data at the same time</a:t>
            </a:r>
          </a:p>
          <a:p>
            <a:r>
              <a:rPr lang="en-US" altLang="en-US" dirty="0"/>
              <a:t>Several variations of how readers and writers are considered  – all involve some form of priorities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92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328" y="169512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Readers-Writers: Shared Data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dirty="0"/>
              <a:t>Data set</a:t>
            </a:r>
          </a:p>
          <a:p>
            <a:r>
              <a:rPr lang="en-US" altLang="en-US" dirty="0"/>
              <a:t>Semaphore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Semaphore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Integer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dirty="0"/>
              <a:t> initialized to 0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88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DDAEEDB-CB95-4A25-8454-9889DA57C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525" y="126224"/>
            <a:ext cx="76612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The Structure of a Writer Process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5CD744B-6617-4A23-86E8-A0935A7F9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842645"/>
            <a:ext cx="7158672" cy="334327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while (true) 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wait(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...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/* writing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signal(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}</a:t>
            </a: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910201902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13445</TotalTime>
  <Words>1053</Words>
  <Application>Microsoft Office PowerPoint</Application>
  <PresentationFormat>On-screen Show (4:3)</PresentationFormat>
  <Paragraphs>176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7a:  Synchronization Examples</vt:lpstr>
      <vt:lpstr>Outline</vt:lpstr>
      <vt:lpstr>Classical Problems of Synchronization</vt:lpstr>
      <vt:lpstr>Bounded-Buffer Problem</vt:lpstr>
      <vt:lpstr>Bounded Buffer Problem (Cont.)</vt:lpstr>
      <vt:lpstr>Bounded Buffer Problem (Cont.)</vt:lpstr>
      <vt:lpstr>Readers-Writers Problem</vt:lpstr>
      <vt:lpstr>Readers-Writers: Shared Data</vt:lpstr>
      <vt:lpstr>The Structure of a Writer Process</vt:lpstr>
      <vt:lpstr>The Structure of a Reader process</vt:lpstr>
      <vt:lpstr>Readers-Writers Problem Variations</vt:lpstr>
      <vt:lpstr>Dining-Philosophers Problem</vt:lpstr>
      <vt:lpstr> Semaphore Solution to Dining-Philosophers</vt:lpstr>
      <vt:lpstr>Monitor Solution to Dining Philosophers</vt:lpstr>
      <vt:lpstr>Solution to Dining Philosophers (Cont.)</vt:lpstr>
      <vt:lpstr>Solution to Dining Philosophers (Cont.)</vt:lpstr>
      <vt:lpstr>End of Chapter 7a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272</cp:revision>
  <cp:lastPrinted>2013-09-18T17:45:18Z</cp:lastPrinted>
  <dcterms:created xsi:type="dcterms:W3CDTF">2011-01-13T23:43:38Z</dcterms:created>
  <dcterms:modified xsi:type="dcterms:W3CDTF">2021-03-15T20:32:34Z</dcterms:modified>
</cp:coreProperties>
</file>