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6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6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sldIdLst>
    <p:sldId id="335" r:id="rId3"/>
    <p:sldId id="257" r:id="rId4"/>
    <p:sldId id="258" r:id="rId5"/>
    <p:sldId id="268" r:id="rId6"/>
    <p:sldId id="271" r:id="rId7"/>
    <p:sldId id="308" r:id="rId8"/>
    <p:sldId id="310" r:id="rId9"/>
    <p:sldId id="309" r:id="rId10"/>
    <p:sldId id="259" r:id="rId11"/>
    <p:sldId id="269" r:id="rId12"/>
    <p:sldId id="260" r:id="rId13"/>
    <p:sldId id="270" r:id="rId14"/>
    <p:sldId id="274" r:id="rId15"/>
    <p:sldId id="261"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63" r:id="rId41"/>
    <p:sldId id="299" r:id="rId42"/>
    <p:sldId id="301" r:id="rId43"/>
    <p:sldId id="302" r:id="rId44"/>
    <p:sldId id="303" r:id="rId45"/>
    <p:sldId id="341" r:id="rId46"/>
    <p:sldId id="342" r:id="rId47"/>
    <p:sldId id="343" r:id="rId48"/>
    <p:sldId id="304" r:id="rId49"/>
    <p:sldId id="311" r:id="rId50"/>
    <p:sldId id="305" r:id="rId51"/>
    <p:sldId id="334" r:id="rId52"/>
    <p:sldId id="306" r:id="rId53"/>
    <p:sldId id="307" r:id="rId54"/>
    <p:sldId id="312" r:id="rId55"/>
    <p:sldId id="339" r:id="rId56"/>
    <p:sldId id="340" r:id="rId57"/>
    <p:sldId id="267"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6" r:id="rId79"/>
    <p:sldId id="337" r:id="rId80"/>
    <p:sldId id="338" r:id="rId81"/>
    <p:sldId id="33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customXml" Target="../customXml/item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9D354-79B1-4645-93CE-A80E6A6A7569}" type="datetimeFigureOut">
              <a:rPr lang="en-US" smtClean="0"/>
              <a:t>12-Jul-20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8D834-69D2-408E-B36C-8DF81A0923DE}" type="slidenum">
              <a:rPr lang="en-US" smtClean="0"/>
              <a:t>‹#›</a:t>
            </a:fld>
            <a:endParaRPr lang="en-US"/>
          </a:p>
        </p:txBody>
      </p:sp>
    </p:spTree>
    <p:extLst>
      <p:ext uri="{BB962C8B-B14F-4D97-AF65-F5344CB8AC3E}">
        <p14:creationId xmlns:p14="http://schemas.microsoft.com/office/powerpoint/2010/main" val="2472958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F755-C760-403F-8E9A-DB69064E89D4}"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39409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23A6D8-DEC1-4F3A-93BB-3D345AB5E5E9}" type="datetimeFigureOut">
              <a:rPr lang="en-US" smtClean="0"/>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223223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3A6D8-DEC1-4F3A-93BB-3D345AB5E5E9}" type="datetimeFigureOut">
              <a:rPr lang="en-US" smtClean="0"/>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121727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3A6D8-DEC1-4F3A-93BB-3D345AB5E5E9}" type="datetimeFigureOut">
              <a:rPr lang="en-US" smtClean="0"/>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297363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7373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1163146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415013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407230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335617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4062890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1242356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411341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3A6D8-DEC1-4F3A-93BB-3D345AB5E5E9}" type="datetimeFigureOut">
              <a:rPr lang="en-US" smtClean="0"/>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4231196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2624532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178013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09FBC-9B11-4471-B5E7-4026B928EED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600254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2249816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09FBC-9B11-4471-B5E7-4026B928EED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257554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1090726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3402894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09FBC-9B11-4471-B5E7-4026B928EEDB}" type="slidenum">
              <a:rPr lang="en-US" smtClean="0"/>
              <a:pPr/>
              <a:t>‹#›</a:t>
            </a:fld>
            <a:endParaRPr lang="en-US"/>
          </a:p>
        </p:txBody>
      </p:sp>
    </p:spTree>
    <p:extLst>
      <p:ext uri="{BB962C8B-B14F-4D97-AF65-F5344CB8AC3E}">
        <p14:creationId xmlns:p14="http://schemas.microsoft.com/office/powerpoint/2010/main" val="195368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23A6D8-DEC1-4F3A-93BB-3D345AB5E5E9}" type="datetimeFigureOut">
              <a:rPr lang="en-US" smtClean="0"/>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362836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23A6D8-DEC1-4F3A-93BB-3D345AB5E5E9}" type="datetimeFigureOut">
              <a:rPr lang="en-US" smtClean="0"/>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2374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23A6D8-DEC1-4F3A-93BB-3D345AB5E5E9}" type="datetimeFigureOut">
              <a:rPr lang="en-US" smtClean="0"/>
              <a:t>12-Jul-20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330446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23A6D8-DEC1-4F3A-93BB-3D345AB5E5E9}" type="datetimeFigureOut">
              <a:rPr lang="en-US" smtClean="0"/>
              <a:t>12-Jul-20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104836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3A6D8-DEC1-4F3A-93BB-3D345AB5E5E9}" type="datetimeFigureOut">
              <a:rPr lang="en-US" smtClean="0"/>
              <a:t>12-Jul-20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311295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221195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23A6D8-DEC1-4F3A-93BB-3D345AB5E5E9}" type="datetimeFigureOut">
              <a:rPr lang="en-US" smtClean="0"/>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09FBC-9B11-4471-B5E7-4026B928EEDB}" type="slidenum">
              <a:rPr lang="en-US" smtClean="0"/>
              <a:t>‹#›</a:t>
            </a:fld>
            <a:endParaRPr lang="en-US"/>
          </a:p>
        </p:txBody>
      </p:sp>
    </p:spTree>
    <p:extLst>
      <p:ext uri="{BB962C8B-B14F-4D97-AF65-F5344CB8AC3E}">
        <p14:creationId xmlns:p14="http://schemas.microsoft.com/office/powerpoint/2010/main" val="243416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3A6D8-DEC1-4F3A-93BB-3D345AB5E5E9}" type="datetimeFigureOut">
              <a:rPr lang="en-US" smtClean="0"/>
              <a:t>12-Jul-20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09FBC-9B11-4471-B5E7-4026B928EEDB}" type="slidenum">
              <a:rPr lang="en-US" smtClean="0"/>
              <a:t>‹#›</a:t>
            </a:fld>
            <a:endParaRPr lang="en-US"/>
          </a:p>
        </p:txBody>
      </p:sp>
    </p:spTree>
    <p:extLst>
      <p:ext uri="{BB962C8B-B14F-4D97-AF65-F5344CB8AC3E}">
        <p14:creationId xmlns:p14="http://schemas.microsoft.com/office/powerpoint/2010/main" val="31780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23A6D8-DEC1-4F3A-93BB-3D345AB5E5E9}" type="datetimeFigureOut">
              <a:rPr lang="en-US" smtClean="0">
                <a:solidFill>
                  <a:prstClr val="black">
                    <a:tint val="75000"/>
                  </a:prstClr>
                </a:solidFill>
              </a:rPr>
              <a:pPr/>
              <a:t>12-Jul-20</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509FBC-9B11-4471-B5E7-4026B928EEDB}" type="slidenum">
              <a:rPr lang="en-US" smtClean="0"/>
              <a:pPr/>
              <a:t>‹#›</a:t>
            </a:fld>
            <a:endParaRPr lang="en-US"/>
          </a:p>
        </p:txBody>
      </p:sp>
    </p:spTree>
    <p:extLst>
      <p:ext uri="{BB962C8B-B14F-4D97-AF65-F5344CB8AC3E}">
        <p14:creationId xmlns:p14="http://schemas.microsoft.com/office/powerpoint/2010/main" val="1715685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024" y="954264"/>
            <a:ext cx="10425544" cy="1282889"/>
          </a:xfrm>
        </p:spPr>
        <p:txBody>
          <a:bodyPr>
            <a:noAutofit/>
          </a:bodyPr>
          <a:lstStyle/>
          <a:p>
            <a:pPr algn="ctr"/>
            <a:r>
              <a:rPr lang="en-US" sz="4800" b="1" dirty="0" smtClean="0">
                <a:latin typeface="Times New Roman" panose="02020603050405020304" pitchFamily="18" charset="0"/>
                <a:cs typeface="Times New Roman" panose="02020603050405020304" pitchFamily="18" charset="0"/>
              </a:rPr>
              <a:t>An introduction to statistical inference</a:t>
            </a:r>
            <a:endParaRPr lang="en-US"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98041" y="4920844"/>
            <a:ext cx="5936778" cy="1261592"/>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Dr. </a:t>
            </a:r>
            <a:r>
              <a:rPr lang="en-US" sz="2800" dirty="0" err="1" smtClean="0">
                <a:solidFill>
                  <a:schemeClr val="tx1"/>
                </a:solidFill>
                <a:latin typeface="Times New Roman" panose="02020603050405020304" pitchFamily="18" charset="0"/>
                <a:cs typeface="Times New Roman" panose="02020603050405020304" pitchFamily="18" charset="0"/>
              </a:rPr>
              <a:t>Abhay</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Pratap</a:t>
            </a:r>
            <a:r>
              <a:rPr lang="en-US" sz="2800" dirty="0" smtClean="0">
                <a:solidFill>
                  <a:schemeClr val="tx1"/>
                </a:solidFill>
                <a:latin typeface="Times New Roman" panose="02020603050405020304" pitchFamily="18" charset="0"/>
                <a:cs typeface="Times New Roman" panose="02020603050405020304" pitchFamily="18" charset="0"/>
              </a:rPr>
              <a:t> Pandey</a:t>
            </a:r>
          </a:p>
          <a:p>
            <a:pPr algn="ctr"/>
            <a:r>
              <a:rPr lang="en-US" sz="2800" dirty="0" smtClean="0">
                <a:solidFill>
                  <a:schemeClr val="tx1"/>
                </a:solidFill>
                <a:latin typeface="Times New Roman" panose="02020603050405020304" pitchFamily="18" charset="0"/>
                <a:cs typeface="Times New Roman" panose="02020603050405020304" pitchFamily="18" charset="0"/>
              </a:rPr>
              <a:t>University of Delhi</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521" y="2526487"/>
            <a:ext cx="2171700" cy="1922684"/>
          </a:xfrm>
          <a:prstGeom prst="rect">
            <a:avLst/>
          </a:prstGeom>
        </p:spPr>
      </p:pic>
    </p:spTree>
    <p:extLst>
      <p:ext uri="{BB962C8B-B14F-4D97-AF65-F5344CB8AC3E}">
        <p14:creationId xmlns:p14="http://schemas.microsoft.com/office/powerpoint/2010/main" val="393236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345" y="720436"/>
            <a:ext cx="9919855" cy="5456527"/>
          </a:xfrm>
        </p:spPr>
      </p:pic>
    </p:spTree>
    <p:extLst>
      <p:ext uri="{BB962C8B-B14F-4D97-AF65-F5344CB8AC3E}">
        <p14:creationId xmlns:p14="http://schemas.microsoft.com/office/powerpoint/2010/main" val="347005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22225">
                  <a:solidFill>
                    <a:schemeClr val="accent2"/>
                  </a:solidFill>
                  <a:prstDash val="solid"/>
                </a:ln>
                <a:solidFill>
                  <a:schemeClr val="accent2">
                    <a:lumMod val="40000"/>
                    <a:lumOff val="60000"/>
                  </a:schemeClr>
                </a:solidFill>
              </a:rPr>
              <a:t>Uncertainty</a:t>
            </a: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p:txBody>
          <a:bodyPr>
            <a:normAutofit fontScale="92500"/>
          </a:bodyPr>
          <a:lstStyle/>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 sampling distribution is a probability distribution of a statistic obtained through a large number of samples drawn from a specific population.</a:t>
            </a:r>
            <a:endParaRPr lang="en-US" dirty="0"/>
          </a:p>
        </p:txBody>
      </p:sp>
      <p:sp>
        <p:nvSpPr>
          <p:cNvPr id="5" name="Rectangle 4"/>
          <p:cNvSpPr/>
          <p:nvPr/>
        </p:nvSpPr>
        <p:spPr>
          <a:xfrm>
            <a:off x="1011381" y="3156466"/>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Population parameter</a:t>
            </a:r>
          </a:p>
          <a:p>
            <a:pPr algn="ctr"/>
            <a:r>
              <a:rPr lang="en-US" dirty="0"/>
              <a:t>μ</a:t>
            </a:r>
          </a:p>
        </p:txBody>
      </p:sp>
      <p:cxnSp>
        <p:nvCxnSpPr>
          <p:cNvPr id="8" name="Straight Arrow Connector 7"/>
          <p:cNvCxnSpPr/>
          <p:nvPr/>
        </p:nvCxnSpPr>
        <p:spPr>
          <a:xfrm>
            <a:off x="2992581" y="3613666"/>
            <a:ext cx="1108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92581" y="2743200"/>
            <a:ext cx="1246910" cy="87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92581" y="3613666"/>
            <a:ext cx="1328095" cy="102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p:cNvSpPr/>
              <p:nvPr/>
            </p:nvSpPr>
            <p:spPr>
              <a:xfrm>
                <a:off x="4447307" y="2175164"/>
                <a:ext cx="1773384" cy="706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a:t>
                </a:r>
              </a:p>
              <a:p>
                <a:pPr algn="ctr"/>
                <a:r>
                  <a:rPr lang="en-US" dirty="0" smtClean="0"/>
                  <a:t>Statistic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0">
                            <a:latin typeface="Cambria Math" panose="02040503050406030204" pitchFamily="18" charset="0"/>
                          </a:rPr>
                          <m:t>1</m:t>
                        </m:r>
                      </m:sub>
                    </m:sSub>
                  </m:oMath>
                </a14:m>
                <a:r>
                  <a:rPr lang="en-US" dirty="0" smtClean="0"/>
                  <a:t>  </a:t>
                </a:r>
                <a:endParaRPr lang="en-US" dirty="0"/>
              </a:p>
            </p:txBody>
          </p:sp>
        </mc:Choice>
        <mc:Fallback xmlns="">
          <p:sp>
            <p:nvSpPr>
              <p:cNvPr id="16" name="Oval 15"/>
              <p:cNvSpPr>
                <a:spLocks noRot="1" noChangeAspect="1" noMove="1" noResize="1" noEditPoints="1" noAdjustHandles="1" noChangeArrowheads="1" noChangeShapeType="1" noTextEdit="1"/>
              </p:cNvSpPr>
              <p:nvPr/>
            </p:nvSpPr>
            <p:spPr>
              <a:xfrm>
                <a:off x="4447307" y="2175164"/>
                <a:ext cx="1773384" cy="706373"/>
              </a:xfrm>
              <a:prstGeom prst="ellipse">
                <a:avLst/>
              </a:prstGeom>
              <a:blipFill>
                <a:blip r:embed="rId2"/>
                <a:stretch>
                  <a:fillRect b="-7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4447308" y="3092741"/>
                <a:ext cx="1634837" cy="828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 </a:t>
                </a:r>
              </a:p>
              <a:p>
                <a:pPr algn="ctr"/>
                <a:r>
                  <a:rPr lang="en-US" dirty="0" smtClean="0"/>
                  <a:t>Statistic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0">
                            <a:latin typeface="Cambria Math" panose="02040503050406030204" pitchFamily="18" charset="0"/>
                          </a:rPr>
                          <m:t>2</m:t>
                        </m:r>
                      </m:sub>
                    </m:sSub>
                  </m:oMath>
                </a14:m>
                <a:endParaRPr lang="en-US" dirty="0"/>
              </a:p>
            </p:txBody>
          </p:sp>
        </mc:Choice>
        <mc:Fallback xmlns="">
          <p:sp>
            <p:nvSpPr>
              <p:cNvPr id="17" name="Oval 16"/>
              <p:cNvSpPr>
                <a:spLocks noRot="1" noChangeAspect="1" noMove="1" noResize="1" noEditPoints="1" noAdjustHandles="1" noChangeArrowheads="1" noChangeShapeType="1" noTextEdit="1"/>
              </p:cNvSpPr>
              <p:nvPr/>
            </p:nvSpPr>
            <p:spPr>
              <a:xfrm>
                <a:off x="4447308" y="3092741"/>
                <a:ext cx="1634837" cy="828095"/>
              </a:xfrm>
              <a:prstGeom prst="ellipse">
                <a:avLst/>
              </a:prstGeom>
              <a:blipFill>
                <a:blip r:embed="rId3"/>
                <a:stretch>
                  <a:fillRect t="-7971"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4447308" y="4181701"/>
                <a:ext cx="2299856" cy="792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 </a:t>
                </a:r>
              </a:p>
              <a:p>
                <a:pPr algn="ctr"/>
                <a:r>
                  <a:rPr lang="en-US" dirty="0" smtClean="0"/>
                  <a:t>Statistic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0">
                            <a:latin typeface="Cambria Math" panose="02040503050406030204" pitchFamily="18" charset="0"/>
                          </a:rPr>
                          <m:t>3</m:t>
                        </m:r>
                      </m:sub>
                    </m:sSub>
                  </m:oMath>
                </a14:m>
                <a:r>
                  <a:rPr lang="en-US" dirty="0" smtClean="0"/>
                  <a:t> </a:t>
                </a:r>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4447308" y="4181701"/>
                <a:ext cx="2299856" cy="792081"/>
              </a:xfrm>
              <a:prstGeom prst="ellipse">
                <a:avLst/>
              </a:prstGeom>
              <a:blipFill>
                <a:blip r:embed="rId4"/>
                <a:stretch>
                  <a:fillRect b="-1515"/>
                </a:stretch>
              </a:blipFill>
            </p:spPr>
            <p:txBody>
              <a:bodyPr/>
              <a:lstStyle/>
              <a:p>
                <a:r>
                  <a:rPr lang="en-US">
                    <a:noFill/>
                  </a:rPr>
                  <a:t> </a:t>
                </a:r>
              </a:p>
            </p:txBody>
          </p:sp>
        </mc:Fallback>
      </mc:AlternateContent>
      <p:sp>
        <p:nvSpPr>
          <p:cNvPr id="19" name="Rounded Rectangle 18"/>
          <p:cNvSpPr/>
          <p:nvPr/>
        </p:nvSpPr>
        <p:spPr>
          <a:xfrm>
            <a:off x="8659091" y="3092741"/>
            <a:ext cx="171796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Uncertainty</a:t>
            </a:r>
          </a:p>
          <a:p>
            <a:pPr algn="ctr"/>
            <a:r>
              <a:rPr lang="en-US" sz="1100" dirty="0" smtClean="0"/>
              <a:t>Estimates are not perfect</a:t>
            </a:r>
          </a:p>
        </p:txBody>
      </p:sp>
      <p:sp>
        <p:nvSpPr>
          <p:cNvPr id="20" name="Oval 19"/>
          <p:cNvSpPr/>
          <p:nvPr/>
        </p:nvSpPr>
        <p:spPr>
          <a:xfrm>
            <a:off x="8659090" y="4308764"/>
            <a:ext cx="1898073"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Sampling</a:t>
            </a:r>
          </a:p>
          <a:p>
            <a:pPr algn="ctr"/>
            <a:r>
              <a:rPr lang="en-US" dirty="0" smtClean="0">
                <a:ln w="0"/>
                <a:solidFill>
                  <a:schemeClr val="tx1"/>
                </a:solidFill>
                <a:effectLst>
                  <a:outerShdw blurRad="38100" dist="19050" dir="2700000" algn="tl" rotWithShape="0">
                    <a:schemeClr val="dk1">
                      <a:alpha val="40000"/>
                    </a:schemeClr>
                  </a:outerShdw>
                </a:effectLst>
              </a:rPr>
              <a:t>distribution</a:t>
            </a:r>
            <a:endParaRPr lang="en-US" dirty="0">
              <a:solidFill>
                <a:schemeClr val="bg1"/>
              </a:solidFill>
            </a:endParaRPr>
          </a:p>
        </p:txBody>
      </p:sp>
    </p:spTree>
    <p:extLst>
      <p:ext uri="{BB962C8B-B14F-4D97-AF65-F5344CB8AC3E}">
        <p14:creationId xmlns:p14="http://schemas.microsoft.com/office/powerpoint/2010/main" val="229969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656" y="928255"/>
            <a:ext cx="9698180" cy="5248708"/>
          </a:xfrm>
        </p:spPr>
      </p:pic>
    </p:spTree>
    <p:extLst>
      <p:ext uri="{BB962C8B-B14F-4D97-AF65-F5344CB8AC3E}">
        <p14:creationId xmlns:p14="http://schemas.microsoft.com/office/powerpoint/2010/main" val="80681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a:solidFill>
                  <a:srgbClr val="FF0000"/>
                </a:solidFill>
              </a:rPr>
              <a:t>T</a:t>
            </a:r>
            <a:r>
              <a:rPr lang="en-US" dirty="0" smtClean="0">
                <a:solidFill>
                  <a:srgbClr val="FF0000"/>
                </a:solidFill>
              </a:rPr>
              <a:t>ypes </a:t>
            </a:r>
            <a:r>
              <a:rPr lang="en-US" dirty="0">
                <a:solidFill>
                  <a:srgbClr val="FF0000"/>
                </a:solidFill>
              </a:rPr>
              <a:t>of estimators in statistics </a:t>
            </a:r>
          </a:p>
        </p:txBody>
      </p:sp>
      <p:sp>
        <p:nvSpPr>
          <p:cNvPr id="3" name="Content Placeholder 2"/>
          <p:cNvSpPr>
            <a:spLocks noGrp="1"/>
          </p:cNvSpPr>
          <p:nvPr>
            <p:ph idx="1"/>
          </p:nvPr>
        </p:nvSpPr>
        <p:spPr>
          <a:xfrm>
            <a:off x="838200" y="1011382"/>
            <a:ext cx="10515600" cy="5597236"/>
          </a:xfrm>
        </p:spPr>
        <p:txBody>
          <a:bodyPr>
            <a:normAutofit fontScale="92500" lnSpcReduction="20000"/>
          </a:bodyPr>
          <a:lstStyle/>
          <a:p>
            <a:pPr marL="0" indent="0" algn="just">
              <a:buNone/>
            </a:pPr>
            <a:r>
              <a:rPr lang="en-US" dirty="0" smtClean="0">
                <a:solidFill>
                  <a:srgbClr val="002060"/>
                </a:solidFill>
              </a:rPr>
              <a:t>Estimator</a:t>
            </a:r>
            <a:endParaRPr lang="en-US" dirty="0">
              <a:solidFill>
                <a:srgbClr val="002060"/>
              </a:solidFill>
            </a:endParaRPr>
          </a:p>
          <a:p>
            <a:pPr marL="0" indent="0" algn="just">
              <a:buNone/>
            </a:pPr>
            <a:r>
              <a:rPr lang="en-US" dirty="0"/>
              <a:t>An </a:t>
            </a:r>
            <a:r>
              <a:rPr lang="en-US" i="1" dirty="0"/>
              <a:t>estimator </a:t>
            </a:r>
            <a:r>
              <a:rPr lang="en-US" dirty="0"/>
              <a:t>is a statistic (function of data) that produces such a guess.</a:t>
            </a:r>
          </a:p>
          <a:p>
            <a:pPr marL="0" indent="0" algn="just">
              <a:buNone/>
            </a:pPr>
            <a:r>
              <a:rPr lang="en-US" dirty="0"/>
              <a:t>We usually mean by “best” an estimator whose sampling distribution is more concentrated about the population parameter value compared to other estimators.</a:t>
            </a:r>
            <a:endParaRPr lang="en-US" dirty="0">
              <a:solidFill>
                <a:srgbClr val="002060"/>
              </a:solidFill>
            </a:endParaRPr>
          </a:p>
          <a:p>
            <a:pPr marL="0" indent="0">
              <a:buNone/>
            </a:pPr>
            <a:r>
              <a:rPr lang="en-US" dirty="0" smtClean="0"/>
              <a:t>The </a:t>
            </a:r>
            <a:r>
              <a:rPr lang="en-US" dirty="0"/>
              <a:t>two main types of estimators in statistics </a:t>
            </a:r>
            <a:r>
              <a:rPr lang="en-US" dirty="0" smtClean="0"/>
              <a:t>are</a:t>
            </a:r>
          </a:p>
          <a:p>
            <a:r>
              <a:rPr lang="en-US" dirty="0" smtClean="0"/>
              <a:t> </a:t>
            </a:r>
            <a:r>
              <a:rPr lang="en-US" dirty="0"/>
              <a:t>P</a:t>
            </a:r>
            <a:r>
              <a:rPr lang="en-US" dirty="0" smtClean="0"/>
              <a:t>oint estimators</a:t>
            </a:r>
          </a:p>
          <a:p>
            <a:r>
              <a:rPr lang="en-US" dirty="0" smtClean="0"/>
              <a:t> </a:t>
            </a:r>
            <a:r>
              <a:rPr lang="en-US" dirty="0"/>
              <a:t>I</a:t>
            </a:r>
            <a:r>
              <a:rPr lang="en-US" dirty="0" smtClean="0"/>
              <a:t>nterval estimators</a:t>
            </a:r>
          </a:p>
          <a:p>
            <a:pPr marL="0" indent="0" algn="just">
              <a:buNone/>
            </a:pPr>
            <a:r>
              <a:rPr lang="en-US" dirty="0">
                <a:solidFill>
                  <a:srgbClr val="FF0000"/>
                </a:solidFill>
              </a:rPr>
              <a:t>Point </a:t>
            </a:r>
            <a:r>
              <a:rPr lang="en-US" dirty="0" smtClean="0">
                <a:solidFill>
                  <a:srgbClr val="FF0000"/>
                </a:solidFill>
              </a:rPr>
              <a:t>estimation: </a:t>
            </a:r>
            <a:r>
              <a:rPr lang="en-US" dirty="0"/>
              <a:t>Point estimators are functions that are used to find an approximate value of a population parameter from random samples of the population. They use the sample data of a population to calculate a point estimate or a statistic that serves as the best estimate of an unknown parameter of a population. We want to estimate a population parameter using the observed data.</a:t>
            </a:r>
          </a:p>
          <a:p>
            <a:pPr marL="0" indent="0" algn="just">
              <a:buNone/>
            </a:pPr>
            <a:r>
              <a:rPr lang="en-US" i="1" dirty="0"/>
              <a:t>Ex. some measure of variation, an average, min, max, quantile, etc.</a:t>
            </a:r>
          </a:p>
          <a:p>
            <a:pPr marL="0" indent="0" algn="just">
              <a:buNone/>
            </a:pPr>
            <a:endParaRPr lang="en-US" dirty="0"/>
          </a:p>
        </p:txBody>
      </p:sp>
    </p:spTree>
    <p:extLst>
      <p:ext uri="{BB962C8B-B14F-4D97-AF65-F5344CB8AC3E}">
        <p14:creationId xmlns:p14="http://schemas.microsoft.com/office/powerpoint/2010/main" val="36391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4727"/>
            <a:ext cx="10515600" cy="4722236"/>
          </a:xfrm>
        </p:spPr>
        <p:txBody>
          <a:bodyPr>
            <a:normAutofit lnSpcReduction="10000"/>
          </a:bodyPr>
          <a:lstStyle/>
          <a:p>
            <a:r>
              <a:rPr lang="en-US" sz="3300" dirty="0">
                <a:solidFill>
                  <a:srgbClr val="FF0000"/>
                </a:solidFill>
              </a:rPr>
              <a:t>Interval </a:t>
            </a:r>
            <a:r>
              <a:rPr lang="en-US" sz="3300" dirty="0" smtClean="0">
                <a:solidFill>
                  <a:srgbClr val="FF0000"/>
                </a:solidFill>
              </a:rPr>
              <a:t>estimation</a:t>
            </a:r>
            <a:endParaRPr lang="en-US" sz="3300" dirty="0">
              <a:solidFill>
                <a:srgbClr val="FF0000"/>
              </a:solidFill>
            </a:endParaRPr>
          </a:p>
          <a:p>
            <a:pPr marL="0" indent="0" algn="just">
              <a:buNone/>
            </a:pPr>
            <a:r>
              <a:rPr lang="en-US" sz="3300" dirty="0"/>
              <a:t>I</a:t>
            </a:r>
            <a:r>
              <a:rPr lang="en-US" sz="3300" dirty="0" smtClean="0"/>
              <a:t>nterval </a:t>
            </a:r>
            <a:r>
              <a:rPr lang="en-US" sz="3300" dirty="0"/>
              <a:t>estimation uses sample data to calculate the interval of the possible values of an unknown parameter of a population. The interval of the parameter is selected in a way that it falls within a 95% or higher probability, also known as the confidence </a:t>
            </a:r>
            <a:r>
              <a:rPr lang="en-US" sz="3300" dirty="0" smtClean="0"/>
              <a:t>interval. </a:t>
            </a:r>
            <a:r>
              <a:rPr lang="en-US" sz="3300" dirty="0"/>
              <a:t>The confidence interval is used to indicate how reliable an estimate is, and it is calculated from the observed data. The endpoints of the intervals are referred to as the upper and lower confidence limits</a:t>
            </a:r>
            <a:r>
              <a:rPr lang="en-US" sz="3300" dirty="0" smtClean="0"/>
              <a:t>.</a:t>
            </a:r>
            <a:endParaRPr lang="en-US" sz="3300" dirty="0" smtClean="0">
              <a:solidFill>
                <a:srgbClr val="002060"/>
              </a:solidFill>
            </a:endParaRPr>
          </a:p>
        </p:txBody>
      </p:sp>
    </p:spTree>
    <p:extLst>
      <p:ext uri="{BB962C8B-B14F-4D97-AF65-F5344CB8AC3E}">
        <p14:creationId xmlns:p14="http://schemas.microsoft.com/office/powerpoint/2010/main" val="138022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Properties of Point Estimators</a:t>
            </a:r>
            <a:r>
              <a:rPr lang="en-US" b="1" dirty="0"/>
              <a:t/>
            </a:r>
            <a:br>
              <a:rPr lang="en-US" b="1" dirty="0"/>
            </a:br>
            <a:endParaRPr lang="en-US" dirty="0"/>
          </a:p>
        </p:txBody>
      </p:sp>
      <p:sp>
        <p:nvSpPr>
          <p:cNvPr id="3" name="Content Placeholder 2"/>
          <p:cNvSpPr>
            <a:spLocks noGrp="1"/>
          </p:cNvSpPr>
          <p:nvPr>
            <p:ph idx="1"/>
          </p:nvPr>
        </p:nvSpPr>
        <p:spPr>
          <a:xfrm>
            <a:off x="838200" y="1385455"/>
            <a:ext cx="10515600" cy="4791508"/>
          </a:xfrm>
        </p:spPr>
        <p:txBody>
          <a:bodyPr>
            <a:normAutofit fontScale="92500" lnSpcReduction="10000"/>
          </a:bodyPr>
          <a:lstStyle/>
          <a:p>
            <a:r>
              <a:rPr lang="en-US" dirty="0" smtClean="0"/>
              <a:t>Unbiasedness</a:t>
            </a:r>
          </a:p>
          <a:p>
            <a:r>
              <a:rPr lang="en-US" dirty="0" smtClean="0"/>
              <a:t>Consistency</a:t>
            </a:r>
          </a:p>
          <a:p>
            <a:r>
              <a:rPr lang="en-US" dirty="0" smtClean="0"/>
              <a:t>Sufficiency</a:t>
            </a:r>
          </a:p>
          <a:p>
            <a:r>
              <a:rPr lang="en-US" dirty="0" smtClean="0"/>
              <a:t>Efficiency</a:t>
            </a:r>
          </a:p>
          <a:p>
            <a:pPr marL="0" indent="0">
              <a:buNone/>
            </a:pPr>
            <a:r>
              <a:rPr lang="en-US" b="1" dirty="0" smtClean="0"/>
              <a:t>Unbiasedness</a:t>
            </a:r>
            <a:endParaRPr lang="en-US" b="1" dirty="0"/>
          </a:p>
          <a:p>
            <a:pPr marL="0" indent="0" algn="just">
              <a:buNone/>
            </a:pPr>
            <a:r>
              <a:rPr lang="en-US" dirty="0"/>
              <a:t>An </a:t>
            </a:r>
            <a:r>
              <a:rPr lang="en-US" b="1" dirty="0"/>
              <a:t>estimator</a:t>
            </a:r>
            <a:r>
              <a:rPr lang="en-US" dirty="0"/>
              <a:t> of a given parameter is said to be </a:t>
            </a:r>
            <a:r>
              <a:rPr lang="en-US" b="1" dirty="0"/>
              <a:t>unbiased</a:t>
            </a:r>
            <a:r>
              <a:rPr lang="en-US" dirty="0"/>
              <a:t> if its expected value is equal to the true value of the </a:t>
            </a:r>
            <a:r>
              <a:rPr lang="en-US" dirty="0" smtClean="0"/>
              <a:t>parameter.</a:t>
            </a:r>
          </a:p>
          <a:p>
            <a:pPr marL="0" indent="0" algn="just">
              <a:buNone/>
            </a:pPr>
            <a:r>
              <a:rPr lang="en-US" dirty="0"/>
              <a:t>The bias of a point estimator is defined as the difference between the expected </a:t>
            </a:r>
            <a:r>
              <a:rPr lang="en-US" dirty="0" smtClean="0"/>
              <a:t>value</a:t>
            </a:r>
            <a:r>
              <a:rPr lang="en-US" dirty="0"/>
              <a:t> of the estimator and the value of the parameter being estimated. When</a:t>
            </a:r>
          </a:p>
          <a:p>
            <a:pPr marL="0" indent="0" algn="just">
              <a:buNone/>
            </a:pPr>
            <a:r>
              <a:rPr lang="en-US" dirty="0"/>
              <a:t>Also, the closer the expected value of a parameter is to the value of </a:t>
            </a:r>
            <a:r>
              <a:rPr lang="en-US" dirty="0" smtClean="0"/>
              <a:t>the </a:t>
            </a:r>
            <a:r>
              <a:rPr lang="en-US" dirty="0"/>
              <a:t>parameter being measured, the lesser the bias is.</a:t>
            </a:r>
          </a:p>
        </p:txBody>
      </p:sp>
    </p:spTree>
    <p:extLst>
      <p:ext uri="{BB962C8B-B14F-4D97-AF65-F5344CB8AC3E}">
        <p14:creationId xmlns:p14="http://schemas.microsoft.com/office/powerpoint/2010/main" val="296416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lgn="just">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09" y="471055"/>
            <a:ext cx="10571018" cy="5902036"/>
          </a:xfrm>
          <a:prstGeom prst="rect">
            <a:avLst/>
          </a:prstGeom>
        </p:spPr>
      </p:pic>
    </p:spTree>
    <p:extLst>
      <p:ext uri="{BB962C8B-B14F-4D97-AF65-F5344CB8AC3E}">
        <p14:creationId xmlns:p14="http://schemas.microsoft.com/office/powerpoint/2010/main" val="62029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38984"/>
          </a:xfrm>
        </p:spPr>
        <p:txBody>
          <a:bodyPr/>
          <a:lstStyle/>
          <a:p>
            <a:r>
              <a:rPr lang="en-US" b="1" dirty="0"/>
              <a:t>Consistency</a:t>
            </a:r>
            <a:br>
              <a:rPr lang="en-US" b="1" dirty="0"/>
            </a:br>
            <a:endParaRPr lang="en-US" dirty="0"/>
          </a:p>
        </p:txBody>
      </p:sp>
      <p:sp>
        <p:nvSpPr>
          <p:cNvPr id="3" name="Content Placeholder 2"/>
          <p:cNvSpPr>
            <a:spLocks noGrp="1"/>
          </p:cNvSpPr>
          <p:nvPr>
            <p:ph idx="1"/>
          </p:nvPr>
        </p:nvSpPr>
        <p:spPr>
          <a:xfrm>
            <a:off x="838200" y="1704109"/>
            <a:ext cx="10515600" cy="4472854"/>
          </a:xfrm>
        </p:spPr>
        <p:txBody>
          <a:bodyPr/>
          <a:lstStyle/>
          <a:p>
            <a:pPr marL="0" indent="0" algn="just">
              <a:buNone/>
            </a:pPr>
            <a:r>
              <a:rPr lang="en-US" dirty="0" smtClean="0"/>
              <a:t>Consistency </a:t>
            </a:r>
            <a:r>
              <a:rPr lang="en-US" dirty="0"/>
              <a:t>tells us how close the point estimator stays to the value of the parameter as it increases in size. The point estimator requires a large sample size for it to be more consistent and accurate. You can also check if a point estimator is consistent by looking at its corresponding expected value and variance. For the point estimator to be consistent, the expected value should move toward the true value of the parameter.</a:t>
            </a:r>
          </a:p>
          <a:p>
            <a:pPr marL="0" indent="0">
              <a:buNone/>
            </a:pPr>
            <a:endParaRPr lang="en-US" dirty="0"/>
          </a:p>
        </p:txBody>
      </p:sp>
    </p:spTree>
    <p:extLst>
      <p:ext uri="{BB962C8B-B14F-4D97-AF65-F5344CB8AC3E}">
        <p14:creationId xmlns:p14="http://schemas.microsoft.com/office/powerpoint/2010/main" val="5574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256" y="415636"/>
            <a:ext cx="10557162" cy="6054437"/>
          </a:xfrm>
        </p:spPr>
      </p:pic>
    </p:spTree>
    <p:extLst>
      <p:ext uri="{BB962C8B-B14F-4D97-AF65-F5344CB8AC3E}">
        <p14:creationId xmlns:p14="http://schemas.microsoft.com/office/powerpoint/2010/main" val="828758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545" y="775854"/>
            <a:ext cx="10307782" cy="6082145"/>
          </a:xfrm>
        </p:spPr>
      </p:pic>
    </p:spTree>
    <p:extLst>
      <p:ext uri="{BB962C8B-B14F-4D97-AF65-F5344CB8AC3E}">
        <p14:creationId xmlns:p14="http://schemas.microsoft.com/office/powerpoint/2010/main" val="321507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inference?</a:t>
            </a:r>
            <a:endParaRPr lang="en-US" dirty="0"/>
          </a:p>
        </p:txBody>
      </p:sp>
      <p:sp>
        <p:nvSpPr>
          <p:cNvPr id="3" name="Content Placeholder 2"/>
          <p:cNvSpPr>
            <a:spLocks noGrp="1"/>
          </p:cNvSpPr>
          <p:nvPr>
            <p:ph idx="1"/>
          </p:nvPr>
        </p:nvSpPr>
        <p:spPr/>
        <p:txBody>
          <a:bodyPr/>
          <a:lstStyle/>
          <a:p>
            <a:pPr marL="0" indent="0">
              <a:buNone/>
            </a:pPr>
            <a:r>
              <a:rPr lang="en-US" dirty="0" smtClean="0"/>
              <a:t>Inference defined:</a:t>
            </a:r>
          </a:p>
          <a:p>
            <a:r>
              <a:rPr lang="en-US" sz="3600" dirty="0" smtClean="0">
                <a:solidFill>
                  <a:srgbClr val="FF0000"/>
                </a:solidFill>
              </a:rPr>
              <a:t>An everyday meaning…</a:t>
            </a:r>
          </a:p>
          <a:p>
            <a:pPr marL="0" indent="0">
              <a:buNone/>
            </a:pPr>
            <a:r>
              <a:rPr lang="en-US" dirty="0" smtClean="0"/>
              <a:t>We infer a conclusion based on evidence and reasoning</a:t>
            </a:r>
          </a:p>
          <a:p>
            <a:r>
              <a:rPr lang="en-US" sz="3600" dirty="0" smtClean="0">
                <a:solidFill>
                  <a:srgbClr val="FF0000"/>
                </a:solidFill>
              </a:rPr>
              <a:t>A statistical meaning…</a:t>
            </a:r>
          </a:p>
          <a:p>
            <a:pPr marL="0" indent="0">
              <a:buNone/>
            </a:pPr>
            <a:r>
              <a:rPr lang="en-US" dirty="0" smtClean="0"/>
              <a:t>We infer a property of a population from a sample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158" y="410369"/>
            <a:ext cx="1695450" cy="2695575"/>
          </a:xfrm>
          <a:prstGeom prst="rect">
            <a:avLst/>
          </a:prstGeom>
        </p:spPr>
      </p:pic>
    </p:spTree>
    <p:extLst>
      <p:ext uri="{BB962C8B-B14F-4D97-AF65-F5344CB8AC3E}">
        <p14:creationId xmlns:p14="http://schemas.microsoft.com/office/powerpoint/2010/main" val="1859086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82" y="831272"/>
            <a:ext cx="10030691" cy="6026727"/>
          </a:xfrm>
        </p:spPr>
      </p:pic>
    </p:spTree>
    <p:extLst>
      <p:ext uri="{BB962C8B-B14F-4D97-AF65-F5344CB8AC3E}">
        <p14:creationId xmlns:p14="http://schemas.microsoft.com/office/powerpoint/2010/main" val="311374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982" y="858982"/>
            <a:ext cx="10446327" cy="5749636"/>
          </a:xfrm>
        </p:spPr>
      </p:pic>
    </p:spTree>
    <p:extLst>
      <p:ext uri="{BB962C8B-B14F-4D97-AF65-F5344CB8AC3E}">
        <p14:creationId xmlns:p14="http://schemas.microsoft.com/office/powerpoint/2010/main" val="16107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Maximum likelihood estimator</a:t>
            </a:r>
            <a:br>
              <a:rPr lang="en-US" b="1" dirty="0"/>
            </a:br>
            <a:endParaRPr lang="en-US" dirty="0"/>
          </a:p>
        </p:txBody>
      </p:sp>
      <p:sp>
        <p:nvSpPr>
          <p:cNvPr id="3" name="Content Placeholder 2"/>
          <p:cNvSpPr>
            <a:spLocks noGrp="1"/>
          </p:cNvSpPr>
          <p:nvPr>
            <p:ph idx="1"/>
          </p:nvPr>
        </p:nvSpPr>
        <p:spPr>
          <a:xfrm>
            <a:off x="838200" y="1357745"/>
            <a:ext cx="10515600" cy="4819218"/>
          </a:xfrm>
        </p:spPr>
        <p:txBody>
          <a:bodyPr>
            <a:normAutofit/>
          </a:bodyPr>
          <a:lstStyle/>
          <a:p>
            <a:pPr marL="0" indent="0" algn="just">
              <a:buNone/>
            </a:pPr>
            <a:r>
              <a:rPr lang="en-US" dirty="0" smtClean="0"/>
              <a:t>The </a:t>
            </a:r>
            <a:r>
              <a:rPr lang="en-US" dirty="0"/>
              <a:t>maximum likelihood estimator method of point estimation attempts to find the unknown parameters that maximize the likelihood function. It takes a known model and uses the values to compare data sets and find the most suitable match for the data.</a:t>
            </a:r>
          </a:p>
          <a:p>
            <a:pPr marL="0" indent="0" algn="just">
              <a:buNone/>
            </a:pPr>
            <a:r>
              <a:rPr lang="en-US" dirty="0"/>
              <a:t>For example, a researcher may be interested in knowing the average weight of babies born prematurely. Since it would be impossible to measure all babies born prematurely in the population, the researcher can take a sample from one location. Since the weight of pre-term babies follows a normal distribution, the researcher can use the maximum likelihood estimator to find the average weight of the entire population of pre-term babies based on the sample data.</a:t>
            </a:r>
          </a:p>
          <a:p>
            <a:pPr marL="0" indent="0">
              <a:buNone/>
            </a:pPr>
            <a:endParaRPr lang="en-US" dirty="0"/>
          </a:p>
        </p:txBody>
      </p:sp>
    </p:spTree>
    <p:extLst>
      <p:ext uri="{BB962C8B-B14F-4D97-AF65-F5344CB8AC3E}">
        <p14:creationId xmlns:p14="http://schemas.microsoft.com/office/powerpoint/2010/main" val="10980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45" y="207818"/>
            <a:ext cx="10958946" cy="6400800"/>
          </a:xfrm>
        </p:spPr>
      </p:pic>
    </p:spTree>
    <p:extLst>
      <p:ext uri="{BB962C8B-B14F-4D97-AF65-F5344CB8AC3E}">
        <p14:creationId xmlns:p14="http://schemas.microsoft.com/office/powerpoint/2010/main" val="292436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127" y="387927"/>
            <a:ext cx="10515600" cy="5957455"/>
          </a:xfrm>
        </p:spPr>
      </p:pic>
    </p:spTree>
    <p:extLst>
      <p:ext uri="{BB962C8B-B14F-4D97-AF65-F5344CB8AC3E}">
        <p14:creationId xmlns:p14="http://schemas.microsoft.com/office/powerpoint/2010/main" val="2905028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618" y="290945"/>
            <a:ext cx="10917382" cy="6400800"/>
          </a:xfrm>
        </p:spPr>
      </p:pic>
    </p:spTree>
    <p:extLst>
      <p:ext uri="{BB962C8B-B14F-4D97-AF65-F5344CB8AC3E}">
        <p14:creationId xmlns:p14="http://schemas.microsoft.com/office/powerpoint/2010/main" val="264249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a:t>
            </a:r>
            <a:r>
              <a:rPr lang="en-US" b="1" dirty="0" smtClean="0"/>
              <a:t>moments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The </a:t>
            </a:r>
            <a:r>
              <a:rPr lang="en-US" dirty="0"/>
              <a:t>method of moments of estimating parameters was introduced in 1887 by Russian mathematician </a:t>
            </a:r>
            <a:r>
              <a:rPr lang="en-US" dirty="0" err="1"/>
              <a:t>Pafnuty</a:t>
            </a:r>
            <a:r>
              <a:rPr lang="en-US" dirty="0"/>
              <a:t> </a:t>
            </a:r>
            <a:r>
              <a:rPr lang="en-US" dirty="0" err="1"/>
              <a:t>Chebyshev</a:t>
            </a:r>
            <a:r>
              <a:rPr lang="en-US" dirty="0"/>
              <a:t>. It starts by taking known facts about a population and then applying the facts to a sample of the population. The first step is to derive equations that relate the population moments to the unknown parameters.</a:t>
            </a:r>
          </a:p>
          <a:p>
            <a:pPr marL="0" indent="0" algn="just">
              <a:buNone/>
            </a:pPr>
            <a:r>
              <a:rPr lang="en-US" dirty="0"/>
              <a:t>The next step is to draw a sample of the population to be used to estimate the population moments. The equations derived in step one are then solved using the sample mean of the population moments. This produces the best estimate of the unknown population parameters.</a:t>
            </a:r>
          </a:p>
          <a:p>
            <a:pPr marL="0" indent="0">
              <a:buNone/>
            </a:pPr>
            <a:endParaRPr lang="en-US" dirty="0"/>
          </a:p>
        </p:txBody>
      </p:sp>
    </p:spTree>
    <p:extLst>
      <p:ext uri="{BB962C8B-B14F-4D97-AF65-F5344CB8AC3E}">
        <p14:creationId xmlns:p14="http://schemas.microsoft.com/office/powerpoint/2010/main" val="1633429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4800"/>
            <a:ext cx="11014364" cy="6331527"/>
          </a:xfrm>
        </p:spPr>
      </p:pic>
    </p:spTree>
    <p:extLst>
      <p:ext uri="{BB962C8B-B14F-4D97-AF65-F5344CB8AC3E}">
        <p14:creationId xmlns:p14="http://schemas.microsoft.com/office/powerpoint/2010/main" val="2612833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891" y="318656"/>
            <a:ext cx="10875817" cy="5943600"/>
          </a:xfrm>
        </p:spPr>
      </p:pic>
    </p:spTree>
    <p:extLst>
      <p:ext uri="{BB962C8B-B14F-4D97-AF65-F5344CB8AC3E}">
        <p14:creationId xmlns:p14="http://schemas.microsoft.com/office/powerpoint/2010/main" val="3850024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309" y="374072"/>
            <a:ext cx="10917382" cy="6220691"/>
          </a:xfrm>
        </p:spPr>
      </p:pic>
    </p:spTree>
    <p:extLst>
      <p:ext uri="{BB962C8B-B14F-4D97-AF65-F5344CB8AC3E}">
        <p14:creationId xmlns:p14="http://schemas.microsoft.com/office/powerpoint/2010/main" val="206802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inference?</a:t>
            </a:r>
            <a:endParaRPr lang="en-US" dirty="0"/>
          </a:p>
        </p:txBody>
      </p:sp>
      <p:sp>
        <p:nvSpPr>
          <p:cNvPr id="3" name="Content Placeholder 2"/>
          <p:cNvSpPr>
            <a:spLocks noGrp="1"/>
          </p:cNvSpPr>
          <p:nvPr>
            <p:ph idx="1"/>
          </p:nvPr>
        </p:nvSpPr>
        <p:spPr/>
        <p:txBody>
          <a:bodyPr/>
          <a:lstStyle/>
          <a:p>
            <a:pPr marL="0" indent="0">
              <a:buNone/>
            </a:pPr>
            <a:r>
              <a:rPr lang="en-US" dirty="0" smtClean="0"/>
              <a:t>The aim of inference is to determine the characteristics of a population from a sample.</a:t>
            </a:r>
          </a:p>
          <a:p>
            <a:pPr marL="0" indent="0">
              <a:buNone/>
            </a:pPr>
            <a:endParaRPr lang="en-US" dirty="0" smtClean="0"/>
          </a:p>
          <a:p>
            <a:pPr marL="0" indent="0">
              <a:buNone/>
            </a:pPr>
            <a:r>
              <a:rPr lang="en-US" dirty="0" smtClean="0"/>
              <a:t> </a:t>
            </a:r>
            <a:endParaRPr lang="en-US" dirty="0"/>
          </a:p>
        </p:txBody>
      </p:sp>
      <p:sp>
        <p:nvSpPr>
          <p:cNvPr id="4" name="Oval 3"/>
          <p:cNvSpPr/>
          <p:nvPr/>
        </p:nvSpPr>
        <p:spPr>
          <a:xfrm>
            <a:off x="4516581" y="2727758"/>
            <a:ext cx="2923309" cy="1288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Population</a:t>
            </a:r>
            <a:endParaRPr lang="en-US" dirty="0"/>
          </a:p>
        </p:txBody>
      </p:sp>
      <p:sp>
        <p:nvSpPr>
          <p:cNvPr id="5" name="Oval 4"/>
          <p:cNvSpPr/>
          <p:nvPr/>
        </p:nvSpPr>
        <p:spPr>
          <a:xfrm>
            <a:off x="5216235" y="4461164"/>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a:t>
            </a:r>
            <a:endParaRPr lang="en-US" dirty="0"/>
          </a:p>
        </p:txBody>
      </p:sp>
      <p:cxnSp>
        <p:nvCxnSpPr>
          <p:cNvPr id="7" name="Straight Arrow Connector 6"/>
          <p:cNvCxnSpPr>
            <a:stCxn id="4" idx="4"/>
            <a:endCxn id="5" idx="0"/>
          </p:cNvCxnSpPr>
          <p:nvPr/>
        </p:nvCxnSpPr>
        <p:spPr>
          <a:xfrm flipH="1">
            <a:off x="5978235" y="4016231"/>
            <a:ext cx="1" cy="44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280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346364"/>
            <a:ext cx="10958946" cy="6082145"/>
          </a:xfrm>
        </p:spPr>
      </p:pic>
    </p:spTree>
    <p:extLst>
      <p:ext uri="{BB962C8B-B14F-4D97-AF65-F5344CB8AC3E}">
        <p14:creationId xmlns:p14="http://schemas.microsoft.com/office/powerpoint/2010/main" val="119440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326" y="360218"/>
            <a:ext cx="11152909" cy="6400800"/>
          </a:xfrm>
        </p:spPr>
      </p:pic>
    </p:spTree>
    <p:extLst>
      <p:ext uri="{BB962C8B-B14F-4D97-AF65-F5344CB8AC3E}">
        <p14:creationId xmlns:p14="http://schemas.microsoft.com/office/powerpoint/2010/main" val="79747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36" y="332508"/>
            <a:ext cx="10764982" cy="6123709"/>
          </a:xfrm>
        </p:spPr>
      </p:pic>
    </p:spTree>
    <p:extLst>
      <p:ext uri="{BB962C8B-B14F-4D97-AF65-F5344CB8AC3E}">
        <p14:creationId xmlns:p14="http://schemas.microsoft.com/office/powerpoint/2010/main" val="1916889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73" y="429491"/>
            <a:ext cx="10792691" cy="6096000"/>
          </a:xfrm>
        </p:spPr>
      </p:pic>
    </p:spTree>
    <p:extLst>
      <p:ext uri="{BB962C8B-B14F-4D97-AF65-F5344CB8AC3E}">
        <p14:creationId xmlns:p14="http://schemas.microsoft.com/office/powerpoint/2010/main" val="2932089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163" y="498764"/>
            <a:ext cx="10806545" cy="6359236"/>
          </a:xfrm>
        </p:spPr>
      </p:pic>
    </p:spTree>
    <p:extLst>
      <p:ext uri="{BB962C8B-B14F-4D97-AF65-F5344CB8AC3E}">
        <p14:creationId xmlns:p14="http://schemas.microsoft.com/office/powerpoint/2010/main" val="3581925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328" y="568037"/>
            <a:ext cx="10889672" cy="5453374"/>
          </a:xfrm>
        </p:spPr>
      </p:pic>
    </p:spTree>
    <p:extLst>
      <p:ext uri="{BB962C8B-B14F-4D97-AF65-F5344CB8AC3E}">
        <p14:creationId xmlns:p14="http://schemas.microsoft.com/office/powerpoint/2010/main" val="866569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309" y="775854"/>
            <a:ext cx="10861964" cy="5472545"/>
          </a:xfrm>
        </p:spPr>
      </p:pic>
    </p:spTree>
    <p:extLst>
      <p:ext uri="{BB962C8B-B14F-4D97-AF65-F5344CB8AC3E}">
        <p14:creationId xmlns:p14="http://schemas.microsoft.com/office/powerpoint/2010/main" val="1292529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382" y="831273"/>
            <a:ext cx="10377053" cy="5403272"/>
          </a:xfrm>
        </p:spPr>
      </p:pic>
    </p:spTree>
    <p:extLst>
      <p:ext uri="{BB962C8B-B14F-4D97-AF65-F5344CB8AC3E}">
        <p14:creationId xmlns:p14="http://schemas.microsoft.com/office/powerpoint/2010/main" val="2670063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Confidence Interval</a:t>
            </a:r>
            <a:r>
              <a:rPr lang="en-US" b="1" dirty="0" smtClean="0"/>
              <a:t>?</a:t>
            </a:r>
            <a:endParaRPr lang="en-US" dirty="0"/>
          </a:p>
        </p:txBody>
      </p:sp>
      <p:sp>
        <p:nvSpPr>
          <p:cNvPr id="3" name="Content Placeholder 2"/>
          <p:cNvSpPr>
            <a:spLocks noGrp="1"/>
          </p:cNvSpPr>
          <p:nvPr>
            <p:ph idx="1"/>
          </p:nvPr>
        </p:nvSpPr>
        <p:spPr>
          <a:xfrm>
            <a:off x="838200" y="1579418"/>
            <a:ext cx="10515600" cy="4904509"/>
          </a:xfrm>
        </p:spPr>
        <p:txBody>
          <a:bodyPr>
            <a:normAutofit lnSpcReduction="10000"/>
          </a:bodyPr>
          <a:lstStyle/>
          <a:p>
            <a:pPr marL="0" indent="0" algn="just">
              <a:buNone/>
            </a:pPr>
            <a:r>
              <a:rPr lang="en-US" dirty="0" smtClean="0"/>
              <a:t>A </a:t>
            </a:r>
            <a:r>
              <a:rPr lang="en-US" dirty="0"/>
              <a:t>confidence interval is an estimate of an interval in statistics that may contain a population parameter. The unknown population parameter is found through a sample parameter calculated from the sampled data. For example, the population mean </a:t>
            </a:r>
            <a:r>
              <a:rPr lang="en-US" i="1" dirty="0"/>
              <a:t>μ</a:t>
            </a:r>
            <a:r>
              <a:rPr lang="en-US" dirty="0"/>
              <a:t> is found using the sample mean </a:t>
            </a:r>
            <a:r>
              <a:rPr lang="en-US" i="1" dirty="0"/>
              <a:t>x̅</a:t>
            </a:r>
            <a:r>
              <a:rPr lang="en-US" i="1" dirty="0" smtClean="0"/>
              <a:t>.</a:t>
            </a:r>
            <a:endParaRPr lang="en-US" dirty="0" smtClean="0"/>
          </a:p>
          <a:p>
            <a:pPr marL="0" indent="0" algn="just">
              <a:buNone/>
            </a:pPr>
            <a:r>
              <a:rPr lang="en-US" dirty="0" smtClean="0"/>
              <a:t>The </a:t>
            </a:r>
            <a:r>
              <a:rPr lang="en-US" dirty="0"/>
              <a:t>interval is generally defined by its lower and upper bounds. The confidence interval is expressed as a percentage (the most frequently quoted percentages are 90%, 95%, and 99%). The percentage reflects the confidence level</a:t>
            </a:r>
            <a:r>
              <a:rPr lang="en-US" dirty="0" smtClean="0"/>
              <a:t>.</a:t>
            </a:r>
          </a:p>
          <a:p>
            <a:pPr marL="0" indent="0" algn="just">
              <a:buNone/>
            </a:pPr>
            <a:r>
              <a:rPr lang="en-US" dirty="0"/>
              <a:t>The concept of the confidence interval is very important in statistics (hypothesis testing) since it is used as a measure of uncertainty. The concept was introduced by Polish mathematician and statistician, Jerzy </a:t>
            </a:r>
            <a:r>
              <a:rPr lang="en-US" dirty="0" err="1" smtClean="0"/>
              <a:t>Neyman</a:t>
            </a:r>
            <a:r>
              <a:rPr lang="en-US" dirty="0"/>
              <a:t> </a:t>
            </a:r>
            <a:r>
              <a:rPr lang="en-US" dirty="0" smtClean="0"/>
              <a:t>in </a:t>
            </a:r>
            <a:r>
              <a:rPr lang="en-US" dirty="0"/>
              <a:t>1937.</a:t>
            </a:r>
          </a:p>
          <a:p>
            <a:pPr marL="0" indent="0">
              <a:buNone/>
            </a:pPr>
            <a:endParaRPr lang="en-US" dirty="0"/>
          </a:p>
        </p:txBody>
      </p:sp>
    </p:spTree>
    <p:extLst>
      <p:ext uri="{BB962C8B-B14F-4D97-AF65-F5344CB8AC3E}">
        <p14:creationId xmlns:p14="http://schemas.microsoft.com/office/powerpoint/2010/main" val="569892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1011382"/>
          </a:xfrm>
        </p:spPr>
        <p:txBody>
          <a:bodyPr>
            <a:normAutofit fontScale="90000"/>
          </a:bodyPr>
          <a:lstStyle/>
          <a:p>
            <a:r>
              <a:rPr lang="en-US" dirty="0" smtClean="0">
                <a:solidFill>
                  <a:srgbClr val="C00000"/>
                </a:solidFill>
              </a:rPr>
              <a:t>Confidence Interval</a:t>
            </a:r>
            <a:r>
              <a:rPr lang="en-US" dirty="0" smtClean="0"/>
              <a:t/>
            </a:r>
            <a:br>
              <a:rPr lang="en-US" dirty="0" smtClean="0"/>
            </a:br>
            <a:endParaRPr lang="en-US" dirty="0"/>
          </a:p>
        </p:txBody>
      </p:sp>
      <p:sp>
        <p:nvSpPr>
          <p:cNvPr id="3" name="Content Placeholder 2"/>
          <p:cNvSpPr>
            <a:spLocks noGrp="1"/>
          </p:cNvSpPr>
          <p:nvPr>
            <p:ph idx="1"/>
          </p:nvPr>
        </p:nvSpPr>
        <p:spPr>
          <a:xfrm>
            <a:off x="692727" y="1482436"/>
            <a:ext cx="10661073" cy="4694527"/>
          </a:xfrm>
        </p:spPr>
        <p:txBody>
          <a:bodyPr>
            <a:normAutofit/>
          </a:bodyPr>
          <a:lstStyle/>
          <a:p>
            <a:pPr marL="0" indent="0" algn="just">
              <a:buNone/>
            </a:pPr>
            <a:r>
              <a:rPr lang="en-US" dirty="0" smtClean="0"/>
              <a:t>We </a:t>
            </a:r>
            <a:r>
              <a:rPr lang="en-US" dirty="0"/>
              <a:t>can also quantify the uncertainty (sampling distribution) of our</a:t>
            </a:r>
          </a:p>
          <a:p>
            <a:pPr marL="0" indent="0" algn="just">
              <a:buNone/>
            </a:pPr>
            <a:r>
              <a:rPr lang="en-US" dirty="0"/>
              <a:t>point estimate.</a:t>
            </a:r>
          </a:p>
          <a:p>
            <a:pPr marL="0" indent="0" algn="just">
              <a:buNone/>
            </a:pPr>
            <a:r>
              <a:rPr lang="en-US" dirty="0"/>
              <a:t>One way of doing this is by constructing an interval that is likely to</a:t>
            </a:r>
          </a:p>
          <a:p>
            <a:pPr marL="0" indent="0" algn="just">
              <a:buNone/>
            </a:pPr>
            <a:r>
              <a:rPr lang="en-US" dirty="0"/>
              <a:t>contain the population parameter.</a:t>
            </a:r>
          </a:p>
          <a:p>
            <a:pPr marL="0" indent="0" algn="just">
              <a:buNone/>
            </a:pPr>
            <a:r>
              <a:rPr lang="en-US" dirty="0"/>
              <a:t>One such an interval, which is computed on the basis of the data, is</a:t>
            </a:r>
          </a:p>
          <a:p>
            <a:pPr marL="0" indent="0" algn="just">
              <a:buNone/>
            </a:pPr>
            <a:r>
              <a:rPr lang="en-US" dirty="0"/>
              <a:t>called a </a:t>
            </a:r>
            <a:r>
              <a:rPr lang="en-US" i="1" dirty="0">
                <a:solidFill>
                  <a:srgbClr val="FF0000"/>
                </a:solidFill>
              </a:rPr>
              <a:t>confidence interval</a:t>
            </a:r>
            <a:r>
              <a:rPr lang="en-US" dirty="0"/>
              <a:t>.</a:t>
            </a:r>
          </a:p>
          <a:p>
            <a:pPr marL="0" indent="0" algn="just">
              <a:buNone/>
            </a:pPr>
            <a:r>
              <a:rPr lang="en-US" dirty="0"/>
              <a:t>The sampling probability that the confidence interval will indeed</a:t>
            </a:r>
          </a:p>
          <a:p>
            <a:pPr marL="0" indent="0" algn="just">
              <a:buNone/>
            </a:pPr>
            <a:r>
              <a:rPr lang="en-US" dirty="0"/>
              <a:t>contain the parameter value is called the </a:t>
            </a:r>
            <a:r>
              <a:rPr lang="en-US" i="1" dirty="0">
                <a:solidFill>
                  <a:srgbClr val="FF0000"/>
                </a:solidFill>
              </a:rPr>
              <a:t>confidence level</a:t>
            </a:r>
            <a:r>
              <a:rPr lang="en-US" dirty="0"/>
              <a:t>.</a:t>
            </a:r>
          </a:p>
          <a:p>
            <a:pPr marL="0" indent="0" algn="just">
              <a:buNone/>
            </a:pPr>
            <a:r>
              <a:rPr lang="en-US" dirty="0"/>
              <a:t>We construct confidence intervals for a given confidence level.</a:t>
            </a:r>
          </a:p>
        </p:txBody>
      </p:sp>
    </p:spTree>
    <p:extLst>
      <p:ext uri="{BB962C8B-B14F-4D97-AF65-F5344CB8AC3E}">
        <p14:creationId xmlns:p14="http://schemas.microsoft.com/office/powerpoint/2010/main" val="388031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818" y="235526"/>
            <a:ext cx="10383982" cy="6206837"/>
          </a:xfrm>
        </p:spPr>
      </p:pic>
    </p:spTree>
    <p:extLst>
      <p:ext uri="{BB962C8B-B14F-4D97-AF65-F5344CB8AC3E}">
        <p14:creationId xmlns:p14="http://schemas.microsoft.com/office/powerpoint/2010/main" val="4144264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Interpretation of Confidence Interval</a:t>
            </a:r>
            <a:br>
              <a:rPr lang="en-US" b="1" dirty="0"/>
            </a:br>
            <a:endParaRPr lang="en-US" dirty="0"/>
          </a:p>
        </p:txBody>
      </p:sp>
      <p:sp>
        <p:nvSpPr>
          <p:cNvPr id="3" name="Content Placeholder 2"/>
          <p:cNvSpPr>
            <a:spLocks noGrp="1"/>
          </p:cNvSpPr>
          <p:nvPr>
            <p:ph idx="1"/>
          </p:nvPr>
        </p:nvSpPr>
        <p:spPr>
          <a:xfrm>
            <a:off x="595745" y="1260764"/>
            <a:ext cx="10972799" cy="5486400"/>
          </a:xfrm>
        </p:spPr>
        <p:txBody>
          <a:bodyPr>
            <a:normAutofit lnSpcReduction="10000"/>
          </a:bodyPr>
          <a:lstStyle/>
          <a:p>
            <a:pPr marL="0" indent="0" algn="just">
              <a:buNone/>
            </a:pPr>
            <a:r>
              <a:rPr lang="en-US" dirty="0" smtClean="0"/>
              <a:t>The </a:t>
            </a:r>
            <a:r>
              <a:rPr lang="en-US" dirty="0"/>
              <a:t>proper interpretation of a confidence interval is probably the most challenging aspect of this statistical concept. One example of the most common interpretation of the concept is the following:</a:t>
            </a:r>
          </a:p>
          <a:p>
            <a:pPr marL="0" indent="0" algn="just">
              <a:buNone/>
            </a:pPr>
            <a:r>
              <a:rPr lang="en-US" b="1" i="1" dirty="0"/>
              <a:t>There is a 95% probability that, in the future, the true value of the population parameter (e.g., mean) will fall within X [lower bound] and Y [upper bound] interval</a:t>
            </a:r>
            <a:r>
              <a:rPr lang="en-US" b="1" i="1" dirty="0" smtClean="0"/>
              <a:t>.</a:t>
            </a:r>
            <a:endParaRPr lang="en-US" dirty="0"/>
          </a:p>
          <a:p>
            <a:pPr marL="0" indent="0" algn="just">
              <a:buNone/>
            </a:pPr>
            <a:r>
              <a:rPr lang="en-US" dirty="0"/>
              <a:t>In addition, we may interpret the confidence interval using the statement below:</a:t>
            </a:r>
          </a:p>
          <a:p>
            <a:pPr marL="0" indent="0" algn="just">
              <a:buNone/>
            </a:pPr>
            <a:r>
              <a:rPr lang="en-US" b="1" i="1" dirty="0"/>
              <a:t>We are 95% confident that the interval between X [lower bound] and Y [upper bound] contains the true value of the population parameter</a:t>
            </a:r>
            <a:r>
              <a:rPr lang="en-US" b="1" i="1" dirty="0" smtClean="0"/>
              <a:t>.</a:t>
            </a:r>
          </a:p>
          <a:p>
            <a:pPr marL="0" indent="0" algn="just">
              <a:buNone/>
            </a:pPr>
            <a:r>
              <a:rPr lang="en-US" dirty="0"/>
              <a:t>However, it would be inappropriate to state the following:</a:t>
            </a:r>
            <a:endParaRPr lang="en-US" b="1" i="1" dirty="0"/>
          </a:p>
          <a:p>
            <a:pPr marL="0" indent="0" algn="just">
              <a:buNone/>
            </a:pPr>
            <a:r>
              <a:rPr lang="en-US" b="1" i="1" dirty="0"/>
              <a:t>There is a 95% probability that the interval between X [lower bound] and Y [upper bound] contains the true value of the population parameter.</a:t>
            </a:r>
            <a:endParaRPr lang="en-US" dirty="0"/>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482171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Calculate the Confidence Interval</a:t>
            </a:r>
            <a:r>
              <a:rPr lang="en-US" b="1"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interval is calculated using the following steps:</a:t>
            </a:r>
          </a:p>
          <a:p>
            <a:r>
              <a:rPr lang="en-US" dirty="0"/>
              <a:t>Gather the sample data.</a:t>
            </a:r>
          </a:p>
          <a:p>
            <a:r>
              <a:rPr lang="en-US" dirty="0"/>
              <a:t>Calculate the sample mean </a:t>
            </a:r>
            <a:r>
              <a:rPr lang="en-US" i="1" dirty="0"/>
              <a:t>x̅</a:t>
            </a:r>
            <a:r>
              <a:rPr lang="en-US" dirty="0"/>
              <a:t>.</a:t>
            </a:r>
          </a:p>
          <a:p>
            <a:r>
              <a:rPr lang="en-US" dirty="0"/>
              <a:t>Determine whether a population’s standard </a:t>
            </a:r>
            <a:r>
              <a:rPr lang="en-US" dirty="0" smtClean="0"/>
              <a:t>deviation</a:t>
            </a:r>
            <a:r>
              <a:rPr lang="en-US" dirty="0"/>
              <a:t> </a:t>
            </a:r>
            <a:r>
              <a:rPr lang="en-US" dirty="0" smtClean="0"/>
              <a:t>is </a:t>
            </a:r>
            <a:r>
              <a:rPr lang="en-US" dirty="0"/>
              <a:t>known or unknown.</a:t>
            </a:r>
          </a:p>
          <a:p>
            <a:r>
              <a:rPr lang="en-US" dirty="0"/>
              <a:t>If a population’s standard deviation is known, we can use a z-score for the corresponding confidence level.</a:t>
            </a:r>
          </a:p>
          <a:p>
            <a:r>
              <a:rPr lang="en-US" dirty="0"/>
              <a:t>If a population’s standard deviation is unknown, we can use a t-statistic for the corresponding confidence level.</a:t>
            </a:r>
          </a:p>
          <a:p>
            <a:pPr marL="0" indent="0">
              <a:buNone/>
            </a:pPr>
            <a:endParaRPr lang="en-US" dirty="0"/>
          </a:p>
        </p:txBody>
      </p:sp>
    </p:spTree>
    <p:extLst>
      <p:ext uri="{BB962C8B-B14F-4D97-AF65-F5344CB8AC3E}">
        <p14:creationId xmlns:p14="http://schemas.microsoft.com/office/powerpoint/2010/main" val="1101159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25" y="387927"/>
            <a:ext cx="10515600" cy="6234545"/>
          </a:xfrm>
        </p:spPr>
        <p:txBody>
          <a:bodyPr/>
          <a:lstStyle/>
          <a:p>
            <a:r>
              <a:rPr lang="en-US" dirty="0"/>
              <a:t>Find the lower and upper bounds of the confidence interval using the following formulas:</a:t>
            </a:r>
          </a:p>
          <a:p>
            <a:pPr marL="0" indent="0">
              <a:buNone/>
            </a:pPr>
            <a:r>
              <a:rPr lang="en-US" dirty="0"/>
              <a:t> </a:t>
            </a:r>
            <a:r>
              <a:rPr lang="en-US" dirty="0" smtClean="0"/>
              <a:t>a</a:t>
            </a:r>
            <a:r>
              <a:rPr lang="en-US" dirty="0"/>
              <a:t>. Known population standard deviation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 </a:t>
            </a:r>
            <a:r>
              <a:rPr lang="en-US" dirty="0" smtClean="0"/>
              <a:t>                           </a:t>
            </a:r>
            <a:endParaRPr lang="en-US" dirty="0"/>
          </a:p>
        </p:txBody>
      </p:sp>
      <p:pic>
        <p:nvPicPr>
          <p:cNvPr id="1029" name="Picture 5" descr="Known Population Standard Deviation -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0" y="1700213"/>
            <a:ext cx="432435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870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6184"/>
          </a:xfrm>
        </p:spPr>
        <p:txBody>
          <a:bodyPr>
            <a:normAutofit/>
          </a:bodyPr>
          <a:lstStyle/>
          <a:p>
            <a:r>
              <a:rPr lang="en-US" dirty="0"/>
              <a:t> </a:t>
            </a:r>
            <a:r>
              <a:rPr lang="en-US" sz="2800" dirty="0"/>
              <a:t>b. Unknown population standard </a:t>
            </a:r>
            <a:r>
              <a:rPr lang="en-US" sz="2800" dirty="0" smtClean="0"/>
              <a:t>deviation</a:t>
            </a:r>
            <a:endParaRPr lang="en-US" sz="2800" dirty="0"/>
          </a:p>
        </p:txBody>
      </p:sp>
      <p:pic>
        <p:nvPicPr>
          <p:cNvPr id="2050" name="Picture 2" descr="Unknown Population Standard Deviation - Formul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1900" y="2910681"/>
            <a:ext cx="46482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649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365126"/>
            <a:ext cx="10771909" cy="383020"/>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81891" y="928256"/>
            <a:ext cx="11055927" cy="5929744"/>
          </a:xfrm>
        </p:spPr>
        <p:txBody>
          <a:bodyPr>
            <a:normAutofit lnSpcReduction="10000"/>
          </a:bodyPr>
          <a:lstStyle/>
          <a:p>
            <a:r>
              <a:rPr lang="en-US" dirty="0"/>
              <a:t>Suppose we conduct a poll to try and get a sense of the outcome of an upcoming election with two candidates. We poll 1000 people, and 550 of them respond that they will vote for candidate A </a:t>
            </a:r>
            <a:r>
              <a:rPr lang="en-US" dirty="0" smtClean="0"/>
              <a:t>.</a:t>
            </a:r>
          </a:p>
          <a:p>
            <a:pPr marL="0" indent="0">
              <a:buNone/>
            </a:pPr>
            <a:r>
              <a:rPr lang="en-US" dirty="0" smtClean="0"/>
              <a:t>How </a:t>
            </a:r>
            <a:r>
              <a:rPr lang="en-US" dirty="0"/>
              <a:t>confident can we be that a given person will cast their vote for candidate A? </a:t>
            </a:r>
            <a:endParaRPr lang="en-US" dirty="0" smtClean="0"/>
          </a:p>
          <a:p>
            <a:pPr marL="0" indent="0">
              <a:buNone/>
            </a:pPr>
            <a:r>
              <a:rPr lang="en-US" dirty="0" smtClean="0"/>
              <a:t>Sol.</a:t>
            </a:r>
          </a:p>
          <a:p>
            <a:pPr marL="514350" indent="-514350">
              <a:buAutoNum type="arabicPeriod"/>
            </a:pPr>
            <a:r>
              <a:rPr lang="en-US" dirty="0" smtClean="0"/>
              <a:t>Select </a:t>
            </a:r>
            <a:r>
              <a:rPr lang="en-US" dirty="0"/>
              <a:t>our desired levels of confidence We’re going to use the 90%, 95%, and 99% </a:t>
            </a:r>
            <a:r>
              <a:rPr lang="en-US" dirty="0" smtClean="0"/>
              <a:t>levels</a:t>
            </a:r>
          </a:p>
          <a:p>
            <a:pPr marL="514350" indent="-514350">
              <a:buAutoNum type="arabicPeriod"/>
            </a:pPr>
            <a:r>
              <a:rPr lang="en-US" dirty="0" smtClean="0"/>
              <a:t>Calculate </a:t>
            </a:r>
            <a:r>
              <a:rPr lang="en-US" dirty="0"/>
              <a:t>α and α/2 Our α</a:t>
            </a:r>
            <a:r>
              <a:rPr lang="en-US" dirty="0" smtClean="0"/>
              <a:t> </a:t>
            </a:r>
            <a:r>
              <a:rPr lang="en-US" dirty="0"/>
              <a:t>values are 0.1, 0.05, and 0.01 respectively Our α/2 </a:t>
            </a:r>
            <a:r>
              <a:rPr lang="en-US" dirty="0" smtClean="0"/>
              <a:t>values </a:t>
            </a:r>
            <a:r>
              <a:rPr lang="en-US" dirty="0"/>
              <a:t>are 0.05, 0.025, and 0.005 </a:t>
            </a:r>
            <a:endParaRPr lang="en-US" dirty="0" smtClean="0"/>
          </a:p>
          <a:p>
            <a:pPr marL="514350" indent="-514350" algn="just">
              <a:buAutoNum type="arabicPeriod" startAt="3"/>
            </a:pPr>
            <a:r>
              <a:rPr lang="en-US" dirty="0" smtClean="0"/>
              <a:t>Look </a:t>
            </a:r>
            <a:r>
              <a:rPr lang="en-US" dirty="0"/>
              <a:t>up the corresponding z-scores Our </a:t>
            </a:r>
            <a:r>
              <a:rPr lang="en-US" dirty="0" smtClean="0"/>
              <a:t>Zα /2 </a:t>
            </a:r>
            <a:r>
              <a:rPr lang="en-US" dirty="0"/>
              <a:t>values are 1.645, 1.96, and </a:t>
            </a:r>
            <a:r>
              <a:rPr lang="en-US" dirty="0" smtClean="0"/>
              <a:t>   2.58 </a:t>
            </a:r>
          </a:p>
          <a:p>
            <a:pPr marL="514350" indent="-514350" algn="just">
              <a:buAutoNum type="arabicPeriod" startAt="4"/>
            </a:pPr>
            <a:r>
              <a:rPr lang="en-US" dirty="0" smtClean="0"/>
              <a:t>Multiply </a:t>
            </a:r>
            <a:r>
              <a:rPr lang="en-US" dirty="0"/>
              <a:t>the z-score by the standard error to find the margin of </a:t>
            </a:r>
            <a:r>
              <a:rPr lang="en-US" dirty="0" smtClean="0"/>
              <a:t>error</a:t>
            </a:r>
          </a:p>
          <a:p>
            <a:pPr marL="0" indent="0" algn="just">
              <a:buNone/>
            </a:pPr>
            <a:r>
              <a:rPr lang="en-US" dirty="0" smtClean="0"/>
              <a:t> </a:t>
            </a:r>
            <a:r>
              <a:rPr lang="en-US" dirty="0"/>
              <a:t>First we need to calculate the standard error</a:t>
            </a:r>
          </a:p>
        </p:txBody>
      </p:sp>
    </p:spTree>
    <p:extLst>
      <p:ext uri="{BB962C8B-B14F-4D97-AF65-F5344CB8AC3E}">
        <p14:creationId xmlns:p14="http://schemas.microsoft.com/office/powerpoint/2010/main" val="1853979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3345"/>
            <a:ext cx="11222182" cy="5733618"/>
          </a:xfrm>
        </p:spPr>
        <p:txBody>
          <a:bodyPr>
            <a:normAutofit lnSpcReduction="10000"/>
          </a:bodyPr>
          <a:lstStyle/>
          <a:p>
            <a:pPr marL="0" indent="0" algn="just">
              <a:buNone/>
            </a:pPr>
            <a:r>
              <a:rPr lang="en-US" dirty="0"/>
              <a:t>5. Find the interval by adding and subtracting this product from the </a:t>
            </a:r>
            <a:r>
              <a:rPr lang="en-US" dirty="0" smtClean="0"/>
              <a:t>mean.</a:t>
            </a:r>
          </a:p>
          <a:p>
            <a:pPr marL="0" indent="0" algn="just">
              <a:buNone/>
            </a:pPr>
            <a:r>
              <a:rPr lang="en-US" dirty="0" smtClean="0"/>
              <a:t>In </a:t>
            </a:r>
            <a:r>
              <a:rPr lang="en-US" dirty="0"/>
              <a:t>this case, we are working with a distribution we have not previously discussed, a normal binomial distribution (i.e. a vote can choose Candidate A or B, a binomial function</a:t>
            </a:r>
            <a:r>
              <a:rPr lang="en-US" dirty="0" smtClean="0"/>
              <a:t>).</a:t>
            </a:r>
          </a:p>
          <a:p>
            <a:pPr marL="0" indent="0" algn="just">
              <a:buNone/>
            </a:pPr>
            <a:r>
              <a:rPr lang="en-US" dirty="0" smtClean="0"/>
              <a:t>We </a:t>
            </a:r>
            <a:r>
              <a:rPr lang="en-US" dirty="0"/>
              <a:t>have a probability estimator from our sample, where the probability of an individual in our sample voting for candidate A was found to be 550/1000 or </a:t>
            </a:r>
            <a:r>
              <a:rPr lang="en-US" dirty="0" smtClean="0"/>
              <a:t>0.55.</a:t>
            </a:r>
          </a:p>
          <a:p>
            <a:pPr marL="0" indent="0" algn="just">
              <a:buNone/>
            </a:pPr>
            <a:r>
              <a:rPr lang="en-US" dirty="0" smtClean="0"/>
              <a:t>We </a:t>
            </a:r>
            <a:r>
              <a:rPr lang="en-US" dirty="0"/>
              <a:t>can use this information in a formula to estimate the standard error for such a distribution: </a:t>
            </a:r>
            <a:endParaRPr lang="en-US" dirty="0" smtClean="0"/>
          </a:p>
          <a:p>
            <a:pPr marL="0" indent="0" algn="just">
              <a:buNone/>
            </a:pPr>
            <a:r>
              <a:rPr lang="en-US" dirty="0" smtClean="0"/>
              <a:t>5</a:t>
            </a:r>
            <a:r>
              <a:rPr lang="en-US" dirty="0"/>
              <a:t>. Multiply the z-score by the standard error cont. </a:t>
            </a:r>
            <a:endParaRPr lang="en-US" dirty="0" smtClean="0"/>
          </a:p>
          <a:p>
            <a:pPr marL="0" indent="0" algn="just">
              <a:buNone/>
            </a:pPr>
            <a:r>
              <a:rPr lang="en-US" dirty="0" smtClean="0"/>
              <a:t>• </a:t>
            </a:r>
            <a:r>
              <a:rPr lang="en-US" dirty="0"/>
              <a:t>For a normal binominal distribution, the standard error can be estimated using: </a:t>
            </a:r>
            <a:endParaRPr lang="en-US" dirty="0" smtClean="0"/>
          </a:p>
          <a:p>
            <a:pPr marL="0" indent="0" algn="just">
              <a:buNone/>
            </a:pPr>
            <a:r>
              <a:rPr lang="en-US" dirty="0" smtClean="0"/>
              <a:t>S.E= </a:t>
            </a:r>
            <a:r>
              <a:rPr lang="en-US" dirty="0"/>
              <a:t>0.0157 </a:t>
            </a:r>
            <a:endParaRPr lang="en-US" dirty="0" smtClean="0"/>
          </a:p>
        </p:txBody>
      </p:sp>
    </p:spTree>
    <p:extLst>
      <p:ext uri="{BB962C8B-B14F-4D97-AF65-F5344CB8AC3E}">
        <p14:creationId xmlns:p14="http://schemas.microsoft.com/office/powerpoint/2010/main" val="294428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727"/>
            <a:ext cx="10515600" cy="5484236"/>
          </a:xfrm>
        </p:spPr>
        <p:txBody>
          <a:bodyPr/>
          <a:lstStyle/>
          <a:p>
            <a:pPr marL="0" indent="0" algn="just">
              <a:buNone/>
            </a:pPr>
            <a:r>
              <a:rPr lang="en-US" dirty="0"/>
              <a:t>• We can now multiply this value by the z-scores to calculate the margins of error for each conf. </a:t>
            </a:r>
            <a:r>
              <a:rPr lang="en-US" dirty="0" smtClean="0"/>
              <a:t>level</a:t>
            </a:r>
          </a:p>
          <a:p>
            <a:pPr marL="0" indent="0" algn="just">
              <a:buNone/>
            </a:pPr>
            <a:r>
              <a:rPr lang="en-US" dirty="0"/>
              <a:t>Multiply the z-score by the standard error cont. </a:t>
            </a:r>
            <a:endParaRPr lang="en-US" dirty="0" smtClean="0"/>
          </a:p>
          <a:p>
            <a:pPr marL="0" indent="0" algn="just">
              <a:buNone/>
            </a:pPr>
            <a:r>
              <a:rPr lang="en-US" dirty="0" smtClean="0"/>
              <a:t>• </a:t>
            </a:r>
            <a:r>
              <a:rPr lang="en-US" dirty="0"/>
              <a:t>We calculate the margin of error and add and subtract that value from the mean (0.55 in this case) to find the bounds of our confidence intervals at each level of confidence: </a:t>
            </a:r>
            <a:endParaRPr lang="en-US" dirty="0" smtClean="0"/>
          </a:p>
          <a:p>
            <a:pPr marL="0" indent="0" algn="just">
              <a:buNone/>
            </a:pPr>
            <a:r>
              <a:rPr lang="en-US" dirty="0" smtClean="0"/>
              <a:t>CI       Z</a:t>
            </a:r>
            <a:r>
              <a:rPr lang="el-GR" dirty="0" smtClean="0"/>
              <a:t>α</a:t>
            </a:r>
            <a:r>
              <a:rPr lang="en-US" dirty="0" smtClean="0"/>
              <a:t>/2        Margin of error      Lower </a:t>
            </a:r>
            <a:r>
              <a:rPr lang="en-US" dirty="0"/>
              <a:t>Bounds</a:t>
            </a:r>
            <a:r>
              <a:rPr lang="en-US" dirty="0" smtClean="0"/>
              <a:t>                Upper Bounds</a:t>
            </a:r>
          </a:p>
          <a:p>
            <a:pPr marL="0" indent="0" algn="just">
              <a:buNone/>
            </a:pPr>
            <a:r>
              <a:rPr lang="en-US" dirty="0" smtClean="0"/>
              <a:t>90</a:t>
            </a:r>
            <a:r>
              <a:rPr lang="en-US" dirty="0"/>
              <a:t>% 1.645 </a:t>
            </a:r>
            <a:r>
              <a:rPr lang="en-US" dirty="0" smtClean="0"/>
              <a:t>         0.026                          0.524                             </a:t>
            </a:r>
            <a:r>
              <a:rPr lang="en-US" dirty="0"/>
              <a:t>0.576 </a:t>
            </a:r>
            <a:endParaRPr lang="en-US" dirty="0" smtClean="0"/>
          </a:p>
          <a:p>
            <a:pPr marL="0" indent="0" algn="just">
              <a:buNone/>
            </a:pPr>
            <a:r>
              <a:rPr lang="en-US" dirty="0" smtClean="0"/>
              <a:t>95</a:t>
            </a:r>
            <a:r>
              <a:rPr lang="en-US" dirty="0"/>
              <a:t>% 1.96 </a:t>
            </a:r>
            <a:r>
              <a:rPr lang="en-US" dirty="0" smtClean="0"/>
              <a:t>           0.031                          0.519                             0.581 </a:t>
            </a:r>
          </a:p>
          <a:p>
            <a:pPr marL="0" indent="0" algn="just">
              <a:buNone/>
            </a:pPr>
            <a:r>
              <a:rPr lang="en-US" dirty="0" smtClean="0"/>
              <a:t>99</a:t>
            </a:r>
            <a:r>
              <a:rPr lang="en-US" dirty="0"/>
              <a:t>% </a:t>
            </a:r>
            <a:r>
              <a:rPr lang="en-US" dirty="0" smtClean="0"/>
              <a:t>2.58            </a:t>
            </a:r>
            <a:r>
              <a:rPr lang="en-US" smtClean="0"/>
              <a:t>0.041                          0.509                             </a:t>
            </a:r>
            <a:r>
              <a:rPr lang="en-US" dirty="0"/>
              <a:t>0.591 </a:t>
            </a:r>
          </a:p>
        </p:txBody>
      </p:sp>
    </p:spTree>
    <p:extLst>
      <p:ext uri="{BB962C8B-B14F-4D97-AF65-F5344CB8AC3E}">
        <p14:creationId xmlns:p14="http://schemas.microsoft.com/office/powerpoint/2010/main" val="4130763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Hypothesis Testing?</a:t>
            </a:r>
            <a:endParaRPr lang="en-US" dirty="0"/>
          </a:p>
        </p:txBody>
      </p:sp>
      <p:sp>
        <p:nvSpPr>
          <p:cNvPr id="3" name="Content Placeholder 2"/>
          <p:cNvSpPr>
            <a:spLocks noGrp="1"/>
          </p:cNvSpPr>
          <p:nvPr>
            <p:ph idx="1"/>
          </p:nvPr>
        </p:nvSpPr>
        <p:spPr/>
        <p:txBody>
          <a:bodyPr/>
          <a:lstStyle/>
          <a:p>
            <a:pPr marL="0" indent="0" algn="just">
              <a:buNone/>
            </a:pPr>
            <a:r>
              <a:rPr lang="en-US" dirty="0"/>
              <a:t>Hypothesis Testing is a method of statistical inference. It is used to test if a statement regarding a population parameter is statistically significant. Hypothesis testing is a powerful tool for testing the power of predictions</a:t>
            </a:r>
            <a:r>
              <a:rPr lang="en-US" dirty="0" smtClean="0"/>
              <a:t>.</a:t>
            </a:r>
          </a:p>
          <a:p>
            <a:pPr marL="0" indent="0" algn="just">
              <a:buNone/>
            </a:pPr>
            <a:r>
              <a:rPr lang="en-US" dirty="0"/>
              <a:t>F</a:t>
            </a:r>
            <a:r>
              <a:rPr lang="en-US" dirty="0" smtClean="0"/>
              <a:t>or example: </a:t>
            </a:r>
            <a:r>
              <a:rPr lang="en-US" dirty="0"/>
              <a:t>A </a:t>
            </a:r>
            <a:r>
              <a:rPr lang="en-US" dirty="0" smtClean="0"/>
              <a:t>Statistician might </a:t>
            </a:r>
            <a:r>
              <a:rPr lang="en-US" dirty="0"/>
              <a:t>want to make a prediction of the mean value a customer would pay for </a:t>
            </a:r>
            <a:r>
              <a:rPr lang="en-US" dirty="0" smtClean="0"/>
              <a:t>his </a:t>
            </a:r>
            <a:r>
              <a:rPr lang="en-US" dirty="0"/>
              <a:t>firm’s product. H</a:t>
            </a:r>
            <a:r>
              <a:rPr lang="en-US" dirty="0" smtClean="0"/>
              <a:t>e </a:t>
            </a:r>
            <a:r>
              <a:rPr lang="en-US" dirty="0"/>
              <a:t>can then formulate a hypothesis, for example, “The average value that customers will pay for my product is larger than $5”. To statistically test this question, the firm owner could use hypothesis testing. </a:t>
            </a:r>
          </a:p>
        </p:txBody>
      </p:sp>
    </p:spTree>
    <p:extLst>
      <p:ext uri="{BB962C8B-B14F-4D97-AF65-F5344CB8AC3E}">
        <p14:creationId xmlns:p14="http://schemas.microsoft.com/office/powerpoint/2010/main" val="785984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pPr marL="0" indent="0" algn="just">
              <a:buNone/>
            </a:pPr>
            <a:r>
              <a:rPr lang="en-US" dirty="0"/>
              <a:t>Hypothesis testing is formulated in terms of two </a:t>
            </a:r>
            <a:r>
              <a:rPr lang="en-US" dirty="0" smtClean="0"/>
              <a:t>hypothesis</a:t>
            </a:r>
            <a:r>
              <a:rPr lang="en-US" dirty="0"/>
              <a:t>:</a:t>
            </a:r>
          </a:p>
          <a:p>
            <a:pPr algn="just"/>
            <a:r>
              <a:rPr lang="en-US" dirty="0">
                <a:solidFill>
                  <a:srgbClr val="FF0000"/>
                </a:solidFill>
              </a:rPr>
              <a:t> H0</a:t>
            </a:r>
            <a:r>
              <a:rPr lang="en-US" dirty="0"/>
              <a:t>: the null hypothesis;</a:t>
            </a:r>
          </a:p>
          <a:p>
            <a:pPr algn="just"/>
            <a:r>
              <a:rPr lang="en-US" dirty="0"/>
              <a:t> </a:t>
            </a:r>
            <a:r>
              <a:rPr lang="en-US" dirty="0">
                <a:solidFill>
                  <a:srgbClr val="FF0000"/>
                </a:solidFill>
              </a:rPr>
              <a:t>H1</a:t>
            </a:r>
            <a:r>
              <a:rPr lang="en-US" dirty="0"/>
              <a:t>: the alternate hypothesis</a:t>
            </a:r>
            <a:r>
              <a:rPr lang="en-US" dirty="0" smtClean="0"/>
              <a:t>.</a:t>
            </a:r>
          </a:p>
          <a:p>
            <a:pPr marL="0" indent="0" algn="just">
              <a:buNone/>
            </a:pPr>
            <a:r>
              <a:rPr lang="en-US" dirty="0"/>
              <a:t>The hypothesis we want to test is if H1 is </a:t>
            </a:r>
            <a:r>
              <a:rPr lang="en-US" dirty="0" smtClean="0"/>
              <a:t>“likely</a:t>
            </a:r>
            <a:r>
              <a:rPr lang="en-US" dirty="0"/>
              <a:t>" true.</a:t>
            </a:r>
          </a:p>
          <a:p>
            <a:pPr marL="0" indent="0" algn="just">
              <a:buNone/>
            </a:pPr>
            <a:r>
              <a:rPr lang="en-US" dirty="0"/>
              <a:t>So, there are two possible outcomes:</a:t>
            </a:r>
          </a:p>
          <a:p>
            <a:pPr algn="just"/>
            <a:r>
              <a:rPr lang="en-US" dirty="0"/>
              <a:t> Reject H0 and accept H1 because of </a:t>
            </a:r>
            <a:r>
              <a:rPr lang="en-US" dirty="0" smtClean="0"/>
              <a:t>sufficient </a:t>
            </a:r>
            <a:r>
              <a:rPr lang="en-US" dirty="0"/>
              <a:t>evidence </a:t>
            </a:r>
            <a:r>
              <a:rPr lang="en-US" dirty="0" smtClean="0"/>
              <a:t>in the </a:t>
            </a:r>
            <a:r>
              <a:rPr lang="en-US" dirty="0"/>
              <a:t>sample in favor or H1;</a:t>
            </a:r>
          </a:p>
          <a:p>
            <a:pPr algn="just"/>
            <a:r>
              <a:rPr lang="en-US" dirty="0"/>
              <a:t> Do not reject H0 because of </a:t>
            </a:r>
            <a:r>
              <a:rPr lang="en-US" dirty="0" smtClean="0"/>
              <a:t>insufficient </a:t>
            </a:r>
            <a:r>
              <a:rPr lang="en-US" dirty="0"/>
              <a:t>evidence </a:t>
            </a:r>
            <a:r>
              <a:rPr lang="en-US" dirty="0" smtClean="0"/>
              <a:t>to support </a:t>
            </a:r>
            <a:r>
              <a:rPr lang="en-US" dirty="0"/>
              <a:t>H1.</a:t>
            </a:r>
          </a:p>
        </p:txBody>
      </p:sp>
    </p:spTree>
    <p:extLst>
      <p:ext uri="{BB962C8B-B14F-4D97-AF65-F5344CB8AC3E}">
        <p14:creationId xmlns:p14="http://schemas.microsoft.com/office/powerpoint/2010/main" val="66604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365125"/>
            <a:ext cx="11118273" cy="493857"/>
          </a:xfrm>
        </p:spPr>
        <p:txBody>
          <a:bodyPr>
            <a:normAutofit fontScale="90000"/>
          </a:bodyPr>
          <a:lstStyle/>
          <a:p>
            <a:r>
              <a:rPr lang="en-US" b="1" dirty="0"/>
              <a:t>Null Hypothesis and Alternative Hypothesis</a:t>
            </a:r>
          </a:p>
        </p:txBody>
      </p:sp>
      <p:sp>
        <p:nvSpPr>
          <p:cNvPr id="3" name="Content Placeholder 2"/>
          <p:cNvSpPr>
            <a:spLocks noGrp="1"/>
          </p:cNvSpPr>
          <p:nvPr>
            <p:ph idx="1"/>
          </p:nvPr>
        </p:nvSpPr>
        <p:spPr>
          <a:xfrm>
            <a:off x="387927" y="858982"/>
            <a:ext cx="10965873" cy="5791200"/>
          </a:xfrm>
        </p:spPr>
        <p:txBody>
          <a:bodyPr>
            <a:normAutofit fontScale="92500" lnSpcReduction="10000"/>
          </a:bodyPr>
          <a:lstStyle/>
          <a:p>
            <a:pPr algn="just"/>
            <a:r>
              <a:rPr lang="en-US" sz="3000" b="1" dirty="0"/>
              <a:t>Null Hypothesis </a:t>
            </a:r>
          </a:p>
          <a:p>
            <a:pPr algn="just"/>
            <a:r>
              <a:rPr lang="en-US" sz="3000" b="1" dirty="0" smtClean="0"/>
              <a:t>Alternative Hypothesis</a:t>
            </a:r>
          </a:p>
          <a:p>
            <a:pPr marL="0" indent="0" algn="just">
              <a:buNone/>
            </a:pPr>
            <a:r>
              <a:rPr lang="en-US" sz="3000" dirty="0"/>
              <a:t>The Null Hypothesis is usually set as what we don’t want to be true. It is the hypothesis to be tested. Therefore, the Null Hypothesis is considered to be true, until we have sufficient evidence to reject it. If we reject the null hypothesis, we are led to the alternative </a:t>
            </a:r>
            <a:r>
              <a:rPr lang="en-US" sz="3000" dirty="0" smtClean="0"/>
              <a:t>hypothesis.</a:t>
            </a:r>
          </a:p>
          <a:p>
            <a:pPr marL="0" indent="0" algn="just">
              <a:buNone/>
            </a:pPr>
            <a:r>
              <a:rPr lang="en-US" sz="3000" dirty="0"/>
              <a:t>E</a:t>
            </a:r>
            <a:r>
              <a:rPr lang="en-US" sz="3000" dirty="0" smtClean="0"/>
              <a:t>xample </a:t>
            </a:r>
            <a:r>
              <a:rPr lang="en-US" sz="3000" dirty="0"/>
              <a:t>of the business owner who is looking for some customer insight. His null hypothesis would be:</a:t>
            </a:r>
          </a:p>
          <a:p>
            <a:pPr marL="0" indent="0" algn="just">
              <a:buNone/>
            </a:pPr>
            <a:r>
              <a:rPr lang="en-US" sz="3000" i="1" dirty="0"/>
              <a:t>H</a:t>
            </a:r>
            <a:r>
              <a:rPr lang="en-US" sz="3000" baseline="-25000" dirty="0"/>
              <a:t>0 </a:t>
            </a:r>
            <a:r>
              <a:rPr lang="en-US" sz="3000" dirty="0"/>
              <a:t>: The average value customers are willing to pay for my product is smaller than or equal to $</a:t>
            </a:r>
            <a:r>
              <a:rPr lang="en-US" sz="3000" dirty="0" smtClean="0"/>
              <a:t>5 or </a:t>
            </a:r>
            <a:r>
              <a:rPr lang="en-US" sz="3000" b="1" i="1" dirty="0" smtClean="0"/>
              <a:t>H</a:t>
            </a:r>
            <a:r>
              <a:rPr lang="en-US" sz="3000" b="1" baseline="-25000" dirty="0" smtClean="0"/>
              <a:t>0</a:t>
            </a:r>
            <a:r>
              <a:rPr lang="en-US" sz="3000" b="1" baseline="-25000" dirty="0"/>
              <a:t> </a:t>
            </a:r>
            <a:r>
              <a:rPr lang="en-US" sz="3000" b="1" dirty="0"/>
              <a:t>: µ ≤ </a:t>
            </a:r>
            <a:r>
              <a:rPr lang="en-US" sz="3000" b="1" dirty="0" smtClean="0"/>
              <a:t>5</a:t>
            </a:r>
            <a:r>
              <a:rPr lang="en-US" sz="3000" dirty="0" smtClean="0"/>
              <a:t>(</a:t>
            </a:r>
            <a:r>
              <a:rPr lang="en-US" sz="3000" b="1" dirty="0" smtClean="0"/>
              <a:t>µ </a:t>
            </a:r>
            <a:r>
              <a:rPr lang="en-US" sz="3000" b="1" dirty="0"/>
              <a:t>= the population mean)</a:t>
            </a:r>
            <a:endParaRPr lang="en-US" sz="3000" dirty="0"/>
          </a:p>
          <a:p>
            <a:pPr marL="0" indent="0" algn="just">
              <a:buNone/>
            </a:pPr>
            <a:r>
              <a:rPr lang="en-US" sz="3000" dirty="0"/>
              <a:t>The alternative hypothesis would then be what we are evaluating, so, in this case, it would be:</a:t>
            </a:r>
          </a:p>
          <a:p>
            <a:pPr marL="0" indent="0" algn="just">
              <a:buNone/>
            </a:pPr>
            <a:r>
              <a:rPr lang="en-US" sz="3000" i="1" dirty="0"/>
              <a:t>H</a:t>
            </a:r>
            <a:r>
              <a:rPr lang="en-US" sz="3000" baseline="-25000" dirty="0"/>
              <a:t>a </a:t>
            </a:r>
            <a:r>
              <a:rPr lang="en-US" sz="3000" dirty="0"/>
              <a:t>: The average value customers are willing to pay for the product is greater than $</a:t>
            </a:r>
            <a:r>
              <a:rPr lang="en-US" sz="3000" dirty="0" smtClean="0"/>
              <a:t>5 or </a:t>
            </a:r>
            <a:r>
              <a:rPr lang="en-US" sz="3000" b="1" i="1" dirty="0" smtClean="0"/>
              <a:t>H</a:t>
            </a:r>
            <a:r>
              <a:rPr lang="en-US" sz="3000" b="1" baseline="-25000" dirty="0" smtClean="0"/>
              <a:t>a</a:t>
            </a:r>
            <a:r>
              <a:rPr lang="en-US" sz="3000" b="1" baseline="-25000" dirty="0"/>
              <a:t> </a:t>
            </a:r>
            <a:r>
              <a:rPr lang="en-US" sz="3000" b="1" dirty="0"/>
              <a:t>: µ &gt; 5</a:t>
            </a:r>
            <a:endParaRPr lang="en-US" sz="3000" dirty="0"/>
          </a:p>
          <a:p>
            <a:pPr marL="0" indent="0" algn="just">
              <a:buNone/>
            </a:pPr>
            <a:endParaRPr lang="en-US" b="1" dirty="0"/>
          </a:p>
          <a:p>
            <a:pPr marL="0" indent="0" algn="just">
              <a:buNone/>
            </a:pPr>
            <a:endParaRPr lang="en-US" dirty="0"/>
          </a:p>
        </p:txBody>
      </p:sp>
    </p:spTree>
    <p:extLst>
      <p:ext uri="{BB962C8B-B14F-4D97-AF65-F5344CB8AC3E}">
        <p14:creationId xmlns:p14="http://schemas.microsoft.com/office/powerpoint/2010/main" val="77874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Population and sample</a:t>
            </a:r>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lgn="just">
              <a:buNone/>
            </a:pPr>
            <a:r>
              <a:rPr lang="en-US" sz="3200" dirty="0" smtClean="0"/>
              <a:t>In </a:t>
            </a:r>
            <a:r>
              <a:rPr lang="en-US" sz="3200" dirty="0"/>
              <a:t>statistical analysis, a </a:t>
            </a:r>
            <a:r>
              <a:rPr lang="en-US" sz="3200" dirty="0">
                <a:solidFill>
                  <a:srgbClr val="FF0000"/>
                </a:solidFill>
              </a:rPr>
              <a:t>population</a:t>
            </a:r>
            <a:r>
              <a:rPr lang="en-US" sz="3200" dirty="0"/>
              <a:t> is a collection of all </a:t>
            </a:r>
            <a:r>
              <a:rPr lang="en-US" sz="3200" dirty="0" smtClean="0"/>
              <a:t>the people</a:t>
            </a:r>
            <a:r>
              <a:rPr lang="en-US" sz="3200" dirty="0"/>
              <a:t>, items, or events about which one wants to </a:t>
            </a:r>
            <a:r>
              <a:rPr lang="en-US" sz="3200" dirty="0" smtClean="0"/>
              <a:t>make inferences</a:t>
            </a:r>
            <a:r>
              <a:rPr lang="en-US" sz="3200" dirty="0"/>
              <a:t>. </a:t>
            </a:r>
            <a:r>
              <a:rPr lang="en-US" sz="3200" dirty="0" smtClean="0"/>
              <a:t>OR</a:t>
            </a:r>
            <a:endParaRPr lang="en-US" sz="3200" dirty="0" smtClean="0"/>
          </a:p>
          <a:p>
            <a:pPr marL="0" indent="0" algn="just">
              <a:buNone/>
            </a:pPr>
            <a:r>
              <a:rPr lang="en-US" sz="3200" dirty="0" smtClean="0"/>
              <a:t>Any </a:t>
            </a:r>
            <a:r>
              <a:rPr lang="en-US" sz="3200" dirty="0"/>
              <a:t>well-defined group of subjects, which could </a:t>
            </a:r>
            <a:r>
              <a:rPr lang="en-US" sz="3200" dirty="0" smtClean="0"/>
              <a:t>be individuals, </a:t>
            </a:r>
            <a:r>
              <a:rPr lang="en-US" sz="3200" dirty="0"/>
              <a:t>firms, cities, or many other possibilities</a:t>
            </a:r>
            <a:endParaRPr lang="en-US" sz="3200" dirty="0" smtClean="0"/>
          </a:p>
          <a:p>
            <a:pPr marL="0" indent="0" algn="just">
              <a:buNone/>
            </a:pPr>
            <a:r>
              <a:rPr lang="en-US" sz="3200" dirty="0" smtClean="0"/>
              <a:t>(</a:t>
            </a:r>
            <a:r>
              <a:rPr lang="en-US" sz="3200" dirty="0"/>
              <a:t>For example university students in </a:t>
            </a:r>
            <a:r>
              <a:rPr lang="en-US" sz="3200" dirty="0" smtClean="0"/>
              <a:t>India.)</a:t>
            </a:r>
          </a:p>
          <a:p>
            <a:pPr marL="0" indent="0" algn="just">
              <a:buNone/>
            </a:pPr>
            <a:r>
              <a:rPr lang="en-US" sz="3200" dirty="0" smtClean="0"/>
              <a:t>In </a:t>
            </a:r>
            <a:r>
              <a:rPr lang="en-US" sz="3200" dirty="0"/>
              <a:t>statistical analysis, a </a:t>
            </a:r>
            <a:r>
              <a:rPr lang="en-US" sz="3200" dirty="0">
                <a:solidFill>
                  <a:srgbClr val="FF0000"/>
                </a:solidFill>
              </a:rPr>
              <a:t>sample</a:t>
            </a:r>
            <a:r>
              <a:rPr lang="en-US" sz="3200" dirty="0"/>
              <a:t>, is a subset of </a:t>
            </a:r>
            <a:r>
              <a:rPr lang="en-US" sz="3200" dirty="0" smtClean="0"/>
              <a:t>the population </a:t>
            </a:r>
            <a:r>
              <a:rPr lang="en-US" sz="3200" dirty="0"/>
              <a:t>(i.e. the </a:t>
            </a:r>
            <a:r>
              <a:rPr lang="en-US" dirty="0"/>
              <a:t>people</a:t>
            </a:r>
            <a:r>
              <a:rPr lang="en-US" sz="3200" dirty="0"/>
              <a:t>, items, or events) that </a:t>
            </a:r>
            <a:r>
              <a:rPr lang="en-US" sz="3200" dirty="0" smtClean="0"/>
              <a:t>one collects </a:t>
            </a:r>
            <a:r>
              <a:rPr lang="en-US" sz="3200" dirty="0"/>
              <a:t>and analyzes to make inferences. (For </a:t>
            </a:r>
            <a:r>
              <a:rPr lang="en-US" sz="3200" dirty="0" smtClean="0"/>
              <a:t>example 200 </a:t>
            </a:r>
            <a:r>
              <a:rPr lang="en-US" sz="3200" dirty="0"/>
              <a:t>randomly chosen university students</a:t>
            </a:r>
            <a:r>
              <a:rPr lang="en-US" sz="3200" dirty="0" smtClean="0"/>
              <a:t>.)</a:t>
            </a:r>
            <a:endParaRPr lang="en-US" sz="3200" dirty="0"/>
          </a:p>
        </p:txBody>
      </p:sp>
    </p:spTree>
    <p:extLst>
      <p:ext uri="{BB962C8B-B14F-4D97-AF65-F5344CB8AC3E}">
        <p14:creationId xmlns:p14="http://schemas.microsoft.com/office/powerpoint/2010/main" val="3694336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73" y="581890"/>
            <a:ext cx="10571018" cy="5915891"/>
          </a:xfrm>
        </p:spPr>
      </p:pic>
    </p:spTree>
    <p:extLst>
      <p:ext uri="{BB962C8B-B14F-4D97-AF65-F5344CB8AC3E}">
        <p14:creationId xmlns:p14="http://schemas.microsoft.com/office/powerpoint/2010/main" val="4252442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a:t>
            </a:r>
            <a:r>
              <a:rPr lang="en-US" b="1" dirty="0" smtClean="0"/>
              <a:t>Errors</a:t>
            </a:r>
            <a:endParaRPr lang="en-US" dirty="0"/>
          </a:p>
        </p:txBody>
      </p:sp>
      <p:sp>
        <p:nvSpPr>
          <p:cNvPr id="3" name="Content Placeholder 2"/>
          <p:cNvSpPr>
            <a:spLocks noGrp="1"/>
          </p:cNvSpPr>
          <p:nvPr>
            <p:ph idx="1"/>
          </p:nvPr>
        </p:nvSpPr>
        <p:spPr>
          <a:xfrm>
            <a:off x="838200" y="1565564"/>
            <a:ext cx="10515600" cy="4987636"/>
          </a:xfrm>
        </p:spPr>
        <p:txBody>
          <a:bodyPr>
            <a:normAutofit/>
          </a:bodyPr>
          <a:lstStyle/>
          <a:p>
            <a:pPr marL="0" indent="0" algn="just">
              <a:buNone/>
            </a:pPr>
            <a:r>
              <a:rPr lang="en-US" dirty="0" smtClean="0"/>
              <a:t>A</a:t>
            </a:r>
            <a:r>
              <a:rPr lang="en-US" dirty="0"/>
              <a:t> </a:t>
            </a:r>
            <a:r>
              <a:rPr lang="en-US" b="1" dirty="0"/>
              <a:t>Type I Error</a:t>
            </a:r>
            <a:r>
              <a:rPr lang="en-US" dirty="0"/>
              <a:t> arises when </a:t>
            </a:r>
            <a:r>
              <a:rPr lang="en-US" i="1" dirty="0"/>
              <a:t>a true Null Hypothesis is rejected</a:t>
            </a:r>
            <a:r>
              <a:rPr lang="en-US" dirty="0"/>
              <a:t>. The probability of making a Type I Error is also known as the level of significance of the test, which is commonly referred to as alpha (α). So, for example, if a test that has its alpha set as 0.01, there is a 1% probability of rejecting a true null hypothesis or a 1% probability of making a Type I Error</a:t>
            </a:r>
            <a:r>
              <a:rPr lang="en-US" dirty="0" smtClean="0"/>
              <a:t>.</a:t>
            </a:r>
          </a:p>
          <a:p>
            <a:pPr marL="0" indent="0" algn="just">
              <a:buNone/>
            </a:pPr>
            <a:endParaRPr lang="en-US" dirty="0" smtClean="0"/>
          </a:p>
          <a:p>
            <a:pPr marL="0" indent="0" algn="just">
              <a:buNone/>
            </a:pPr>
            <a:r>
              <a:rPr lang="en-US" dirty="0"/>
              <a:t>A </a:t>
            </a:r>
            <a:r>
              <a:rPr lang="en-US" b="1" dirty="0"/>
              <a:t>Type II Error</a:t>
            </a:r>
            <a:r>
              <a:rPr lang="en-US" dirty="0"/>
              <a:t> arises when you </a:t>
            </a:r>
            <a:r>
              <a:rPr lang="en-US" i="1" dirty="0"/>
              <a:t>fail to reject a False Null Hypothesis</a:t>
            </a:r>
            <a:r>
              <a:rPr lang="en-US" dirty="0"/>
              <a:t>. The probability of making a Type II Error is commonly denoted by the Greek letter beta (β). β is used to define the Power of a Test, which is the probability of correctly rejecting a false null hypothesis.</a:t>
            </a:r>
          </a:p>
        </p:txBody>
      </p:sp>
    </p:spTree>
    <p:extLst>
      <p:ext uri="{BB962C8B-B14F-4D97-AF65-F5344CB8AC3E}">
        <p14:creationId xmlns:p14="http://schemas.microsoft.com/office/powerpoint/2010/main" val="1662173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5"/>
            <a:ext cx="10515600" cy="5733618"/>
          </a:xfrm>
        </p:spPr>
        <p:txBody>
          <a:bodyPr/>
          <a:lstStyle/>
          <a:p>
            <a:pPr marL="0" indent="0" algn="just">
              <a:buNone/>
            </a:pPr>
            <a:r>
              <a:rPr lang="en-US" dirty="0"/>
              <a:t>The </a:t>
            </a:r>
            <a:r>
              <a:rPr lang="en-US" b="1" dirty="0"/>
              <a:t>Power of a Test</a:t>
            </a:r>
            <a:r>
              <a:rPr lang="en-US" dirty="0"/>
              <a:t> is defined as </a:t>
            </a:r>
            <a:r>
              <a:rPr lang="en-US" i="1" dirty="0"/>
              <a:t>1-β</a:t>
            </a:r>
            <a:r>
              <a:rPr lang="en-US" dirty="0"/>
              <a:t>. A test with more Power is more desirable, as there is a lower probability of making a Type II Error. However, there is a tradeoff between the probability of making a Type I Error and the probability of making a Type II Error</a:t>
            </a:r>
            <a:r>
              <a:rPr lang="en-US" dirty="0" smtClean="0"/>
              <a:t>.</a:t>
            </a:r>
          </a:p>
          <a:p>
            <a:pPr marL="0" indent="0" algn="just">
              <a:buNone/>
            </a:pPr>
            <a:endParaRPr lang="en-US" dirty="0" smtClean="0"/>
          </a:p>
          <a:p>
            <a:pPr marL="0" indent="0" algn="just">
              <a:buNone/>
            </a:pPr>
            <a:endParaRPr lang="en-US" dirty="0"/>
          </a:p>
          <a:p>
            <a:pPr marL="0" indent="0" algn="just">
              <a:buNone/>
            </a:pPr>
            <a:endParaRPr lang="en-US" dirty="0"/>
          </a:p>
        </p:txBody>
      </p:sp>
      <p:pic>
        <p:nvPicPr>
          <p:cNvPr id="4" name="Picture 3"/>
          <p:cNvPicPr>
            <a:picLocks noChangeAspect="1"/>
          </p:cNvPicPr>
          <p:nvPr/>
        </p:nvPicPr>
        <p:blipFill>
          <a:blip r:embed="rId2"/>
          <a:stretch>
            <a:fillRect/>
          </a:stretch>
        </p:blipFill>
        <p:spPr>
          <a:xfrm>
            <a:off x="1080655" y="2883477"/>
            <a:ext cx="9753600" cy="3086100"/>
          </a:xfrm>
          <a:prstGeom prst="rect">
            <a:avLst/>
          </a:prstGeom>
        </p:spPr>
      </p:pic>
    </p:spTree>
    <p:extLst>
      <p:ext uri="{BB962C8B-B14F-4D97-AF65-F5344CB8AC3E}">
        <p14:creationId xmlns:p14="http://schemas.microsoft.com/office/powerpoint/2010/main" val="8883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Properties of hypothesis </a:t>
            </a:r>
            <a:r>
              <a:rPr lang="en-US" dirty="0" smtClean="0">
                <a:solidFill>
                  <a:srgbClr val="FF0000"/>
                </a:solidFill>
              </a:rPr>
              <a:t>testing</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27" y="1246908"/>
            <a:ext cx="11346873" cy="5347855"/>
          </a:xfrm>
        </p:spPr>
      </p:pic>
    </p:spTree>
    <p:extLst>
      <p:ext uri="{BB962C8B-B14F-4D97-AF65-F5344CB8AC3E}">
        <p14:creationId xmlns:p14="http://schemas.microsoft.com/office/powerpoint/2010/main" val="1817395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Significance level </a:t>
            </a:r>
            <a:r>
              <a:rPr lang="en-US" dirty="0"/>
              <a:t>- is the maximum probability of committing a Type I error. This probability is symbolized by </a:t>
            </a:r>
            <a:r>
              <a:rPr lang="el-GR" dirty="0" smtClean="0"/>
              <a:t>α</a:t>
            </a:r>
            <a:r>
              <a:rPr lang="en-US" dirty="0" smtClean="0"/>
              <a:t>. </a:t>
            </a:r>
          </a:p>
          <a:p>
            <a:pPr marL="0" indent="0">
              <a:buNone/>
            </a:pPr>
            <a:r>
              <a:rPr lang="en-US" dirty="0"/>
              <a:t> </a:t>
            </a:r>
            <a:r>
              <a:rPr lang="en-US" dirty="0" smtClean="0"/>
              <a:t>                    P(Type </a:t>
            </a:r>
            <a:r>
              <a:rPr lang="en-US" dirty="0"/>
              <a:t>I error|H0 is true</a:t>
            </a:r>
            <a:r>
              <a:rPr lang="en-US" dirty="0" smtClean="0"/>
              <a:t>)=</a:t>
            </a:r>
            <a:r>
              <a:rPr lang="el-GR" dirty="0" smtClean="0"/>
              <a:t>α</a:t>
            </a:r>
            <a:r>
              <a:rPr lang="en-US" dirty="0" smtClean="0"/>
              <a:t>. </a:t>
            </a:r>
            <a:endParaRPr lang="en-US" dirty="0"/>
          </a:p>
          <a:p>
            <a:r>
              <a:rPr lang="en-US" b="1" dirty="0"/>
              <a:t>Critical or Rejection Region </a:t>
            </a:r>
            <a:r>
              <a:rPr lang="en-US" dirty="0"/>
              <a:t>– the range of values for the test value that indicate a significant difference and that the null hypothesis should be rejected. </a:t>
            </a:r>
          </a:p>
          <a:p>
            <a:r>
              <a:rPr lang="en-US" b="1" dirty="0"/>
              <a:t>Non-critical or Non-rejection Region </a:t>
            </a:r>
            <a:r>
              <a:rPr lang="en-US" dirty="0"/>
              <a:t>– the range of values for the test value that indicates that the difference was probably due to chance and that the null hypothesis should not be rejected. </a:t>
            </a:r>
            <a:endParaRPr lang="en-US" dirty="0"/>
          </a:p>
        </p:txBody>
      </p:sp>
    </p:spTree>
    <p:extLst>
      <p:ext uri="{BB962C8B-B14F-4D97-AF65-F5344CB8AC3E}">
        <p14:creationId xmlns:p14="http://schemas.microsoft.com/office/powerpoint/2010/main" val="2944282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090" y="457200"/>
            <a:ext cx="10141528" cy="6068291"/>
          </a:xfrm>
        </p:spPr>
      </p:pic>
    </p:spTree>
    <p:extLst>
      <p:ext uri="{BB962C8B-B14F-4D97-AF65-F5344CB8AC3E}">
        <p14:creationId xmlns:p14="http://schemas.microsoft.com/office/powerpoint/2010/main" val="960088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 test(Right tail)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45" y="1274618"/>
            <a:ext cx="10183091" cy="5472545"/>
          </a:xfrm>
        </p:spPr>
      </p:pic>
    </p:spTree>
    <p:extLst>
      <p:ext uri="{BB962C8B-B14F-4D97-AF65-F5344CB8AC3E}">
        <p14:creationId xmlns:p14="http://schemas.microsoft.com/office/powerpoint/2010/main" val="913198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Left-tail test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1600"/>
            <a:ext cx="10515600" cy="5223163"/>
          </a:xfrm>
        </p:spPr>
      </p:pic>
    </p:spTree>
    <p:extLst>
      <p:ext uri="{BB962C8B-B14F-4D97-AF65-F5344CB8AC3E}">
        <p14:creationId xmlns:p14="http://schemas.microsoft.com/office/powerpoint/2010/main" val="2519555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Two-tail test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237" y="1468581"/>
            <a:ext cx="9878290" cy="4862945"/>
          </a:xfrm>
        </p:spPr>
      </p:pic>
    </p:spTree>
    <p:extLst>
      <p:ext uri="{BB962C8B-B14F-4D97-AF65-F5344CB8AC3E}">
        <p14:creationId xmlns:p14="http://schemas.microsoft.com/office/powerpoint/2010/main" val="3095703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218" y="762000"/>
            <a:ext cx="9906000" cy="5414963"/>
          </a:xfrm>
        </p:spPr>
      </p:pic>
    </p:spTree>
    <p:extLst>
      <p:ext uri="{BB962C8B-B14F-4D97-AF65-F5344CB8AC3E}">
        <p14:creationId xmlns:p14="http://schemas.microsoft.com/office/powerpoint/2010/main" val="245710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lnSpcReduction="10000"/>
          </a:bodyPr>
          <a:lstStyle/>
          <a:p>
            <a:pPr marL="0" indent="0" algn="just">
              <a:buNone/>
            </a:pPr>
            <a:r>
              <a:rPr lang="en-US" dirty="0">
                <a:solidFill>
                  <a:srgbClr val="FF0000"/>
                </a:solidFill>
              </a:rPr>
              <a:t>Statistical sample </a:t>
            </a:r>
            <a:r>
              <a:rPr lang="en-US" dirty="0"/>
              <a:t>- </a:t>
            </a:r>
            <a:r>
              <a:rPr lang="en-US" dirty="0" smtClean="0"/>
              <a:t>Subset </a:t>
            </a:r>
            <a:r>
              <a:rPr lang="en-US" dirty="0"/>
              <a:t>of the population chosen to represent the population in a statistical analysis; denoted as (X1,X2, ... </a:t>
            </a:r>
            <a:r>
              <a:rPr lang="en-US" dirty="0" err="1"/>
              <a:t>Xn</a:t>
            </a:r>
            <a:r>
              <a:rPr lang="en-US" dirty="0"/>
              <a:t>). </a:t>
            </a:r>
            <a:endParaRPr lang="en-US" dirty="0" smtClean="0"/>
          </a:p>
          <a:p>
            <a:pPr marL="0" indent="0" algn="just">
              <a:buNone/>
            </a:pPr>
            <a:r>
              <a:rPr lang="en-US" dirty="0" smtClean="0">
                <a:solidFill>
                  <a:srgbClr val="FF0000"/>
                </a:solidFill>
              </a:rPr>
              <a:t>Random sample</a:t>
            </a:r>
            <a:r>
              <a:rPr lang="en-US" dirty="0" smtClean="0"/>
              <a:t>- </a:t>
            </a:r>
            <a:r>
              <a:rPr lang="en-US" dirty="0"/>
              <a:t>randomly chosen from the population sample of individuals</a:t>
            </a:r>
            <a:r>
              <a:rPr lang="en-US" dirty="0" smtClean="0"/>
              <a:t>.</a:t>
            </a:r>
          </a:p>
          <a:p>
            <a:pPr marL="0" indent="0" algn="just">
              <a:buNone/>
            </a:pPr>
            <a:r>
              <a:rPr lang="en-US" dirty="0"/>
              <a:t>In the case of random sampling, the following techniques can be used: </a:t>
            </a:r>
            <a:endParaRPr lang="en-US" dirty="0" smtClean="0"/>
          </a:p>
          <a:p>
            <a:pPr marL="0" indent="0" algn="just">
              <a:buNone/>
            </a:pPr>
            <a:r>
              <a:rPr lang="en-US" dirty="0" smtClean="0">
                <a:solidFill>
                  <a:srgbClr val="FF0000"/>
                </a:solidFill>
              </a:rPr>
              <a:t>Independent </a:t>
            </a:r>
            <a:r>
              <a:rPr lang="en-US" dirty="0">
                <a:solidFill>
                  <a:srgbClr val="FF0000"/>
                </a:solidFill>
              </a:rPr>
              <a:t>sampling</a:t>
            </a:r>
            <a:r>
              <a:rPr lang="en-US" dirty="0"/>
              <a:t> (draw with replacement) - after each draw the unit returns to the population. </a:t>
            </a:r>
            <a:endParaRPr lang="en-US" dirty="0" smtClean="0"/>
          </a:p>
          <a:p>
            <a:pPr marL="0" indent="0" algn="just">
              <a:buNone/>
            </a:pPr>
            <a:r>
              <a:rPr lang="en-US" dirty="0" smtClean="0">
                <a:solidFill>
                  <a:srgbClr val="FF0000"/>
                </a:solidFill>
              </a:rPr>
              <a:t>Dependent </a:t>
            </a:r>
            <a:r>
              <a:rPr lang="en-US" dirty="0">
                <a:solidFill>
                  <a:srgbClr val="FF0000"/>
                </a:solidFill>
              </a:rPr>
              <a:t>sampling</a:t>
            </a:r>
            <a:r>
              <a:rPr lang="en-US" dirty="0"/>
              <a:t> (draw without replacement) - after each draw the unit does not return to the population (no </a:t>
            </a:r>
            <a:r>
              <a:rPr lang="en-US" dirty="0" smtClean="0"/>
              <a:t>longer </a:t>
            </a:r>
            <a:r>
              <a:rPr lang="en-US" dirty="0"/>
              <a:t>participate in the drawing). </a:t>
            </a:r>
            <a:endParaRPr lang="en-US" dirty="0" smtClean="0"/>
          </a:p>
          <a:p>
            <a:pPr marL="0" indent="0" algn="just">
              <a:buNone/>
            </a:pPr>
            <a:r>
              <a:rPr lang="en-US" dirty="0"/>
              <a:t>In statistical analysis, an </a:t>
            </a:r>
            <a:r>
              <a:rPr lang="en-US" dirty="0">
                <a:solidFill>
                  <a:srgbClr val="FF0000"/>
                </a:solidFill>
              </a:rPr>
              <a:t>observation</a:t>
            </a:r>
            <a:r>
              <a:rPr lang="en-US" dirty="0"/>
              <a:t> is an elements of the sample. (For example Helena, a student at Central University.)</a:t>
            </a:r>
          </a:p>
          <a:p>
            <a:pPr marL="0" indent="0">
              <a:buNone/>
            </a:pPr>
            <a:r>
              <a:rPr lang="en-US" dirty="0" smtClean="0"/>
              <a:t> </a:t>
            </a:r>
            <a:endParaRPr lang="en-US" dirty="0"/>
          </a:p>
        </p:txBody>
      </p:sp>
    </p:spTree>
    <p:extLst>
      <p:ext uri="{BB962C8B-B14F-4D97-AF65-F5344CB8AC3E}">
        <p14:creationId xmlns:p14="http://schemas.microsoft.com/office/powerpoint/2010/main" val="41497570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564" y="692726"/>
            <a:ext cx="9712036" cy="6165273"/>
          </a:xfrm>
        </p:spPr>
      </p:pic>
    </p:spTree>
    <p:extLst>
      <p:ext uri="{BB962C8B-B14F-4D97-AF65-F5344CB8AC3E}">
        <p14:creationId xmlns:p14="http://schemas.microsoft.com/office/powerpoint/2010/main" val="16585809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51164"/>
            <a:ext cx="10397836" cy="5525799"/>
          </a:xfrm>
        </p:spPr>
      </p:pic>
    </p:spTree>
    <p:extLst>
      <p:ext uri="{BB962C8B-B14F-4D97-AF65-F5344CB8AC3E}">
        <p14:creationId xmlns:p14="http://schemas.microsoft.com/office/powerpoint/2010/main" val="1338282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309" y="471054"/>
            <a:ext cx="10460182" cy="6040581"/>
          </a:xfrm>
        </p:spPr>
      </p:pic>
    </p:spTree>
    <p:extLst>
      <p:ext uri="{BB962C8B-B14F-4D97-AF65-F5344CB8AC3E}">
        <p14:creationId xmlns:p14="http://schemas.microsoft.com/office/powerpoint/2010/main" val="4178852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Steps in hypothesis testing</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582" y="1690688"/>
            <a:ext cx="10418618" cy="4848656"/>
          </a:xfrm>
        </p:spPr>
      </p:pic>
    </p:spTree>
    <p:extLst>
      <p:ext uri="{BB962C8B-B14F-4D97-AF65-F5344CB8AC3E}">
        <p14:creationId xmlns:p14="http://schemas.microsoft.com/office/powerpoint/2010/main" val="4158566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6" y="415636"/>
            <a:ext cx="11471565" cy="6220691"/>
          </a:xfrm>
        </p:spPr>
      </p:pic>
    </p:spTree>
    <p:extLst>
      <p:ext uri="{BB962C8B-B14F-4D97-AF65-F5344CB8AC3E}">
        <p14:creationId xmlns:p14="http://schemas.microsoft.com/office/powerpoint/2010/main" val="867678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6" y="277092"/>
            <a:ext cx="10806544" cy="6580908"/>
          </a:xfrm>
          <a:prstGeom prst="rect">
            <a:avLst/>
          </a:prstGeom>
        </p:spPr>
      </p:pic>
    </p:spTree>
    <p:extLst>
      <p:ext uri="{BB962C8B-B14F-4D97-AF65-F5344CB8AC3E}">
        <p14:creationId xmlns:p14="http://schemas.microsoft.com/office/powerpoint/2010/main" val="3994004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1049000" cy="1158875"/>
          </a:xfrm>
        </p:spPr>
        <p:txBody>
          <a:bodyPr>
            <a:normAutofit fontScale="90000"/>
          </a:bodyPr>
          <a:lstStyle/>
          <a:p>
            <a:r>
              <a:rPr lang="en-US" dirty="0">
                <a:solidFill>
                  <a:srgbClr val="FF0000"/>
                </a:solidFill>
              </a:rPr>
              <a:t>Testing a hypothesis about the mean of </a:t>
            </a:r>
            <a:r>
              <a:rPr lang="en-US" dirty="0" smtClean="0">
                <a:solidFill>
                  <a:srgbClr val="FF0000"/>
                </a:solidFill>
              </a:rPr>
              <a:t>a </a:t>
            </a:r>
            <a:r>
              <a:rPr lang="en-US" dirty="0" smtClean="0">
                <a:solidFill>
                  <a:srgbClr val="FF0000"/>
                </a:solidFill>
              </a:rPr>
              <a:t>population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We have the following steps:</a:t>
            </a:r>
          </a:p>
          <a:p>
            <a:pPr marL="0" indent="0">
              <a:buNone/>
            </a:pPr>
            <a:r>
              <a:rPr lang="en-US" b="1" dirty="0"/>
              <a:t>1.Data</a:t>
            </a:r>
            <a:r>
              <a:rPr lang="en-US" dirty="0"/>
              <a:t>: determine variable, sample size (n), </a:t>
            </a:r>
            <a:r>
              <a:rPr lang="en-US" dirty="0" smtClean="0"/>
              <a:t>sample mean</a:t>
            </a:r>
            <a:r>
              <a:rPr lang="en-US" dirty="0"/>
              <a:t>( ) , population standard deviation </a:t>
            </a:r>
            <a:r>
              <a:rPr lang="en-US" dirty="0" smtClean="0"/>
              <a:t>or sample </a:t>
            </a:r>
            <a:r>
              <a:rPr lang="en-US" dirty="0"/>
              <a:t>standard deviation (s) if is unknown</a:t>
            </a:r>
          </a:p>
          <a:p>
            <a:pPr marL="0" indent="0">
              <a:buNone/>
            </a:pPr>
            <a:r>
              <a:rPr lang="en-US" b="1" dirty="0"/>
              <a:t>2. Assumptions : </a:t>
            </a:r>
            <a:r>
              <a:rPr lang="en-US" dirty="0"/>
              <a:t>We have two cases:</a:t>
            </a:r>
          </a:p>
          <a:p>
            <a:pPr marL="0" indent="0">
              <a:buNone/>
            </a:pPr>
            <a:r>
              <a:rPr lang="en-US" dirty="0" smtClean="0"/>
              <a:t>Case1</a:t>
            </a:r>
            <a:r>
              <a:rPr lang="en-US" dirty="0"/>
              <a:t>: Population is normally or </a:t>
            </a:r>
            <a:r>
              <a:rPr lang="en-US" dirty="0" smtClean="0"/>
              <a:t>approximately normally </a:t>
            </a:r>
            <a:r>
              <a:rPr lang="en-US" dirty="0"/>
              <a:t>distributed with known or </a:t>
            </a:r>
            <a:r>
              <a:rPr lang="en-US" dirty="0" smtClean="0"/>
              <a:t>unknown variance </a:t>
            </a:r>
            <a:r>
              <a:rPr lang="en-US" dirty="0"/>
              <a:t>(sample size n may be small or large),</a:t>
            </a:r>
          </a:p>
          <a:p>
            <a:pPr marL="0" indent="0">
              <a:buNone/>
            </a:pPr>
            <a:r>
              <a:rPr lang="en-US" dirty="0" smtClean="0"/>
              <a:t>Case </a:t>
            </a:r>
            <a:r>
              <a:rPr lang="en-US" dirty="0"/>
              <a:t>2: Population is not normal with known </a:t>
            </a:r>
            <a:r>
              <a:rPr lang="en-US" dirty="0" smtClean="0"/>
              <a:t>or unknown </a:t>
            </a:r>
            <a:r>
              <a:rPr lang="en-US" dirty="0"/>
              <a:t>variance (n is large i.e. n≥30).</a:t>
            </a:r>
          </a:p>
        </p:txBody>
      </p:sp>
    </p:spTree>
    <p:extLst>
      <p:ext uri="{BB962C8B-B14F-4D97-AF65-F5344CB8AC3E}">
        <p14:creationId xmlns:p14="http://schemas.microsoft.com/office/powerpoint/2010/main" val="1924083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6690"/>
            <a:ext cx="10515600" cy="5777345"/>
          </a:xfrm>
        </p:spPr>
        <p:txBody>
          <a:bodyPr>
            <a:normAutofit/>
          </a:bodyPr>
          <a:lstStyle/>
          <a:p>
            <a:pPr marL="0" indent="0">
              <a:buNone/>
            </a:pPr>
            <a:r>
              <a:rPr lang="en-US" dirty="0" smtClean="0"/>
              <a:t>3.Hypothesis: we </a:t>
            </a:r>
            <a:r>
              <a:rPr lang="en-US" dirty="0"/>
              <a:t>have three cases</a:t>
            </a:r>
          </a:p>
          <a:p>
            <a:pPr marL="0" indent="0">
              <a:buNone/>
            </a:pPr>
            <a:r>
              <a:rPr lang="en-US" dirty="0" smtClean="0"/>
              <a:t>Case </a:t>
            </a:r>
            <a:r>
              <a:rPr lang="en-US" dirty="0"/>
              <a:t>I : H0: </a:t>
            </a:r>
            <a:r>
              <a:rPr lang="el-GR" dirty="0" smtClean="0"/>
              <a:t>μ=μ0</a:t>
            </a:r>
            <a:r>
              <a:rPr lang="en-US" dirty="0" smtClean="0"/>
              <a:t> Vs HA</a:t>
            </a:r>
            <a:r>
              <a:rPr lang="en-US" dirty="0"/>
              <a:t>: </a:t>
            </a:r>
            <a:r>
              <a:rPr lang="el-GR" dirty="0"/>
              <a:t>μ μ0</a:t>
            </a:r>
          </a:p>
          <a:p>
            <a:pPr marL="0" indent="0">
              <a:buNone/>
            </a:pPr>
            <a:r>
              <a:rPr lang="en-US" dirty="0" smtClean="0"/>
              <a:t> </a:t>
            </a:r>
            <a:r>
              <a:rPr lang="en-US" dirty="0"/>
              <a:t>e.g. we want to test that the population mean </a:t>
            </a:r>
            <a:r>
              <a:rPr lang="en-US" dirty="0" smtClean="0"/>
              <a:t>is different </a:t>
            </a:r>
            <a:r>
              <a:rPr lang="en-US" dirty="0"/>
              <a:t>than 50</a:t>
            </a:r>
          </a:p>
          <a:p>
            <a:pPr marL="0" indent="0">
              <a:buNone/>
            </a:pPr>
            <a:r>
              <a:rPr lang="en-US" dirty="0" smtClean="0"/>
              <a:t>Case </a:t>
            </a:r>
            <a:r>
              <a:rPr lang="en-US" dirty="0"/>
              <a:t>II : H0: </a:t>
            </a:r>
            <a:r>
              <a:rPr lang="el-GR" dirty="0"/>
              <a:t>μ = </a:t>
            </a:r>
            <a:r>
              <a:rPr lang="el-GR" dirty="0" smtClean="0"/>
              <a:t>μ0</a:t>
            </a:r>
            <a:r>
              <a:rPr lang="en-US" dirty="0" smtClean="0"/>
              <a:t> Vs HA</a:t>
            </a:r>
            <a:r>
              <a:rPr lang="en-US" dirty="0"/>
              <a:t>: </a:t>
            </a:r>
            <a:r>
              <a:rPr lang="el-GR" dirty="0"/>
              <a:t>μ &gt; μ0</a:t>
            </a:r>
          </a:p>
          <a:p>
            <a:pPr marL="0" indent="0">
              <a:buNone/>
            </a:pPr>
            <a:r>
              <a:rPr lang="en-US" dirty="0" smtClean="0"/>
              <a:t>e.g</a:t>
            </a:r>
            <a:r>
              <a:rPr lang="en-US" dirty="0"/>
              <a:t>. we want to test that the population mean is </a:t>
            </a:r>
            <a:r>
              <a:rPr lang="en-US" dirty="0" smtClean="0"/>
              <a:t>greater than </a:t>
            </a:r>
            <a:r>
              <a:rPr lang="en-US" dirty="0"/>
              <a:t>50</a:t>
            </a:r>
          </a:p>
          <a:p>
            <a:pPr marL="0" indent="0">
              <a:buNone/>
            </a:pPr>
            <a:r>
              <a:rPr lang="en-US" dirty="0" smtClean="0"/>
              <a:t>Case </a:t>
            </a:r>
            <a:r>
              <a:rPr lang="en-US" dirty="0"/>
              <a:t>III : H0: </a:t>
            </a:r>
            <a:r>
              <a:rPr lang="el-GR" dirty="0"/>
              <a:t>μ = </a:t>
            </a:r>
            <a:r>
              <a:rPr lang="el-GR" dirty="0" smtClean="0"/>
              <a:t>μ0</a:t>
            </a:r>
            <a:r>
              <a:rPr lang="en-US" dirty="0" smtClean="0"/>
              <a:t> Vs HA</a:t>
            </a:r>
            <a:r>
              <a:rPr lang="en-US" dirty="0"/>
              <a:t>: </a:t>
            </a:r>
            <a:r>
              <a:rPr lang="el-GR" dirty="0"/>
              <a:t>μ&lt; μ0</a:t>
            </a:r>
          </a:p>
          <a:p>
            <a:pPr marL="0" indent="0">
              <a:buNone/>
            </a:pPr>
            <a:r>
              <a:rPr lang="en-US" dirty="0" smtClean="0"/>
              <a:t>e.g</a:t>
            </a:r>
            <a:r>
              <a:rPr lang="en-US" dirty="0"/>
              <a:t>. we want to test that the population mean is </a:t>
            </a:r>
            <a:r>
              <a:rPr lang="en-US" dirty="0" smtClean="0"/>
              <a:t>less than 50</a:t>
            </a:r>
            <a:endParaRPr lang="en-US" dirty="0"/>
          </a:p>
        </p:txBody>
      </p:sp>
    </p:spTree>
    <p:extLst>
      <p:ext uri="{BB962C8B-B14F-4D97-AF65-F5344CB8AC3E}">
        <p14:creationId xmlns:p14="http://schemas.microsoft.com/office/powerpoint/2010/main" val="41472136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 y="415636"/>
            <a:ext cx="10709563" cy="6026728"/>
          </a:xfrm>
          <a:prstGeom prst="rect">
            <a:avLst/>
          </a:prstGeom>
        </p:spPr>
      </p:pic>
    </p:spTree>
    <p:extLst>
      <p:ext uri="{BB962C8B-B14F-4D97-AF65-F5344CB8AC3E}">
        <p14:creationId xmlns:p14="http://schemas.microsoft.com/office/powerpoint/2010/main" val="14156488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778"/>
          <a:stretch/>
        </p:blipFill>
        <p:spPr>
          <a:xfrm>
            <a:off x="545911" y="97603"/>
            <a:ext cx="10464936" cy="6622472"/>
          </a:xfrm>
          <a:prstGeom prst="rect">
            <a:avLst/>
          </a:prstGeom>
        </p:spPr>
      </p:pic>
    </p:spTree>
    <p:extLst>
      <p:ext uri="{BB962C8B-B14F-4D97-AF65-F5344CB8AC3E}">
        <p14:creationId xmlns:p14="http://schemas.microsoft.com/office/powerpoint/2010/main" val="66792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05891"/>
            <a:ext cx="10515600" cy="4071071"/>
          </a:xfrm>
        </p:spPr>
        <p:txBody>
          <a:bodyPr>
            <a:normAutofit/>
          </a:bodyPr>
          <a:lstStyle/>
          <a:p>
            <a:pPr marL="0" indent="0">
              <a:buNone/>
            </a:pPr>
            <a:endParaRPr lang="en-US" dirty="0" smtClean="0"/>
          </a:p>
          <a:p>
            <a:pPr marL="0" indent="0">
              <a:buNone/>
            </a:pPr>
            <a:endParaRPr lang="en-US" dirty="0"/>
          </a:p>
          <a:p>
            <a:pPr marL="0" indent="0">
              <a:buNone/>
            </a:pPr>
            <a:endParaRPr lang="en-US" dirty="0" smtClean="0">
              <a:solidFill>
                <a:srgbClr val="002060"/>
              </a:solidFill>
            </a:endParaRPr>
          </a:p>
          <a:p>
            <a:pPr marL="0" indent="0">
              <a:buNone/>
            </a:pPr>
            <a:endParaRPr lang="en-US" dirty="0">
              <a:solidFill>
                <a:srgbClr val="002060"/>
              </a:solidFill>
            </a:endParaRPr>
          </a:p>
          <a:p>
            <a:pPr marL="0" indent="0">
              <a:buNone/>
            </a:pPr>
            <a:endParaRPr lang="en-US" dirty="0"/>
          </a:p>
        </p:txBody>
      </p:sp>
      <p:sp>
        <p:nvSpPr>
          <p:cNvPr id="4" name="Oval 3"/>
          <p:cNvSpPr/>
          <p:nvPr/>
        </p:nvSpPr>
        <p:spPr>
          <a:xfrm>
            <a:off x="913682" y="3227026"/>
            <a:ext cx="25737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Sampling</a:t>
            </a:r>
            <a:endParaRPr lang="en-US" dirty="0"/>
          </a:p>
        </p:txBody>
      </p:sp>
      <p:sp>
        <p:nvSpPr>
          <p:cNvPr id="5" name="Oval 4"/>
          <p:cNvSpPr/>
          <p:nvPr/>
        </p:nvSpPr>
        <p:spPr>
          <a:xfrm>
            <a:off x="4401817" y="3801989"/>
            <a:ext cx="338443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Estimation</a:t>
            </a:r>
            <a:endParaRPr lang="en-US" dirty="0"/>
          </a:p>
        </p:txBody>
      </p:sp>
      <p:sp>
        <p:nvSpPr>
          <p:cNvPr id="6" name="Oval 5"/>
          <p:cNvSpPr/>
          <p:nvPr/>
        </p:nvSpPr>
        <p:spPr>
          <a:xfrm>
            <a:off x="8441351" y="3227026"/>
            <a:ext cx="275658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of hypothesis</a:t>
            </a:r>
            <a:endParaRPr lang="en-US" dirty="0"/>
          </a:p>
        </p:txBody>
      </p:sp>
      <p:sp>
        <p:nvSpPr>
          <p:cNvPr id="7" name="Oval 6"/>
          <p:cNvSpPr/>
          <p:nvPr/>
        </p:nvSpPr>
        <p:spPr>
          <a:xfrm>
            <a:off x="3754582" y="512618"/>
            <a:ext cx="4419600"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Statistical inference</a:t>
            </a:r>
          </a:p>
        </p:txBody>
      </p:sp>
      <p:cxnSp>
        <p:nvCxnSpPr>
          <p:cNvPr id="9" name="Straight Arrow Connector 8"/>
          <p:cNvCxnSpPr>
            <a:stCxn id="7" idx="3"/>
            <a:endCxn id="4" idx="7"/>
          </p:cNvCxnSpPr>
          <p:nvPr/>
        </p:nvCxnSpPr>
        <p:spPr>
          <a:xfrm flipH="1">
            <a:off x="3110501" y="2073596"/>
            <a:ext cx="1291316" cy="128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4"/>
          </p:cNvCxnSpPr>
          <p:nvPr/>
        </p:nvCxnSpPr>
        <p:spPr>
          <a:xfrm flipH="1">
            <a:off x="5753694" y="2341417"/>
            <a:ext cx="210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4"/>
          </p:cNvCxnSpPr>
          <p:nvPr/>
        </p:nvCxnSpPr>
        <p:spPr>
          <a:xfrm>
            <a:off x="5964382" y="2341417"/>
            <a:ext cx="0" cy="1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5"/>
          </p:cNvCxnSpPr>
          <p:nvPr/>
        </p:nvCxnSpPr>
        <p:spPr>
          <a:xfrm>
            <a:off x="7526947" y="2073596"/>
            <a:ext cx="1907998" cy="1153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3202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531"/>
          <a:stretch/>
        </p:blipFill>
        <p:spPr>
          <a:xfrm>
            <a:off x="491319" y="320723"/>
            <a:ext cx="10766636" cy="6026726"/>
          </a:xfrm>
          <a:prstGeom prst="rect">
            <a:avLst/>
          </a:prstGeom>
        </p:spPr>
      </p:pic>
    </p:spTree>
    <p:extLst>
      <p:ext uri="{BB962C8B-B14F-4D97-AF65-F5344CB8AC3E}">
        <p14:creationId xmlns:p14="http://schemas.microsoft.com/office/powerpoint/2010/main" val="34028419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247" b="8468"/>
          <a:stretch/>
        </p:blipFill>
        <p:spPr>
          <a:xfrm>
            <a:off x="887104" y="498558"/>
            <a:ext cx="9911376" cy="5288093"/>
          </a:xfrm>
          <a:prstGeom prst="rect">
            <a:avLst/>
          </a:prstGeom>
        </p:spPr>
      </p:pic>
    </p:spTree>
    <p:extLst>
      <p:ext uri="{BB962C8B-B14F-4D97-AF65-F5344CB8AC3E}">
        <p14:creationId xmlns:p14="http://schemas.microsoft.com/office/powerpoint/2010/main" val="24473544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15" t="2848"/>
          <a:stretch/>
        </p:blipFill>
        <p:spPr>
          <a:xfrm>
            <a:off x="627796" y="327546"/>
            <a:ext cx="10807373" cy="5881978"/>
          </a:xfrm>
          <a:prstGeom prst="rect">
            <a:avLst/>
          </a:prstGeom>
        </p:spPr>
      </p:pic>
    </p:spTree>
    <p:extLst>
      <p:ext uri="{BB962C8B-B14F-4D97-AF65-F5344CB8AC3E}">
        <p14:creationId xmlns:p14="http://schemas.microsoft.com/office/powerpoint/2010/main" val="1980753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654"/>
          <a:stretch/>
        </p:blipFill>
        <p:spPr>
          <a:xfrm>
            <a:off x="818866" y="351740"/>
            <a:ext cx="9799092" cy="5680363"/>
          </a:xfrm>
          <a:prstGeom prst="rect">
            <a:avLst/>
          </a:prstGeom>
        </p:spPr>
      </p:pic>
    </p:spTree>
    <p:extLst>
      <p:ext uri="{BB962C8B-B14F-4D97-AF65-F5344CB8AC3E}">
        <p14:creationId xmlns:p14="http://schemas.microsoft.com/office/powerpoint/2010/main" val="2956917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a:t>Researchers are interested in the mean age of a certain population</a:t>
            </a:r>
            <a:r>
              <a:rPr lang="en-US" b="1" dirty="0"/>
              <a:t>.</a:t>
            </a:r>
          </a:p>
          <a:p>
            <a:r>
              <a:rPr lang="en-US" dirty="0" smtClean="0"/>
              <a:t>A </a:t>
            </a:r>
            <a:r>
              <a:rPr lang="en-US" dirty="0"/>
              <a:t>random sample of 10 individuals drawn from the population of interest has a mean of 27.</a:t>
            </a:r>
          </a:p>
          <a:p>
            <a:r>
              <a:rPr lang="en-US" dirty="0" smtClean="0"/>
              <a:t>Assuming </a:t>
            </a:r>
            <a:r>
              <a:rPr lang="en-US" dirty="0"/>
              <a:t>that the population is approximately normally distributed with variance 20,can we conclude that the mean is different from 30 years ? (α=0.05) .</a:t>
            </a:r>
          </a:p>
          <a:p>
            <a:r>
              <a:rPr lang="en-US" dirty="0" smtClean="0"/>
              <a:t>If </a:t>
            </a:r>
            <a:r>
              <a:rPr lang="en-US" dirty="0"/>
              <a:t>the p - value is 0.0340 how can we use it in making a decision?</a:t>
            </a:r>
          </a:p>
        </p:txBody>
      </p:sp>
    </p:spTree>
    <p:extLst>
      <p:ext uri="{BB962C8B-B14F-4D97-AF65-F5344CB8AC3E}">
        <p14:creationId xmlns:p14="http://schemas.microsoft.com/office/powerpoint/2010/main" val="3428209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dirty="0" smtClean="0"/>
              <a:t>Solution</a:t>
            </a:r>
            <a:endParaRPr lang="en-US" dirty="0"/>
          </a:p>
        </p:txBody>
      </p:sp>
      <p:sp>
        <p:nvSpPr>
          <p:cNvPr id="3" name="Content Placeholder 2"/>
          <p:cNvSpPr>
            <a:spLocks noGrp="1"/>
          </p:cNvSpPr>
          <p:nvPr>
            <p:ph idx="1"/>
          </p:nvPr>
        </p:nvSpPr>
        <p:spPr>
          <a:xfrm>
            <a:off x="838200" y="1025236"/>
            <a:ext cx="10515600" cy="5472546"/>
          </a:xfrm>
        </p:spPr>
        <p:txBody>
          <a:bodyPr>
            <a:normAutofit fontScale="92500" lnSpcReduction="20000"/>
          </a:bodyPr>
          <a:lstStyle/>
          <a:p>
            <a:pPr marL="0" indent="0">
              <a:buNone/>
            </a:pPr>
            <a:r>
              <a:rPr lang="en-US" b="1" dirty="0" smtClean="0"/>
              <a:t>1-Data</a:t>
            </a:r>
            <a:r>
              <a:rPr lang="en-US" b="1" dirty="0"/>
              <a:t>: </a:t>
            </a:r>
            <a:r>
              <a:rPr lang="en-US" dirty="0"/>
              <a:t>variable is age, n=10, =27 ,σ2=20,α=0.05</a:t>
            </a:r>
          </a:p>
          <a:p>
            <a:pPr marL="0" indent="0">
              <a:buNone/>
            </a:pPr>
            <a:r>
              <a:rPr lang="en-US" b="1" dirty="0"/>
              <a:t>2-Assumptions: </a:t>
            </a:r>
            <a:r>
              <a:rPr lang="en-US" dirty="0"/>
              <a:t>the population is </a:t>
            </a:r>
            <a:r>
              <a:rPr lang="en-US" dirty="0" smtClean="0"/>
              <a:t>approximately normally </a:t>
            </a:r>
            <a:r>
              <a:rPr lang="en-US" dirty="0"/>
              <a:t>distributed with variance 20</a:t>
            </a:r>
          </a:p>
          <a:p>
            <a:pPr marL="0" indent="0">
              <a:buNone/>
            </a:pPr>
            <a:r>
              <a:rPr lang="en-US" b="1" dirty="0"/>
              <a:t>3-Hypotheses:</a:t>
            </a:r>
          </a:p>
          <a:p>
            <a:r>
              <a:rPr lang="en-US" dirty="0" smtClean="0"/>
              <a:t> </a:t>
            </a:r>
            <a:r>
              <a:rPr lang="en-US" b="1" dirty="0"/>
              <a:t>H0 : </a:t>
            </a:r>
            <a:r>
              <a:rPr lang="el-GR" b="1" dirty="0"/>
              <a:t>μ=30</a:t>
            </a:r>
          </a:p>
          <a:p>
            <a:r>
              <a:rPr lang="en-US" b="1" dirty="0" smtClean="0"/>
              <a:t>HA</a:t>
            </a:r>
            <a:r>
              <a:rPr lang="en-US" b="1" dirty="0"/>
              <a:t>: </a:t>
            </a:r>
            <a:r>
              <a:rPr lang="el-GR" b="1" dirty="0"/>
              <a:t>μ </a:t>
            </a:r>
            <a:r>
              <a:rPr lang="el-GR" b="1" dirty="0" smtClean="0"/>
              <a:t>30</a:t>
            </a:r>
            <a:endParaRPr lang="en-US" b="1" dirty="0" smtClean="0"/>
          </a:p>
          <a:p>
            <a:pPr marL="0" indent="0">
              <a:buNone/>
            </a:pPr>
            <a:r>
              <a:rPr lang="en-US" b="1" dirty="0"/>
              <a:t>4-Test Statistic:</a:t>
            </a:r>
          </a:p>
          <a:p>
            <a:r>
              <a:rPr lang="en-US" dirty="0"/>
              <a:t> </a:t>
            </a:r>
            <a:r>
              <a:rPr lang="en-US" b="1" dirty="0" smtClean="0"/>
              <a:t>Z </a:t>
            </a:r>
            <a:r>
              <a:rPr lang="en-US" dirty="0"/>
              <a:t>= -2.12</a:t>
            </a:r>
          </a:p>
          <a:p>
            <a:pPr marL="0" indent="0">
              <a:buNone/>
            </a:pPr>
            <a:r>
              <a:rPr lang="en-US" b="1" dirty="0"/>
              <a:t>5.Decision Rule</a:t>
            </a:r>
          </a:p>
          <a:p>
            <a:pPr marL="0" indent="0">
              <a:buNone/>
            </a:pPr>
            <a:r>
              <a:rPr lang="en-US" b="1" dirty="0" smtClean="0"/>
              <a:t>The </a:t>
            </a:r>
            <a:r>
              <a:rPr lang="en-US" b="1" dirty="0"/>
              <a:t>alternative hypothesis </a:t>
            </a:r>
            <a:r>
              <a:rPr lang="en-US" b="1" dirty="0" smtClean="0"/>
              <a:t>is </a:t>
            </a:r>
            <a:r>
              <a:rPr lang="en-US" dirty="0" smtClean="0"/>
              <a:t>HA</a:t>
            </a:r>
            <a:r>
              <a:rPr lang="en-US" dirty="0"/>
              <a:t>: </a:t>
            </a:r>
            <a:r>
              <a:rPr lang="el-GR" dirty="0"/>
              <a:t>μ ≠ 30</a:t>
            </a:r>
          </a:p>
          <a:p>
            <a:pPr marL="0" indent="0">
              <a:buNone/>
            </a:pPr>
            <a:r>
              <a:rPr lang="pl-PL" dirty="0" smtClean="0"/>
              <a:t>Hence </a:t>
            </a:r>
            <a:r>
              <a:rPr lang="pl-PL" dirty="0"/>
              <a:t>we reject H0 if Z &gt; </a:t>
            </a:r>
            <a:r>
              <a:rPr lang="pl-PL" dirty="0" smtClean="0"/>
              <a:t>Z</a:t>
            </a:r>
            <a:r>
              <a:rPr lang="en-US" dirty="0" smtClean="0"/>
              <a:t>(</a:t>
            </a:r>
            <a:r>
              <a:rPr lang="pl-PL" dirty="0" smtClean="0"/>
              <a:t>1-0.025</a:t>
            </a:r>
            <a:r>
              <a:rPr lang="en-US" dirty="0" smtClean="0"/>
              <a:t>)</a:t>
            </a:r>
            <a:r>
              <a:rPr lang="pl-PL" dirty="0" smtClean="0"/>
              <a:t>= Z</a:t>
            </a:r>
            <a:r>
              <a:rPr lang="en-US" dirty="0" smtClean="0"/>
              <a:t>(</a:t>
            </a:r>
            <a:r>
              <a:rPr lang="pl-PL" dirty="0" smtClean="0"/>
              <a:t>0.975</a:t>
            </a:r>
            <a:r>
              <a:rPr lang="en-US" dirty="0" smtClean="0"/>
              <a:t>)</a:t>
            </a:r>
            <a:endParaRPr lang="pl-PL" dirty="0"/>
          </a:p>
          <a:p>
            <a:r>
              <a:rPr lang="en-US" dirty="0"/>
              <a:t>or Z&lt; - </a:t>
            </a:r>
            <a:r>
              <a:rPr lang="en-US" dirty="0" smtClean="0"/>
              <a:t>Z(1-0.025 )= </a:t>
            </a:r>
            <a:r>
              <a:rPr lang="en-US" dirty="0"/>
              <a:t>- </a:t>
            </a:r>
            <a:r>
              <a:rPr lang="en-US" dirty="0" smtClean="0"/>
              <a:t>Z(0.975)</a:t>
            </a:r>
            <a:endParaRPr lang="en-US" dirty="0"/>
          </a:p>
          <a:p>
            <a:r>
              <a:rPr lang="en-US" dirty="0" smtClean="0"/>
              <a:t>Z(0.975)=1.96(from </a:t>
            </a:r>
            <a:r>
              <a:rPr lang="en-US" dirty="0"/>
              <a:t>table D)</a:t>
            </a:r>
          </a:p>
        </p:txBody>
      </p:sp>
    </p:spTree>
    <p:extLst>
      <p:ext uri="{BB962C8B-B14F-4D97-AF65-F5344CB8AC3E}">
        <p14:creationId xmlns:p14="http://schemas.microsoft.com/office/powerpoint/2010/main" val="2277850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6.Decision:</a:t>
            </a:r>
          </a:p>
          <a:p>
            <a:r>
              <a:rPr lang="en-US" b="1" dirty="0" smtClean="0"/>
              <a:t>We </a:t>
            </a:r>
            <a:r>
              <a:rPr lang="en-US" b="1" dirty="0"/>
              <a:t>reject H0 ,since -2.12 is in the rejection region .</a:t>
            </a:r>
          </a:p>
          <a:p>
            <a:r>
              <a:rPr lang="en-US" dirty="0" smtClean="0"/>
              <a:t>We </a:t>
            </a:r>
            <a:r>
              <a:rPr lang="en-US" dirty="0"/>
              <a:t>can conclude that μ is not equal to 30</a:t>
            </a:r>
          </a:p>
          <a:p>
            <a:r>
              <a:rPr lang="en-US" dirty="0" smtClean="0"/>
              <a:t>Using </a:t>
            </a:r>
            <a:r>
              <a:rPr lang="en-US" dirty="0"/>
              <a:t>the p value ,we note that p-value =0.0340&lt; 0.05,therefore we reject H0</a:t>
            </a:r>
          </a:p>
        </p:txBody>
      </p:sp>
    </p:spTree>
    <p:extLst>
      <p:ext uri="{BB962C8B-B14F-4D97-AF65-F5344CB8AC3E}">
        <p14:creationId xmlns:p14="http://schemas.microsoft.com/office/powerpoint/2010/main" val="284166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10" y="651164"/>
            <a:ext cx="9947564" cy="5735781"/>
          </a:xfrm>
          <a:prstGeom prst="rect">
            <a:avLst/>
          </a:prstGeom>
        </p:spPr>
      </p:pic>
    </p:spTree>
    <p:extLst>
      <p:ext uri="{BB962C8B-B14F-4D97-AF65-F5344CB8AC3E}">
        <p14:creationId xmlns:p14="http://schemas.microsoft.com/office/powerpoint/2010/main" val="1801912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255" y="665018"/>
            <a:ext cx="9878290" cy="5763491"/>
          </a:xfrm>
          <a:prstGeom prst="rect">
            <a:avLst/>
          </a:prstGeom>
        </p:spPr>
      </p:pic>
    </p:spTree>
    <p:extLst>
      <p:ext uri="{BB962C8B-B14F-4D97-AF65-F5344CB8AC3E}">
        <p14:creationId xmlns:p14="http://schemas.microsoft.com/office/powerpoint/2010/main" val="16696126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36" y="443345"/>
            <a:ext cx="9642764" cy="5915891"/>
          </a:xfrm>
          <a:prstGeom prst="rect">
            <a:avLst/>
          </a:prstGeom>
        </p:spPr>
      </p:pic>
    </p:spTree>
    <p:extLst>
      <p:ext uri="{BB962C8B-B14F-4D97-AF65-F5344CB8AC3E}">
        <p14:creationId xmlns:p14="http://schemas.microsoft.com/office/powerpoint/2010/main" val="408671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Aim of statistical inference</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sz="2400" dirty="0">
                <a:solidFill>
                  <a:srgbClr val="002060"/>
                </a:solidFill>
              </a:rPr>
              <a:t>The aim of </a:t>
            </a:r>
            <a:r>
              <a:rPr lang="en-US" sz="2400" i="1" dirty="0">
                <a:solidFill>
                  <a:srgbClr val="002060"/>
                </a:solidFill>
              </a:rPr>
              <a:t>statistical inference </a:t>
            </a:r>
            <a:r>
              <a:rPr lang="en-US" sz="2400" dirty="0">
                <a:solidFill>
                  <a:srgbClr val="002060"/>
                </a:solidFill>
              </a:rPr>
              <a:t>is to learn about the population using the observed data</a:t>
            </a:r>
          </a:p>
          <a:p>
            <a:pPr marL="0" indent="0">
              <a:buNone/>
            </a:pPr>
            <a:r>
              <a:rPr lang="en-US" dirty="0"/>
              <a:t>This involves:</a:t>
            </a:r>
          </a:p>
          <a:p>
            <a:r>
              <a:rPr lang="en-US" dirty="0"/>
              <a:t>computing something with the data</a:t>
            </a:r>
          </a:p>
          <a:p>
            <a:r>
              <a:rPr lang="en-US" dirty="0"/>
              <a:t>a statistic: function of data</a:t>
            </a:r>
          </a:p>
          <a:p>
            <a:r>
              <a:rPr lang="en-US" dirty="0"/>
              <a:t> interpret the result</a:t>
            </a:r>
          </a:p>
          <a:p>
            <a:r>
              <a:rPr lang="en-US" dirty="0"/>
              <a:t>in probabilistic terms: sampling distribution of statistic</a:t>
            </a:r>
          </a:p>
          <a:p>
            <a:pPr marL="0" indent="0">
              <a:buNone/>
            </a:pPr>
            <a:endParaRPr lang="en-US" dirty="0"/>
          </a:p>
        </p:txBody>
      </p:sp>
    </p:spTree>
    <p:extLst>
      <p:ext uri="{BB962C8B-B14F-4D97-AF65-F5344CB8AC3E}">
        <p14:creationId xmlns:p14="http://schemas.microsoft.com/office/powerpoint/2010/main" val="3097361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8000" dirty="0" smtClean="0">
                <a:solidFill>
                  <a:srgbClr val="FF0000"/>
                </a:solidFill>
              </a:rPr>
              <a:t>Thankyou</a:t>
            </a:r>
            <a:endParaRPr lang="en-US" sz="8000" dirty="0">
              <a:solidFill>
                <a:srgbClr val="FF0000"/>
              </a:solidFill>
            </a:endParaRPr>
          </a:p>
        </p:txBody>
      </p:sp>
    </p:spTree>
    <p:extLst>
      <p:ext uri="{BB962C8B-B14F-4D97-AF65-F5344CB8AC3E}">
        <p14:creationId xmlns:p14="http://schemas.microsoft.com/office/powerpoint/2010/main" val="372114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Content Placeholder 2"/>
          <p:cNvSpPr>
            <a:spLocks noGrp="1"/>
          </p:cNvSpPr>
          <p:nvPr>
            <p:ph idx="1"/>
          </p:nvPr>
        </p:nvSpPr>
        <p:spPr/>
        <p:txBody>
          <a:bodyPr/>
          <a:lstStyle/>
          <a:p>
            <a:r>
              <a:rPr lang="en-US" dirty="0" smtClean="0"/>
              <a:t>Determination of the population parameter by the calculation of a sample statistic…</a:t>
            </a:r>
          </a:p>
          <a:p>
            <a:pPr marL="0" indent="0">
              <a:buNone/>
            </a:pPr>
            <a:endParaRPr lang="en-US" dirty="0"/>
          </a:p>
          <a:p>
            <a:pPr marL="0" indent="0">
              <a:buNone/>
            </a:pPr>
            <a:endParaRPr lang="en-US" dirty="0"/>
          </a:p>
        </p:txBody>
      </p:sp>
      <p:sp>
        <p:nvSpPr>
          <p:cNvPr id="5" name="Rectangle 4"/>
          <p:cNvSpPr/>
          <p:nvPr/>
        </p:nvSpPr>
        <p:spPr>
          <a:xfrm>
            <a:off x="1260764" y="3837709"/>
            <a:ext cx="1482436"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Characteristic</a:t>
            </a:r>
            <a:endParaRPr lang="en-US" dirty="0"/>
          </a:p>
        </p:txBody>
      </p:sp>
      <p:sp>
        <p:nvSpPr>
          <p:cNvPr id="6" name="Rounded Rectangle 5"/>
          <p:cNvSpPr/>
          <p:nvPr/>
        </p:nvSpPr>
        <p:spPr>
          <a:xfrm>
            <a:off x="3934691" y="3602182"/>
            <a:ext cx="1911927" cy="1260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Population</a:t>
            </a:r>
          </a:p>
          <a:p>
            <a:pPr algn="ctr"/>
            <a:r>
              <a:rPr lang="en-US" dirty="0" smtClean="0"/>
              <a:t>Parameter</a:t>
            </a:r>
          </a:p>
          <a:p>
            <a:pPr algn="ctr"/>
            <a:r>
              <a:rPr lang="en-US" dirty="0" smtClean="0"/>
              <a:t>μ</a:t>
            </a:r>
            <a:endParaRPr lang="en-US" dirty="0"/>
          </a:p>
        </p:txBody>
      </p:sp>
      <mc:AlternateContent xmlns:mc="http://schemas.openxmlformats.org/markup-compatibility/2006" xmlns:a14="http://schemas.microsoft.com/office/drawing/2010/main">
        <mc:Choice Requires="a14">
          <p:sp>
            <p:nvSpPr>
              <p:cNvPr id="7" name="Oval 6"/>
              <p:cNvSpPr/>
              <p:nvPr/>
            </p:nvSpPr>
            <p:spPr>
              <a:xfrm>
                <a:off x="7232073" y="3613666"/>
                <a:ext cx="1842654" cy="1076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r>
                  <a:rPr lang="en-US" dirty="0" smtClean="0"/>
                  <a:t>Sample</a:t>
                </a:r>
              </a:p>
              <a:p>
                <a:pPr algn="ctr"/>
                <a:r>
                  <a:rPr lang="en-US" dirty="0" smtClean="0"/>
                  <a:t>Statistic</a:t>
                </a:r>
              </a:p>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oMath>
                  </m:oMathPara>
                </a14:m>
                <a:endParaRPr lang="en-US" dirty="0"/>
              </a:p>
              <a:p>
                <a:pPr algn="ctr"/>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7232073" y="3613666"/>
                <a:ext cx="1842654" cy="1076097"/>
              </a:xfrm>
              <a:prstGeom prst="ellipse">
                <a:avLst/>
              </a:prstGeom>
              <a:blipFill>
                <a:blip r:embed="rId2"/>
                <a:stretch>
                  <a:fillRect b="-562"/>
                </a:stretch>
              </a:blipFill>
            </p:spPr>
            <p:txBody>
              <a:bodyPr/>
              <a:lstStyle/>
              <a:p>
                <a:r>
                  <a:rPr lang="en-US">
                    <a:noFill/>
                  </a:rPr>
                  <a:t> </a:t>
                </a:r>
              </a:p>
            </p:txBody>
          </p:sp>
        </mc:Fallback>
      </mc:AlternateContent>
      <p:cxnSp>
        <p:nvCxnSpPr>
          <p:cNvPr id="10" name="Straight Arrow Connector 9"/>
          <p:cNvCxnSpPr>
            <a:stCxn id="6" idx="3"/>
          </p:cNvCxnSpPr>
          <p:nvPr/>
        </p:nvCxnSpPr>
        <p:spPr>
          <a:xfrm>
            <a:off x="5846618" y="4232564"/>
            <a:ext cx="1385455" cy="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42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66A0351221DD43B84A9BBF0E81CD63" ma:contentTypeVersion="2" ma:contentTypeDescription="Create a new document." ma:contentTypeScope="" ma:versionID="729243f0ca2ed0fe583ee77ee0295bbb">
  <xsd:schema xmlns:xsd="http://www.w3.org/2001/XMLSchema" xmlns:xs="http://www.w3.org/2001/XMLSchema" xmlns:p="http://schemas.microsoft.com/office/2006/metadata/properties" xmlns:ns2="9da416bd-d944-42fa-a736-aeabcf617d24" targetNamespace="http://schemas.microsoft.com/office/2006/metadata/properties" ma:root="true" ma:fieldsID="abc19cd233a09d41c6175bc1be3982a8" ns2:_="">
    <xsd:import namespace="9da416bd-d944-42fa-a736-aeabcf617d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a416bd-d944-42fa-a736-aeabcf617d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C1F303-1C7F-4D6F-8FAB-0BA7C84C6E73}"/>
</file>

<file path=customXml/itemProps2.xml><?xml version="1.0" encoding="utf-8"?>
<ds:datastoreItem xmlns:ds="http://schemas.openxmlformats.org/officeDocument/2006/customXml" ds:itemID="{FDADEADA-AC51-46E7-B47C-CCB4089F6C38}"/>
</file>

<file path=customXml/itemProps3.xml><?xml version="1.0" encoding="utf-8"?>
<ds:datastoreItem xmlns:ds="http://schemas.openxmlformats.org/officeDocument/2006/customXml" ds:itemID="{FAA4BF53-C70F-4BBF-9187-97178F39C121}"/>
</file>

<file path=docProps/app.xml><?xml version="1.0" encoding="utf-8"?>
<Properties xmlns="http://schemas.openxmlformats.org/officeDocument/2006/extended-properties" xmlns:vt="http://schemas.openxmlformats.org/officeDocument/2006/docPropsVTypes">
  <TotalTime>1300</TotalTime>
  <Words>2157</Words>
  <Application>Microsoft Office PowerPoint</Application>
  <PresentationFormat>Widescreen</PresentationFormat>
  <Paragraphs>242</Paragraphs>
  <Slides>80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80</vt:i4>
      </vt:variant>
    </vt:vector>
  </HeadingPairs>
  <TitlesOfParts>
    <vt:vector size="89" baseType="lpstr">
      <vt:lpstr>Arial</vt:lpstr>
      <vt:lpstr>Calibri</vt:lpstr>
      <vt:lpstr>Calibri Light</vt:lpstr>
      <vt:lpstr>Cambria Math</vt:lpstr>
      <vt:lpstr>Century Gothic</vt:lpstr>
      <vt:lpstr>Times New Roman</vt:lpstr>
      <vt:lpstr>Wingdings 3</vt:lpstr>
      <vt:lpstr>Office Theme</vt:lpstr>
      <vt:lpstr>Wisp</vt:lpstr>
      <vt:lpstr>An introduction to statistical inference</vt:lpstr>
      <vt:lpstr>What is inference?</vt:lpstr>
      <vt:lpstr>Why inference?</vt:lpstr>
      <vt:lpstr>PowerPoint Presentation</vt:lpstr>
      <vt:lpstr>Population and sample</vt:lpstr>
      <vt:lpstr>PowerPoint Presentation</vt:lpstr>
      <vt:lpstr>PowerPoint Presentation</vt:lpstr>
      <vt:lpstr>Aim of statistical inference</vt:lpstr>
      <vt:lpstr>Estimation</vt:lpstr>
      <vt:lpstr>PowerPoint Presentation</vt:lpstr>
      <vt:lpstr>Uncertainty</vt:lpstr>
      <vt:lpstr>PowerPoint Presentation</vt:lpstr>
      <vt:lpstr>Types of estimators in statistics </vt:lpstr>
      <vt:lpstr>PowerPoint Presentation</vt:lpstr>
      <vt:lpstr>Properties of Point Estimators </vt:lpstr>
      <vt:lpstr>PowerPoint Presentation</vt:lpstr>
      <vt:lpstr>Consistency </vt:lpstr>
      <vt:lpstr>PowerPoint Presentation</vt:lpstr>
      <vt:lpstr>PowerPoint Presentation</vt:lpstr>
      <vt:lpstr>PowerPoint Presentation</vt:lpstr>
      <vt:lpstr>PowerPoint Presentation</vt:lpstr>
      <vt:lpstr>Maximum likelihood estimator </vt:lpstr>
      <vt:lpstr>PowerPoint Presentation</vt:lpstr>
      <vt:lpstr>PowerPoint Presentation</vt:lpstr>
      <vt:lpstr>PowerPoint Presentation</vt:lpstr>
      <vt:lpstr>Method of moments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Confidence Interval?</vt:lpstr>
      <vt:lpstr>Confidence Interval </vt:lpstr>
      <vt:lpstr>Interpretation of Confidence Interval </vt:lpstr>
      <vt:lpstr>How to Calculate the Confidence Interval?</vt:lpstr>
      <vt:lpstr>PowerPoint Presentation</vt:lpstr>
      <vt:lpstr> b. Unknown population standard deviation</vt:lpstr>
      <vt:lpstr>Examples</vt:lpstr>
      <vt:lpstr>PowerPoint Presentation</vt:lpstr>
      <vt:lpstr>PowerPoint Presentation</vt:lpstr>
      <vt:lpstr>What is Hypothesis Testing?</vt:lpstr>
      <vt:lpstr>PowerPoint Presentation</vt:lpstr>
      <vt:lpstr>Null Hypothesis and Alternative Hypothesis</vt:lpstr>
      <vt:lpstr>PowerPoint Presentation</vt:lpstr>
      <vt:lpstr>Type I and Type II Errors</vt:lpstr>
      <vt:lpstr>PowerPoint Presentation</vt:lpstr>
      <vt:lpstr>Properties of hypothesis testing</vt:lpstr>
      <vt:lpstr>PowerPoint Presentation</vt:lpstr>
      <vt:lpstr>PowerPoint Presentation</vt:lpstr>
      <vt:lpstr>One tail test(Right tail)</vt:lpstr>
      <vt:lpstr>Left-tail test</vt:lpstr>
      <vt:lpstr>Two-tail test</vt:lpstr>
      <vt:lpstr>PowerPoint Presentation</vt:lpstr>
      <vt:lpstr>PowerPoint Presentation</vt:lpstr>
      <vt:lpstr>PowerPoint Presentation</vt:lpstr>
      <vt:lpstr>PowerPoint Presentation</vt:lpstr>
      <vt:lpstr>Steps in hypothesis testing</vt:lpstr>
      <vt:lpstr>PowerPoint Presentation</vt:lpstr>
      <vt:lpstr>PowerPoint Presentation</vt:lpstr>
      <vt:lpstr>Testing a hypothesis about the mean of a population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Solution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statistical inference</dc:title>
  <dc:creator>Lenovo</dc:creator>
  <cp:lastModifiedBy>Lenovo</cp:lastModifiedBy>
  <cp:revision>66</cp:revision>
  <dcterms:created xsi:type="dcterms:W3CDTF">2020-07-09T14:59:03Z</dcterms:created>
  <dcterms:modified xsi:type="dcterms:W3CDTF">2020-07-12T18:33:11Z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0x0101000866A0351221DD43B84A9BBF0E81CD63</vt:lpwstr>
  </property>
</Properties>
</file>