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8"/>
  </p:notesMasterIdLst>
  <p:sldIdLst>
    <p:sldId id="256" r:id="rId2"/>
    <p:sldId id="292" r:id="rId3"/>
    <p:sldId id="289" r:id="rId4"/>
    <p:sldId id="260" r:id="rId5"/>
    <p:sldId id="257" r:id="rId6"/>
    <p:sldId id="261" r:id="rId7"/>
    <p:sldId id="258" r:id="rId8"/>
    <p:sldId id="266" r:id="rId9"/>
    <p:sldId id="259" r:id="rId10"/>
    <p:sldId id="262" r:id="rId11"/>
    <p:sldId id="265" r:id="rId12"/>
    <p:sldId id="291" r:id="rId13"/>
    <p:sldId id="268" r:id="rId14"/>
    <p:sldId id="271" r:id="rId15"/>
    <p:sldId id="269" r:id="rId16"/>
    <p:sldId id="270" r:id="rId17"/>
    <p:sldId id="285" r:id="rId18"/>
    <p:sldId id="286" r:id="rId19"/>
    <p:sldId id="287" r:id="rId20"/>
    <p:sldId id="288" r:id="rId21"/>
    <p:sldId id="272" r:id="rId22"/>
    <p:sldId id="263" r:id="rId23"/>
    <p:sldId id="267" r:id="rId24"/>
    <p:sldId id="273" r:id="rId25"/>
    <p:sldId id="279" r:id="rId26"/>
    <p:sldId id="274" r:id="rId27"/>
    <p:sldId id="275" r:id="rId28"/>
    <p:sldId id="277" r:id="rId29"/>
    <p:sldId id="276" r:id="rId30"/>
    <p:sldId id="281" r:id="rId31"/>
    <p:sldId id="280" r:id="rId32"/>
    <p:sldId id="290" r:id="rId33"/>
    <p:sldId id="278" r:id="rId34"/>
    <p:sldId id="282" r:id="rId35"/>
    <p:sldId id="283" r:id="rId36"/>
    <p:sldId id="28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450E4-00A4-48B1-8949-3C4F13D0E24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0203C-C625-4AC4-AE9F-EBF569A6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8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0203C-C625-4AC4-AE9F-EBF569A659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2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AA02-E338-4C9B-899C-9AD730948E6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29BCE9-09D2-4E3F-9E6F-C02462E5E2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57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AA02-E338-4C9B-899C-9AD730948E6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E9-09D2-4E3F-9E6F-C02462E5E27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53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AA02-E338-4C9B-899C-9AD730948E6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E9-09D2-4E3F-9E6F-C02462E5E2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13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AA02-E338-4C9B-899C-9AD730948E6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E9-09D2-4E3F-9E6F-C02462E5E27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43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AA02-E338-4C9B-899C-9AD730948E6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E9-09D2-4E3F-9E6F-C02462E5E2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AA02-E338-4C9B-899C-9AD730948E6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E9-09D2-4E3F-9E6F-C02462E5E27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1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AA02-E338-4C9B-899C-9AD730948E6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E9-09D2-4E3F-9E6F-C02462E5E27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8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AA02-E338-4C9B-899C-9AD730948E6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E9-09D2-4E3F-9E6F-C02462E5E27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62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AA02-E338-4C9B-899C-9AD730948E6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E9-09D2-4E3F-9E6F-C02462E5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AA02-E338-4C9B-899C-9AD730948E6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E9-09D2-4E3F-9E6F-C02462E5E27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5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44BAA02-E338-4C9B-899C-9AD730948E6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E9-09D2-4E3F-9E6F-C02462E5E2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2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BAA02-E338-4C9B-899C-9AD730948E6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29BCE9-09D2-4E3F-9E6F-C02462E5E2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0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TT Full form: Meaning, How Does it Work, Popular OTT Platforms in India,  Price, and More - MySmartPrice">
            <a:extLst>
              <a:ext uri="{FF2B5EF4-FFF2-40B4-BE49-F238E27FC236}">
                <a16:creationId xmlns:a16="http://schemas.microsoft.com/office/drawing/2014/main" id="{F491C637-C99A-5501-776D-93FFDF4A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900" y="1903515"/>
            <a:ext cx="6612300" cy="425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0E72B-0CE6-E090-1798-8F230F1D0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617" y="3429000"/>
            <a:ext cx="4548809" cy="31369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84B8559-62E0-BC53-5E03-9C9191ADB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378" y="-29817"/>
            <a:ext cx="10553144" cy="3136921"/>
          </a:xfrm>
        </p:spPr>
        <p:txBody>
          <a:bodyPr>
            <a:normAutofit/>
          </a:bodyPr>
          <a:lstStyle/>
          <a:p>
            <a:pPr algn="l"/>
            <a:r>
              <a:rPr lang="en-US" b="1" spc="0" dirty="0"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Recommendation </a:t>
            </a:r>
            <a:br>
              <a:rPr lang="en-US" b="1" spc="0" dirty="0"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spc="0" dirty="0"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systems</a:t>
            </a:r>
            <a:br>
              <a:rPr lang="en-US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157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7A2D73-AAA4-9FFC-A17D-AA7AE50840D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94" y="191714"/>
            <a:ext cx="5413858" cy="5878224"/>
          </a:xfrm>
        </p:spPr>
      </p:pic>
    </p:spTree>
    <p:extLst>
      <p:ext uri="{BB962C8B-B14F-4D97-AF65-F5344CB8AC3E}">
        <p14:creationId xmlns:p14="http://schemas.microsoft.com/office/powerpoint/2010/main" val="225733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52F6-B8A9-05F1-7BE7-1DC5AF2B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04AE-5563-4C3A-1C9A-BC42DED12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WEEK 1 :  EDA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WEEK 2 : DATA WRANGLING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WEEK 3 : MODELING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WEEK 4 : DEPLOYMENT </a:t>
            </a:r>
          </a:p>
        </p:txBody>
      </p:sp>
    </p:spTree>
    <p:extLst>
      <p:ext uri="{BB962C8B-B14F-4D97-AF65-F5344CB8AC3E}">
        <p14:creationId xmlns:p14="http://schemas.microsoft.com/office/powerpoint/2010/main" val="416665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 to Exploratory Data Analysis (EDA) in Python">
            <a:extLst>
              <a:ext uri="{FF2B5EF4-FFF2-40B4-BE49-F238E27FC236}">
                <a16:creationId xmlns:a16="http://schemas.microsoft.com/office/drawing/2014/main" id="{82ED4F29-C387-D098-A195-28478BEC1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448" y="546652"/>
            <a:ext cx="8386970" cy="555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65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BBF4-5F7D-CFD6-058D-2E5B6B09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DATASET ANALYSIS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E847E8-8BC7-F370-2EC0-7E1CDF7EF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18393"/>
              </p:ext>
            </p:extLst>
          </p:nvPr>
        </p:nvGraphicFramePr>
        <p:xfrm>
          <a:off x="258417" y="2016125"/>
          <a:ext cx="11648661" cy="45437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82887">
                  <a:extLst>
                    <a:ext uri="{9D8B030D-6E8A-4147-A177-3AD203B41FA5}">
                      <a16:colId xmlns:a16="http://schemas.microsoft.com/office/drawing/2014/main" val="3240786067"/>
                    </a:ext>
                  </a:extLst>
                </a:gridCol>
                <a:gridCol w="3882887">
                  <a:extLst>
                    <a:ext uri="{9D8B030D-6E8A-4147-A177-3AD203B41FA5}">
                      <a16:colId xmlns:a16="http://schemas.microsoft.com/office/drawing/2014/main" val="2267785374"/>
                    </a:ext>
                  </a:extLst>
                </a:gridCol>
                <a:gridCol w="3882887">
                  <a:extLst>
                    <a:ext uri="{9D8B030D-6E8A-4147-A177-3AD203B41FA5}">
                      <a16:colId xmlns:a16="http://schemas.microsoft.com/office/drawing/2014/main" val="622968271"/>
                    </a:ext>
                  </a:extLst>
                </a:gridCol>
              </a:tblGrid>
              <a:tr h="1055220">
                <a:tc>
                  <a:txBody>
                    <a:bodyPr/>
                    <a:lstStyle/>
                    <a:p>
                      <a:r>
                        <a:rPr lang="en-US" dirty="0"/>
                        <a:t>BOOKS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RATINGS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49282"/>
                  </a:ext>
                </a:extLst>
              </a:tr>
              <a:tr h="3488481">
                <a:tc>
                  <a:txBody>
                    <a:bodyPr/>
                    <a:lstStyle/>
                    <a:p>
                      <a:endParaRPr lang="en-US" sz="18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●ISBN (unique for each book)                             </a:t>
                      </a: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●Book-Title</a:t>
                      </a: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●Book-Author</a:t>
                      </a: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●Year-Of-Publication</a:t>
                      </a: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●Publisher</a:t>
                      </a: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●Image-URL-S</a:t>
                      </a: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●Image-URL-M</a:t>
                      </a: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●Image-URL-L</a:t>
                      </a: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●Shape of Dataset - (271360, 8)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</a:rPr>
                        <a:t>●</a:t>
                      </a:r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User-ID (unique for each user)</a:t>
                      </a:r>
                    </a:p>
                    <a:p>
                      <a:endParaRPr lang="en-US" sz="20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●Location (contains city, state and country separated by commas)</a:t>
                      </a:r>
                    </a:p>
                    <a:p>
                      <a:endParaRPr lang="en-US" sz="20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●Age Shape of Dataset - (278858, 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●User-ID</a:t>
                      </a:r>
                    </a:p>
                    <a:p>
                      <a:endParaRPr lang="en-US" sz="20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●ISBN</a:t>
                      </a:r>
                    </a:p>
                    <a:p>
                      <a:endParaRPr lang="en-US" sz="20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●Book-Rating</a:t>
                      </a:r>
                    </a:p>
                    <a:p>
                      <a:endParaRPr lang="en-US" sz="20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●Shape of Dataset -(1149780, 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17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14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FCB6-89D0-C823-456A-38327328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996" y="427452"/>
            <a:ext cx="9603275" cy="1049235"/>
          </a:xfrm>
        </p:spPr>
        <p:txBody>
          <a:bodyPr>
            <a:normAutofit/>
          </a:bodyPr>
          <a:lstStyle/>
          <a:p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Observations from Ratings DATASET (</a:t>
            </a:r>
            <a:r>
              <a:rPr lang="en-US" sz="24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Books_Ratings</a:t>
            </a: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45AF-BC18-AF86-8C6C-26E0D07A4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4BDC9-C549-F36F-5667-3514AACE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74" y="1219804"/>
            <a:ext cx="10605052" cy="53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4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59FE-8E4C-B69A-4D75-2DEFC11D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Observations from Book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(Authors</a:t>
            </a:r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0FFD3A-C748-8F2B-839F-98D700D8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4" y="1491062"/>
            <a:ext cx="11376031" cy="45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CD82-A3C3-8889-CD09-0DB55256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u="none" strike="noStrike" baseline="0" dirty="0">
                <a:latin typeface="Montserrat" panose="00000500000000000000" pitchFamily="2" charset="0"/>
              </a:rPr>
              <a:t>Observations from Book</a:t>
            </a:r>
            <a:r>
              <a:rPr lang="en-US" sz="2400" b="1" dirty="0">
                <a:latin typeface="Montserrat" panose="00000500000000000000" pitchFamily="2" charset="0"/>
              </a:rPr>
              <a:t> DATASET</a:t>
            </a:r>
            <a:r>
              <a:rPr lang="en-US" sz="2400" b="1" i="0" u="none" strike="noStrike" baseline="0" dirty="0">
                <a:latin typeface="Montserrat" panose="00000500000000000000" pitchFamily="2" charset="0"/>
              </a:rPr>
              <a:t> (Publishers)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9F7B-CCA7-E6A8-9CD6-9A5DD49B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CCA7E-4F81-60E4-3E98-E07A0C4AE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2" y="1391655"/>
            <a:ext cx="11382749" cy="47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9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BBF8C3-7074-FBA6-C721-4748E32F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47" y="214520"/>
            <a:ext cx="10061506" cy="586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218B-BF5D-BC9F-7035-F6D81AAD5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574" y="1975976"/>
            <a:ext cx="4253482" cy="4245920"/>
          </a:xfrm>
        </p:spPr>
        <p:txBody>
          <a:bodyPr/>
          <a:lstStyle/>
          <a:p>
            <a:r>
              <a:rPr lang="en-US" dirty="0"/>
              <a:t>Most user of age group 30-40</a:t>
            </a:r>
          </a:p>
          <a:p>
            <a:r>
              <a:rPr lang="en-US" dirty="0"/>
              <a:t>More than 50 %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major </a:t>
            </a:r>
            <a:r>
              <a:rPr lang="en-US" dirty="0" err="1"/>
              <a:t>Gorup</a:t>
            </a:r>
            <a:r>
              <a:rPr lang="en-US" dirty="0"/>
              <a:t> is 20-30</a:t>
            </a:r>
          </a:p>
          <a:p>
            <a:endParaRPr lang="en-US" dirty="0"/>
          </a:p>
          <a:p>
            <a:r>
              <a:rPr lang="en-US" dirty="0"/>
              <a:t>20-40 age group takes </a:t>
            </a:r>
            <a:r>
              <a:rPr lang="en-US" dirty="0" err="1"/>
              <a:t>upto</a:t>
            </a:r>
            <a:r>
              <a:rPr lang="en-US" dirty="0"/>
              <a:t> 70%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2A814-6252-700D-FA05-A269B8897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07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72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9FB2D8-6FF1-4F7C-A922-873F179D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1937"/>
            <a:ext cx="88392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4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3E20E-6DD2-200F-2D6D-DEE933ED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395" y="2643810"/>
            <a:ext cx="8643154" cy="2057400"/>
          </a:xfrm>
        </p:spPr>
        <p:txBody>
          <a:bodyPr>
            <a:normAutofit fontScale="90000"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4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P-279 (Book Recommendation)</a:t>
            </a:r>
            <a:br>
              <a:rPr lang="en-IN" sz="4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4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Ai Variant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39E30-D35C-1F76-149D-5669C6853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6830" y="3688281"/>
            <a:ext cx="4976379" cy="1012929"/>
          </a:xfrm>
        </p:spPr>
        <p:txBody>
          <a:bodyPr>
            <a:normAutofit/>
          </a:bodyPr>
          <a:lstStyle/>
          <a:p>
            <a:r>
              <a:rPr lang="en-US" sz="4000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235126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1A5749-1C91-A3C8-F7C5-85AC196FC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158" y="142875"/>
            <a:ext cx="7316442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87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1A0-8E75-3D01-0965-2D484A61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88A2-F657-7ACD-05E6-3D074804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D2F659-F3BB-91FF-1845-53827ACF6C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496778"/>
              </p:ext>
            </p:extLst>
          </p:nvPr>
        </p:nvGraphicFramePr>
        <p:xfrm>
          <a:off x="258417" y="2016125"/>
          <a:ext cx="11648661" cy="45437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82887">
                  <a:extLst>
                    <a:ext uri="{9D8B030D-6E8A-4147-A177-3AD203B41FA5}">
                      <a16:colId xmlns:a16="http://schemas.microsoft.com/office/drawing/2014/main" val="3240786067"/>
                    </a:ext>
                  </a:extLst>
                </a:gridCol>
                <a:gridCol w="3879574">
                  <a:extLst>
                    <a:ext uri="{9D8B030D-6E8A-4147-A177-3AD203B41FA5}">
                      <a16:colId xmlns:a16="http://schemas.microsoft.com/office/drawing/2014/main" val="2267785374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622968271"/>
                    </a:ext>
                  </a:extLst>
                </a:gridCol>
              </a:tblGrid>
              <a:tr h="1055220">
                <a:tc>
                  <a:txBody>
                    <a:bodyPr/>
                    <a:lstStyle/>
                    <a:p>
                      <a:r>
                        <a:rPr lang="en-US" dirty="0"/>
                        <a:t>BOOKS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RATINGS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49282"/>
                  </a:ext>
                </a:extLst>
              </a:tr>
              <a:tr h="3488481">
                <a:tc>
                  <a:txBody>
                    <a:bodyPr/>
                    <a:lstStyle/>
                    <a:p>
                      <a:endParaRPr lang="en-US" sz="18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 only 3 missing values   </a:t>
                      </a:r>
                    </a:p>
                    <a:p>
                      <a:endParaRPr lang="en-US" sz="20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 dropping </a:t>
                      </a: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 Age – 40% missing values </a:t>
                      </a:r>
                    </a:p>
                    <a:p>
                      <a:endParaRPr lang="en-US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●Outliers in Age column </a:t>
                      </a:r>
                    </a:p>
                    <a:p>
                      <a:endParaRPr lang="en-US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●Age has positive Skewness (right tail) so we can use median to fill Nan values</a:t>
                      </a:r>
                    </a:p>
                    <a:p>
                      <a:endParaRPr lang="en-US" sz="20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endParaRPr lang="en-US" sz="20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endParaRPr lang="en-US" sz="20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●most of ratings filled with zero</a:t>
                      </a:r>
                    </a:p>
                    <a:p>
                      <a:endParaRPr lang="en-US" sz="20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●Book-Rating – 65% missing values </a:t>
                      </a:r>
                    </a:p>
                    <a:p>
                      <a:endParaRPr lang="en-US" sz="20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17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84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42AA-388A-F5A3-C4F1-2B7BE1B3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Cleaning cont..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4C1C5-A2D0-94DA-8C77-CA5FC9C6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Unique Book Authors are 102023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Unique Books are 242135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unique geolocation : 57339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 : so many missing values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measures taken for Age Attribute  : Drop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difficult to perform recommendations based on AGE of users</a:t>
            </a:r>
          </a:p>
        </p:txBody>
      </p:sp>
    </p:spTree>
    <p:extLst>
      <p:ext uri="{BB962C8B-B14F-4D97-AF65-F5344CB8AC3E}">
        <p14:creationId xmlns:p14="http://schemas.microsoft.com/office/powerpoint/2010/main" val="213148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C0E7-678B-5FAF-3684-75A4C830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MEASURE FOR SPARSITY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E6A4D0-75BB-94AB-488D-2DADCCC2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81225"/>
            <a:ext cx="96202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23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6802-98E0-48F3-E4AE-CD86430B10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22920" y="447054"/>
            <a:ext cx="9604375" cy="1049337"/>
          </a:xfrm>
        </p:spPr>
        <p:txBody>
          <a:bodyPr/>
          <a:lstStyle/>
          <a:p>
            <a:r>
              <a:rPr lang="en-US" dirty="0"/>
              <a:t>UTILITY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BFF30-8F1A-9DA8-4A0F-7CEE8482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391655"/>
            <a:ext cx="88868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26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llaborative Filtering. In this blog, I'll be covering a… | by Mehmet  Toprak | Medium">
            <a:extLst>
              <a:ext uri="{FF2B5EF4-FFF2-40B4-BE49-F238E27FC236}">
                <a16:creationId xmlns:a16="http://schemas.microsoft.com/office/drawing/2014/main" id="{C2F5749B-750F-4C8B-0D52-4531C5D91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8" y="129208"/>
            <a:ext cx="10724322" cy="597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89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2BFF-B082-F8B8-DFE8-BA52E7AF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User-User-Based Collaborative Filtering</a:t>
            </a:r>
            <a:br>
              <a:rPr lang="en-US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283B-59C7-4ECE-4BC4-3990E66C0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21B2B-D43D-E3B6-1758-BE651CDB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72" y="1391655"/>
            <a:ext cx="10279270" cy="53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72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1654-F290-4988-2CD9-F2B597E2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USER-USER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65753-1053-66D1-B97F-2DC0EB4CA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97" y="1853754"/>
            <a:ext cx="8865238" cy="481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65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113C-10F8-C959-620C-8FA0C4B7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22222"/>
                </a:solidFill>
                <a:latin typeface="Lato" panose="020F0502020204030204" pitchFamily="34" charset="0"/>
              </a:rPr>
              <a:t>ITEM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-ITEM-Based Collaborative Filtering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61B76-662A-66A8-7D18-2B7BC017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45" y="1580499"/>
            <a:ext cx="8455509" cy="502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86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1B99-70A4-96A6-89FC-A70478D7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ITEM-ITEM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56BD7-F0A3-9C59-523E-5DF864A3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43" y="1853754"/>
            <a:ext cx="8555313" cy="45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17F4-3C46-A3D5-263F-A246FB84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BF50-424F-70C7-28CA-C59BFB1A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id recommendation system ?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Applications?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Milestone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Modeling and Evaluation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Fetching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67486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choose the right deployment strategy - Simplus">
            <a:extLst>
              <a:ext uri="{FF2B5EF4-FFF2-40B4-BE49-F238E27FC236}">
                <a16:creationId xmlns:a16="http://schemas.microsoft.com/office/drawing/2014/main" id="{E0AB804E-3728-8BC0-4FD5-F6B6C9F14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014" y="1032947"/>
            <a:ext cx="8343901" cy="479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935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1937-4C5F-EF21-4566-FF55D6D1A4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US" dirty="0"/>
              <a:t>FETCHING 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39B90-531E-AEDF-0FE3-AAB37BE3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401210"/>
            <a:ext cx="110299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60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7A52DA-0B7D-8357-03FB-9B55F1FA7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62112"/>
            <a:ext cx="3657600" cy="3533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84274C-C83B-2DD1-3A10-ACF14D7A9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169" y="546652"/>
            <a:ext cx="7454032" cy="51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46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500B-94A8-BFC6-4B71-116BEA77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B108-FF04-8235-5004-001D05EA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53754"/>
            <a:ext cx="9603275" cy="3450613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EDA, the Top 10 most rated books were essentially novels Books like The Lovely Bone and The Secret Life of Bees were very well perceived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Majority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readers were of the age bracket 20-40  and most of them from USA, Canada, UK, Germany and Spain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of the books have high ratings with maximum books being rated 8 Ratings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 with the most books was Agatha Christie, William Shakespeare and Stephen King</a:t>
            </a:r>
          </a:p>
        </p:txBody>
      </p:sp>
    </p:spTree>
    <p:extLst>
      <p:ext uri="{BB962C8B-B14F-4D97-AF65-F5344CB8AC3E}">
        <p14:creationId xmlns:p14="http://schemas.microsoft.com/office/powerpoint/2010/main" val="359827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76BA-DD95-5309-F610-0B93FCF4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85C0-6937-470F-BED9-7A63A208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of sparsity was a major challenge </a:t>
            </a:r>
          </a:p>
          <a:p>
            <a:r>
              <a:rPr lang="en-US" sz="3200" dirty="0"/>
              <a:t>metric for evaluation </a:t>
            </a:r>
          </a:p>
          <a:p>
            <a:r>
              <a:rPr lang="en-US" sz="3200" dirty="0"/>
              <a:t>data cleaning was a major challenge in features like Location </a:t>
            </a:r>
          </a:p>
          <a:p>
            <a:r>
              <a:rPr lang="en-US" sz="3200" dirty="0"/>
              <a:t>missing value , outlier treatment was challenging as well</a:t>
            </a:r>
          </a:p>
        </p:txBody>
      </p:sp>
    </p:spTree>
    <p:extLst>
      <p:ext uri="{BB962C8B-B14F-4D97-AF65-F5344CB8AC3E}">
        <p14:creationId xmlns:p14="http://schemas.microsoft.com/office/powerpoint/2010/main" val="4115923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5E43-6718-61FC-4ED8-AC2D9D5B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AAD6-AE02-B7DE-886B-A73E7F26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985915"/>
            <a:ext cx="9603275" cy="3450613"/>
          </a:xfrm>
        </p:spPr>
        <p:txBody>
          <a:bodyPr>
            <a:normAutofit/>
          </a:bodyPr>
          <a:lstStyle/>
          <a:p>
            <a:r>
              <a:rPr lang="en-US" sz="2800" dirty="0"/>
              <a:t>Given more information regarding the books dataset, namely features like Genre, Summary </a:t>
            </a:r>
            <a:r>
              <a:rPr lang="en-US" sz="2800" dirty="0" err="1"/>
              <a:t>etc</a:t>
            </a:r>
            <a:r>
              <a:rPr lang="en-US" sz="2800" dirty="0"/>
              <a:t>, we could implement a content filtering based recommendation</a:t>
            </a:r>
          </a:p>
          <a:p>
            <a:r>
              <a:rPr lang="en-US" sz="2800" dirty="0"/>
              <a:t>explore various clustering approaches </a:t>
            </a:r>
            <a:r>
              <a:rPr lang="en-US" sz="2800" dirty="0" err="1"/>
              <a:t>wrt</a:t>
            </a:r>
            <a:r>
              <a:rPr lang="en-US" sz="2800" dirty="0"/>
              <a:t> age groups and ratings</a:t>
            </a:r>
          </a:p>
          <a:p>
            <a:r>
              <a:rPr lang="en-US" sz="2800" dirty="0"/>
              <a:t>Predicting ratings</a:t>
            </a:r>
          </a:p>
        </p:txBody>
      </p:sp>
    </p:spTree>
    <p:extLst>
      <p:ext uri="{BB962C8B-B14F-4D97-AF65-F5344CB8AC3E}">
        <p14:creationId xmlns:p14="http://schemas.microsoft.com/office/powerpoint/2010/main" val="1054121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lettering Vectors &amp; Illustrations for Free Download | Freepik">
            <a:extLst>
              <a:ext uri="{FF2B5EF4-FFF2-40B4-BE49-F238E27FC236}">
                <a16:creationId xmlns:a16="http://schemas.microsoft.com/office/drawing/2014/main" id="{01355CBB-7D64-C54B-F289-7169F31A9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828" y="149087"/>
            <a:ext cx="8380344" cy="593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33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29F9-E42F-371C-2523-8D2FF1FF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a Recommender System ?</a:t>
            </a:r>
            <a:endParaRPr lang="en-US" b="0" i="0" dirty="0">
              <a:solidFill>
                <a:srgbClr val="55555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A0903-1E82-38C3-296F-079B8A96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recommender system is a system that is used to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make prediction about the user preference</a:t>
            </a:r>
          </a:p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 of such applications include recommending products on Amazon, music on Spotify, and of course, stories on Medium. The famous The Netflix Prize is also a competition in the context of recommendation systems.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DEE6-87D5-0422-8AB4-4D025B44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503" y="269644"/>
            <a:ext cx="5665993" cy="923053"/>
          </a:xfrm>
        </p:spPr>
        <p:txBody>
          <a:bodyPr>
            <a:normAutofit/>
          </a:bodyPr>
          <a:lstStyle/>
          <a:p>
            <a:r>
              <a:rPr lang="en-US" sz="3600" dirty="0"/>
              <a:t>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024FE-ABBE-6403-3CF0-32A244D80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05" y="1192697"/>
            <a:ext cx="9929190" cy="55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0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1C13-3AE9-08A8-49C7-EBEEB3F6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FBC7-C326-DCF1-3C4F-98B8DD75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 recommendation in Netflix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Related products recommendation in Amazon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page ranking in Google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Friends recommendation in social networks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Facebook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News content recommendation in Yahoo News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Priorities Inbox and Spam mail filtering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Computational advertising in Yahoo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dating Sites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49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5172-5136-0E93-6661-076DD464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FACE-7CE0-04C8-0F25-C210B170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414" y="1853755"/>
            <a:ext cx="10455003" cy="3960636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push content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user engagement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improve user ‘s experience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Providing user aid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 completion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 correction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Resource Friendly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Promotion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0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C52D-E2D9-E7F6-24B6-C61F5542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C2EB-DFA9-BED1-F1B1-D2E66FBF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0" u="none" strike="noStrike" baseline="0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objective is to create a recommendation system to recommend relevant books to users</a:t>
            </a:r>
            <a:endParaRPr lang="en-US" sz="1800" dirty="0">
              <a:solidFill>
                <a:srgbClr val="124F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datasets : Books , User and Ratings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5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391BF-CCBF-9BC1-908A-291D124E3B4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276986"/>
            <a:ext cx="9279559" cy="5582948"/>
          </a:xfrm>
        </p:spPr>
      </p:pic>
    </p:spTree>
    <p:extLst>
      <p:ext uri="{BB962C8B-B14F-4D97-AF65-F5344CB8AC3E}">
        <p14:creationId xmlns:p14="http://schemas.microsoft.com/office/powerpoint/2010/main" val="24095549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175</TotalTime>
  <Words>616</Words>
  <Application>Microsoft Office PowerPoint</Application>
  <PresentationFormat>Widescreen</PresentationFormat>
  <Paragraphs>133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Gill Sans MT</vt:lpstr>
      <vt:lpstr>Lato</vt:lpstr>
      <vt:lpstr>Montserrat</vt:lpstr>
      <vt:lpstr>Gallery</vt:lpstr>
      <vt:lpstr>Recommendation  systems </vt:lpstr>
      <vt:lpstr>P-279 (Book Recommendation) Ai Variant   </vt:lpstr>
      <vt:lpstr>content</vt:lpstr>
      <vt:lpstr>What is a Recommender System ?</vt:lpstr>
      <vt:lpstr>APPLICATIONS</vt:lpstr>
      <vt:lpstr>APPLICATIONS</vt:lpstr>
      <vt:lpstr>WHY?</vt:lpstr>
      <vt:lpstr>PROJECT GOAL</vt:lpstr>
      <vt:lpstr>PowerPoint Presentation</vt:lpstr>
      <vt:lpstr>PowerPoint Presentation</vt:lpstr>
      <vt:lpstr>PROJECT MILESTONES</vt:lpstr>
      <vt:lpstr>PowerPoint Presentation</vt:lpstr>
      <vt:lpstr>DATASET ANALYSIS </vt:lpstr>
      <vt:lpstr>Observations from Ratings DATASET (Books_Ratings)</vt:lpstr>
      <vt:lpstr>Observations from Book dataset (Authors)</vt:lpstr>
      <vt:lpstr>Observations from Book DATASET (Publishers)</vt:lpstr>
      <vt:lpstr>PowerPoint Presentation</vt:lpstr>
      <vt:lpstr>PowerPoint Presentation</vt:lpstr>
      <vt:lpstr>PowerPoint Presentation</vt:lpstr>
      <vt:lpstr>PowerPoint Presentation</vt:lpstr>
      <vt:lpstr>DATA CLEANING</vt:lpstr>
      <vt:lpstr>Data Cleaning cont.. </vt:lpstr>
      <vt:lpstr> MEASURE FOR SPARSITY</vt:lpstr>
      <vt:lpstr>UTILITY MATRIX</vt:lpstr>
      <vt:lpstr>PowerPoint Presentation</vt:lpstr>
      <vt:lpstr>User-User-Based Collaborative Filtering </vt:lpstr>
      <vt:lpstr>USER-USER EVALUATION</vt:lpstr>
      <vt:lpstr>ITEM-ITEM-Based Collaborative Filtering</vt:lpstr>
      <vt:lpstr>ITEM-ITEM EVALUATION</vt:lpstr>
      <vt:lpstr>PowerPoint Presentation</vt:lpstr>
      <vt:lpstr>FETCHING RECOMMENDATIONS</vt:lpstr>
      <vt:lpstr>PowerPoint Presentation</vt:lpstr>
      <vt:lpstr>conclusion</vt:lpstr>
      <vt:lpstr>Challenges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</dc:title>
  <dc:creator>avi v</dc:creator>
  <cp:lastModifiedBy>avi v</cp:lastModifiedBy>
  <cp:revision>41</cp:revision>
  <dcterms:created xsi:type="dcterms:W3CDTF">2023-08-15T12:13:14Z</dcterms:created>
  <dcterms:modified xsi:type="dcterms:W3CDTF">2023-09-10T19:47:27Z</dcterms:modified>
</cp:coreProperties>
</file>