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fa7e11cb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fa7e11cb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fa7e11cb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fa7e11cb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fa7e11cb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fa7e11cb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fa7e11cb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fa7e11cb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fa7e11cb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fa7e11cb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fa7e11cb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fa7e11cb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fa7e11cb4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fa7e11cb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eb5569d3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eb5569d3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eb5569d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eb5569d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eb5569d3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eb5569d3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eb5569d3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eb5569d3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eb5569d34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eb5569d34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eb5569d34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eb5569d3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eb5569d3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eb5569d3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fa7e11cb4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fa7e11cb4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Hostel Mess Database system</a:t>
            </a:r>
            <a:endParaRPr/>
          </a:p>
        </p:txBody>
      </p:sp>
      <p:sp>
        <p:nvSpPr>
          <p:cNvPr id="87" name="Google Shape;87;p13"/>
          <p:cNvSpPr txBox="1"/>
          <p:nvPr>
            <p:ph idx="1" type="subTitle"/>
          </p:nvPr>
        </p:nvSpPr>
        <p:spPr>
          <a:xfrm>
            <a:off x="727952" y="27878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DBMS Mini Project</a:t>
            </a:r>
            <a:endParaRPr/>
          </a:p>
        </p:txBody>
      </p:sp>
      <p:sp>
        <p:nvSpPr>
          <p:cNvPr id="88" name="Google Shape;88;p13"/>
          <p:cNvSpPr txBox="1"/>
          <p:nvPr/>
        </p:nvSpPr>
        <p:spPr>
          <a:xfrm>
            <a:off x="729450" y="3363625"/>
            <a:ext cx="6436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RA1911003010812        </a:t>
            </a:r>
            <a:r>
              <a:rPr b="1" lang="en">
                <a:latin typeface="Lato"/>
                <a:ea typeface="Lato"/>
                <a:cs typeface="Lato"/>
                <a:sym typeface="Lato"/>
              </a:rPr>
              <a:t>Dharva Khambholia</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RA1911003010813        </a:t>
            </a:r>
            <a:r>
              <a:rPr b="1" lang="en">
                <a:latin typeface="Lato"/>
                <a:ea typeface="Lato"/>
                <a:cs typeface="Lato"/>
                <a:sym typeface="Lato"/>
              </a:rPr>
              <a:t>Pushkar Verma</a:t>
            </a:r>
            <a:endParaRPr b="1">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RA1911003010816</a:t>
            </a:r>
            <a:r>
              <a:rPr b="1" lang="en">
                <a:latin typeface="Lato"/>
                <a:ea typeface="Lato"/>
                <a:cs typeface="Lato"/>
                <a:sym typeface="Lato"/>
              </a:rPr>
              <a:t>        Avirup Biswas</a:t>
            </a:r>
            <a:endParaRPr b="1">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111675" y="527225"/>
            <a:ext cx="8954100" cy="4530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i="1" lang="en" sz="1700" u="sng">
                <a:solidFill>
                  <a:srgbClr val="333333"/>
                </a:solidFill>
                <a:highlight>
                  <a:srgbClr val="FFFFFF"/>
                </a:highlight>
                <a:latin typeface="Verdana"/>
                <a:ea typeface="Verdana"/>
                <a:cs typeface="Verdana"/>
                <a:sym typeface="Verdana"/>
              </a:rPr>
              <a:t>Fees:</a:t>
            </a:r>
            <a:endParaRPr i="1" sz="1700" u="sng">
              <a:solidFill>
                <a:srgbClr val="333333"/>
              </a:solidFill>
              <a:highlight>
                <a:srgbClr val="FFFFFF"/>
              </a:highlight>
              <a:latin typeface="Verdana"/>
              <a:ea typeface="Verdana"/>
              <a:cs typeface="Verdana"/>
              <a:sym typeface="Verdana"/>
            </a:endParaRPr>
          </a:p>
          <a:p>
            <a:pPr indent="0" lvl="0" marL="0" rtl="0" algn="just">
              <a:lnSpc>
                <a:spcPct val="95000"/>
              </a:lnSpc>
              <a:spcBef>
                <a:spcPts val="0"/>
              </a:spcBef>
              <a:spcAft>
                <a:spcPts val="0"/>
              </a:spcAft>
              <a:buNone/>
            </a:pPr>
            <a:r>
              <a:rPr lang="en" sz="1150">
                <a:solidFill>
                  <a:srgbClr val="333333"/>
                </a:solidFill>
                <a:highlight>
                  <a:srgbClr val="FEFDFA"/>
                </a:highlight>
                <a:latin typeface="Verdana"/>
                <a:ea typeface="Verdana"/>
                <a:cs typeface="Verdana"/>
                <a:sym typeface="Verdana"/>
              </a:rPr>
              <a:t>Obviously when students will live in the hostel they will submit fee.</a:t>
            </a:r>
            <a:endParaRPr sz="1150">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Reason:</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a:solidFill>
                  <a:srgbClr val="333333"/>
                </a:solidFill>
                <a:highlight>
                  <a:srgbClr val="FEFDFA"/>
                </a:highlight>
                <a:latin typeface="Verdana"/>
                <a:ea typeface="Verdana"/>
                <a:cs typeface="Verdana"/>
                <a:sym typeface="Verdana"/>
              </a:rPr>
              <a:t>This is weak entity here because if the student will exist then fee will be submitted other-wise not.</a:t>
            </a:r>
            <a:endParaRPr sz="1150">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a:solidFill>
                  <a:srgbClr val="333333"/>
                </a:solidFill>
                <a:highlight>
                  <a:srgbClr val="FEFDFA"/>
                </a:highlight>
                <a:latin typeface="Verdana"/>
                <a:ea typeface="Verdana"/>
                <a:cs typeface="Verdana"/>
                <a:sym typeface="Verdana"/>
              </a:rPr>
              <a:t>When students will live in hostel there will be fees charges on the monthly basis.</a:t>
            </a:r>
            <a:endParaRPr sz="1150">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Attributes:</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a:solidFill>
                  <a:srgbClr val="333333"/>
                </a:solidFill>
                <a:highlight>
                  <a:srgbClr val="FEFDFA"/>
                </a:highlight>
                <a:latin typeface="Verdana"/>
                <a:ea typeface="Verdana"/>
                <a:cs typeface="Verdana"/>
                <a:sym typeface="Verdana"/>
              </a:rPr>
              <a:t> There will be few attributes because it is the weak entity and just made to </a:t>
            </a:r>
            <a:endParaRPr sz="1150">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a:solidFill>
                  <a:srgbClr val="333333"/>
                </a:solidFill>
                <a:highlight>
                  <a:srgbClr val="FEFDFA"/>
                </a:highlight>
                <a:latin typeface="Verdana"/>
                <a:ea typeface="Verdana"/>
                <a:cs typeface="Verdana"/>
                <a:sym typeface="Verdana"/>
              </a:rPr>
              <a:t>keep the fees status of student.</a:t>
            </a:r>
            <a:endParaRPr sz="1150">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Datatype And Size:</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a:solidFill>
                  <a:srgbClr val="333333"/>
                </a:solidFill>
                <a:highlight>
                  <a:srgbClr val="FEFDFA"/>
                </a:highlight>
                <a:latin typeface="Verdana"/>
                <a:ea typeface="Verdana"/>
                <a:cs typeface="Verdana"/>
                <a:sym typeface="Verdana"/>
              </a:rPr>
              <a:t>Each attribute have the suitable data-type and size according to the requirement.</a:t>
            </a:r>
            <a:endParaRPr sz="1150">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Primary Key:</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student_id </a:t>
            </a:r>
            <a:r>
              <a:rPr lang="en" sz="1150">
                <a:solidFill>
                  <a:srgbClr val="333333"/>
                </a:solidFill>
                <a:highlight>
                  <a:srgbClr val="FEFDFA"/>
                </a:highlight>
                <a:latin typeface="Verdana"/>
                <a:ea typeface="Verdana"/>
                <a:cs typeface="Verdana"/>
                <a:sym typeface="Verdana"/>
              </a:rPr>
              <a:t>is the primary key and it can’t be null.</a:t>
            </a:r>
            <a:endParaRPr sz="1150">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Constraints:</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student_id</a:t>
            </a:r>
            <a:r>
              <a:rPr lang="en" sz="1150">
                <a:solidFill>
                  <a:srgbClr val="333333"/>
                </a:solidFill>
                <a:highlight>
                  <a:srgbClr val="FEFDFA"/>
                </a:highlight>
                <a:latin typeface="Verdana"/>
                <a:ea typeface="Verdana"/>
                <a:cs typeface="Verdana"/>
                <a:sym typeface="Verdana"/>
              </a:rPr>
              <a:t> is the primary key and  foreign key as well. it can’t be null.</a:t>
            </a:r>
            <a:endParaRPr sz="1150">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Data Flow:</a:t>
            </a:r>
            <a:endParaRPr sz="1150"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a:solidFill>
                  <a:srgbClr val="333333"/>
                </a:solidFill>
                <a:highlight>
                  <a:srgbClr val="FEFDFA"/>
                </a:highlight>
                <a:latin typeface="Verdana"/>
                <a:ea typeface="Verdana"/>
                <a:cs typeface="Verdana"/>
                <a:sym typeface="Verdana"/>
              </a:rPr>
              <a:t>The data will follow the route, admin to student and then fees.</a:t>
            </a:r>
            <a:endParaRPr sz="1150">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None/>
            </a:pPr>
            <a:r>
              <a:rPr lang="en" sz="1150">
                <a:solidFill>
                  <a:srgbClr val="333333"/>
                </a:solidFill>
                <a:highlight>
                  <a:srgbClr val="FEFDFA"/>
                </a:highlight>
                <a:latin typeface="Verdana"/>
                <a:ea typeface="Verdana"/>
                <a:cs typeface="Verdana"/>
                <a:sym typeface="Verdana"/>
              </a:rPr>
              <a:t>Admin will check the student status by getting in the student entity and fees is a weak entity attached to the student so admin will be able to check the fees status of student.</a:t>
            </a:r>
            <a:endParaRPr sz="1150">
              <a:solidFill>
                <a:srgbClr val="333333"/>
              </a:solidFill>
              <a:highlight>
                <a:srgbClr val="FEFDFA"/>
              </a:highlight>
              <a:latin typeface="Verdana"/>
              <a:ea typeface="Verdana"/>
              <a:cs typeface="Verdana"/>
              <a:sym typeface="Verdana"/>
            </a:endParaRPr>
          </a:p>
          <a:p>
            <a:pPr indent="0" lvl="0" marL="0" rtl="0" algn="l">
              <a:lnSpc>
                <a:spcPct val="89772"/>
              </a:lnSpc>
              <a:spcBef>
                <a:spcPts val="0"/>
              </a:spcBef>
              <a:spcAft>
                <a:spcPts val="0"/>
              </a:spcAft>
              <a:buNone/>
            </a:pPr>
            <a:r>
              <a:t/>
            </a:r>
            <a:endParaRPr sz="1200">
              <a:solidFill>
                <a:srgbClr val="000000"/>
              </a:solidFill>
              <a:latin typeface="Verdana"/>
              <a:ea typeface="Verdana"/>
              <a:cs typeface="Verdana"/>
              <a:sym typeface="Verdana"/>
            </a:endParaRPr>
          </a:p>
          <a:p>
            <a:pPr indent="0" lvl="0" marL="0" rtl="0" algn="l">
              <a:lnSpc>
                <a:spcPct val="95000"/>
              </a:lnSpc>
              <a:spcBef>
                <a:spcPts val="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97275" y="512825"/>
            <a:ext cx="8982900" cy="463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sz="1700" u="sng">
                <a:solidFill>
                  <a:srgbClr val="333333"/>
                </a:solidFill>
                <a:highlight>
                  <a:srgbClr val="FFFFFF"/>
                </a:highlight>
                <a:latin typeface="Verdana"/>
                <a:ea typeface="Verdana"/>
                <a:cs typeface="Verdana"/>
                <a:sym typeface="Verdana"/>
              </a:rPr>
              <a:t>Furniture:</a:t>
            </a:r>
            <a:endParaRPr i="1" sz="1700" u="sng">
              <a:solidFill>
                <a:srgbClr val="333333"/>
              </a:solidFill>
              <a:highlight>
                <a:srgbClr val="FFFFFF"/>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Reason:</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The reason for adding this entity is to just track the either students are getting the facilities promised by the institute or not.</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Attributes:</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Furniture_type: chair, table etc</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Datatype And Size:</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Each attribute have the suitable datatype and size according to the requirement.</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Primary Key:</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Furniture_id</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Constraints:</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Primary key should be unique and cannot be null.</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Foreign key (room_id) will be same as values in room relation</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Data Flow:</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The data come from room boys_hostel_admin will track through it.</a:t>
            </a:r>
            <a:endParaRPr sz="1150">
              <a:solidFill>
                <a:srgbClr val="333333"/>
              </a:solidFill>
              <a:highlight>
                <a:srgbClr val="FEFDFA"/>
              </a:highlight>
              <a:latin typeface="Verdana"/>
              <a:ea typeface="Verdana"/>
              <a:cs typeface="Verdana"/>
              <a:sym typeface="Verdana"/>
            </a:endParaRPr>
          </a:p>
          <a:p>
            <a:pPr indent="0" lvl="0" marL="0" rtl="0" algn="l">
              <a:spcBef>
                <a:spcPts val="0"/>
              </a:spcBef>
              <a:spcAft>
                <a:spcPts val="12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82925" y="570300"/>
            <a:ext cx="8997300" cy="45156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i="1" lang="en" sz="1700" u="sng">
                <a:solidFill>
                  <a:srgbClr val="333333"/>
                </a:solidFill>
                <a:highlight>
                  <a:srgbClr val="FFFFFF"/>
                </a:highlight>
                <a:latin typeface="Verdana"/>
                <a:ea typeface="Verdana"/>
                <a:cs typeface="Verdana"/>
                <a:sym typeface="Verdana"/>
              </a:rPr>
              <a:t>Mess:</a:t>
            </a:r>
            <a:endParaRPr i="1" sz="1700" u="sng">
              <a:solidFill>
                <a:srgbClr val="333333"/>
              </a:solidFill>
              <a:highlight>
                <a:srgbClr val="FFFFFF"/>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Students will get the facility of mess</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Reason:</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Students will get the facility of mess. It can be considered as marketing strategy so more students will come in this hostel because every hostel do not give this facility.</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Attributes:</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There will be mess incharge , who will handle the mess, there will be monthly expenses of each student, students name to know which have got their meal or not.</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Mess timing can be added to make the environment much better.</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Datatype And Size:</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Each attribute have the suitable data-type and size according to the requirement.</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Primary Key:</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Mess_incharge</a:t>
            </a:r>
            <a:r>
              <a:rPr lang="en" sz="1150">
                <a:solidFill>
                  <a:srgbClr val="333333"/>
                </a:solidFill>
                <a:highlight>
                  <a:srgbClr val="FEFDFA"/>
                </a:highlight>
                <a:latin typeface="Verdana"/>
                <a:ea typeface="Verdana"/>
                <a:cs typeface="Verdana"/>
                <a:sym typeface="Verdana"/>
              </a:rPr>
              <a:t> will be the primary key</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Constraints:</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Primary key should be unique and cannot be null.</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Data Flow:</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Admin will check the mess staff and then staff will manage it.</a:t>
            </a:r>
            <a:endParaRPr sz="1150">
              <a:solidFill>
                <a:srgbClr val="333333"/>
              </a:solidFill>
              <a:highlight>
                <a:srgbClr val="FEFDFA"/>
              </a:highlight>
              <a:latin typeface="Verdana"/>
              <a:ea typeface="Verdana"/>
              <a:cs typeface="Verdana"/>
              <a:sym typeface="Verdana"/>
            </a:endParaRPr>
          </a:p>
          <a:p>
            <a:pPr indent="0" lvl="0" marL="0" rtl="0" algn="l">
              <a:lnSpc>
                <a:spcPct val="105000"/>
              </a:lnSpc>
              <a:spcBef>
                <a:spcPts val="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68550" y="584675"/>
            <a:ext cx="9011700" cy="448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sz="1700" u="sng">
                <a:solidFill>
                  <a:srgbClr val="333333"/>
                </a:solidFill>
                <a:highlight>
                  <a:srgbClr val="FFFFFF"/>
                </a:highlight>
                <a:latin typeface="Verdana"/>
                <a:ea typeface="Verdana"/>
                <a:cs typeface="Verdana"/>
                <a:sym typeface="Verdana"/>
              </a:rPr>
              <a:t>Mess_employees:</a:t>
            </a:r>
            <a:endParaRPr i="1" sz="1700" u="sng">
              <a:solidFill>
                <a:srgbClr val="333333"/>
              </a:solidFill>
              <a:highlight>
                <a:srgbClr val="FFFFFF"/>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Reason:</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There will be staff in mess and hostel as well.</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Some will work in mess and others like sweepers in hostel and many more.</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Attributes:</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Employee_name, address, salary, cell_no etc  are the attributes used in this entity.</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Datatype And Size:</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Each attribute have the suitable datatype and size according to the requirement.</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Primary Key:</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Employee_id</a:t>
            </a:r>
            <a:r>
              <a:rPr lang="en" sz="1150">
                <a:solidFill>
                  <a:srgbClr val="333333"/>
                </a:solidFill>
                <a:highlight>
                  <a:srgbClr val="FEFDFA"/>
                </a:highlight>
                <a:latin typeface="Verdana"/>
                <a:ea typeface="Verdana"/>
                <a:cs typeface="Verdana"/>
                <a:sym typeface="Verdana"/>
              </a:rPr>
              <a:t> is used as a primary key.</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Constraints:</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Primary key should be unique and cannot be null.</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Mess_incharge will be foreign key in this table.</a:t>
            </a:r>
            <a:endParaRPr sz="115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u="sng">
                <a:solidFill>
                  <a:srgbClr val="333333"/>
                </a:solidFill>
                <a:highlight>
                  <a:srgbClr val="FEFDFA"/>
                </a:highlight>
                <a:latin typeface="Verdana"/>
                <a:ea typeface="Verdana"/>
                <a:cs typeface="Verdana"/>
                <a:sym typeface="Verdana"/>
              </a:rPr>
              <a:t>Data Flow:</a:t>
            </a:r>
            <a:endParaRPr sz="115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1150">
                <a:solidFill>
                  <a:srgbClr val="333333"/>
                </a:solidFill>
                <a:highlight>
                  <a:srgbClr val="FEFDFA"/>
                </a:highlight>
                <a:latin typeface="Verdana"/>
                <a:ea typeface="Verdana"/>
                <a:cs typeface="Verdana"/>
                <a:sym typeface="Verdana"/>
              </a:rPr>
              <a:t>The data will flow from admin to staff and then mess.</a:t>
            </a:r>
            <a:endParaRPr sz="1150">
              <a:solidFill>
                <a:srgbClr val="333333"/>
              </a:solidFill>
              <a:highlight>
                <a:srgbClr val="FEFDFA"/>
              </a:highlight>
              <a:latin typeface="Verdana"/>
              <a:ea typeface="Verdana"/>
              <a:cs typeface="Verdana"/>
              <a:sym typeface="Verdana"/>
            </a:endParaRPr>
          </a:p>
          <a:p>
            <a:pPr indent="0" lvl="0" marL="0" rtl="0" algn="l">
              <a:spcBef>
                <a:spcPts val="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idx="1" type="body"/>
          </p:nvPr>
        </p:nvSpPr>
        <p:spPr>
          <a:xfrm>
            <a:off x="82925" y="512825"/>
            <a:ext cx="8997300" cy="4558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i="1" lang="en" sz="1700" u="sng">
                <a:solidFill>
                  <a:srgbClr val="333333"/>
                </a:solidFill>
                <a:highlight>
                  <a:srgbClr val="FFFFFF"/>
                </a:highlight>
                <a:latin typeface="Verdana"/>
                <a:ea typeface="Verdana"/>
                <a:cs typeface="Verdana"/>
                <a:sym typeface="Verdana"/>
              </a:rPr>
              <a:t>Visitors:</a:t>
            </a:r>
            <a:endParaRPr i="1" sz="1700" u="sng">
              <a:solidFill>
                <a:srgbClr val="333333"/>
              </a:solidFill>
              <a:highlight>
                <a:srgbClr val="FFFFFF"/>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Reason:</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This entity is added as the extra entity so that our project can be look complete from every aspect.</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Attributes:</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Student_id,visitor_name,time_in,time_out,date these are the attributes to check what time visitor came and when he/she will leave the hostel.</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Datatype And Size:</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Each attribute have the suitable datatype and size according to the requirement.</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Primary Key:</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CNIC</a:t>
            </a:r>
            <a:r>
              <a:rPr lang="en" sz="1150">
                <a:solidFill>
                  <a:srgbClr val="333333"/>
                </a:solidFill>
                <a:highlight>
                  <a:srgbClr val="FEFDFA"/>
                </a:highlight>
                <a:latin typeface="Verdana"/>
                <a:ea typeface="Verdana"/>
                <a:cs typeface="Verdana"/>
                <a:sym typeface="Verdana"/>
              </a:rPr>
              <a:t> is considered as primary key.</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Constraints:</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Primary key should be unique and cannot be null.</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Student_id will be the foreign key in this.</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u="sng">
                <a:solidFill>
                  <a:srgbClr val="333333"/>
                </a:solidFill>
                <a:highlight>
                  <a:srgbClr val="FEFDFA"/>
                </a:highlight>
                <a:latin typeface="Verdana"/>
                <a:ea typeface="Verdana"/>
                <a:cs typeface="Verdana"/>
                <a:sym typeface="Verdana"/>
              </a:rPr>
              <a:t>Data Flow:</a:t>
            </a:r>
            <a:endParaRPr sz="1150" u="sng">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t/>
            </a:r>
            <a:endParaRPr sz="1150">
              <a:solidFill>
                <a:srgbClr val="333333"/>
              </a:solidFill>
              <a:highlight>
                <a:srgbClr val="FEFDFA"/>
              </a:highlight>
              <a:latin typeface="Arial"/>
              <a:ea typeface="Arial"/>
              <a:cs typeface="Arial"/>
              <a:sym typeface="Arial"/>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This is the optional entity and data will come from student and admin.</a:t>
            </a:r>
            <a:endParaRPr sz="1150">
              <a:solidFill>
                <a:srgbClr val="333333"/>
              </a:solidFill>
              <a:highlight>
                <a:srgbClr val="FEFDFA"/>
              </a:highlight>
              <a:latin typeface="Verdana"/>
              <a:ea typeface="Verdana"/>
              <a:cs typeface="Verdana"/>
              <a:sym typeface="Verdana"/>
            </a:endParaRPr>
          </a:p>
          <a:p>
            <a:pPr indent="0" lvl="0" marL="0" rtl="0" algn="just">
              <a:lnSpc>
                <a:spcPct val="105000"/>
              </a:lnSpc>
              <a:spcBef>
                <a:spcPts val="0"/>
              </a:spcBef>
              <a:spcAft>
                <a:spcPts val="0"/>
              </a:spcAft>
              <a:buNone/>
            </a:pPr>
            <a:r>
              <a:rPr lang="en" sz="1150">
                <a:solidFill>
                  <a:srgbClr val="333333"/>
                </a:solidFill>
                <a:highlight>
                  <a:srgbClr val="FEFDFA"/>
                </a:highlight>
                <a:latin typeface="Verdana"/>
                <a:ea typeface="Verdana"/>
                <a:cs typeface="Verdana"/>
                <a:sym typeface="Verdana"/>
              </a:rPr>
              <a:t>Admin can log in to see the student data in which visitor is also attached with the foreign key so admin can keep eye on the visitor position of every student.</a:t>
            </a:r>
            <a:endParaRPr sz="1150">
              <a:solidFill>
                <a:srgbClr val="333333"/>
              </a:solidFill>
              <a:highlight>
                <a:srgbClr val="FEFDFA"/>
              </a:highlight>
              <a:latin typeface="Verdana"/>
              <a:ea typeface="Verdana"/>
              <a:cs typeface="Verdana"/>
              <a:sym typeface="Verdana"/>
            </a:endParaRPr>
          </a:p>
          <a:p>
            <a:pPr indent="0" lvl="0" marL="0" rtl="0" algn="l">
              <a:lnSpc>
                <a:spcPct val="105000"/>
              </a:lnSpc>
              <a:spcBef>
                <a:spcPts val="0"/>
              </a:spcBef>
              <a:spcAft>
                <a:spcPts val="12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2509175" y="485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4000">
                <a:solidFill>
                  <a:srgbClr val="2F2B20"/>
                </a:solidFill>
                <a:highlight>
                  <a:srgbClr val="FEFDFA"/>
                </a:highlight>
                <a:latin typeface="Arial"/>
                <a:ea typeface="Arial"/>
                <a:cs typeface="Arial"/>
                <a:sym typeface="Arial"/>
              </a:rPr>
              <a:t>Data Flow Diagram</a:t>
            </a:r>
            <a:endParaRPr/>
          </a:p>
        </p:txBody>
      </p:sp>
      <p:pic>
        <p:nvPicPr>
          <p:cNvPr id="164" name="Google Shape;164;p27"/>
          <p:cNvPicPr preferRelativeResize="0"/>
          <p:nvPr/>
        </p:nvPicPr>
        <p:blipFill>
          <a:blip r:embed="rId3">
            <a:alphaModFix/>
          </a:blip>
          <a:stretch>
            <a:fillRect/>
          </a:stretch>
        </p:blipFill>
        <p:spPr>
          <a:xfrm>
            <a:off x="1782187" y="1403625"/>
            <a:ext cx="5579624" cy="3648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2611575" y="2146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540"/>
              <a:t>Thank You</a:t>
            </a:r>
            <a:endParaRPr sz="55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Proposal</a:t>
            </a:r>
            <a:r>
              <a:rPr lang="en"/>
              <a: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
                <a:solidFill>
                  <a:srgbClr val="333333"/>
                </a:solidFill>
                <a:highlight>
                  <a:srgbClr val="FEFDFA"/>
                </a:highlight>
                <a:latin typeface="Raleway"/>
                <a:ea typeface="Raleway"/>
                <a:cs typeface="Raleway"/>
                <a:sym typeface="Raleway"/>
              </a:rPr>
              <a:t>The basic purpose of designing this project is to get rid from manual entry and record system and try to give easy and simple database management system for hostels.</a:t>
            </a:r>
            <a:endParaRPr>
              <a:solidFill>
                <a:srgbClr val="333333"/>
              </a:solidFill>
              <a:highlight>
                <a:srgbClr val="FEFDFA"/>
              </a:highlight>
              <a:latin typeface="Raleway"/>
              <a:ea typeface="Raleway"/>
              <a:cs typeface="Raleway"/>
              <a:sym typeface="Raleway"/>
            </a:endParaRPr>
          </a:p>
          <a:p>
            <a:pPr indent="0" lvl="0" marL="0" rtl="0" algn="just">
              <a:lnSpc>
                <a:spcPct val="114999"/>
              </a:lnSpc>
              <a:spcBef>
                <a:spcPts val="0"/>
              </a:spcBef>
              <a:spcAft>
                <a:spcPts val="0"/>
              </a:spcAft>
              <a:buNone/>
            </a:pPr>
            <a:r>
              <a:t/>
            </a:r>
            <a:endParaRPr>
              <a:solidFill>
                <a:srgbClr val="333333"/>
              </a:solidFill>
              <a:highlight>
                <a:srgbClr val="FEFDFA"/>
              </a:highlight>
              <a:latin typeface="Raleway"/>
              <a:ea typeface="Raleway"/>
              <a:cs typeface="Raleway"/>
              <a:sym typeface="Raleway"/>
            </a:endParaRPr>
          </a:p>
          <a:p>
            <a:pPr indent="0" lvl="0" marL="0" rtl="0" algn="just">
              <a:spcBef>
                <a:spcPts val="0"/>
              </a:spcBef>
              <a:spcAft>
                <a:spcPts val="0"/>
              </a:spcAft>
              <a:buNone/>
            </a:pPr>
            <a:r>
              <a:rPr lang="en">
                <a:solidFill>
                  <a:srgbClr val="333333"/>
                </a:solidFill>
                <a:highlight>
                  <a:srgbClr val="FEFDFA"/>
                </a:highlight>
                <a:latin typeface="Raleway"/>
                <a:ea typeface="Raleway"/>
                <a:cs typeface="Raleway"/>
                <a:sym typeface="Raleway"/>
              </a:rPr>
              <a:t>This project is designed to keep the record of the students living in hostel, allocation of rooms, their monthly or semester wise dues and many more things but we are trying to make this management system as much as simple and easy as we  can, but we will try to cover all the basic elements use for hostel management database.</a:t>
            </a:r>
            <a:endParaRPr>
              <a:solidFill>
                <a:srgbClr val="333333"/>
              </a:solidFill>
              <a:highlight>
                <a:srgbClr val="FEFDFA"/>
              </a:highlight>
              <a:latin typeface="Raleway"/>
              <a:ea typeface="Raleway"/>
              <a:cs typeface="Raleway"/>
              <a:sym typeface="Raleway"/>
            </a:endParaRPr>
          </a:p>
          <a:p>
            <a:pPr indent="0" lvl="0" marL="0" rtl="0" algn="just">
              <a:lnSpc>
                <a:spcPct val="114999"/>
              </a:lnSpc>
              <a:spcBef>
                <a:spcPts val="0"/>
              </a:spcBef>
              <a:spcAft>
                <a:spcPts val="0"/>
              </a:spcAft>
              <a:buNone/>
            </a:pPr>
            <a:r>
              <a:t/>
            </a:r>
            <a:endParaRPr>
              <a:solidFill>
                <a:srgbClr val="333333"/>
              </a:solidFill>
              <a:highlight>
                <a:srgbClr val="FEFDFA"/>
              </a:highlight>
              <a:latin typeface="Raleway"/>
              <a:ea typeface="Raleway"/>
              <a:cs typeface="Raleway"/>
              <a:sym typeface="Raleway"/>
            </a:endParaRPr>
          </a:p>
          <a:p>
            <a:pPr indent="0" lvl="0" marL="0" rtl="0" algn="just">
              <a:spcBef>
                <a:spcPts val="0"/>
              </a:spcBef>
              <a:spcAft>
                <a:spcPts val="0"/>
              </a:spcAft>
              <a:buNone/>
            </a:pPr>
            <a:r>
              <a:rPr lang="en">
                <a:solidFill>
                  <a:srgbClr val="333333"/>
                </a:solidFill>
                <a:highlight>
                  <a:srgbClr val="FEFDFA"/>
                </a:highlight>
                <a:latin typeface="Raleway"/>
                <a:ea typeface="Raleway"/>
                <a:cs typeface="Raleway"/>
                <a:sym typeface="Raleway"/>
              </a:rPr>
              <a:t>If we talk in simple functionality of this project so our basic target is to keep database of students in hostels with different angles  such that their room number, fees status, their course name, semester and can be many more.</a:t>
            </a:r>
            <a:endParaRPr>
              <a:solidFill>
                <a:srgbClr val="333333"/>
              </a:solidFill>
              <a:highlight>
                <a:srgbClr val="FEFDFA"/>
              </a:highlight>
              <a:latin typeface="Raleway"/>
              <a:ea typeface="Raleway"/>
              <a:cs typeface="Raleway"/>
              <a:sym typeface="Raleway"/>
            </a:endParaRPr>
          </a:p>
          <a:p>
            <a:pPr indent="0" lvl="0" marL="0" rtl="0" algn="just">
              <a:lnSpc>
                <a:spcPct val="114999"/>
              </a:lnSpc>
              <a:spcBef>
                <a:spcPts val="0"/>
              </a:spcBef>
              <a:spcAft>
                <a:spcPts val="0"/>
              </a:spcAft>
              <a:buNone/>
            </a:pPr>
            <a:r>
              <a:t/>
            </a:r>
            <a:endParaRPr>
              <a:solidFill>
                <a:srgbClr val="333333"/>
              </a:solidFill>
              <a:highlight>
                <a:srgbClr val="FEFDFA"/>
              </a:highlight>
              <a:latin typeface="Raleway"/>
              <a:ea typeface="Raleway"/>
              <a:cs typeface="Raleway"/>
              <a:sym typeface="Raleway"/>
            </a:endParaRPr>
          </a:p>
          <a:p>
            <a:pPr indent="0" lvl="0" marL="0" rtl="0" algn="just">
              <a:spcBef>
                <a:spcPts val="0"/>
              </a:spcBef>
              <a:spcAft>
                <a:spcPts val="0"/>
              </a:spcAft>
              <a:buNone/>
            </a:pPr>
            <a:r>
              <a:rPr lang="en">
                <a:solidFill>
                  <a:srgbClr val="333333"/>
                </a:solidFill>
                <a:highlight>
                  <a:srgbClr val="FEFDFA"/>
                </a:highlight>
                <a:latin typeface="Raleway"/>
                <a:ea typeface="Raleway"/>
                <a:cs typeface="Raleway"/>
                <a:sym typeface="Raleway"/>
              </a:rPr>
              <a:t>As mentioned earlier we will try to make our project easy and simple so it can be implement at any level and can be productive and useful for any hostel administration.</a:t>
            </a:r>
            <a:endParaRPr>
              <a:solidFill>
                <a:srgbClr val="333333"/>
              </a:solidFill>
              <a:highlight>
                <a:srgbClr val="FEFDFA"/>
              </a:highlight>
              <a:latin typeface="Raleway"/>
              <a:ea typeface="Raleway"/>
              <a:cs typeface="Raleway"/>
              <a:sym typeface="Raleway"/>
            </a:endParaRPr>
          </a:p>
          <a:p>
            <a:pPr indent="0" lvl="0" marL="0" rtl="0" algn="l">
              <a:lnSpc>
                <a:spcPct val="114999"/>
              </a:lnSpc>
              <a:spcBef>
                <a:spcPts val="0"/>
              </a:spcBef>
              <a:spcAft>
                <a:spcPts val="0"/>
              </a:spcAft>
              <a:buNone/>
            </a:pPr>
            <a:r>
              <a:t/>
            </a:r>
            <a:endParaRPr>
              <a:solidFill>
                <a:srgbClr val="333333"/>
              </a:solidFill>
              <a:highlight>
                <a:srgbClr val="FFFFFF"/>
              </a:highlight>
              <a:latin typeface="Raleway"/>
              <a:ea typeface="Raleway"/>
              <a:cs typeface="Raleway"/>
              <a:sym typeface="Raleway"/>
            </a:endParaRPr>
          </a:p>
          <a:p>
            <a:pPr indent="0" lvl="0" marL="0" rtl="0" algn="l">
              <a:spcBef>
                <a:spcPts val="0"/>
              </a:spcBef>
              <a:spcAft>
                <a:spcPts val="1200"/>
              </a:spcAft>
              <a:buNone/>
            </a:pPr>
            <a:r>
              <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E-R Diagram and Business Rules</a:t>
            </a:r>
            <a:r>
              <a:rPr lang="en"/>
              <a:t>:-</a:t>
            </a:r>
            <a:endParaRPr/>
          </a:p>
        </p:txBody>
      </p:sp>
      <p:sp>
        <p:nvSpPr>
          <p:cNvPr id="100" name="Google Shape;100;p15"/>
          <p:cNvSpPr txBox="1"/>
          <p:nvPr>
            <p:ph idx="1" type="body"/>
          </p:nvPr>
        </p:nvSpPr>
        <p:spPr>
          <a:xfrm>
            <a:off x="729450" y="1853850"/>
            <a:ext cx="7973700" cy="269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solidFill>
                  <a:srgbClr val="333333"/>
                </a:solidFill>
                <a:highlight>
                  <a:srgbClr val="FEFDFA"/>
                </a:highlight>
                <a:latin typeface="Raleway"/>
                <a:ea typeface="Raleway"/>
                <a:cs typeface="Raleway"/>
                <a:sym typeface="Raleway"/>
              </a:rPr>
              <a:t>Hostel management system is designed so that our universities and colleges can easily manage the data of students and related information. For the best understanding first we have to define the project scope or the scenario because different problem can be solve different design and more than one scenarios can be created for each problem. People design them according to their thinking.</a:t>
            </a:r>
            <a:endParaRPr sz="1000">
              <a:solidFill>
                <a:srgbClr val="333333"/>
              </a:solidFill>
              <a:highlight>
                <a:srgbClr val="FEFDFA"/>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FEFDFA"/>
                </a:highlight>
                <a:latin typeface="Raleway"/>
                <a:ea typeface="Raleway"/>
                <a:cs typeface="Raleway"/>
                <a:sym typeface="Raleway"/>
              </a:rPr>
              <a:t>We are also creating some type scenario so that our design can be bit specific for some kind of situation.</a:t>
            </a:r>
            <a:endParaRPr sz="1000">
              <a:solidFill>
                <a:srgbClr val="333333"/>
              </a:solidFill>
              <a:highlight>
                <a:srgbClr val="FEFDFA"/>
              </a:highlight>
              <a:latin typeface="Raleway"/>
              <a:ea typeface="Raleway"/>
              <a:cs typeface="Raleway"/>
              <a:sym typeface="Raleway"/>
            </a:endParaRPr>
          </a:p>
          <a:p>
            <a:pPr indent="0" lvl="0" marL="0" rtl="0" algn="just">
              <a:spcBef>
                <a:spcPts val="0"/>
              </a:spcBef>
              <a:spcAft>
                <a:spcPts val="0"/>
              </a:spcAft>
              <a:buNone/>
            </a:pPr>
            <a:r>
              <a:t/>
            </a:r>
            <a:endParaRPr sz="1000">
              <a:solidFill>
                <a:srgbClr val="333333"/>
              </a:solidFill>
              <a:highlight>
                <a:srgbClr val="FEFDFA"/>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FEFDFA"/>
                </a:highlight>
                <a:latin typeface="Raleway"/>
                <a:ea typeface="Raleway"/>
                <a:cs typeface="Raleway"/>
                <a:sym typeface="Raleway"/>
              </a:rPr>
              <a:t>Our project is defined as;</a:t>
            </a:r>
            <a:endParaRPr sz="1000">
              <a:solidFill>
                <a:srgbClr val="333333"/>
              </a:solidFill>
              <a:highlight>
                <a:srgbClr val="FEFDFA"/>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DBEDFE"/>
                </a:highlight>
                <a:latin typeface="Raleway"/>
                <a:ea typeface="Raleway"/>
                <a:cs typeface="Raleway"/>
                <a:sym typeface="Raleway"/>
              </a:rPr>
              <a:t>As we can see that our university has the facility of hostel for boys and girls.</a:t>
            </a:r>
            <a:endParaRPr sz="1000">
              <a:solidFill>
                <a:srgbClr val="333333"/>
              </a:solidFill>
              <a:highlight>
                <a:srgbClr val="DBEDFE"/>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DBEDFE"/>
                </a:highlight>
                <a:latin typeface="Raleway"/>
                <a:ea typeface="Raleway"/>
                <a:cs typeface="Raleway"/>
                <a:sym typeface="Raleway"/>
              </a:rPr>
              <a:t>We will focus on the boy’s hostel only as almost all the things will be same in both hostel we will manage only boys so that it will be simple and easy to understand for everyone.</a:t>
            </a:r>
            <a:endParaRPr sz="1000">
              <a:solidFill>
                <a:srgbClr val="333333"/>
              </a:solidFill>
              <a:highlight>
                <a:srgbClr val="DBEDFE"/>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DBEDFE"/>
                </a:highlight>
                <a:latin typeface="Raleway"/>
                <a:ea typeface="Raleway"/>
                <a:cs typeface="Raleway"/>
                <a:sym typeface="Raleway"/>
              </a:rPr>
              <a:t>Obviously many students will be living in the boy’s hostel.</a:t>
            </a:r>
            <a:endParaRPr sz="1000">
              <a:solidFill>
                <a:srgbClr val="333333"/>
              </a:solidFill>
              <a:highlight>
                <a:srgbClr val="DBEDFE"/>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DBEDFE"/>
                </a:highlight>
                <a:latin typeface="Raleway"/>
                <a:ea typeface="Raleway"/>
                <a:cs typeface="Raleway"/>
                <a:sym typeface="Raleway"/>
              </a:rPr>
              <a:t>Boy’s hostel has many rooms for the accommodation of the students in which more than one student accommodate their self.</a:t>
            </a:r>
            <a:endParaRPr sz="1000">
              <a:solidFill>
                <a:srgbClr val="333333"/>
              </a:solidFill>
              <a:highlight>
                <a:srgbClr val="DBEDFE"/>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DBEDFE"/>
                </a:highlight>
                <a:latin typeface="Raleway"/>
                <a:ea typeface="Raleway"/>
                <a:cs typeface="Raleway"/>
                <a:sym typeface="Raleway"/>
              </a:rPr>
              <a:t>Each room has assigned different types of furniture for the students so they can easily spend the time in room.</a:t>
            </a:r>
            <a:endParaRPr sz="1000">
              <a:solidFill>
                <a:srgbClr val="333333"/>
              </a:solidFill>
              <a:highlight>
                <a:srgbClr val="DBEDFE"/>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DBEDFE"/>
                </a:highlight>
                <a:latin typeface="Raleway"/>
                <a:ea typeface="Raleway"/>
                <a:cs typeface="Raleway"/>
                <a:sym typeface="Raleway"/>
              </a:rPr>
              <a:t>There are many workers in the boy’s hostel who work in the mess and hostel as well (cleaning, washing  etc );</a:t>
            </a:r>
            <a:endParaRPr sz="1000">
              <a:solidFill>
                <a:srgbClr val="333333"/>
              </a:solidFill>
              <a:highlight>
                <a:srgbClr val="DBEDFE"/>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DBEDFE"/>
                </a:highlight>
                <a:latin typeface="Raleway"/>
                <a:ea typeface="Raleway"/>
                <a:cs typeface="Raleway"/>
                <a:sym typeface="Raleway"/>
              </a:rPr>
              <a:t>Every student must submit his fees in-time so they can get the every facility in hostel.</a:t>
            </a:r>
            <a:endParaRPr sz="1000">
              <a:solidFill>
                <a:srgbClr val="333333"/>
              </a:solidFill>
              <a:highlight>
                <a:srgbClr val="DBEDFE"/>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DBEDFE"/>
                </a:highlight>
                <a:latin typeface="Raleway"/>
                <a:ea typeface="Raleway"/>
                <a:cs typeface="Raleway"/>
                <a:sym typeface="Raleway"/>
              </a:rPr>
              <a:t>For the food service the hostel management is providing the facility of mess for students so students and easily get the meal in hostel.</a:t>
            </a:r>
            <a:endParaRPr sz="1000">
              <a:solidFill>
                <a:srgbClr val="333333"/>
              </a:solidFill>
              <a:highlight>
                <a:srgbClr val="DBEDFE"/>
              </a:highlight>
              <a:latin typeface="Raleway"/>
              <a:ea typeface="Raleway"/>
              <a:cs typeface="Raleway"/>
              <a:sym typeface="Raleway"/>
            </a:endParaRPr>
          </a:p>
          <a:p>
            <a:pPr indent="0" lvl="0" marL="0" rtl="0" algn="just">
              <a:spcBef>
                <a:spcPts val="0"/>
              </a:spcBef>
              <a:spcAft>
                <a:spcPts val="0"/>
              </a:spcAft>
              <a:buNone/>
            </a:pPr>
            <a:r>
              <a:rPr lang="en" sz="1000">
                <a:solidFill>
                  <a:srgbClr val="333333"/>
                </a:solidFill>
                <a:highlight>
                  <a:srgbClr val="DBEDFE"/>
                </a:highlight>
                <a:latin typeface="Raleway"/>
                <a:ea typeface="Raleway"/>
                <a:cs typeface="Raleway"/>
                <a:sym typeface="Raleway"/>
              </a:rPr>
              <a:t>It is also possible that visitors can come to meet students those are living in hostel.</a:t>
            </a:r>
            <a:endParaRPr sz="1000">
              <a:solidFill>
                <a:srgbClr val="333333"/>
              </a:solidFill>
              <a:highlight>
                <a:srgbClr val="DBEDFE"/>
              </a:highlight>
              <a:latin typeface="Raleway"/>
              <a:ea typeface="Raleway"/>
              <a:cs typeface="Raleway"/>
              <a:sym typeface="Raleway"/>
            </a:endParaRPr>
          </a:p>
          <a:p>
            <a:pPr indent="0" lvl="0" marL="0" rtl="0" algn="l">
              <a:spcBef>
                <a:spcPts val="0"/>
              </a:spcBef>
              <a:spcAft>
                <a:spcPts val="0"/>
              </a:spcAft>
              <a:buNone/>
            </a:pPr>
            <a:r>
              <a:t/>
            </a:r>
            <a:endParaRPr sz="1000">
              <a:solidFill>
                <a:srgbClr val="000000"/>
              </a:solidFill>
              <a:highlight>
                <a:srgbClr val="DBEDFE"/>
              </a:highlight>
              <a:latin typeface="Raleway"/>
              <a:ea typeface="Raleway"/>
              <a:cs typeface="Raleway"/>
              <a:sym typeface="Raleway"/>
            </a:endParaRPr>
          </a:p>
          <a:p>
            <a:pPr indent="0" lvl="0" marL="0" rtl="0" algn="l">
              <a:spcBef>
                <a:spcPts val="0"/>
              </a:spcBef>
              <a:spcAft>
                <a:spcPts val="1200"/>
              </a:spcAft>
              <a:buNone/>
            </a:pPr>
            <a:r>
              <a:t/>
            </a:r>
            <a:endParaRPr sz="1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3072000" y="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u="sng">
                <a:latin typeface="Raleway"/>
                <a:ea typeface="Raleway"/>
                <a:cs typeface="Raleway"/>
                <a:sym typeface="Raleway"/>
              </a:rPr>
              <a:t>E-R Diagram</a:t>
            </a:r>
            <a:endParaRPr b="1" sz="2300" u="sng">
              <a:latin typeface="Raleway"/>
              <a:ea typeface="Raleway"/>
              <a:cs typeface="Raleway"/>
              <a:sym typeface="Raleway"/>
            </a:endParaRPr>
          </a:p>
        </p:txBody>
      </p:sp>
      <p:pic>
        <p:nvPicPr>
          <p:cNvPr id="106" name="Google Shape;106;p16"/>
          <p:cNvPicPr preferRelativeResize="0"/>
          <p:nvPr/>
        </p:nvPicPr>
        <p:blipFill>
          <a:blip r:embed="rId3">
            <a:alphaModFix/>
          </a:blip>
          <a:stretch>
            <a:fillRect/>
          </a:stretch>
        </p:blipFill>
        <p:spPr>
          <a:xfrm>
            <a:off x="1113838" y="639375"/>
            <a:ext cx="6916325" cy="429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175875" y="152400"/>
            <a:ext cx="6792255"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2580575" y="152400"/>
            <a:ext cx="3982855"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u="sng">
                <a:solidFill>
                  <a:srgbClr val="333333"/>
                </a:solidFill>
                <a:highlight>
                  <a:srgbClr val="FEFDFA"/>
                </a:highlight>
              </a:rPr>
              <a:t>Formal Specification</a:t>
            </a:r>
            <a:r>
              <a:rPr lang="en" sz="2300">
                <a:solidFill>
                  <a:srgbClr val="333333"/>
                </a:solidFill>
                <a:highlight>
                  <a:srgbClr val="FEFDFA"/>
                </a:highlight>
              </a:rPr>
              <a:t>:-</a:t>
            </a:r>
            <a:endParaRPr sz="2300"/>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lang="en" sz="1013">
                <a:solidFill>
                  <a:srgbClr val="333333"/>
                </a:solidFill>
                <a:highlight>
                  <a:srgbClr val="FEFDFA"/>
                </a:highlight>
                <a:latin typeface="Raleway"/>
                <a:ea typeface="Raleway"/>
                <a:cs typeface="Raleway"/>
                <a:sym typeface="Raleway"/>
              </a:rPr>
              <a:t>This document is explaining about the entities we are using in the project, reason for choosing the entities  their attributes how they will work ,data_type, size, primary key, foreign key  , constraints (if exists) and flow of data that how the data will move between the entities.</a:t>
            </a:r>
            <a:endParaRPr sz="1013">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Raleway"/>
                <a:ea typeface="Raleway"/>
                <a:cs typeface="Raleway"/>
                <a:sym typeface="Raleway"/>
              </a:rPr>
              <a:t>Basically this is designed to make it more easy and understandable for everyone.</a:t>
            </a:r>
            <a:endParaRPr sz="1013">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t/>
            </a:r>
            <a:endParaRPr sz="1440" u="sng">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b="1" lang="en" sz="1440" u="sng">
                <a:solidFill>
                  <a:srgbClr val="333333"/>
                </a:solidFill>
                <a:highlight>
                  <a:srgbClr val="FEFDFA"/>
                </a:highlight>
                <a:latin typeface="Raleway"/>
                <a:ea typeface="Raleway"/>
                <a:cs typeface="Raleway"/>
                <a:sym typeface="Raleway"/>
              </a:rPr>
              <a:t>Entities:</a:t>
            </a:r>
            <a:endParaRPr b="1" sz="1440" u="sng">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lang="en" sz="1130">
                <a:solidFill>
                  <a:srgbClr val="333333"/>
                </a:solidFill>
                <a:highlight>
                  <a:srgbClr val="FEFDFA"/>
                </a:highlight>
                <a:latin typeface="Raleway"/>
                <a:ea typeface="Raleway"/>
                <a:cs typeface="Raleway"/>
                <a:sym typeface="Raleway"/>
              </a:rPr>
              <a:t>    1.</a:t>
            </a:r>
            <a:r>
              <a:rPr lang="en" sz="742">
                <a:solidFill>
                  <a:srgbClr val="333333"/>
                </a:solidFill>
                <a:highlight>
                  <a:srgbClr val="FEFDFA"/>
                </a:highlight>
                <a:latin typeface="Raleway"/>
                <a:ea typeface="Raleway"/>
                <a:cs typeface="Raleway"/>
                <a:sym typeface="Raleway"/>
              </a:rPr>
              <a:t>      </a:t>
            </a:r>
            <a:r>
              <a:rPr lang="en" sz="1130">
                <a:solidFill>
                  <a:srgbClr val="333333"/>
                </a:solidFill>
                <a:highlight>
                  <a:srgbClr val="FEFDFA"/>
                </a:highlight>
                <a:latin typeface="Raleway"/>
                <a:ea typeface="Raleway"/>
                <a:cs typeface="Raleway"/>
                <a:sym typeface="Raleway"/>
              </a:rPr>
              <a:t>hostel</a:t>
            </a:r>
            <a:endParaRPr sz="1130">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lang="en" sz="1130">
                <a:solidFill>
                  <a:srgbClr val="333333"/>
                </a:solidFill>
                <a:highlight>
                  <a:srgbClr val="FEFDFA"/>
                </a:highlight>
                <a:latin typeface="Raleway"/>
                <a:ea typeface="Raleway"/>
                <a:cs typeface="Raleway"/>
                <a:sym typeface="Raleway"/>
              </a:rPr>
              <a:t>    2.</a:t>
            </a:r>
            <a:r>
              <a:rPr lang="en" sz="742">
                <a:solidFill>
                  <a:srgbClr val="333333"/>
                </a:solidFill>
                <a:highlight>
                  <a:srgbClr val="FEFDFA"/>
                </a:highlight>
                <a:latin typeface="Raleway"/>
                <a:ea typeface="Raleway"/>
                <a:cs typeface="Raleway"/>
                <a:sym typeface="Raleway"/>
              </a:rPr>
              <a:t>      </a:t>
            </a:r>
            <a:r>
              <a:rPr lang="en" sz="1130">
                <a:solidFill>
                  <a:srgbClr val="333333"/>
                </a:solidFill>
                <a:highlight>
                  <a:srgbClr val="FEFDFA"/>
                </a:highlight>
                <a:latin typeface="Raleway"/>
                <a:ea typeface="Raleway"/>
                <a:cs typeface="Raleway"/>
                <a:sym typeface="Raleway"/>
              </a:rPr>
              <a:t>Students </a:t>
            </a:r>
            <a:endParaRPr sz="1130">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lang="en" sz="1130">
                <a:solidFill>
                  <a:srgbClr val="333333"/>
                </a:solidFill>
                <a:highlight>
                  <a:srgbClr val="FEFDFA"/>
                </a:highlight>
                <a:latin typeface="Raleway"/>
                <a:ea typeface="Raleway"/>
                <a:cs typeface="Raleway"/>
                <a:sym typeface="Raleway"/>
              </a:rPr>
              <a:t>    3.</a:t>
            </a:r>
            <a:r>
              <a:rPr lang="en" sz="742">
                <a:solidFill>
                  <a:srgbClr val="333333"/>
                </a:solidFill>
                <a:highlight>
                  <a:srgbClr val="FEFDFA"/>
                </a:highlight>
                <a:latin typeface="Raleway"/>
                <a:ea typeface="Raleway"/>
                <a:cs typeface="Raleway"/>
                <a:sym typeface="Raleway"/>
              </a:rPr>
              <a:t>      </a:t>
            </a:r>
            <a:r>
              <a:rPr lang="en" sz="1130">
                <a:solidFill>
                  <a:srgbClr val="333333"/>
                </a:solidFill>
                <a:highlight>
                  <a:srgbClr val="FEFDFA"/>
                </a:highlight>
                <a:latin typeface="Raleway"/>
                <a:ea typeface="Raleway"/>
                <a:cs typeface="Raleway"/>
                <a:sym typeface="Raleway"/>
              </a:rPr>
              <a:t>Fees</a:t>
            </a:r>
            <a:endParaRPr sz="1130">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lang="en" sz="1130">
                <a:solidFill>
                  <a:srgbClr val="333333"/>
                </a:solidFill>
                <a:highlight>
                  <a:srgbClr val="FEFDFA"/>
                </a:highlight>
                <a:latin typeface="Raleway"/>
                <a:ea typeface="Raleway"/>
                <a:cs typeface="Raleway"/>
                <a:sym typeface="Raleway"/>
              </a:rPr>
              <a:t>    4.</a:t>
            </a:r>
            <a:r>
              <a:rPr lang="en" sz="742">
                <a:solidFill>
                  <a:srgbClr val="333333"/>
                </a:solidFill>
                <a:highlight>
                  <a:srgbClr val="FEFDFA"/>
                </a:highlight>
                <a:latin typeface="Raleway"/>
                <a:ea typeface="Raleway"/>
                <a:cs typeface="Raleway"/>
                <a:sym typeface="Raleway"/>
              </a:rPr>
              <a:t>      </a:t>
            </a:r>
            <a:r>
              <a:rPr lang="en" sz="1130">
                <a:solidFill>
                  <a:srgbClr val="333333"/>
                </a:solidFill>
                <a:highlight>
                  <a:srgbClr val="FEFDFA"/>
                </a:highlight>
                <a:latin typeface="Raleway"/>
                <a:ea typeface="Raleway"/>
                <a:cs typeface="Raleway"/>
                <a:sym typeface="Raleway"/>
              </a:rPr>
              <a:t>Room</a:t>
            </a:r>
            <a:endParaRPr sz="1130">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lang="en" sz="1130">
                <a:solidFill>
                  <a:srgbClr val="333333"/>
                </a:solidFill>
                <a:highlight>
                  <a:srgbClr val="FEFDFA"/>
                </a:highlight>
                <a:latin typeface="Raleway"/>
                <a:ea typeface="Raleway"/>
                <a:cs typeface="Raleway"/>
                <a:sym typeface="Raleway"/>
              </a:rPr>
              <a:t>    5.</a:t>
            </a:r>
            <a:r>
              <a:rPr lang="en" sz="742">
                <a:solidFill>
                  <a:srgbClr val="333333"/>
                </a:solidFill>
                <a:highlight>
                  <a:srgbClr val="FEFDFA"/>
                </a:highlight>
                <a:latin typeface="Raleway"/>
                <a:ea typeface="Raleway"/>
                <a:cs typeface="Raleway"/>
                <a:sym typeface="Raleway"/>
              </a:rPr>
              <a:t>      </a:t>
            </a:r>
            <a:r>
              <a:rPr lang="en" sz="1130">
                <a:solidFill>
                  <a:srgbClr val="333333"/>
                </a:solidFill>
                <a:highlight>
                  <a:srgbClr val="FEFDFA"/>
                </a:highlight>
                <a:latin typeface="Raleway"/>
                <a:ea typeface="Raleway"/>
                <a:cs typeface="Raleway"/>
                <a:sym typeface="Raleway"/>
              </a:rPr>
              <a:t>Furniture </a:t>
            </a:r>
            <a:endParaRPr sz="1130">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lang="en" sz="1130">
                <a:solidFill>
                  <a:srgbClr val="333333"/>
                </a:solidFill>
                <a:highlight>
                  <a:srgbClr val="FEFDFA"/>
                </a:highlight>
                <a:latin typeface="Raleway"/>
                <a:ea typeface="Raleway"/>
                <a:cs typeface="Raleway"/>
                <a:sym typeface="Raleway"/>
              </a:rPr>
              <a:t>    6.</a:t>
            </a:r>
            <a:r>
              <a:rPr lang="en" sz="742">
                <a:solidFill>
                  <a:srgbClr val="333333"/>
                </a:solidFill>
                <a:highlight>
                  <a:srgbClr val="FEFDFA"/>
                </a:highlight>
                <a:latin typeface="Raleway"/>
                <a:ea typeface="Raleway"/>
                <a:cs typeface="Raleway"/>
                <a:sym typeface="Raleway"/>
              </a:rPr>
              <a:t>      </a:t>
            </a:r>
            <a:r>
              <a:rPr lang="en" sz="1130">
                <a:solidFill>
                  <a:srgbClr val="333333"/>
                </a:solidFill>
                <a:highlight>
                  <a:srgbClr val="FEFDFA"/>
                </a:highlight>
                <a:latin typeface="Raleway"/>
                <a:ea typeface="Raleway"/>
                <a:cs typeface="Raleway"/>
                <a:sym typeface="Raleway"/>
              </a:rPr>
              <a:t>Mess</a:t>
            </a:r>
            <a:endParaRPr sz="1130">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lang="en" sz="1130">
                <a:solidFill>
                  <a:srgbClr val="333333"/>
                </a:solidFill>
                <a:highlight>
                  <a:srgbClr val="FEFDFA"/>
                </a:highlight>
                <a:latin typeface="Raleway"/>
                <a:ea typeface="Raleway"/>
                <a:cs typeface="Raleway"/>
                <a:sym typeface="Raleway"/>
              </a:rPr>
              <a:t>    7.</a:t>
            </a:r>
            <a:r>
              <a:rPr lang="en" sz="742">
                <a:solidFill>
                  <a:srgbClr val="333333"/>
                </a:solidFill>
                <a:highlight>
                  <a:srgbClr val="FEFDFA"/>
                </a:highlight>
                <a:latin typeface="Raleway"/>
                <a:ea typeface="Raleway"/>
                <a:cs typeface="Raleway"/>
                <a:sym typeface="Raleway"/>
              </a:rPr>
              <a:t>      </a:t>
            </a:r>
            <a:r>
              <a:rPr lang="en" sz="1130">
                <a:solidFill>
                  <a:srgbClr val="333333"/>
                </a:solidFill>
                <a:highlight>
                  <a:srgbClr val="FEFDFA"/>
                </a:highlight>
                <a:latin typeface="Raleway"/>
                <a:ea typeface="Raleway"/>
                <a:cs typeface="Raleway"/>
                <a:sym typeface="Raleway"/>
              </a:rPr>
              <a:t>Mess_employee/staff</a:t>
            </a:r>
            <a:endParaRPr sz="1130">
              <a:solidFill>
                <a:srgbClr val="333333"/>
              </a:solidFill>
              <a:highlight>
                <a:srgbClr val="FEFDFA"/>
              </a:highlight>
              <a:latin typeface="Raleway"/>
              <a:ea typeface="Raleway"/>
              <a:cs typeface="Raleway"/>
              <a:sym typeface="Raleway"/>
            </a:endParaRPr>
          </a:p>
          <a:p>
            <a:pPr indent="0" lvl="0" marL="0" rtl="0" algn="just">
              <a:lnSpc>
                <a:spcPct val="95000"/>
              </a:lnSpc>
              <a:spcBef>
                <a:spcPts val="0"/>
              </a:spcBef>
              <a:spcAft>
                <a:spcPts val="0"/>
              </a:spcAft>
              <a:buSzPts val="852"/>
              <a:buNone/>
            </a:pPr>
            <a:r>
              <a:rPr lang="en" sz="1130">
                <a:solidFill>
                  <a:srgbClr val="333333"/>
                </a:solidFill>
                <a:highlight>
                  <a:srgbClr val="FEFDFA"/>
                </a:highlight>
                <a:latin typeface="Raleway"/>
                <a:ea typeface="Raleway"/>
                <a:cs typeface="Raleway"/>
                <a:sym typeface="Raleway"/>
              </a:rPr>
              <a:t>    8.</a:t>
            </a:r>
            <a:r>
              <a:rPr lang="en" sz="742">
                <a:solidFill>
                  <a:srgbClr val="333333"/>
                </a:solidFill>
                <a:highlight>
                  <a:srgbClr val="FEFDFA"/>
                </a:highlight>
                <a:latin typeface="Raleway"/>
                <a:ea typeface="Raleway"/>
                <a:cs typeface="Raleway"/>
                <a:sym typeface="Raleway"/>
              </a:rPr>
              <a:t>      </a:t>
            </a:r>
            <a:r>
              <a:rPr lang="en" sz="1130">
                <a:solidFill>
                  <a:srgbClr val="333333"/>
                </a:solidFill>
                <a:highlight>
                  <a:srgbClr val="FEFDFA"/>
                </a:highlight>
                <a:latin typeface="Raleway"/>
                <a:ea typeface="Raleway"/>
                <a:cs typeface="Raleway"/>
                <a:sym typeface="Raleway"/>
              </a:rPr>
              <a:t>Visitor</a:t>
            </a:r>
            <a:endParaRPr sz="1130">
              <a:solidFill>
                <a:srgbClr val="333333"/>
              </a:solidFill>
              <a:highlight>
                <a:srgbClr val="FEFDFA"/>
              </a:highlight>
              <a:latin typeface="Raleway"/>
              <a:ea typeface="Raleway"/>
              <a:cs typeface="Raleway"/>
              <a:sym typeface="Raleway"/>
            </a:endParaRPr>
          </a:p>
          <a:p>
            <a:pPr indent="0" lvl="0" marL="0" rtl="0" algn="l">
              <a:lnSpc>
                <a:spcPct val="95000"/>
              </a:lnSpc>
              <a:spcBef>
                <a:spcPts val="0"/>
              </a:spcBef>
              <a:spcAft>
                <a:spcPts val="1200"/>
              </a:spcAft>
              <a:buSzPts val="852"/>
              <a:buNone/>
            </a:pPr>
            <a:r>
              <a:t/>
            </a:r>
            <a:endParaRPr sz="1207">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4750" y="5921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u="sng">
                <a:solidFill>
                  <a:srgbClr val="333333"/>
                </a:solidFill>
                <a:highlight>
                  <a:srgbClr val="FFFFFF"/>
                </a:highlight>
              </a:rPr>
              <a:t>Hostel:-</a:t>
            </a:r>
            <a:endParaRPr sz="2300" u="sng"/>
          </a:p>
        </p:txBody>
      </p:sp>
      <p:sp>
        <p:nvSpPr>
          <p:cNvPr id="128" name="Google Shape;128;p20"/>
          <p:cNvSpPr txBox="1"/>
          <p:nvPr>
            <p:ph idx="1" type="body"/>
          </p:nvPr>
        </p:nvSpPr>
        <p:spPr>
          <a:xfrm>
            <a:off x="150" y="1257975"/>
            <a:ext cx="91440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Many institutes provide the facility of hostel for boys and girls.</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But we are mentioning only boys here , almost all the working is same in both hostels.</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u="sng">
                <a:solidFill>
                  <a:srgbClr val="333333"/>
                </a:solidFill>
                <a:highlight>
                  <a:srgbClr val="FEFDFA"/>
                </a:highlight>
                <a:latin typeface="Verdana"/>
                <a:ea typeface="Verdana"/>
                <a:cs typeface="Verdana"/>
                <a:sym typeface="Verdana"/>
              </a:rPr>
              <a:t>Reason:</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We are taking the entity named as hostel  because from here data will move to other entities and we will manage the database.</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This entity will manage the data of students in hostel.</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u="sng">
                <a:solidFill>
                  <a:srgbClr val="333333"/>
                </a:solidFill>
                <a:highlight>
                  <a:srgbClr val="FEFDFA"/>
                </a:highlight>
                <a:latin typeface="Verdana"/>
                <a:ea typeface="Verdana"/>
                <a:cs typeface="Verdana"/>
                <a:sym typeface="Verdana"/>
              </a:rPr>
              <a:t>Attributes:</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 If we talk about the attributes, there can be many but we have mention only few those will be more  help full to make the project workable and simple.</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u="sng">
                <a:solidFill>
                  <a:srgbClr val="333333"/>
                </a:solidFill>
                <a:highlight>
                  <a:srgbClr val="FEFDFA"/>
                </a:highlight>
                <a:latin typeface="Verdana"/>
                <a:ea typeface="Verdana"/>
                <a:cs typeface="Verdana"/>
                <a:sym typeface="Verdana"/>
              </a:rPr>
              <a:t>Datatype And Size:</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Each attribute have the suitable data-type and size according to the requirement.</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 </a:t>
            </a:r>
            <a:r>
              <a:rPr lang="en" sz="800" u="sng">
                <a:solidFill>
                  <a:srgbClr val="333333"/>
                </a:solidFill>
                <a:highlight>
                  <a:srgbClr val="FEFDFA"/>
                </a:highlight>
                <a:latin typeface="Verdana"/>
                <a:ea typeface="Verdana"/>
                <a:cs typeface="Verdana"/>
                <a:sym typeface="Verdana"/>
              </a:rPr>
              <a:t>Primary Key:</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u="sng">
                <a:solidFill>
                  <a:srgbClr val="333333"/>
                </a:solidFill>
                <a:highlight>
                  <a:srgbClr val="FEFDFA"/>
                </a:highlight>
                <a:latin typeface="Verdana"/>
                <a:ea typeface="Verdana"/>
                <a:cs typeface="Verdana"/>
                <a:sym typeface="Verdana"/>
              </a:rPr>
              <a:t>Building_num</a:t>
            </a:r>
            <a:r>
              <a:rPr lang="en" sz="800">
                <a:solidFill>
                  <a:srgbClr val="333333"/>
                </a:solidFill>
                <a:highlight>
                  <a:srgbClr val="FEFDFA"/>
                </a:highlight>
                <a:latin typeface="Verdana"/>
                <a:ea typeface="Verdana"/>
                <a:cs typeface="Verdana"/>
                <a:sym typeface="Verdana"/>
              </a:rPr>
              <a:t> because one institute can have more than one block or building so by assigning the num it will be easy to track the data.</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 </a:t>
            </a:r>
            <a:r>
              <a:rPr lang="en" sz="800" u="sng">
                <a:solidFill>
                  <a:srgbClr val="333333"/>
                </a:solidFill>
                <a:highlight>
                  <a:srgbClr val="FEFDFA"/>
                </a:highlight>
                <a:latin typeface="Verdana"/>
                <a:ea typeface="Verdana"/>
                <a:cs typeface="Verdana"/>
                <a:sym typeface="Verdana"/>
              </a:rPr>
              <a:t>Constraints:</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Primary key should be unique and cannot be null.</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u="sng">
                <a:solidFill>
                  <a:srgbClr val="333333"/>
                </a:solidFill>
                <a:highlight>
                  <a:srgbClr val="FEFDFA"/>
                </a:highlight>
                <a:latin typeface="Verdana"/>
                <a:ea typeface="Verdana"/>
                <a:cs typeface="Verdana"/>
                <a:sym typeface="Verdana"/>
              </a:rPr>
              <a:t>Data Flow:</a:t>
            </a:r>
            <a:endParaRPr sz="800" u="sng">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Only administrator will get in the system and manage the database and check the status of students and will allocate the room to new students.</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It will also do the check and balance of mess.</a:t>
            </a:r>
            <a:endParaRPr sz="800">
              <a:solidFill>
                <a:srgbClr val="333333"/>
              </a:solidFill>
              <a:highlight>
                <a:srgbClr val="FEFDFA"/>
              </a:highlight>
              <a:latin typeface="Verdana"/>
              <a:ea typeface="Verdana"/>
              <a:cs typeface="Verdana"/>
              <a:sym typeface="Verdana"/>
            </a:endParaRPr>
          </a:p>
          <a:p>
            <a:pPr indent="0" lvl="0" marL="0" rtl="0" algn="just">
              <a:spcBef>
                <a:spcPts val="0"/>
              </a:spcBef>
              <a:spcAft>
                <a:spcPts val="0"/>
              </a:spcAft>
              <a:buNone/>
            </a:pPr>
            <a:r>
              <a:rPr lang="en" sz="800">
                <a:solidFill>
                  <a:srgbClr val="333333"/>
                </a:solidFill>
                <a:highlight>
                  <a:srgbClr val="FEFDFA"/>
                </a:highlight>
                <a:latin typeface="Verdana"/>
                <a:ea typeface="Verdana"/>
                <a:cs typeface="Verdana"/>
                <a:sym typeface="Verdana"/>
              </a:rPr>
              <a:t>The data will move from here to different side like the branches of tree.</a:t>
            </a:r>
            <a:endParaRPr sz="800">
              <a:solidFill>
                <a:srgbClr val="333333"/>
              </a:solidFill>
              <a:highlight>
                <a:srgbClr val="FEFDFA"/>
              </a:highlight>
              <a:latin typeface="Verdana"/>
              <a:ea typeface="Verdana"/>
              <a:cs typeface="Verdana"/>
              <a:sym typeface="Verdana"/>
            </a:endParaRPr>
          </a:p>
          <a:p>
            <a:pPr indent="0" lvl="0" marL="0" rtl="0" algn="l">
              <a:spcBef>
                <a:spcPts val="0"/>
              </a:spcBef>
              <a:spcAft>
                <a:spcPts val="0"/>
              </a:spcAft>
              <a:buNone/>
            </a:pPr>
            <a:r>
              <a:t/>
            </a:r>
            <a:endParaRPr sz="800">
              <a:solidFill>
                <a:srgbClr val="000000"/>
              </a:solidFill>
              <a:latin typeface="Verdana"/>
              <a:ea typeface="Verdana"/>
              <a:cs typeface="Verdana"/>
              <a:sym typeface="Verdana"/>
            </a:endParaRPr>
          </a:p>
          <a:p>
            <a:pPr indent="0" lvl="0" marL="0" rtl="0" algn="l">
              <a:spcBef>
                <a:spcPts val="0"/>
              </a:spcBef>
              <a:spcAft>
                <a:spcPts val="1200"/>
              </a:spcAft>
              <a:buNone/>
            </a:pPr>
            <a:r>
              <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71825" y="603425"/>
            <a:ext cx="8879100" cy="4425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852"/>
              <a:buNone/>
            </a:pPr>
            <a:r>
              <a:rPr i="1" lang="en" sz="1440" u="sng">
                <a:solidFill>
                  <a:srgbClr val="333333"/>
                </a:solidFill>
                <a:highlight>
                  <a:srgbClr val="FFFFFF"/>
                </a:highlight>
                <a:latin typeface="Verdana"/>
                <a:ea typeface="Verdana"/>
                <a:cs typeface="Verdana"/>
                <a:sym typeface="Verdana"/>
              </a:rPr>
              <a:t>Room:</a:t>
            </a:r>
            <a:endParaRPr i="1" sz="1440" u="sng">
              <a:solidFill>
                <a:srgbClr val="333333"/>
              </a:solidFill>
              <a:highlight>
                <a:srgbClr val="FFFFFF"/>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Students come in the hostel to get the room.</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u="sng">
                <a:solidFill>
                  <a:srgbClr val="333333"/>
                </a:solidFill>
                <a:highlight>
                  <a:srgbClr val="FEFDFA"/>
                </a:highlight>
                <a:latin typeface="Verdana"/>
                <a:ea typeface="Verdana"/>
                <a:cs typeface="Verdana"/>
                <a:sym typeface="Verdana"/>
              </a:rPr>
              <a:t>Reason:</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Room will be allotted to different students, so the students can be accessed by the attributes of room as well.</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u="sng">
                <a:solidFill>
                  <a:srgbClr val="333333"/>
                </a:solidFill>
                <a:highlight>
                  <a:srgbClr val="FEFDFA"/>
                </a:highlight>
                <a:latin typeface="Verdana"/>
                <a:ea typeface="Verdana"/>
                <a:cs typeface="Verdana"/>
                <a:sym typeface="Verdana"/>
              </a:rPr>
              <a:t>Attributes:</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There can be many attribute in this entity</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No_of_students, Students_name, furniture_id ,student_id can be added as a foreign key to relate the both entities.</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As we have composite foreign key this is coming from admin to student and then student to room.</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t/>
            </a:r>
            <a:endParaRPr sz="1013">
              <a:solidFill>
                <a:srgbClr val="333333"/>
              </a:solidFill>
              <a:highlight>
                <a:srgbClr val="FEFDFA"/>
              </a:highlight>
              <a:latin typeface="Arial"/>
              <a:ea typeface="Arial"/>
              <a:cs typeface="Arial"/>
              <a:sym typeface="Arial"/>
            </a:endParaRPr>
          </a:p>
          <a:p>
            <a:pPr indent="0" lvl="0" marL="0" rtl="0" algn="just">
              <a:lnSpc>
                <a:spcPct val="95000"/>
              </a:lnSpc>
              <a:spcBef>
                <a:spcPts val="0"/>
              </a:spcBef>
              <a:spcAft>
                <a:spcPts val="0"/>
              </a:spcAft>
              <a:buSzPts val="852"/>
              <a:buNone/>
            </a:pPr>
            <a:r>
              <a:rPr lang="en" sz="1013" u="sng">
                <a:solidFill>
                  <a:srgbClr val="333333"/>
                </a:solidFill>
                <a:highlight>
                  <a:srgbClr val="FEFDFA"/>
                </a:highlight>
                <a:latin typeface="Verdana"/>
                <a:ea typeface="Verdana"/>
                <a:cs typeface="Verdana"/>
                <a:sym typeface="Verdana"/>
              </a:rPr>
              <a:t>Datatype And Size:</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Each attribute have the suitable data-type and size according to the requirement.</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u="sng">
                <a:solidFill>
                  <a:srgbClr val="333333"/>
                </a:solidFill>
                <a:highlight>
                  <a:srgbClr val="FEFDFA"/>
                </a:highlight>
                <a:latin typeface="Verdana"/>
                <a:ea typeface="Verdana"/>
                <a:cs typeface="Verdana"/>
                <a:sym typeface="Verdana"/>
              </a:rPr>
              <a:t>Primary Key:</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u="sng">
                <a:solidFill>
                  <a:srgbClr val="333333"/>
                </a:solidFill>
                <a:highlight>
                  <a:srgbClr val="FEFDFA"/>
                </a:highlight>
                <a:latin typeface="Verdana"/>
                <a:ea typeface="Verdana"/>
                <a:cs typeface="Verdana"/>
                <a:sym typeface="Verdana"/>
              </a:rPr>
              <a:t>Room_id</a:t>
            </a:r>
            <a:r>
              <a:rPr lang="en" sz="1013">
                <a:solidFill>
                  <a:srgbClr val="333333"/>
                </a:solidFill>
                <a:highlight>
                  <a:srgbClr val="FEFDFA"/>
                </a:highlight>
                <a:latin typeface="Verdana"/>
                <a:ea typeface="Verdana"/>
                <a:cs typeface="Verdana"/>
                <a:sym typeface="Verdana"/>
              </a:rPr>
              <a:t> is the primary key and it can’t be null.</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u="sng">
                <a:solidFill>
                  <a:srgbClr val="333333"/>
                </a:solidFill>
                <a:highlight>
                  <a:srgbClr val="FEFDFA"/>
                </a:highlight>
                <a:latin typeface="Verdana"/>
                <a:ea typeface="Verdana"/>
                <a:cs typeface="Verdana"/>
                <a:sym typeface="Verdana"/>
              </a:rPr>
              <a:t>Constraints:</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Primary key should be unique and cannot be null.</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As we have composite foreign key in this table which is of boys_hostel_admin and student so there data-type size and values should be same.</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u="sng">
                <a:solidFill>
                  <a:srgbClr val="333333"/>
                </a:solidFill>
                <a:highlight>
                  <a:srgbClr val="FEFDFA"/>
                </a:highlight>
                <a:latin typeface="Verdana"/>
                <a:ea typeface="Verdana"/>
                <a:cs typeface="Verdana"/>
                <a:sym typeface="Verdana"/>
              </a:rPr>
              <a:t>Data Flow:</a:t>
            </a:r>
            <a:endParaRPr sz="1013" u="sng">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We can also see that there is a composite foreign key which is of boys_hostel_admin and student so data will flow from admin to student and student to room.</a:t>
            </a:r>
            <a:endParaRPr sz="1013">
              <a:solidFill>
                <a:srgbClr val="333333"/>
              </a:solidFill>
              <a:highlight>
                <a:srgbClr val="FEFDFA"/>
              </a:highlight>
              <a:latin typeface="Verdana"/>
              <a:ea typeface="Verdana"/>
              <a:cs typeface="Verdana"/>
              <a:sym typeface="Verdana"/>
            </a:endParaRPr>
          </a:p>
          <a:p>
            <a:pPr indent="0" lvl="0" marL="0" rtl="0" algn="just">
              <a:lnSpc>
                <a:spcPct val="95000"/>
              </a:lnSpc>
              <a:spcBef>
                <a:spcPts val="0"/>
              </a:spcBef>
              <a:spcAft>
                <a:spcPts val="0"/>
              </a:spcAft>
              <a:buSzPts val="852"/>
              <a:buNone/>
            </a:pPr>
            <a:r>
              <a:rPr lang="en" sz="1013">
                <a:solidFill>
                  <a:srgbClr val="333333"/>
                </a:solidFill>
                <a:highlight>
                  <a:srgbClr val="FEFDFA"/>
                </a:highlight>
                <a:latin typeface="Verdana"/>
                <a:ea typeface="Verdana"/>
                <a:cs typeface="Verdana"/>
                <a:sym typeface="Verdana"/>
              </a:rPr>
              <a:t>But in ER diagram we can see there is direct relation of admin and room so admin can retrieve the condition and data of room directly as well.</a:t>
            </a:r>
            <a:endParaRPr sz="1013">
              <a:solidFill>
                <a:srgbClr val="333333"/>
              </a:solidFill>
              <a:highlight>
                <a:srgbClr val="FEFDFA"/>
              </a:highlight>
              <a:latin typeface="Verdana"/>
              <a:ea typeface="Verdana"/>
              <a:cs typeface="Verdana"/>
              <a:sym typeface="Verdana"/>
            </a:endParaRPr>
          </a:p>
          <a:p>
            <a:pPr indent="0" lvl="0" marL="0" rtl="0" algn="l">
              <a:lnSpc>
                <a:spcPct val="95000"/>
              </a:lnSpc>
              <a:spcBef>
                <a:spcPts val="0"/>
              </a:spcBef>
              <a:spcAft>
                <a:spcPts val="1200"/>
              </a:spcAft>
              <a:buSzPts val="852"/>
              <a:buNone/>
            </a:pPr>
            <a:r>
              <a:t/>
            </a:r>
            <a:endParaRPr sz="1207"/>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