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sldIdLst>
    <p:sldId id="257" r:id="rId2"/>
    <p:sldId id="258" r:id="rId3"/>
    <p:sldId id="265" r:id="rId4"/>
    <p:sldId id="259" r:id="rId5"/>
    <p:sldId id="266" r:id="rId6"/>
    <p:sldId id="260" r:id="rId7"/>
    <p:sldId id="272" r:id="rId8"/>
    <p:sldId id="27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4C204E7-D5AA-4C2C-BABC-687EAE3E41DC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90DD66A-84EE-4C55-93AA-EB0E9528006B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04E7-D5AA-4C2C-BABC-687EAE3E41DC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D66A-84EE-4C55-93AA-EB0E95280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04E7-D5AA-4C2C-BABC-687EAE3E41DC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D66A-84EE-4C55-93AA-EB0E95280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04E7-D5AA-4C2C-BABC-687EAE3E41DC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D66A-84EE-4C55-93AA-EB0E95280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04E7-D5AA-4C2C-BABC-687EAE3E41DC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D66A-84EE-4C55-93AA-EB0E95280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04E7-D5AA-4C2C-BABC-687EAE3E41DC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D66A-84EE-4C55-93AA-EB0E9528006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04E7-D5AA-4C2C-BABC-687EAE3E41DC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D66A-84EE-4C55-93AA-EB0E95280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04E7-D5AA-4C2C-BABC-687EAE3E41DC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D66A-84EE-4C55-93AA-EB0E95280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04E7-D5AA-4C2C-BABC-687EAE3E41DC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D66A-84EE-4C55-93AA-EB0E95280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04E7-D5AA-4C2C-BABC-687EAE3E41DC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D66A-84EE-4C55-93AA-EB0E9528006B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04E7-D5AA-4C2C-BABC-687EAE3E41DC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D66A-84EE-4C55-93AA-EB0E95280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4C204E7-D5AA-4C2C-BABC-687EAE3E41DC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90DD66A-84EE-4C55-93AA-EB0E9528006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4392544" cy="266429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</a:rPr>
              <a:t>Fake News Classifier</a:t>
            </a:r>
            <a:endParaRPr lang="en-IN" sz="5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2080" y="5085184"/>
            <a:ext cx="2952328" cy="79208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Submitted by: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Avinash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singh</a:t>
            </a:r>
            <a:endParaRPr lang="en-IN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6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Project Details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Javanese Text" panose="02000000000000000000" pitchFamily="2" charset="0"/>
              </a:rPr>
              <a:t>Project Source : Flip </a:t>
            </a:r>
            <a:r>
              <a:rPr lang="en-US" sz="2000" dirty="0" err="1" smtClean="0">
                <a:latin typeface="Javanese Text" panose="02000000000000000000" pitchFamily="2" charset="0"/>
              </a:rPr>
              <a:t>Robo</a:t>
            </a:r>
            <a:r>
              <a:rPr lang="en-US" sz="2000" dirty="0" smtClean="0">
                <a:latin typeface="Javanese Text" panose="02000000000000000000" pitchFamily="2" charset="0"/>
              </a:rPr>
              <a:t> Technologies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Javanese Text" panose="02000000000000000000" pitchFamily="2" charset="0"/>
              </a:rPr>
              <a:t>Mentor : </a:t>
            </a:r>
            <a:r>
              <a:rPr lang="en-US" sz="2000" dirty="0">
                <a:latin typeface="Javanese Text" panose="02000000000000000000" pitchFamily="2" charset="0"/>
              </a:rPr>
              <a:t>N</a:t>
            </a:r>
            <a:r>
              <a:rPr lang="en-US" sz="2000" dirty="0" smtClean="0">
                <a:latin typeface="Javanese Text" panose="02000000000000000000" pitchFamily="2" charset="0"/>
              </a:rPr>
              <a:t>itin Mishra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Javanese Text" panose="02000000000000000000" pitchFamily="2" charset="0"/>
              </a:rPr>
              <a:t>Guidelines Source : </a:t>
            </a:r>
            <a:r>
              <a:rPr lang="en-US" sz="2000" dirty="0" err="1" smtClean="0">
                <a:solidFill>
                  <a:schemeClr val="tx1"/>
                </a:solidFill>
                <a:latin typeface="Javanese Text" panose="02000000000000000000" pitchFamily="2" charset="0"/>
                <a:cs typeface="Times New Roman" panose="02020603050405020304" pitchFamily="18" charset="0"/>
              </a:rPr>
              <a:t>Youtube</a:t>
            </a:r>
            <a:r>
              <a:rPr lang="en-US" sz="2000" dirty="0" smtClean="0">
                <a:solidFill>
                  <a:schemeClr val="tx1"/>
                </a:solidFill>
                <a:latin typeface="Javanese Text" panose="02000000000000000000" pitchFamily="2" charset="0"/>
                <a:cs typeface="Times New Roman" panose="02020603050405020304" pitchFamily="18" charset="0"/>
              </a:rPr>
              <a:t>, Medium, </a:t>
            </a:r>
            <a:r>
              <a:rPr lang="en-US" sz="2000" dirty="0" smtClean="0">
                <a:latin typeface="Javanese Text" panose="02000000000000000000" pitchFamily="2" charset="0"/>
              </a:rPr>
              <a:t>web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Javanese Text" panose="02000000000000000000" pitchFamily="2" charset="0"/>
              </a:rPr>
              <a:t>Platforms : Google </a:t>
            </a:r>
            <a:r>
              <a:rPr lang="en-US" sz="2000" dirty="0" err="1" smtClean="0">
                <a:latin typeface="Javanese Text" panose="02000000000000000000" pitchFamily="2" charset="0"/>
              </a:rPr>
              <a:t>Colab</a:t>
            </a:r>
            <a:endParaRPr lang="en-US" sz="2000" dirty="0" smtClean="0">
              <a:latin typeface="Javanese Text" panose="02000000000000000000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Javanese Text" panose="02000000000000000000" pitchFamily="2" charset="0"/>
              </a:rPr>
              <a:t>Libraries :NLTK, Pandas, </a:t>
            </a:r>
            <a:r>
              <a:rPr lang="en-US" sz="2000" dirty="0" err="1" smtClean="0">
                <a:latin typeface="Javanese Text" panose="02000000000000000000" pitchFamily="2" charset="0"/>
              </a:rPr>
              <a:t>Matplotlib</a:t>
            </a:r>
            <a:r>
              <a:rPr lang="en-US" sz="2000" dirty="0" smtClean="0">
                <a:latin typeface="Javanese Text" panose="02000000000000000000" pitchFamily="2" charset="0"/>
              </a:rPr>
              <a:t>, </a:t>
            </a:r>
            <a:r>
              <a:rPr lang="en-US" sz="2000" dirty="0" err="1" smtClean="0">
                <a:latin typeface="Javanese Text" panose="02000000000000000000" pitchFamily="2" charset="0"/>
              </a:rPr>
              <a:t>Seaborn</a:t>
            </a:r>
            <a:r>
              <a:rPr lang="en-US" sz="2000" dirty="0" smtClean="0">
                <a:latin typeface="Javanese Text" panose="02000000000000000000" pitchFamily="2" charset="0"/>
              </a:rPr>
              <a:t>, </a:t>
            </a:r>
            <a:r>
              <a:rPr lang="en-US" sz="2000" dirty="0" err="1" smtClean="0">
                <a:latin typeface="Javanese Text" panose="02000000000000000000" pitchFamily="2" charset="0"/>
              </a:rPr>
              <a:t>Sklearn</a:t>
            </a:r>
            <a:endParaRPr lang="en-IN" sz="2000" dirty="0" smtClean="0">
              <a:latin typeface="Javanese Text" panose="02000000000000000000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6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Fake -News Detection Project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132856"/>
            <a:ext cx="6777317" cy="3869017"/>
          </a:xfrm>
        </p:spPr>
        <p:txBody>
          <a:bodyPr>
            <a:normAutofit fontScale="925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latin typeface="Javanese Text" panose="02000000000000000000" pitchFamily="2" charset="0"/>
              </a:rPr>
              <a:t>Problem statement:</a:t>
            </a:r>
            <a:endParaRPr lang="en-IN" dirty="0">
              <a:latin typeface="Javanese Text" panose="02000000000000000000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Javanese Text" panose="02000000000000000000" pitchFamily="2" charset="0"/>
              </a:rPr>
              <a:t>The authenticity of Information has become a longstanding issue affecting businesses and society, both for printed and digital media. On social networks, the reach and effects of information spread occur at such a fast pace and so amplified that distorted, inaccurate, or false information acquires a tremendous potential to cause real-world impacts, within minutes, for millions of users. Recently, several public concerns about this problem and some approaches to mitigate the problem were expressed. </a:t>
            </a:r>
            <a:endParaRPr lang="en-IN" sz="2400" dirty="0">
              <a:latin typeface="Javanese Text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3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04664"/>
            <a:ext cx="5760758" cy="1080120"/>
          </a:xfrm>
        </p:spPr>
        <p:txBody>
          <a:bodyPr>
            <a:normAutofit/>
          </a:bodyPr>
          <a:lstStyle/>
          <a:p>
            <a:r>
              <a:rPr lang="en-IN" dirty="0" smtClean="0"/>
              <a:t>Data </a:t>
            </a:r>
            <a:r>
              <a:rPr lang="en-IN" dirty="0" err="1" smtClean="0"/>
              <a:t>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772816"/>
            <a:ext cx="6777317" cy="4176464"/>
          </a:xfrm>
        </p:spPr>
        <p:txBody>
          <a:bodyPr>
            <a:normAutofit fontScale="2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7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first step in the data pre-processin</a:t>
            </a:r>
            <a:r>
              <a:rPr lang="en-IN" sz="7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 is to obtained the whole information about the </a:t>
            </a:r>
            <a:r>
              <a:rPr lang="en-IN" sz="7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dataframe</a:t>
            </a:r>
            <a:r>
              <a:rPr lang="en-IN" sz="7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including the index datatype, row and columns, non-null values and memory usage.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72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As given dataset is a text data and there is null value so we have to drop null value because managing it is not a proper task.</a:t>
            </a:r>
            <a:endParaRPr lang="en-IN" sz="7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7200" dirty="0" smtClean="0">
                <a:latin typeface="Verdana" panose="020B0604030504040204" pitchFamily="34" charset="0"/>
                <a:ea typeface="Verdana" panose="020B0604030504040204" pitchFamily="34" charset="0"/>
              </a:rPr>
              <a:t>Concatenating</a:t>
            </a:r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</a:rPr>
              <a:t> two </a:t>
            </a:r>
            <a:r>
              <a:rPr lang="en-US" sz="7200" dirty="0" smtClean="0">
                <a:latin typeface="Verdana" panose="020B0604030504040204" pitchFamily="34" charset="0"/>
                <a:ea typeface="Verdana" panose="020B0604030504040204" pitchFamily="34" charset="0"/>
              </a:rPr>
              <a:t>main input feature and create a new features “News”.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7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n-IN" sz="7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ropping </a:t>
            </a:r>
            <a:r>
              <a:rPr lang="en-US" sz="7200" dirty="0" smtClean="0">
                <a:latin typeface="Verdana" panose="020B0604030504040204" pitchFamily="34" charset="0"/>
                <a:ea typeface="Verdana" panose="020B0604030504040204" pitchFamily="34" charset="0"/>
              </a:rPr>
              <a:t>Unnamed</a:t>
            </a:r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</a:rPr>
              <a:t>: </a:t>
            </a:r>
            <a:r>
              <a:rPr lang="en-US" sz="7200" dirty="0" smtClean="0">
                <a:latin typeface="Verdana" panose="020B0604030504040204" pitchFamily="34" charset="0"/>
                <a:ea typeface="Verdana" panose="020B0604030504040204" pitchFamily="34" charset="0"/>
              </a:rPr>
              <a:t>0,id,written_by,headline,news </a:t>
            </a:r>
            <a:r>
              <a:rPr lang="en-IN" sz="7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column because it does not give any predictive information and also dropping null value.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72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Removing all frequent words and string punctuations </a:t>
            </a:r>
            <a:r>
              <a:rPr lang="en-IN" sz="72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72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so that dataset will only hold importance token.</a:t>
            </a:r>
            <a:endParaRPr lang="en-IN" sz="7200" dirty="0" smtClean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7200" dirty="0" smtClean="0">
                <a:latin typeface="Verdana" panose="020B0604030504040204" pitchFamily="34" charset="0"/>
                <a:ea typeface="Verdana" panose="020B0604030504040204" pitchFamily="34" charset="0"/>
              </a:rPr>
              <a:t>Word embedding techniques of TF-IDF is applied to the text features to convert the text to the vector form.</a:t>
            </a:r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7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7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sz="2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348880"/>
            <a:ext cx="7560840" cy="3949899"/>
          </a:xfrm>
        </p:spPr>
        <p:txBody>
          <a:bodyPr/>
          <a:lstStyle/>
          <a:p>
            <a:pPr marL="0" indent="0" algn="just">
              <a:buSzPct val="68000"/>
              <a:buNone/>
            </a:pPr>
            <a:r>
              <a:rPr lang="en-US" sz="2400" dirty="0" smtClean="0">
                <a:solidFill>
                  <a:schemeClr val="tx1"/>
                </a:solidFill>
                <a:latin typeface="Javanese Text" panose="02000000000000000000" pitchFamily="2" charset="0"/>
                <a:cs typeface="Times New Roman" panose="02020603050405020304" pitchFamily="18" charset="0"/>
              </a:rPr>
              <a:t>The most important metrics to be taken into consideration are as follows:</a:t>
            </a:r>
          </a:p>
          <a:p>
            <a:pPr algn="just">
              <a:buSzPct val="68000"/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tx1"/>
                </a:solidFill>
                <a:latin typeface="Javanese Text" panose="02000000000000000000" pitchFamily="2" charset="0"/>
                <a:cs typeface="Times New Roman" panose="02020603050405020304" pitchFamily="18" charset="0"/>
              </a:rPr>
              <a:t>F1-Score</a:t>
            </a:r>
          </a:p>
          <a:p>
            <a:pPr algn="just">
              <a:buSzPct val="68000"/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tx1"/>
                </a:solidFill>
                <a:latin typeface="Javanese Text" panose="02000000000000000000" pitchFamily="2" charset="0"/>
                <a:cs typeface="Times New Roman" panose="02020603050405020304" pitchFamily="18" charset="0"/>
              </a:rPr>
              <a:t>Precision</a:t>
            </a:r>
          </a:p>
          <a:p>
            <a:pPr algn="just">
              <a:buSzPct val="68000"/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tx1"/>
                </a:solidFill>
                <a:latin typeface="Javanese Text" panose="02000000000000000000" pitchFamily="2" charset="0"/>
                <a:cs typeface="Times New Roman" panose="02020603050405020304" pitchFamily="18" charset="0"/>
              </a:rPr>
              <a:t>Recall</a:t>
            </a:r>
          </a:p>
          <a:p>
            <a:pPr algn="just">
              <a:buSzPct val="68000"/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tx1"/>
                </a:solidFill>
                <a:latin typeface="Javanese Text" panose="02000000000000000000" pitchFamily="2" charset="0"/>
                <a:cs typeface="Times New Roman" panose="02020603050405020304" pitchFamily="18" charset="0"/>
              </a:rPr>
              <a:t>ROC-AUC Curve</a:t>
            </a:r>
            <a:endParaRPr lang="en-IN" sz="2400" dirty="0" smtClean="0">
              <a:solidFill>
                <a:schemeClr val="tx1"/>
              </a:solidFill>
              <a:latin typeface="Javanese Text" panose="02000000000000000000" pitchFamily="2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1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89168"/>
          </a:xfrm>
        </p:spPr>
        <p:txBody>
          <a:bodyPr/>
          <a:lstStyle/>
          <a:p>
            <a:r>
              <a:rPr lang="en-IN" dirty="0" smtClean="0"/>
              <a:t>Algorithms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400" dirty="0" smtClean="0">
                <a:solidFill>
                  <a:schemeClr val="tx1"/>
                </a:solidFill>
                <a:effectLst/>
                <a:latin typeface="Javanese Text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Following are the algorithms that is applied on this dataset:</a:t>
            </a:r>
          </a:p>
          <a:p>
            <a:pPr marL="857250" lvl="1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2400" dirty="0" smtClean="0">
                <a:solidFill>
                  <a:schemeClr val="tx1"/>
                </a:solidFill>
                <a:effectLst/>
                <a:latin typeface="Javanese Text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</a:p>
          <a:p>
            <a:pPr marL="857250" lvl="1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2400" dirty="0" err="1" smtClean="0">
                <a:latin typeface="Javanese Text" panose="02000000000000000000" pitchFamily="2" charset="0"/>
                <a:cs typeface="Times New Roman" panose="02020603050405020304" pitchFamily="18" charset="0"/>
              </a:rPr>
              <a:t>GaussianNB</a:t>
            </a:r>
            <a:endParaRPr lang="en-IN" sz="2400" dirty="0" smtClean="0">
              <a:solidFill>
                <a:schemeClr val="tx1"/>
              </a:solidFill>
              <a:effectLst/>
              <a:latin typeface="Javanese Text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1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2400" dirty="0" err="1" smtClean="0">
                <a:latin typeface="Javanese Text" panose="02000000000000000000" pitchFamily="2" charset="0"/>
                <a:cs typeface="Times New Roman" panose="02020603050405020304" pitchFamily="18" charset="0"/>
              </a:rPr>
              <a:t>DecisionTreeClassifie</a:t>
            </a:r>
            <a:r>
              <a:rPr lang="en-IN" sz="2400" dirty="0" err="1">
                <a:latin typeface="Javanese Text" panose="02000000000000000000" pitchFamily="2" charset="0"/>
                <a:cs typeface="Times New Roman" panose="02020603050405020304" pitchFamily="18" charset="0"/>
              </a:rPr>
              <a:t>r</a:t>
            </a:r>
            <a:endParaRPr lang="en-IN" sz="2400" dirty="0" smtClean="0">
              <a:latin typeface="Javanese Text" panose="02000000000000000000" pitchFamily="2" charset="0"/>
              <a:cs typeface="Times New Roman" panose="02020603050405020304" pitchFamily="18" charset="0"/>
            </a:endParaRPr>
          </a:p>
          <a:p>
            <a:pPr marL="857250" lvl="1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2400" dirty="0" err="1" smtClean="0">
                <a:latin typeface="Javanese Text" panose="02000000000000000000" pitchFamily="2" charset="0"/>
                <a:cs typeface="Times New Roman" panose="02020603050405020304" pitchFamily="18" charset="0"/>
              </a:rPr>
              <a:t>RandomForestClassifier</a:t>
            </a:r>
            <a:endParaRPr lang="en-IN" sz="2400" dirty="0" smtClean="0">
              <a:latin typeface="Javanese Text" panose="02000000000000000000" pitchFamily="2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3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32656"/>
            <a:ext cx="7024744" cy="1152128"/>
          </a:xfrm>
        </p:spPr>
        <p:txBody>
          <a:bodyPr>
            <a:normAutofit/>
          </a:bodyPr>
          <a:lstStyle/>
          <a:p>
            <a:r>
              <a:rPr lang="en-IN" dirty="0"/>
              <a:t>Best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Score of Random Forest Classifier </a:t>
            </a:r>
            <a:r>
              <a:rPr lang="en-IN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after </a:t>
            </a:r>
            <a:r>
              <a:rPr lang="en-IN" sz="2000" dirty="0" smtClean="0">
                <a:latin typeface="Arial Narrow" panose="020B0606020202030204" pitchFamily="34" charset="0"/>
              </a:rPr>
              <a:t>hyper parameter</a:t>
            </a:r>
            <a:r>
              <a:rPr lang="en-IN" sz="2000" dirty="0">
                <a:latin typeface="Arial Narrow" panose="020B0606020202030204" pitchFamily="34" charset="0"/>
              </a:rPr>
              <a:t> </a:t>
            </a:r>
            <a:r>
              <a:rPr lang="en-IN" sz="2000" dirty="0" smtClean="0">
                <a:latin typeface="Arial Narrow" panose="020B0606020202030204" pitchFamily="34" charset="0"/>
              </a:rPr>
              <a:t>tuning:</a:t>
            </a:r>
            <a:endParaRPr lang="en-IN" sz="2000" dirty="0">
              <a:latin typeface="Arial Narrow" panose="020B0606020202030204" pitchFamily="34" charset="0"/>
            </a:endParaRPr>
          </a:p>
          <a:p>
            <a:r>
              <a:rPr lang="en-IN" sz="2000" dirty="0">
                <a:latin typeface="Arial Narrow" panose="020B0606020202030204" pitchFamily="34" charset="0"/>
              </a:rPr>
              <a:t>Accuracy = </a:t>
            </a:r>
            <a:r>
              <a:rPr lang="en-IN" sz="2000" dirty="0" smtClean="0">
                <a:latin typeface="Arial Narrow" panose="020B0606020202030204" pitchFamily="34" charset="0"/>
              </a:rPr>
              <a:t>0.964</a:t>
            </a:r>
          </a:p>
          <a:p>
            <a:r>
              <a:rPr lang="en-IN" sz="2000" dirty="0" smtClean="0">
                <a:latin typeface="Arial Narrow" panose="020B0606020202030204" pitchFamily="34" charset="0"/>
              </a:rPr>
              <a:t>Precision </a:t>
            </a:r>
            <a:r>
              <a:rPr lang="en-IN" sz="2000" dirty="0">
                <a:latin typeface="Arial Narrow" panose="020B0606020202030204" pitchFamily="34" charset="0"/>
              </a:rPr>
              <a:t>= </a:t>
            </a:r>
            <a:r>
              <a:rPr lang="en-IN" sz="2000" dirty="0" smtClean="0">
                <a:latin typeface="Arial Narrow" panose="020B0606020202030204" pitchFamily="34" charset="0"/>
              </a:rPr>
              <a:t>0.948</a:t>
            </a:r>
          </a:p>
          <a:p>
            <a:r>
              <a:rPr lang="en-IN" sz="2000" dirty="0" smtClean="0">
                <a:latin typeface="Arial Narrow" panose="020B0606020202030204" pitchFamily="34" charset="0"/>
              </a:rPr>
              <a:t>Recall </a:t>
            </a:r>
            <a:r>
              <a:rPr lang="en-IN" sz="2000" dirty="0">
                <a:latin typeface="Arial Narrow" panose="020B0606020202030204" pitchFamily="34" charset="0"/>
              </a:rPr>
              <a:t>= </a:t>
            </a:r>
            <a:r>
              <a:rPr lang="en-IN" sz="2000" dirty="0" smtClean="0">
                <a:latin typeface="Arial Narrow" panose="020B0606020202030204" pitchFamily="34" charset="0"/>
              </a:rPr>
              <a:t>0.979 </a:t>
            </a:r>
          </a:p>
          <a:p>
            <a:r>
              <a:rPr lang="en-IN" sz="2000" dirty="0" smtClean="0">
                <a:latin typeface="Arial Narrow" panose="020B0606020202030204" pitchFamily="34" charset="0"/>
              </a:rPr>
              <a:t>F1 </a:t>
            </a:r>
            <a:r>
              <a:rPr lang="en-IN" sz="2000" dirty="0">
                <a:latin typeface="Arial Narrow" panose="020B0606020202030204" pitchFamily="34" charset="0"/>
              </a:rPr>
              <a:t>Score = </a:t>
            </a:r>
            <a:r>
              <a:rPr lang="en-IN" sz="2000" dirty="0" smtClean="0">
                <a:latin typeface="Arial Narrow" panose="020B0606020202030204" pitchFamily="34" charset="0"/>
              </a:rPr>
              <a:t>0.963</a:t>
            </a:r>
            <a:endParaRPr lang="en-IN" sz="2000" dirty="0"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07" y="3212976"/>
            <a:ext cx="4168659" cy="30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7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0331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 GRAPH OF BEST MODELS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56" y="2324100"/>
            <a:ext cx="4972300" cy="3508375"/>
          </a:xfrm>
        </p:spPr>
      </p:pic>
    </p:spTree>
    <p:extLst>
      <p:ext uri="{BB962C8B-B14F-4D97-AF65-F5344CB8AC3E}">
        <p14:creationId xmlns:p14="http://schemas.microsoft.com/office/powerpoint/2010/main" val="22837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80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342</TotalTime>
  <Words>253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Fake News Classifier</vt:lpstr>
      <vt:lpstr>Project Details</vt:lpstr>
      <vt:lpstr>Fake -News Detection Project </vt:lpstr>
      <vt:lpstr>Data Preprocessing</vt:lpstr>
      <vt:lpstr>PERFORMANCE METRICS</vt:lpstr>
      <vt:lpstr>Algorithms Used</vt:lpstr>
      <vt:lpstr>Best Model Performance</vt:lpstr>
      <vt:lpstr>ROC-AUC GRAPH OF BEST MODELS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Classifier</dc:title>
  <dc:creator>Admin</dc:creator>
  <cp:lastModifiedBy>Admin</cp:lastModifiedBy>
  <cp:revision>17</cp:revision>
  <dcterms:created xsi:type="dcterms:W3CDTF">2020-11-26T07:20:23Z</dcterms:created>
  <dcterms:modified xsi:type="dcterms:W3CDTF">2020-11-26T17:44:37Z</dcterms:modified>
</cp:coreProperties>
</file>