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57" r:id="rId2"/>
    <p:sldId id="258" r:id="rId3"/>
    <p:sldId id="265" r:id="rId4"/>
    <p:sldId id="259" r:id="rId5"/>
    <p:sldId id="266" r:id="rId6"/>
    <p:sldId id="260" r:id="rId7"/>
    <p:sldId id="272" r:id="rId8"/>
    <p:sldId id="27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4C204E7-D5AA-4C2C-BABC-687EAE3E41DC}"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204E7-D5AA-4C2C-BABC-687EAE3E41DC}"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204E7-D5AA-4C2C-BABC-687EAE3E41DC}"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204E7-D5AA-4C2C-BABC-687EAE3E41DC}"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24C204E7-D5AA-4C2C-BABC-687EAE3E41DC}" type="datetimeFigureOut">
              <a:rPr lang="en-IN" smtClean="0"/>
              <a:t>06-12-2020</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F90DD66A-84EE-4C55-93AA-EB0E9528006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204E7-D5AA-4C2C-BABC-687EAE3E41DC}"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204E7-D5AA-4C2C-BABC-687EAE3E41DC}"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204E7-D5AA-4C2C-BABC-687EAE3E41DC}"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204E7-D5AA-4C2C-BABC-687EAE3E41DC}" type="datetimeFigureOut">
              <a:rPr lang="en-IN" smtClean="0"/>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DD66A-84EE-4C55-93AA-EB0E952800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C204E7-D5AA-4C2C-BABC-687EAE3E41DC}"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24C204E7-D5AA-4C2C-BABC-687EAE3E41DC}"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4C204E7-D5AA-4C2C-BABC-687EAE3E41DC}" type="datetimeFigureOut">
              <a:rPr lang="en-IN" smtClean="0"/>
              <a:t>06-12-2020</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90DD66A-84EE-4C55-93AA-EB0E9528006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76872"/>
            <a:ext cx="4392488" cy="2448272"/>
          </a:xfrm>
        </p:spPr>
        <p:txBody>
          <a:bodyPr>
            <a:normAutofit/>
          </a:bodyPr>
          <a:lstStyle/>
          <a:p>
            <a:r>
              <a:rPr lang="en-IN" sz="4400" dirty="0">
                <a:latin typeface="Footlight MT Light" panose="0204060206030A020304" pitchFamily="18" charset="0"/>
              </a:rPr>
              <a:t>MALIGNANT COMMENTS CLASSIFICATION</a:t>
            </a:r>
          </a:p>
        </p:txBody>
      </p:sp>
      <p:sp>
        <p:nvSpPr>
          <p:cNvPr id="3" name="Subtitle 2"/>
          <p:cNvSpPr>
            <a:spLocks noGrp="1"/>
          </p:cNvSpPr>
          <p:nvPr>
            <p:ph type="subTitle" idx="1"/>
          </p:nvPr>
        </p:nvSpPr>
        <p:spPr>
          <a:xfrm>
            <a:off x="5292080" y="5085184"/>
            <a:ext cx="2088232" cy="1008112"/>
          </a:xfrm>
          <a:solidFill>
            <a:schemeClr val="bg2">
              <a:lumMod val="50000"/>
            </a:schemeClr>
          </a:solidFill>
        </p:spPr>
        <p:txBody>
          <a:bodyPr>
            <a:noAutofit/>
          </a:bodyPr>
          <a:lstStyle/>
          <a:p>
            <a:r>
              <a:rPr lang="en-US" sz="2400" b="1" dirty="0" smtClean="0">
                <a:solidFill>
                  <a:schemeClr val="accent2">
                    <a:lumMod val="60000"/>
                    <a:lumOff val="40000"/>
                  </a:schemeClr>
                </a:solidFill>
                <a:latin typeface="Footlight MT Light" panose="0204060206030A020304" pitchFamily="18" charset="0"/>
                <a:ea typeface="Verdana" panose="020B0604030504040204" pitchFamily="34" charset="0"/>
              </a:rPr>
              <a:t>Submitted by:</a:t>
            </a:r>
          </a:p>
          <a:p>
            <a:r>
              <a:rPr lang="en-US" sz="2400" b="1" dirty="0" err="1" smtClean="0">
                <a:solidFill>
                  <a:schemeClr val="accent2">
                    <a:lumMod val="60000"/>
                    <a:lumOff val="40000"/>
                  </a:schemeClr>
                </a:solidFill>
                <a:latin typeface="Footlight MT Light" panose="0204060206030A020304" pitchFamily="18" charset="0"/>
                <a:ea typeface="Verdana" panose="020B0604030504040204" pitchFamily="34" charset="0"/>
              </a:rPr>
              <a:t>Avinash</a:t>
            </a:r>
            <a:r>
              <a:rPr lang="en-US" sz="2400" b="1" dirty="0" smtClean="0">
                <a:solidFill>
                  <a:schemeClr val="accent2">
                    <a:lumMod val="60000"/>
                    <a:lumOff val="40000"/>
                  </a:schemeClr>
                </a:solidFill>
                <a:latin typeface="Footlight MT Light" panose="0204060206030A020304" pitchFamily="18" charset="0"/>
                <a:ea typeface="Verdana" panose="020B0604030504040204" pitchFamily="34" charset="0"/>
              </a:rPr>
              <a:t> </a:t>
            </a:r>
            <a:r>
              <a:rPr lang="en-US" sz="2400" b="1" dirty="0" err="1" smtClean="0">
                <a:solidFill>
                  <a:schemeClr val="accent2">
                    <a:lumMod val="60000"/>
                    <a:lumOff val="40000"/>
                  </a:schemeClr>
                </a:solidFill>
                <a:latin typeface="Footlight MT Light" panose="0204060206030A020304" pitchFamily="18" charset="0"/>
                <a:ea typeface="Verdana" panose="020B0604030504040204" pitchFamily="34" charset="0"/>
              </a:rPr>
              <a:t>singh</a:t>
            </a:r>
            <a:endParaRPr lang="en-IN" sz="2400" b="1" dirty="0">
              <a:solidFill>
                <a:schemeClr val="accent2">
                  <a:lumMod val="60000"/>
                  <a:lumOff val="40000"/>
                </a:schemeClr>
              </a:solidFill>
              <a:latin typeface="Footlight MT Light" panose="0204060206030A020304" pitchFamily="18" charset="0"/>
              <a:ea typeface="Verdana" panose="020B0604030504040204" pitchFamily="34" charset="0"/>
            </a:endParaRPr>
          </a:p>
        </p:txBody>
      </p:sp>
    </p:spTree>
    <p:extLst>
      <p:ext uri="{BB962C8B-B14F-4D97-AF65-F5344CB8AC3E}">
        <p14:creationId xmlns:p14="http://schemas.microsoft.com/office/powerpoint/2010/main" val="1004669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Footlight MT Light" panose="0204060206030A020304" pitchFamily="18" charset="0"/>
              </a:rPr>
              <a:t>Project Details</a:t>
            </a:r>
            <a:endParaRPr lang="en-IN" sz="4000" b="1" dirty="0">
              <a:latin typeface="Footlight MT Light" panose="0204060206030A020304" pitchFamily="18" charset="0"/>
            </a:endParaRPr>
          </a:p>
        </p:txBody>
      </p:sp>
      <p:sp>
        <p:nvSpPr>
          <p:cNvPr id="3" name="Content Placeholder 2"/>
          <p:cNvSpPr>
            <a:spLocks noGrp="1"/>
          </p:cNvSpPr>
          <p:nvPr>
            <p:ph idx="1"/>
          </p:nvPr>
        </p:nvSpPr>
        <p:spPr/>
        <p:txBody>
          <a:bodyPr>
            <a:normAutofit/>
          </a:bodyPr>
          <a:lstStyle/>
          <a:p>
            <a:pPr algn="just">
              <a:buFont typeface="Courier New" panose="02070309020205020404" pitchFamily="49" charset="0"/>
              <a:buChar char="o"/>
            </a:pPr>
            <a:r>
              <a:rPr lang="en-US" dirty="0" smtClean="0">
                <a:latin typeface="Footlight MT Light" panose="0204060206030A020304" pitchFamily="18" charset="0"/>
              </a:rPr>
              <a:t>Project Source : Flip </a:t>
            </a:r>
            <a:r>
              <a:rPr lang="en-US" dirty="0" err="1" smtClean="0">
                <a:latin typeface="Footlight MT Light" panose="0204060206030A020304" pitchFamily="18" charset="0"/>
              </a:rPr>
              <a:t>Robo</a:t>
            </a:r>
            <a:r>
              <a:rPr lang="en-US" dirty="0" smtClean="0">
                <a:latin typeface="Footlight MT Light" panose="0204060206030A020304" pitchFamily="18" charset="0"/>
              </a:rPr>
              <a:t> Technologies</a:t>
            </a:r>
          </a:p>
          <a:p>
            <a:pPr algn="just">
              <a:buFont typeface="Courier New" panose="02070309020205020404" pitchFamily="49" charset="0"/>
              <a:buChar char="o"/>
            </a:pPr>
            <a:r>
              <a:rPr lang="en-US" dirty="0" smtClean="0">
                <a:latin typeface="Footlight MT Light" panose="0204060206030A020304" pitchFamily="18" charset="0"/>
              </a:rPr>
              <a:t>Mentor : </a:t>
            </a:r>
            <a:r>
              <a:rPr lang="en-US" dirty="0">
                <a:latin typeface="Footlight MT Light" panose="0204060206030A020304" pitchFamily="18" charset="0"/>
              </a:rPr>
              <a:t>N</a:t>
            </a:r>
            <a:r>
              <a:rPr lang="en-US" dirty="0" smtClean="0">
                <a:latin typeface="Footlight MT Light" panose="0204060206030A020304" pitchFamily="18" charset="0"/>
              </a:rPr>
              <a:t>itin Mishra</a:t>
            </a:r>
          </a:p>
          <a:p>
            <a:pPr algn="just">
              <a:buFont typeface="Courier New" panose="02070309020205020404" pitchFamily="49" charset="0"/>
              <a:buChar char="o"/>
            </a:pPr>
            <a:r>
              <a:rPr lang="en-US" dirty="0" smtClean="0">
                <a:latin typeface="Footlight MT Light" panose="0204060206030A020304" pitchFamily="18" charset="0"/>
              </a:rPr>
              <a:t>Guidelines Source : </a:t>
            </a:r>
            <a:r>
              <a:rPr lang="en-US" dirty="0" err="1" smtClean="0">
                <a:solidFill>
                  <a:schemeClr val="tx1"/>
                </a:solidFill>
                <a:latin typeface="Footlight MT Light" panose="0204060206030A020304" pitchFamily="18" charset="0"/>
                <a:cs typeface="Times New Roman" panose="02020603050405020304" pitchFamily="18" charset="0"/>
              </a:rPr>
              <a:t>Youtube</a:t>
            </a:r>
            <a:r>
              <a:rPr lang="en-US" dirty="0" smtClean="0">
                <a:solidFill>
                  <a:schemeClr val="tx1"/>
                </a:solidFill>
                <a:latin typeface="Footlight MT Light" panose="0204060206030A020304" pitchFamily="18" charset="0"/>
                <a:cs typeface="Times New Roman" panose="02020603050405020304" pitchFamily="18" charset="0"/>
              </a:rPr>
              <a:t>, </a:t>
            </a:r>
            <a:r>
              <a:rPr lang="en-US" dirty="0" err="1" smtClean="0">
                <a:solidFill>
                  <a:schemeClr val="tx1"/>
                </a:solidFill>
                <a:latin typeface="Footlight MT Light" panose="0204060206030A020304" pitchFamily="18" charset="0"/>
                <a:cs typeface="Times New Roman" panose="02020603050405020304" pitchFamily="18" charset="0"/>
              </a:rPr>
              <a:t>Medium,Kaggle</a:t>
            </a:r>
            <a:endParaRPr lang="en-US" dirty="0" smtClean="0">
              <a:latin typeface="Footlight MT Light" panose="0204060206030A020304" pitchFamily="18" charset="0"/>
            </a:endParaRPr>
          </a:p>
          <a:p>
            <a:pPr algn="just">
              <a:buFont typeface="Courier New" panose="02070309020205020404" pitchFamily="49" charset="0"/>
              <a:buChar char="o"/>
            </a:pPr>
            <a:r>
              <a:rPr lang="en-US" dirty="0" smtClean="0">
                <a:latin typeface="Footlight MT Light" panose="0204060206030A020304" pitchFamily="18" charset="0"/>
              </a:rPr>
              <a:t>Platforms : </a:t>
            </a:r>
            <a:r>
              <a:rPr lang="en-US" dirty="0" err="1" smtClean="0">
                <a:latin typeface="Footlight MT Light" panose="0204060206030A020304" pitchFamily="18" charset="0"/>
              </a:rPr>
              <a:t>Jupyter</a:t>
            </a:r>
            <a:r>
              <a:rPr lang="en-US" dirty="0" smtClean="0">
                <a:latin typeface="Footlight MT Light" panose="0204060206030A020304" pitchFamily="18" charset="0"/>
              </a:rPr>
              <a:t> Notebook</a:t>
            </a:r>
            <a:endParaRPr lang="en-US" dirty="0" smtClean="0">
              <a:latin typeface="Footlight MT Light" panose="0204060206030A020304" pitchFamily="18" charset="0"/>
            </a:endParaRPr>
          </a:p>
          <a:p>
            <a:pPr algn="just">
              <a:buFont typeface="Courier New" panose="02070309020205020404" pitchFamily="49" charset="0"/>
              <a:buChar char="o"/>
            </a:pPr>
            <a:r>
              <a:rPr lang="en-US" dirty="0" smtClean="0">
                <a:latin typeface="Footlight MT Light" panose="0204060206030A020304" pitchFamily="18" charset="0"/>
              </a:rPr>
              <a:t>Libraries :NLTK, Pandas, </a:t>
            </a:r>
            <a:r>
              <a:rPr lang="en-US" dirty="0" err="1" smtClean="0">
                <a:latin typeface="Footlight MT Light" panose="0204060206030A020304" pitchFamily="18" charset="0"/>
              </a:rPr>
              <a:t>Matplotlib</a:t>
            </a:r>
            <a:r>
              <a:rPr lang="en-US" dirty="0" smtClean="0">
                <a:latin typeface="Footlight MT Light" panose="0204060206030A020304" pitchFamily="18" charset="0"/>
              </a:rPr>
              <a:t>, </a:t>
            </a:r>
            <a:r>
              <a:rPr lang="en-US" dirty="0" err="1" smtClean="0">
                <a:latin typeface="Footlight MT Light" panose="0204060206030A020304" pitchFamily="18" charset="0"/>
              </a:rPr>
              <a:t>Seaborn</a:t>
            </a:r>
            <a:r>
              <a:rPr lang="en-US" dirty="0" smtClean="0">
                <a:latin typeface="Footlight MT Light" panose="0204060206030A020304" pitchFamily="18" charset="0"/>
              </a:rPr>
              <a:t>, </a:t>
            </a:r>
            <a:r>
              <a:rPr lang="en-US" dirty="0" err="1" smtClean="0">
                <a:latin typeface="Footlight MT Light" panose="0204060206030A020304" pitchFamily="18" charset="0"/>
              </a:rPr>
              <a:t>Sklearn</a:t>
            </a:r>
            <a:endParaRPr lang="en-IN" dirty="0" smtClean="0">
              <a:latin typeface="Footlight MT Light" panose="0204060206030A020304" pitchFamily="18" charset="0"/>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016672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4"/>
            <a:ext cx="7024744" cy="864096"/>
          </a:xfrm>
        </p:spPr>
        <p:txBody>
          <a:bodyPr>
            <a:normAutofit/>
          </a:bodyPr>
          <a:lstStyle/>
          <a:p>
            <a:r>
              <a:rPr lang="en-US" sz="4000" dirty="0" smtClean="0">
                <a:latin typeface="Footlight MT Light" panose="0204060206030A020304" pitchFamily="18" charset="0"/>
              </a:rPr>
              <a:t>Malignant comment</a:t>
            </a:r>
            <a:r>
              <a:rPr lang="en-US" sz="4000" dirty="0" smtClean="0">
                <a:latin typeface="Footlight MT Light" panose="0204060206030A020304" pitchFamily="18" charset="0"/>
              </a:rPr>
              <a:t> </a:t>
            </a:r>
            <a:r>
              <a:rPr lang="en-US" sz="4000" dirty="0">
                <a:latin typeface="Footlight MT Light" panose="0204060206030A020304" pitchFamily="18" charset="0"/>
              </a:rPr>
              <a:t>Project </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1115616" y="1556792"/>
            <a:ext cx="7200800" cy="4968552"/>
          </a:xfrm>
        </p:spPr>
        <p:txBody>
          <a:bodyPr>
            <a:normAutofit fontScale="70000" lnSpcReduction="20000"/>
          </a:bodyPr>
          <a:lstStyle/>
          <a:p>
            <a:pPr marL="0" indent="0">
              <a:buNone/>
            </a:pPr>
            <a:r>
              <a:rPr lang="en-US" sz="3800" b="1" dirty="0">
                <a:latin typeface="Footlight MT Light" panose="0204060206030A020304" pitchFamily="18" charset="0"/>
              </a:rPr>
              <a:t>Problem statement:</a:t>
            </a:r>
            <a:endParaRPr lang="en-IN" sz="3800" b="1" dirty="0">
              <a:latin typeface="Footlight MT Light" panose="0204060206030A020304" pitchFamily="18" charset="0"/>
            </a:endParaRPr>
          </a:p>
          <a:p>
            <a:pPr>
              <a:buFont typeface="Wingdings" panose="05000000000000000000" pitchFamily="2" charset="2"/>
              <a:buChar char="Ø"/>
            </a:pPr>
            <a:r>
              <a:rPr lang="en-IN" dirty="0">
                <a:latin typeface="Footlight MT Light" panose="0204060206030A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Wingdings" panose="05000000000000000000" pitchFamily="2" charset="2"/>
              <a:buChar char="Ø"/>
            </a:pPr>
            <a:r>
              <a:rPr lang="en-IN" dirty="0">
                <a:latin typeface="Footlight MT Light" panose="0204060206030A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buFont typeface="Wingdings" panose="05000000000000000000" pitchFamily="2" charset="2"/>
              <a:buChar char="Ø"/>
            </a:pPr>
            <a:r>
              <a:rPr lang="en-IN" dirty="0">
                <a:latin typeface="Footlight MT Light" panose="0204060206030A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Font typeface="Wingdings" panose="05000000000000000000" pitchFamily="2" charset="2"/>
              <a:buChar char="Ø"/>
            </a:pPr>
            <a:r>
              <a:rPr lang="en-IN" dirty="0">
                <a:latin typeface="Footlight MT Light" panose="0204060206030A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latin typeface="Footlight MT Light" panose="0204060206030A020304" pitchFamily="18" charset="0"/>
              </a:rPr>
              <a:t>unoffensive</a:t>
            </a:r>
            <a:r>
              <a:rPr lang="en-IN" dirty="0">
                <a:latin typeface="Footlight MT Light" panose="0204060206030A020304" pitchFamily="18" charset="0"/>
              </a:rPr>
              <a:t>, but “u are an idiot” is clearly offensive</a:t>
            </a:r>
            <a:r>
              <a:rPr lang="en-IN" dirty="0" smtClean="0">
                <a:latin typeface="Footlight MT Light" panose="0204060206030A020304" pitchFamily="18" charset="0"/>
              </a:rPr>
              <a:t>.</a:t>
            </a:r>
            <a:endParaRPr lang="en-IN" dirty="0">
              <a:latin typeface="Footlight MT Light" panose="0204060206030A020304" pitchFamily="18" charset="0"/>
            </a:endParaRPr>
          </a:p>
        </p:txBody>
      </p:sp>
    </p:spTree>
    <p:extLst>
      <p:ext uri="{BB962C8B-B14F-4D97-AF65-F5344CB8AC3E}">
        <p14:creationId xmlns:p14="http://schemas.microsoft.com/office/powerpoint/2010/main" val="344133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5760758" cy="1080120"/>
          </a:xfrm>
        </p:spPr>
        <p:txBody>
          <a:bodyPr>
            <a:normAutofit/>
          </a:bodyPr>
          <a:lstStyle/>
          <a:p>
            <a:r>
              <a:rPr lang="en-IN" sz="4000" dirty="0" smtClean="0">
                <a:latin typeface="Footlight MT Light" panose="0204060206030A020304" pitchFamily="18" charset="0"/>
              </a:rPr>
              <a:t>Data </a:t>
            </a:r>
            <a:r>
              <a:rPr lang="en-IN" sz="4000" dirty="0" err="1" smtClean="0">
                <a:latin typeface="Footlight MT Light" panose="0204060206030A020304" pitchFamily="18" charset="0"/>
              </a:rPr>
              <a:t>Preprocessing</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1115616" y="1772816"/>
            <a:ext cx="6777317" cy="4176464"/>
          </a:xfrm>
        </p:spPr>
        <p:txBody>
          <a:bodyPr>
            <a:normAutofit fontScale="25000" lnSpcReduction="20000"/>
          </a:bodyPr>
          <a:lstStyle/>
          <a:p>
            <a:pPr>
              <a:buFont typeface="Wingdings" panose="05000000000000000000" pitchFamily="2" charset="2"/>
              <a:buChar char="Ø"/>
            </a:pPr>
            <a:r>
              <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The first step in the data pre-processin</a:t>
            </a:r>
            <a:r>
              <a:rPr lang="en-IN" sz="9600" dirty="0" smtClean="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g is to obtained the whole information about the </a:t>
            </a:r>
            <a:r>
              <a:rPr lang="en-IN" sz="9600" dirty="0" err="1" smtClean="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dataframe</a:t>
            </a:r>
            <a:r>
              <a:rPr lang="en-IN" sz="9600" dirty="0" smtClean="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 including the index datatype, row and columns, non-null values and memory usage.</a:t>
            </a:r>
          </a:p>
          <a:p>
            <a:pPr>
              <a:buFont typeface="Wingdings" panose="05000000000000000000" pitchFamily="2" charset="2"/>
              <a:buChar char="Ø"/>
            </a:pPr>
            <a:r>
              <a:rPr lang="en-IN" sz="9600" dirty="0">
                <a:latin typeface="Footlight MT Light" panose="0204060206030A020304" pitchFamily="18" charset="0"/>
                <a:ea typeface="Verdana" panose="020B0604030504040204" pitchFamily="34" charset="0"/>
                <a:cs typeface="Times New Roman" panose="02020603050405020304" pitchFamily="18" charset="0"/>
              </a:rPr>
              <a:t>G</a:t>
            </a:r>
            <a:r>
              <a:rPr lang="en-IN" sz="9600" dirty="0" smtClean="0">
                <a:latin typeface="Footlight MT Light" panose="0204060206030A020304" pitchFamily="18" charset="0"/>
                <a:ea typeface="Verdana" panose="020B0604030504040204" pitchFamily="34" charset="0"/>
                <a:cs typeface="Times New Roman" panose="02020603050405020304" pitchFamily="18" charset="0"/>
              </a:rPr>
              <a:t>iven </a:t>
            </a:r>
            <a:r>
              <a:rPr lang="en-IN" sz="9600" dirty="0" smtClean="0">
                <a:latin typeface="Footlight MT Light" panose="0204060206030A020304" pitchFamily="18" charset="0"/>
                <a:ea typeface="Verdana" panose="020B0604030504040204" pitchFamily="34" charset="0"/>
                <a:cs typeface="Times New Roman" panose="02020603050405020304" pitchFamily="18" charset="0"/>
              </a:rPr>
              <a:t>dataset is a text data and there is </a:t>
            </a:r>
            <a:r>
              <a:rPr lang="en-IN" sz="9600" dirty="0" smtClean="0">
                <a:latin typeface="Footlight MT Light" panose="0204060206030A020304" pitchFamily="18" charset="0"/>
                <a:ea typeface="Verdana" panose="020B0604030504040204" pitchFamily="34" charset="0"/>
                <a:cs typeface="Times New Roman" panose="02020603050405020304" pitchFamily="18" charset="0"/>
              </a:rPr>
              <a:t>no null value.</a:t>
            </a:r>
            <a:endParaRPr lang="en-IN" sz="9600" dirty="0" smtClean="0">
              <a:solidFill>
                <a:schemeClr val="tx1"/>
              </a:solidFill>
              <a:latin typeface="Footlight MT Light" panose="0204060206030A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Ø"/>
            </a:pPr>
            <a:r>
              <a:rPr lang="en-IN" sz="9600" dirty="0" smtClean="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D</a:t>
            </a:r>
            <a:r>
              <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ropping </a:t>
            </a:r>
            <a:r>
              <a:rPr lang="en-US" sz="9600" dirty="0" smtClean="0">
                <a:latin typeface="Footlight MT Light" panose="0204060206030A020304" pitchFamily="18" charset="0"/>
                <a:ea typeface="Verdana" panose="020B0604030504040204" pitchFamily="34" charset="0"/>
              </a:rPr>
              <a:t>id </a:t>
            </a:r>
            <a:r>
              <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column </a:t>
            </a:r>
            <a:r>
              <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because it does not give any predictive </a:t>
            </a:r>
            <a:r>
              <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information.</a:t>
            </a:r>
            <a:endPar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Ø"/>
            </a:pPr>
            <a:r>
              <a:rPr lang="en-IN" sz="9600" dirty="0" smtClean="0">
                <a:latin typeface="Footlight MT Light" panose="0204060206030A020304" pitchFamily="18" charset="0"/>
                <a:ea typeface="Verdana" panose="020B0604030504040204" pitchFamily="34" charset="0"/>
                <a:cs typeface="Times New Roman" panose="02020603050405020304" pitchFamily="18" charset="0"/>
              </a:rPr>
              <a:t>Removing all frequent words and string punctuations </a:t>
            </a:r>
            <a:r>
              <a:rPr lang="en-IN" sz="9600" dirty="0">
                <a:latin typeface="Footlight MT Light" panose="0204060206030A020304" pitchFamily="18" charset="0"/>
                <a:ea typeface="Verdana" panose="020B0604030504040204" pitchFamily="34" charset="0"/>
                <a:cs typeface="Times New Roman" panose="02020603050405020304" pitchFamily="18" charset="0"/>
              </a:rPr>
              <a:t> </a:t>
            </a:r>
            <a:r>
              <a:rPr lang="en-IN" sz="9600" dirty="0" smtClean="0">
                <a:latin typeface="Footlight MT Light" panose="0204060206030A020304" pitchFamily="18" charset="0"/>
                <a:ea typeface="Verdana" panose="020B0604030504040204" pitchFamily="34" charset="0"/>
                <a:cs typeface="Times New Roman" panose="02020603050405020304" pitchFamily="18" charset="0"/>
              </a:rPr>
              <a:t>so that dataset will only hold importance token.</a:t>
            </a:r>
            <a:endParaRPr lang="en-IN" sz="9600" dirty="0" smtClean="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Ø"/>
            </a:pPr>
            <a:r>
              <a:rPr lang="en-IN" sz="9600" dirty="0" smtClean="0">
                <a:latin typeface="Footlight MT Light" panose="0204060206030A020304" pitchFamily="18" charset="0"/>
                <a:ea typeface="Verdana" panose="020B0604030504040204" pitchFamily="34" charset="0"/>
              </a:rPr>
              <a:t>Word embedding techniques of </a:t>
            </a:r>
            <a:r>
              <a:rPr lang="en-IN" sz="9600" dirty="0" err="1">
                <a:latin typeface="Footlight MT Light" panose="0204060206030A020304" pitchFamily="18" charset="0"/>
                <a:ea typeface="Verdana" panose="020B0604030504040204" pitchFamily="34" charset="0"/>
              </a:rPr>
              <a:t>CountVectorizer</a:t>
            </a:r>
            <a:r>
              <a:rPr lang="en-IN" sz="9600" dirty="0">
                <a:latin typeface="Footlight MT Light" panose="0204060206030A020304" pitchFamily="18" charset="0"/>
                <a:ea typeface="Verdana" panose="020B0604030504040204" pitchFamily="34" charset="0"/>
              </a:rPr>
              <a:t> </a:t>
            </a:r>
            <a:r>
              <a:rPr lang="en-IN" sz="9600" dirty="0" smtClean="0">
                <a:latin typeface="Footlight MT Light" panose="0204060206030A020304" pitchFamily="18" charset="0"/>
                <a:ea typeface="Verdana" panose="020B0604030504040204" pitchFamily="34" charset="0"/>
              </a:rPr>
              <a:t>is applied to the text features to convert the text to the vector form.</a:t>
            </a:r>
            <a:r>
              <a:rPr lang="en-US" sz="7200" dirty="0">
                <a:latin typeface="Footlight MT Light" panose="0204060206030A020304" pitchFamily="18" charset="0"/>
                <a:ea typeface="Verdana" panose="020B0604030504040204" pitchFamily="34" charset="0"/>
              </a:rPr>
              <a:t/>
            </a:r>
            <a:br>
              <a:rPr lang="en-US" sz="7200" dirty="0">
                <a:latin typeface="Footlight MT Light" panose="0204060206030A020304" pitchFamily="18" charset="0"/>
                <a:ea typeface="Verdana" panose="020B0604030504040204" pitchFamily="34" charset="0"/>
              </a:rPr>
            </a:br>
            <a:endParaRPr lang="en-US" sz="7200" dirty="0">
              <a:latin typeface="Footlight MT Light" panose="0204060206030A020304" pitchFamily="18" charset="0"/>
              <a:ea typeface="Verdana" panose="020B0604030504040204" pitchFamily="34" charset="0"/>
            </a:endParaRPr>
          </a:p>
          <a:p>
            <a:pPr algn="just">
              <a:buFont typeface="Wingdings" panose="05000000000000000000" pitchFamily="2" charset="2"/>
              <a:buChar char="Ø"/>
            </a:pPr>
            <a:endParaRPr lang="en-IN" sz="20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3284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Footlight MT Light" panose="0204060206030A020304" pitchFamily="18" charset="0"/>
                <a:cs typeface="Times New Roman" panose="02020603050405020304" pitchFamily="18" charset="0"/>
              </a:rPr>
              <a:t>PERFORMANCE METRICS</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755576" y="1988840"/>
            <a:ext cx="7560840" cy="4309939"/>
          </a:xfrm>
        </p:spPr>
        <p:txBody>
          <a:bodyPr/>
          <a:lstStyle/>
          <a:p>
            <a:pPr marL="0" indent="0">
              <a:buSzPct val="68000"/>
              <a:buNone/>
            </a:pPr>
            <a:r>
              <a:rPr lang="en-US" sz="2400" dirty="0" smtClean="0">
                <a:solidFill>
                  <a:schemeClr val="tx1"/>
                </a:solidFill>
                <a:latin typeface="Footlight MT Light" panose="0204060206030A020304" pitchFamily="18" charset="0"/>
                <a:cs typeface="Times New Roman" panose="02020603050405020304" pitchFamily="18" charset="0"/>
              </a:rPr>
              <a:t>The most important metrics to be taken into consideration are as follows:</a:t>
            </a:r>
          </a:p>
          <a:p>
            <a:pPr>
              <a:buSzPct val="68000"/>
              <a:buFont typeface="Wingdings" panose="05000000000000000000" pitchFamily="2" charset="2"/>
              <a:buChar char="Ø"/>
            </a:pPr>
            <a:r>
              <a:rPr lang="en-US" sz="2400" dirty="0" smtClean="0">
                <a:solidFill>
                  <a:schemeClr val="tx1"/>
                </a:solidFill>
                <a:latin typeface="Footlight MT Light" panose="0204060206030A020304" pitchFamily="18" charset="0"/>
                <a:cs typeface="Times New Roman" panose="02020603050405020304" pitchFamily="18" charset="0"/>
              </a:rPr>
              <a:t>F1-Score</a:t>
            </a:r>
          </a:p>
          <a:p>
            <a:pPr>
              <a:buSzPct val="68000"/>
              <a:buFont typeface="Wingdings" panose="05000000000000000000" pitchFamily="2" charset="2"/>
              <a:buChar char="Ø"/>
            </a:pPr>
            <a:r>
              <a:rPr lang="en-US" sz="2400" dirty="0" smtClean="0">
                <a:solidFill>
                  <a:schemeClr val="tx1"/>
                </a:solidFill>
                <a:latin typeface="Footlight MT Light" panose="0204060206030A020304" pitchFamily="18" charset="0"/>
                <a:cs typeface="Times New Roman" panose="02020603050405020304" pitchFamily="18" charset="0"/>
              </a:rPr>
              <a:t>Precision</a:t>
            </a:r>
          </a:p>
          <a:p>
            <a:pPr>
              <a:buSzPct val="68000"/>
              <a:buFont typeface="Wingdings" panose="05000000000000000000" pitchFamily="2" charset="2"/>
              <a:buChar char="Ø"/>
            </a:pPr>
            <a:r>
              <a:rPr lang="en-US" sz="2400" dirty="0" smtClean="0">
                <a:solidFill>
                  <a:schemeClr val="tx1"/>
                </a:solidFill>
                <a:latin typeface="Footlight MT Light" panose="0204060206030A020304" pitchFamily="18" charset="0"/>
                <a:cs typeface="Times New Roman" panose="02020603050405020304" pitchFamily="18" charset="0"/>
              </a:rPr>
              <a:t>Recall</a:t>
            </a:r>
          </a:p>
          <a:p>
            <a:pPr>
              <a:buSzPct val="68000"/>
              <a:buFont typeface="Wingdings" panose="05000000000000000000" pitchFamily="2" charset="2"/>
              <a:buChar char="Ø"/>
            </a:pPr>
            <a:r>
              <a:rPr lang="en-US" sz="2400" dirty="0" smtClean="0">
                <a:solidFill>
                  <a:schemeClr val="tx1"/>
                </a:solidFill>
                <a:latin typeface="Footlight MT Light" panose="0204060206030A020304" pitchFamily="18" charset="0"/>
                <a:cs typeface="Times New Roman" panose="02020603050405020304" pitchFamily="18" charset="0"/>
              </a:rPr>
              <a:t>ROC-AUC Curve</a:t>
            </a:r>
            <a:endParaRPr lang="en-IN" sz="2400" dirty="0" smtClean="0">
              <a:solidFill>
                <a:schemeClr val="tx1"/>
              </a:solidFill>
              <a:latin typeface="Footlight MT Light" panose="0204060206030A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5160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1008112"/>
          </a:xfrm>
        </p:spPr>
        <p:txBody>
          <a:bodyPr>
            <a:normAutofit/>
          </a:bodyPr>
          <a:lstStyle/>
          <a:p>
            <a:r>
              <a:rPr lang="en-IN" sz="4000" dirty="0" smtClean="0">
                <a:latin typeface="Footlight MT Light" panose="0204060206030A020304" pitchFamily="18" charset="0"/>
              </a:rPr>
              <a:t>Algorithms Used</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457200" y="1988840"/>
            <a:ext cx="8229600" cy="4137323"/>
          </a:xfrm>
        </p:spPr>
        <p:txBody>
          <a:bodyPr>
            <a:normAutofit/>
          </a:bodyPr>
          <a:lstStyle/>
          <a:p>
            <a:pPr marL="0" marR="0" indent="0">
              <a:lnSpc>
                <a:spcPct val="107000"/>
              </a:lnSpc>
              <a:spcBef>
                <a:spcPts val="0"/>
              </a:spcBef>
              <a:spcAft>
                <a:spcPts val="800"/>
              </a:spcAft>
              <a:buNone/>
            </a:pPr>
            <a:r>
              <a:rPr lang="en-IN" sz="2400" dirty="0" smtClean="0">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Following are the algorithms that is applied on this dataset:</a:t>
            </a:r>
          </a:p>
          <a:p>
            <a:pPr marL="857250" lvl="1" indent="-457200">
              <a:lnSpc>
                <a:spcPct val="107000"/>
              </a:lnSpc>
              <a:spcBef>
                <a:spcPts val="0"/>
              </a:spcBef>
              <a:spcAft>
                <a:spcPts val="800"/>
              </a:spcAft>
              <a:buFont typeface="Wingdings" panose="05000000000000000000" pitchFamily="2" charset="2"/>
              <a:buChar char="Ø"/>
            </a:pP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LogisticRegression</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smtClean="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KNeighborsClassifier</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smtClean="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MultinomialNB</a:t>
            </a:r>
            <a:r>
              <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 </a:t>
            </a: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BernoulliNB</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smtClean="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LinearSVC</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742950" lvl="1" indent="-342900">
              <a:lnSpc>
                <a:spcPct val="107000"/>
              </a:lnSpc>
              <a:spcBef>
                <a:spcPts val="0"/>
              </a:spcBef>
              <a:spcAft>
                <a:spcPts val="800"/>
              </a:spcAft>
              <a:buFont typeface="Wingdings" panose="05000000000000000000" pitchFamily="2" charset="2"/>
              <a:buChar char="Ø"/>
            </a:pPr>
            <a:r>
              <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 </a:t>
            </a:r>
            <a:r>
              <a:rPr lang="en-IN" sz="2400" dirty="0" err="1" smtClean="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RandomForestClassifier</a:t>
            </a:r>
            <a:endParaRPr lang="en-IN" dirty="0">
              <a:latin typeface="Footlight MT Light" panose="0204060206030A020304" pitchFamily="18" charset="0"/>
            </a:endParaRPr>
          </a:p>
        </p:txBody>
      </p:sp>
    </p:spTree>
    <p:extLst>
      <p:ext uri="{BB962C8B-B14F-4D97-AF65-F5344CB8AC3E}">
        <p14:creationId xmlns:p14="http://schemas.microsoft.com/office/powerpoint/2010/main" val="2710392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32656"/>
            <a:ext cx="7024744" cy="1152128"/>
          </a:xfrm>
        </p:spPr>
        <p:txBody>
          <a:bodyPr>
            <a:normAutofit/>
          </a:bodyPr>
          <a:lstStyle/>
          <a:p>
            <a:r>
              <a:rPr lang="en-IN" sz="4000" dirty="0">
                <a:latin typeface="Footlight MT Light" panose="0204060206030A020304" pitchFamily="18" charset="0"/>
              </a:rPr>
              <a:t>Best Model Performance</a:t>
            </a:r>
          </a:p>
        </p:txBody>
      </p:sp>
      <p:sp>
        <p:nvSpPr>
          <p:cNvPr id="3" name="Content Placeholder 2"/>
          <p:cNvSpPr>
            <a:spLocks noGrp="1"/>
          </p:cNvSpPr>
          <p:nvPr>
            <p:ph idx="1"/>
          </p:nvPr>
        </p:nvSpPr>
        <p:spPr>
          <a:xfrm>
            <a:off x="457200" y="2492896"/>
            <a:ext cx="8229600" cy="3633267"/>
          </a:xfrm>
        </p:spPr>
        <p:txBody>
          <a:bodyPr>
            <a:normAutofit/>
          </a:bodyPr>
          <a:lstStyle/>
          <a:p>
            <a:pPr>
              <a:buFont typeface="Wingdings" panose="05000000000000000000" pitchFamily="2" charset="2"/>
              <a:buChar char="Ø"/>
            </a:pPr>
            <a:r>
              <a:rPr lang="en-US" sz="2000" dirty="0" err="1">
                <a:latin typeface="Footlight MT Light" panose="0204060206030A020304" pitchFamily="18" charset="0"/>
                <a:cs typeface="Times New Roman" panose="02020603050405020304" pitchFamily="18" charset="0"/>
              </a:rPr>
              <a:t>LinearSVM</a:t>
            </a:r>
            <a:r>
              <a:rPr lang="en-US" sz="2000" dirty="0">
                <a:latin typeface="Footlight MT Light" panose="0204060206030A020304" pitchFamily="18" charset="0"/>
                <a:cs typeface="Times New Roman" panose="02020603050405020304" pitchFamily="18" charset="0"/>
              </a:rPr>
              <a:t> and Random </a:t>
            </a:r>
            <a:r>
              <a:rPr lang="en-US" sz="2000" dirty="0" smtClean="0">
                <a:latin typeface="Footlight MT Light" panose="0204060206030A020304" pitchFamily="18" charset="0"/>
                <a:cs typeface="Times New Roman" panose="02020603050405020304" pitchFamily="18" charset="0"/>
              </a:rPr>
              <a:t>Forest </a:t>
            </a:r>
            <a:r>
              <a:rPr lang="en-US" sz="2000" dirty="0">
                <a:latin typeface="Footlight MT Light" panose="0204060206030A020304" pitchFamily="18" charset="0"/>
                <a:cs typeface="Times New Roman" panose="02020603050405020304" pitchFamily="18" charset="0"/>
              </a:rPr>
              <a:t>models perform best </a:t>
            </a:r>
            <a:r>
              <a:rPr lang="en-US" sz="2000" dirty="0" smtClean="0">
                <a:latin typeface="Footlight MT Light" panose="0204060206030A020304" pitchFamily="18" charset="0"/>
                <a:cs typeface="Times New Roman" panose="02020603050405020304" pitchFamily="18" charset="0"/>
              </a:rPr>
              <a:t> (</a:t>
            </a:r>
            <a:r>
              <a:rPr lang="en-US" sz="2000" dirty="0">
                <a:latin typeface="Footlight MT Light" panose="0204060206030A020304" pitchFamily="18" charset="0"/>
                <a:cs typeface="Times New Roman" panose="02020603050405020304" pitchFamily="18" charset="0"/>
              </a:rPr>
              <a:t>purple and brown lines seem to </a:t>
            </a:r>
            <a:r>
              <a:rPr lang="en-US" sz="2000" dirty="0" smtClean="0">
                <a:latin typeface="Footlight MT Light" panose="0204060206030A020304" pitchFamily="18" charset="0"/>
                <a:cs typeface="Times New Roman" panose="02020603050405020304" pitchFamily="18" charset="0"/>
              </a:rPr>
              <a:t>be </a:t>
            </a:r>
            <a:r>
              <a:rPr lang="en-US" sz="2000" dirty="0">
                <a:latin typeface="Footlight MT Light" panose="0204060206030A020304" pitchFamily="18" charset="0"/>
                <a:cs typeface="Times New Roman" panose="02020603050405020304" pitchFamily="18" charset="0"/>
              </a:rPr>
              <a:t>the highest).</a:t>
            </a:r>
            <a:endParaRPr lang="en-IN" sz="2000" dirty="0">
              <a:latin typeface="Footlight MT Light" panose="0204060206030A020304" pitchFamily="18" charset="0"/>
            </a:endParaRPr>
          </a:p>
          <a:p>
            <a:pPr marL="0" indent="0">
              <a:buNone/>
            </a:pPr>
            <a:endParaRPr lang="en-IN" sz="2000" dirty="0">
              <a:latin typeface="Arial Narrow" panose="020B0606020202030204" pitchFamily="34" charset="0"/>
            </a:endParaRPr>
          </a:p>
        </p:txBody>
      </p:sp>
    </p:spTree>
    <p:extLst>
      <p:ext uri="{BB962C8B-B14F-4D97-AF65-F5344CB8AC3E}">
        <p14:creationId xmlns:p14="http://schemas.microsoft.com/office/powerpoint/2010/main" val="76447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626" cy="792088"/>
          </a:xfrm>
        </p:spPr>
        <p:txBody>
          <a:bodyPr>
            <a:normAutofit/>
          </a:bodyPr>
          <a:lstStyle/>
          <a:p>
            <a:r>
              <a:rPr lang="en-US" sz="4000" dirty="0" smtClean="0">
                <a:latin typeface="Footlight MT Light" panose="0204060206030A020304" pitchFamily="18" charset="0"/>
                <a:cs typeface="Times New Roman" panose="02020603050405020304" pitchFamily="18" charset="0"/>
              </a:rPr>
              <a:t>GRAPH </a:t>
            </a:r>
            <a:r>
              <a:rPr lang="en-US" sz="4000" dirty="0">
                <a:latin typeface="Footlight MT Light" panose="0204060206030A020304" pitchFamily="18" charset="0"/>
                <a:cs typeface="Times New Roman" panose="02020603050405020304" pitchFamily="18" charset="0"/>
              </a:rPr>
              <a:t>OF BEST MODELS</a:t>
            </a:r>
            <a:endParaRPr lang="en-IN" sz="4000" dirty="0">
              <a:latin typeface="Footlight MT Light" panose="0204060206030A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44824"/>
            <a:ext cx="6405219" cy="4492338"/>
          </a:xfrm>
        </p:spPr>
      </p:pic>
    </p:spTree>
    <p:extLst>
      <p:ext uri="{BB962C8B-B14F-4D97-AF65-F5344CB8AC3E}">
        <p14:creationId xmlns:p14="http://schemas.microsoft.com/office/powerpoint/2010/main" val="2283793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90266"/>
          </a:xfrm>
        </p:spPr>
        <p:txBody>
          <a:bodyPr>
            <a:normAutofit/>
          </a:bodyPr>
          <a:lstStyle/>
          <a:p>
            <a:r>
              <a:rPr lang="en-IN" sz="4400" dirty="0" smtClean="0">
                <a:latin typeface="Footlight MT Light" panose="0204060206030A020304" pitchFamily="18" charset="0"/>
              </a:rPr>
              <a:t>Thank you</a:t>
            </a:r>
            <a:endParaRPr lang="en-IN" sz="4400" dirty="0">
              <a:latin typeface="Footlight MT Light" panose="0204060206030A020304" pitchFamily="18" charset="0"/>
            </a:endParaRPr>
          </a:p>
        </p:txBody>
      </p:sp>
    </p:spTree>
    <p:extLst>
      <p:ext uri="{BB962C8B-B14F-4D97-AF65-F5344CB8AC3E}">
        <p14:creationId xmlns:p14="http://schemas.microsoft.com/office/powerpoint/2010/main" val="461800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420</TotalTime>
  <Words>453</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Thatch</vt:lpstr>
      <vt:lpstr>MALIGNANT COMMENTS CLASSIFICATION</vt:lpstr>
      <vt:lpstr>Project Details</vt:lpstr>
      <vt:lpstr>Malignant comment Project </vt:lpstr>
      <vt:lpstr>Data Preprocessing</vt:lpstr>
      <vt:lpstr>PERFORMANCE METRICS</vt:lpstr>
      <vt:lpstr>Algorithms Used</vt:lpstr>
      <vt:lpstr>Best Model Performance</vt:lpstr>
      <vt:lpstr>GRAPH OF BEST MODELS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Admin</dc:creator>
  <cp:lastModifiedBy>Admin</cp:lastModifiedBy>
  <cp:revision>23</cp:revision>
  <dcterms:created xsi:type="dcterms:W3CDTF">2020-11-26T07:20:23Z</dcterms:created>
  <dcterms:modified xsi:type="dcterms:W3CDTF">2020-12-06T17:04:26Z</dcterms:modified>
</cp:coreProperties>
</file>