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70" r:id="rId3"/>
    <p:sldId id="271" r:id="rId4"/>
    <p:sldId id="257" r:id="rId5"/>
    <p:sldId id="258" r:id="rId6"/>
    <p:sldId id="259" r:id="rId7"/>
    <p:sldId id="261" r:id="rId8"/>
    <p:sldId id="262" r:id="rId9"/>
    <p:sldId id="260" r:id="rId10"/>
    <p:sldId id="263" r:id="rId11"/>
    <p:sldId id="264" r:id="rId12"/>
    <p:sldId id="265" r:id="rId13"/>
    <p:sldId id="266" r:id="rId14"/>
    <p:sldId id="267" r:id="rId15"/>
    <p:sldId id="268" r:id="rId16"/>
    <p:sldId id="26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p:cViewPr varScale="1">
        <p:scale>
          <a:sx n="49" d="100"/>
          <a:sy n="49" d="100"/>
        </p:scale>
        <p:origin x="-129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9FE4CB6-C7F8-4B83-B889-F3247EA29DD3}" type="datetimeFigureOut">
              <a:rPr lang="en-IN" smtClean="0"/>
              <a:t>25-10-2021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CC11D11-553D-4BEC-8E92-74B7997D9ADD}"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FE4CB6-C7F8-4B83-B889-F3247EA29DD3}"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11D11-553D-4BEC-8E92-74B7997D9A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CC11D11-553D-4BEC-8E92-74B7997D9ADD}"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FE4CB6-C7F8-4B83-B889-F3247EA29DD3}"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FE4CB6-C7F8-4B83-B889-F3247EA29DD3}"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8CC11D11-553D-4BEC-8E92-74B7997D9ADD}"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A9FE4CB6-C7F8-4B83-B889-F3247EA29DD3}" type="datetimeFigureOut">
              <a:rPr lang="en-IN" smtClean="0"/>
              <a:t>25-10-2021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CC11D11-553D-4BEC-8E92-74B7997D9ADD}"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9FE4CB6-C7F8-4B83-B889-F3247EA29DD3}"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11D11-553D-4BEC-8E92-74B7997D9ADD}"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9FE4CB6-C7F8-4B83-B889-F3247EA29DD3}" type="datetimeFigureOut">
              <a:rPr lang="en-IN" smtClean="0"/>
              <a:t>25-10-2021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CC11D11-553D-4BEC-8E92-74B7997D9ADD}"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FE4CB6-C7F8-4B83-B889-F3247EA29DD3}"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8CC11D11-553D-4BEC-8E92-74B7997D9A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FE4CB6-C7F8-4B83-B889-F3247EA29DD3}"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CC11D11-553D-4BEC-8E92-74B7997D9A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CC11D11-553D-4BEC-8E92-74B7997D9ADD}"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9FE4CB6-C7F8-4B83-B889-F3247EA29DD3}" type="datetimeFigureOut">
              <a:rPr lang="en-IN" smtClean="0"/>
              <a:t>25-10-2021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CC11D11-553D-4BEC-8E92-74B7997D9ADD}"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9FE4CB6-C7F8-4B83-B889-F3247EA29DD3}" type="datetimeFigureOut">
              <a:rPr lang="en-IN" smtClean="0"/>
              <a:t>25-10-2021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9FE4CB6-C7F8-4B83-B889-F3247EA29DD3}" type="datetimeFigureOut">
              <a:rPr lang="en-IN" smtClean="0"/>
              <a:t>25-10-2021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CC11D11-553D-4BEC-8E92-74B7997D9ADD}"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sz="4400" b="1" dirty="0" smtClean="0"/>
              <a:t>Case Study – Architecture and Data Model</a:t>
            </a:r>
            <a:endParaRPr lang="en-IN" sz="4400" b="1" dirty="0"/>
          </a:p>
        </p:txBody>
      </p:sp>
    </p:spTree>
    <p:extLst>
      <p:ext uri="{BB962C8B-B14F-4D97-AF65-F5344CB8AC3E}">
        <p14:creationId xmlns:p14="http://schemas.microsoft.com/office/powerpoint/2010/main" val="384849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Testing Pipeline</a:t>
            </a:r>
            <a:endParaRPr lang="en-IN" b="1" dirty="0"/>
          </a:p>
        </p:txBody>
      </p:sp>
      <p:sp>
        <p:nvSpPr>
          <p:cNvPr id="3" name="Content Placeholder 2"/>
          <p:cNvSpPr>
            <a:spLocks noGrp="1"/>
          </p:cNvSpPr>
          <p:nvPr>
            <p:ph sz="quarter" idx="1"/>
          </p:nvPr>
        </p:nvSpPr>
        <p:spPr>
          <a:xfrm>
            <a:off x="323528" y="1700808"/>
            <a:ext cx="8503920" cy="4572000"/>
          </a:xfrm>
        </p:spPr>
        <p:txBody>
          <a:bodyPr>
            <a:normAutofit/>
          </a:bodyPr>
          <a:lstStyle/>
          <a:p>
            <a:r>
              <a:rPr lang="en-IN" dirty="0"/>
              <a:t>Understanding business </a:t>
            </a:r>
            <a:r>
              <a:rPr lang="en-IN" dirty="0" smtClean="0"/>
              <a:t>requirements/analysis</a:t>
            </a:r>
            <a:endParaRPr lang="en-IN" dirty="0"/>
          </a:p>
          <a:p>
            <a:r>
              <a:rPr lang="en-IN" dirty="0"/>
              <a:t>Creating test plans and estimating time to completion</a:t>
            </a:r>
          </a:p>
          <a:p>
            <a:r>
              <a:rPr lang="en-IN" dirty="0"/>
              <a:t>Designing test cases and selecting test data</a:t>
            </a:r>
          </a:p>
          <a:p>
            <a:r>
              <a:rPr lang="en-IN" dirty="0"/>
              <a:t>Executing tests with bug reporting and closure</a:t>
            </a:r>
          </a:p>
          <a:p>
            <a:r>
              <a:rPr lang="en-IN" dirty="0"/>
              <a:t>Report summary and analysis</a:t>
            </a:r>
          </a:p>
          <a:p>
            <a:r>
              <a:rPr lang="en-IN" dirty="0"/>
              <a:t>Test completion</a:t>
            </a:r>
          </a:p>
          <a:p>
            <a:endParaRPr lang="en-IN" dirty="0"/>
          </a:p>
        </p:txBody>
      </p:sp>
    </p:spTree>
    <p:extLst>
      <p:ext uri="{BB962C8B-B14F-4D97-AF65-F5344CB8AC3E}">
        <p14:creationId xmlns:p14="http://schemas.microsoft.com/office/powerpoint/2010/main" val="380023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Test Planning </a:t>
            </a:r>
            <a:r>
              <a:rPr lang="en-IN" b="1" dirty="0" smtClean="0"/>
              <a:t>Process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568951"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2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Test Execution </a:t>
            </a:r>
            <a:r>
              <a:rPr lang="en-IN" b="1" dirty="0" smtClean="0"/>
              <a:t>Process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31944738"/>
              </p:ext>
            </p:extLst>
          </p:nvPr>
        </p:nvGraphicFramePr>
        <p:xfrm>
          <a:off x="467544" y="1628799"/>
          <a:ext cx="8229600" cy="4888835"/>
        </p:xfrm>
        <a:graphic>
          <a:graphicData uri="http://schemas.openxmlformats.org/drawingml/2006/table">
            <a:tbl>
              <a:tblPr>
                <a:tableStyleId>{5C22544A-7EE6-4342-B048-85BDC9FD1C3A}</a:tableStyleId>
              </a:tblPr>
              <a:tblGrid>
                <a:gridCol w="2088232"/>
                <a:gridCol w="2376264"/>
                <a:gridCol w="1944216"/>
                <a:gridCol w="1820888"/>
              </a:tblGrid>
              <a:tr h="1021898">
                <a:tc>
                  <a:txBody>
                    <a:bodyPr/>
                    <a:lstStyle/>
                    <a:p>
                      <a:pPr algn="l" fontAlgn="t"/>
                      <a:r>
                        <a:rPr lang="en-IN" sz="1800" b="1" u="none" strike="noStrike" dirty="0">
                          <a:effectLst/>
                        </a:rPr>
                        <a:t>Validating required data /data sources:</a:t>
                      </a:r>
                      <a:endParaRPr lang="en-IN" sz="1800" b="1" i="0" u="none" strike="noStrike" dirty="0">
                        <a:solidFill>
                          <a:srgbClr val="000000"/>
                        </a:solidFill>
                        <a:effectLst/>
                        <a:latin typeface="Calibri"/>
                      </a:endParaRPr>
                    </a:p>
                  </a:txBody>
                  <a:tcPr marL="7135" marR="7135" marT="71355" marB="71355"/>
                </a:tc>
                <a:tc>
                  <a:txBody>
                    <a:bodyPr/>
                    <a:lstStyle/>
                    <a:p>
                      <a:pPr algn="l" fontAlgn="t"/>
                      <a:r>
                        <a:rPr lang="en-IN" sz="1800" u="none" strike="noStrike">
                          <a:effectLst/>
                        </a:rPr>
                        <a:t>Review metadata/data dictionary</a:t>
                      </a:r>
                      <a:endParaRPr lang="en-IN" sz="1800" b="0" i="0" u="none" strike="noStrike">
                        <a:solidFill>
                          <a:srgbClr val="000000"/>
                        </a:solidFill>
                        <a:effectLst/>
                        <a:latin typeface="Calibri"/>
                      </a:endParaRPr>
                    </a:p>
                  </a:txBody>
                  <a:tcPr marL="7135" marR="7135" marT="71355" marB="71355"/>
                </a:tc>
                <a:tc>
                  <a:txBody>
                    <a:bodyPr/>
                    <a:lstStyle/>
                    <a:p>
                      <a:pPr algn="l" fontAlgn="t"/>
                      <a:r>
                        <a:rPr lang="en-IN" sz="1800" u="none" strike="noStrike" dirty="0">
                          <a:effectLst/>
                        </a:rPr>
                        <a:t>Review archival/purge strategy</a:t>
                      </a:r>
                      <a:endParaRPr lang="en-IN" sz="1800" b="0" i="0" u="none" strike="noStrike" dirty="0">
                        <a:solidFill>
                          <a:srgbClr val="000000"/>
                        </a:solidFill>
                        <a:effectLst/>
                        <a:latin typeface="Calibri"/>
                      </a:endParaRPr>
                    </a:p>
                  </a:txBody>
                  <a:tcPr marL="7135" marR="7135" marT="71355" marB="71355"/>
                </a:tc>
                <a:tc>
                  <a:txBody>
                    <a:bodyPr/>
                    <a:lstStyle/>
                    <a:p>
                      <a:pPr algn="l" fontAlgn="t"/>
                      <a:r>
                        <a:rPr lang="en-IN" sz="1800" u="none" strike="noStrike">
                          <a:effectLst/>
                        </a:rPr>
                        <a:t>Test data prep</a:t>
                      </a:r>
                      <a:endParaRPr lang="en-IN" sz="1800" b="0" i="0" u="none" strike="noStrike">
                        <a:solidFill>
                          <a:srgbClr val="000000"/>
                        </a:solidFill>
                        <a:effectLst/>
                        <a:latin typeface="Calibri"/>
                      </a:endParaRPr>
                    </a:p>
                  </a:txBody>
                  <a:tcPr marL="7135" marR="7135" marT="71355" marB="71355"/>
                </a:tc>
              </a:tr>
              <a:tr h="1386957">
                <a:tc>
                  <a:txBody>
                    <a:bodyPr/>
                    <a:lstStyle/>
                    <a:p>
                      <a:pPr algn="l" fontAlgn="t"/>
                      <a:r>
                        <a:rPr lang="en-IN" sz="1800" b="1" u="none" strike="noStrike" dirty="0">
                          <a:effectLst/>
                        </a:rPr>
                        <a:t>Data profiling:</a:t>
                      </a:r>
                      <a:endParaRPr lang="en-IN" sz="1800" b="1" i="0" u="none" strike="noStrike" dirty="0">
                        <a:solidFill>
                          <a:srgbClr val="000000"/>
                        </a:solidFill>
                        <a:effectLst/>
                        <a:latin typeface="Calibri"/>
                      </a:endParaRPr>
                    </a:p>
                  </a:txBody>
                  <a:tcPr marL="7135" marR="7135" marT="71355" marB="71355"/>
                </a:tc>
                <a:tc>
                  <a:txBody>
                    <a:bodyPr/>
                    <a:lstStyle/>
                    <a:p>
                      <a:pPr algn="l" fontAlgn="t"/>
                      <a:r>
                        <a:rPr lang="en-IN" sz="1800" u="none" strike="noStrike" dirty="0">
                          <a:effectLst/>
                        </a:rPr>
                        <a:t>Validate source to target mapping</a:t>
                      </a:r>
                      <a:endParaRPr lang="en-IN" sz="1800" b="0" i="0" u="none" strike="noStrike" dirty="0">
                        <a:solidFill>
                          <a:srgbClr val="000000"/>
                        </a:solidFill>
                        <a:effectLst/>
                        <a:latin typeface="Calibri"/>
                      </a:endParaRPr>
                    </a:p>
                  </a:txBody>
                  <a:tcPr marL="7135" marR="7135" marT="71355" marB="71355"/>
                </a:tc>
                <a:tc>
                  <a:txBody>
                    <a:bodyPr/>
                    <a:lstStyle/>
                    <a:p>
                      <a:pPr algn="l" fontAlgn="t"/>
                      <a:r>
                        <a:rPr lang="en-IN" sz="1800" u="none" strike="noStrike">
                          <a:effectLst/>
                        </a:rPr>
                        <a:t>Error logging, exception handling, recoverability</a:t>
                      </a:r>
                      <a:endParaRPr lang="en-IN" sz="1800" b="0" i="0" u="none" strike="noStrike">
                        <a:solidFill>
                          <a:srgbClr val="000000"/>
                        </a:solidFill>
                        <a:effectLst/>
                        <a:latin typeface="Calibri"/>
                      </a:endParaRPr>
                    </a:p>
                  </a:txBody>
                  <a:tcPr marL="7135" marR="7135" marT="71355" marB="71355"/>
                </a:tc>
                <a:tc>
                  <a:txBody>
                    <a:bodyPr/>
                    <a:lstStyle/>
                    <a:p>
                      <a:pPr algn="l" fontAlgn="t"/>
                      <a:r>
                        <a:rPr lang="en-IN" sz="1800" u="none" strike="noStrike">
                          <a:effectLst/>
                        </a:rPr>
                        <a:t>ETL testing (end to end)</a:t>
                      </a:r>
                      <a:endParaRPr lang="en-IN" sz="1800" b="0" i="0" u="none" strike="noStrike">
                        <a:solidFill>
                          <a:srgbClr val="000000"/>
                        </a:solidFill>
                        <a:effectLst/>
                        <a:latin typeface="Calibri"/>
                      </a:endParaRPr>
                    </a:p>
                  </a:txBody>
                  <a:tcPr marL="7135" marR="7135" marT="71355" marB="71355"/>
                </a:tc>
              </a:tr>
              <a:tr h="1099829">
                <a:tc>
                  <a:txBody>
                    <a:bodyPr/>
                    <a:lstStyle/>
                    <a:p>
                      <a:pPr algn="l" fontAlgn="t"/>
                      <a:r>
                        <a:rPr lang="en-IN" sz="1800" b="1" u="none" strike="noStrike">
                          <a:effectLst/>
                        </a:rPr>
                        <a:t>Data quality and performance acceptance criteria:</a:t>
                      </a:r>
                      <a:endParaRPr lang="en-IN" sz="1800" b="1" i="0" u="none" strike="noStrike">
                        <a:solidFill>
                          <a:srgbClr val="000000"/>
                        </a:solidFill>
                        <a:effectLst/>
                        <a:latin typeface="Calibri"/>
                      </a:endParaRPr>
                    </a:p>
                  </a:txBody>
                  <a:tcPr marL="7135" marR="7135" marT="71355" marB="71355"/>
                </a:tc>
                <a:tc>
                  <a:txBody>
                    <a:bodyPr/>
                    <a:lstStyle/>
                    <a:p>
                      <a:pPr algn="l" fontAlgn="t"/>
                      <a:r>
                        <a:rPr lang="en-IN" sz="1800" u="none" strike="noStrike" dirty="0">
                          <a:effectLst/>
                        </a:rPr>
                        <a:t>Validate ETL/Data Warehouse architecture</a:t>
                      </a:r>
                      <a:endParaRPr lang="en-IN" sz="1800" b="0" i="0" u="none" strike="noStrike" dirty="0">
                        <a:solidFill>
                          <a:srgbClr val="000000"/>
                        </a:solidFill>
                        <a:effectLst/>
                        <a:latin typeface="Calibri"/>
                      </a:endParaRPr>
                    </a:p>
                  </a:txBody>
                  <a:tcPr marL="7135" marR="7135" marT="71355" marB="71355"/>
                </a:tc>
                <a:tc>
                  <a:txBody>
                    <a:bodyPr/>
                    <a:lstStyle/>
                    <a:p>
                      <a:pPr algn="l" fontAlgn="t"/>
                      <a:r>
                        <a:rPr lang="en-IN" sz="1800" u="none" strike="noStrike" dirty="0">
                          <a:effectLst/>
                        </a:rPr>
                        <a:t>Parallel Execution and Precedence</a:t>
                      </a:r>
                      <a:endParaRPr lang="en-IN" sz="1800" b="0" i="0" u="none" strike="noStrike" dirty="0">
                        <a:solidFill>
                          <a:srgbClr val="000000"/>
                        </a:solidFill>
                        <a:effectLst/>
                        <a:latin typeface="Calibri"/>
                      </a:endParaRPr>
                    </a:p>
                  </a:txBody>
                  <a:tcPr marL="7135" marR="7135" marT="71355" marB="71355"/>
                </a:tc>
                <a:tc>
                  <a:txBody>
                    <a:bodyPr/>
                    <a:lstStyle/>
                    <a:p>
                      <a:pPr algn="l" fontAlgn="t"/>
                      <a:r>
                        <a:rPr lang="en-IN" sz="1800" u="none" strike="noStrike">
                          <a:effectLst/>
                        </a:rPr>
                        <a:t>OLAP and cube testing</a:t>
                      </a:r>
                      <a:endParaRPr lang="en-IN" sz="1800" b="0" i="0" u="none" strike="noStrike">
                        <a:solidFill>
                          <a:srgbClr val="000000"/>
                        </a:solidFill>
                        <a:effectLst/>
                        <a:latin typeface="Calibri"/>
                      </a:endParaRPr>
                    </a:p>
                  </a:txBody>
                  <a:tcPr marL="7135" marR="7135" marT="71355" marB="71355"/>
                </a:tc>
              </a:tr>
              <a:tr h="1099829">
                <a:tc>
                  <a:txBody>
                    <a:bodyPr/>
                    <a:lstStyle/>
                    <a:p>
                      <a:pPr algn="l" fontAlgn="t"/>
                      <a:r>
                        <a:rPr lang="en-IN" sz="1800" b="1" u="none" strike="noStrike" dirty="0">
                          <a:effectLst/>
                        </a:rPr>
                        <a:t>Data transformation rules:</a:t>
                      </a:r>
                      <a:endParaRPr lang="en-IN" sz="1800" b="1" i="0" u="none" strike="noStrike" dirty="0">
                        <a:solidFill>
                          <a:srgbClr val="000000"/>
                        </a:solidFill>
                        <a:effectLst/>
                        <a:latin typeface="Calibri"/>
                      </a:endParaRPr>
                    </a:p>
                  </a:txBody>
                  <a:tcPr marL="7135" marR="7135" marT="71355" marB="71355"/>
                </a:tc>
                <a:tc>
                  <a:txBody>
                    <a:bodyPr/>
                    <a:lstStyle/>
                    <a:p>
                      <a:pPr algn="l" fontAlgn="t"/>
                      <a:r>
                        <a:rPr lang="en-IN" sz="1800" u="none" strike="noStrike">
                          <a:effectLst/>
                        </a:rPr>
                        <a:t>Validate data model – Dimensional modeling and normalized approach</a:t>
                      </a:r>
                      <a:endParaRPr lang="en-IN" sz="1800" b="0" i="0" u="none" strike="noStrike">
                        <a:solidFill>
                          <a:srgbClr val="000000"/>
                        </a:solidFill>
                        <a:effectLst/>
                        <a:latin typeface="Calibri"/>
                      </a:endParaRPr>
                    </a:p>
                  </a:txBody>
                  <a:tcPr marL="7135" marR="7135" marT="71355" marB="71355"/>
                </a:tc>
                <a:tc>
                  <a:txBody>
                    <a:bodyPr/>
                    <a:lstStyle/>
                    <a:p>
                      <a:pPr algn="l" fontAlgn="t"/>
                      <a:r>
                        <a:rPr lang="en-IN" sz="1800" u="none" strike="noStrike">
                          <a:effectLst/>
                        </a:rPr>
                        <a:t>ETL pull logic – full/incremental</a:t>
                      </a:r>
                      <a:endParaRPr lang="en-IN" sz="1800" b="0" i="0" u="none" strike="noStrike">
                        <a:solidFill>
                          <a:srgbClr val="000000"/>
                        </a:solidFill>
                        <a:effectLst/>
                        <a:latin typeface="Calibri"/>
                      </a:endParaRPr>
                    </a:p>
                  </a:txBody>
                  <a:tcPr marL="7135" marR="7135" marT="71355" marB="71355"/>
                </a:tc>
                <a:tc>
                  <a:txBody>
                    <a:bodyPr/>
                    <a:lstStyle/>
                    <a:p>
                      <a:pPr algn="l" fontAlgn="t"/>
                      <a:r>
                        <a:rPr lang="en-IN" sz="1800" u="none" strike="noStrike" dirty="0">
                          <a:effectLst/>
                        </a:rPr>
                        <a:t>Report testing – drill down/drill </a:t>
                      </a:r>
                      <a:r>
                        <a:rPr lang="en-IN" sz="1800" u="none" strike="noStrike" dirty="0" smtClean="0">
                          <a:effectLst/>
                        </a:rPr>
                        <a:t>through</a:t>
                      </a:r>
                      <a:endParaRPr lang="en-IN" sz="1800" b="0" i="0" u="none" strike="noStrike" dirty="0">
                        <a:solidFill>
                          <a:srgbClr val="000000"/>
                        </a:solidFill>
                        <a:effectLst/>
                        <a:latin typeface="Calibri"/>
                      </a:endParaRPr>
                    </a:p>
                  </a:txBody>
                  <a:tcPr marL="7135" marR="7135" marT="71355" marB="71355"/>
                </a:tc>
              </a:tr>
            </a:tbl>
          </a:graphicData>
        </a:graphic>
      </p:graphicFrame>
    </p:spTree>
    <p:extLst>
      <p:ext uri="{BB962C8B-B14F-4D97-AF65-F5344CB8AC3E}">
        <p14:creationId xmlns:p14="http://schemas.microsoft.com/office/powerpoint/2010/main" val="304177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Common ETL Testing </a:t>
            </a:r>
            <a:r>
              <a:rPr lang="en-IN" b="1" dirty="0" smtClean="0"/>
              <a:t>Types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30398301"/>
              </p:ext>
            </p:extLst>
          </p:nvPr>
        </p:nvGraphicFramePr>
        <p:xfrm>
          <a:off x="539552" y="1628801"/>
          <a:ext cx="8208912" cy="4988034"/>
        </p:xfrm>
        <a:graphic>
          <a:graphicData uri="http://schemas.openxmlformats.org/drawingml/2006/table">
            <a:tbl>
              <a:tblPr>
                <a:tableStyleId>{5C22544A-7EE6-4342-B048-85BDC9FD1C3A}</a:tableStyleId>
              </a:tblPr>
              <a:tblGrid>
                <a:gridCol w="2606962"/>
                <a:gridCol w="5601950"/>
              </a:tblGrid>
              <a:tr h="308294">
                <a:tc>
                  <a:txBody>
                    <a:bodyPr/>
                    <a:lstStyle/>
                    <a:p>
                      <a:pPr algn="l" fontAlgn="b"/>
                      <a:r>
                        <a:rPr lang="en-IN" sz="1800" b="1" u="none" strike="noStrike" dirty="0">
                          <a:effectLst/>
                        </a:rPr>
                        <a:t>Test</a:t>
                      </a:r>
                      <a:endParaRPr lang="en-IN" sz="1800" b="1" i="0" u="none" strike="noStrike" dirty="0">
                        <a:solidFill>
                          <a:srgbClr val="000000"/>
                        </a:solidFill>
                        <a:effectLst/>
                        <a:latin typeface="Calibri"/>
                      </a:endParaRPr>
                    </a:p>
                  </a:txBody>
                  <a:tcPr marL="7620" marR="7620" marT="7620" marB="0" anchor="b"/>
                </a:tc>
                <a:tc>
                  <a:txBody>
                    <a:bodyPr/>
                    <a:lstStyle/>
                    <a:p>
                      <a:pPr algn="l" fontAlgn="b"/>
                      <a:r>
                        <a:rPr lang="en-IN" sz="1800" b="1" u="none" strike="noStrike" dirty="0">
                          <a:effectLst/>
                        </a:rPr>
                        <a:t>Description</a:t>
                      </a:r>
                      <a:endParaRPr lang="en-IN" sz="1800" b="1" i="0" u="none" strike="noStrike" dirty="0">
                        <a:solidFill>
                          <a:srgbClr val="000000"/>
                        </a:solidFill>
                        <a:effectLst/>
                        <a:latin typeface="Calibri"/>
                      </a:endParaRPr>
                    </a:p>
                  </a:txBody>
                  <a:tcPr marL="7620" marR="7620" marT="7620" marB="0" anchor="b"/>
                </a:tc>
              </a:tr>
              <a:tr h="1357420">
                <a:tc>
                  <a:txBody>
                    <a:bodyPr/>
                    <a:lstStyle/>
                    <a:p>
                      <a:pPr algn="l" fontAlgn="b"/>
                      <a:r>
                        <a:rPr lang="en-IN" sz="1800" u="none" strike="noStrike">
                          <a:effectLst/>
                        </a:rPr>
                        <a:t>Metadata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Metadata testing confirms that the table definitions conform to the data model and application design specifications. This test should include data type check, data length check, and index/constraint check.</a:t>
                      </a:r>
                      <a:endParaRPr lang="en-IN" sz="1800" b="0" i="0" u="none" strike="noStrike" dirty="0">
                        <a:solidFill>
                          <a:srgbClr val="000000"/>
                        </a:solidFill>
                        <a:effectLst/>
                        <a:latin typeface="Calibri"/>
                      </a:endParaRPr>
                    </a:p>
                  </a:txBody>
                  <a:tcPr marL="7620" marR="7620" marT="76200" marB="76200" anchor="b"/>
                </a:tc>
              </a:tr>
              <a:tr h="1493429">
                <a:tc>
                  <a:txBody>
                    <a:bodyPr/>
                    <a:lstStyle/>
                    <a:p>
                      <a:pPr algn="l" fontAlgn="b"/>
                      <a:r>
                        <a:rPr lang="en-IN" sz="1800" u="none" strike="noStrike" dirty="0">
                          <a:effectLst/>
                        </a:rPr>
                        <a:t>Data </a:t>
                      </a:r>
                      <a:r>
                        <a:rPr lang="en-IN" sz="1800" u="none" strike="noStrike" kern="1200" dirty="0">
                          <a:solidFill>
                            <a:schemeClr val="dk1"/>
                          </a:solidFill>
                          <a:effectLst/>
                          <a:latin typeface="+mn-lt"/>
                          <a:ea typeface="+mn-ea"/>
                          <a:cs typeface="+mn-cs"/>
                        </a:rPr>
                        <a:t>Completeness</a:t>
                      </a:r>
                      <a:r>
                        <a:rPr lang="en-IN" sz="1800" u="none" strike="noStrike" dirty="0">
                          <a:effectLst/>
                        </a:rPr>
                        <a:t> Testing</a:t>
                      </a:r>
                      <a:endParaRPr lang="en-IN" sz="1800" b="0" i="0" u="none" strike="noStrike" dirty="0">
                        <a:solidFill>
                          <a:srgbClr val="000000"/>
                        </a:solidFill>
                        <a:effectLst/>
                        <a:latin typeface="Calibri"/>
                      </a:endParaRPr>
                    </a:p>
                  </a:txBody>
                  <a:tcPr marL="7620" marR="7620" marT="76200" marB="76200" anchor="b"/>
                </a:tc>
                <a:tc>
                  <a:txBody>
                    <a:bodyPr/>
                    <a:lstStyle/>
                    <a:p>
                      <a:pPr algn="l" fontAlgn="b"/>
                      <a:r>
                        <a:rPr lang="en-IN" sz="1800" u="none" strike="noStrike" dirty="0">
                          <a:effectLst/>
                        </a:rPr>
                        <a:t>Data Completeness testing validates that all the expected source data has been successfully loaded to the target. Tests include: Compare and Validate counts, aggregates (min, max, sum, </a:t>
                      </a:r>
                      <a:r>
                        <a:rPr lang="en-IN" sz="1800" u="none" strike="noStrike" dirty="0" err="1">
                          <a:effectLst/>
                        </a:rPr>
                        <a:t>avg</a:t>
                      </a:r>
                      <a:r>
                        <a:rPr lang="en-IN" sz="1800" u="none" strike="noStrike" dirty="0">
                          <a:effectLst/>
                        </a:rPr>
                        <a:t>), and actual data between the source and destination.</a:t>
                      </a:r>
                      <a:endParaRPr lang="en-IN" sz="1800" b="0" i="0" u="none" strike="noStrike" dirty="0">
                        <a:solidFill>
                          <a:srgbClr val="000000"/>
                        </a:solidFill>
                        <a:effectLst/>
                        <a:latin typeface="Calibri"/>
                      </a:endParaRPr>
                    </a:p>
                  </a:txBody>
                  <a:tcPr marL="7620" marR="7620" marT="76200" marB="76200" anchor="b"/>
                </a:tc>
              </a:tr>
              <a:tr h="1737400">
                <a:tc>
                  <a:txBody>
                    <a:bodyPr/>
                    <a:lstStyle/>
                    <a:p>
                      <a:pPr algn="l" fontAlgn="b"/>
                      <a:r>
                        <a:rPr lang="en-IN" sz="1800" u="none" strike="noStrike">
                          <a:effectLst/>
                        </a:rPr>
                        <a:t>Data Quality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Data Quality tests validate the accuracy of the data. Data profiling is used to identify data quality issues, and the ETL is designed to fix or handle these issue. Automating the data quality checks between the source and target system can help to mitigate problems post-implementation.</a:t>
                      </a:r>
                      <a:endParaRPr lang="en-IN" sz="1800" b="0" i="0" u="none" strike="noStrike" dirty="0">
                        <a:solidFill>
                          <a:srgbClr val="000000"/>
                        </a:solidFill>
                        <a:effectLst/>
                        <a:latin typeface="Calibri"/>
                      </a:endParaRPr>
                    </a:p>
                  </a:txBody>
                  <a:tcPr marL="7620" marR="7620" marT="76200" marB="76200" anchor="b"/>
                </a:tc>
              </a:tr>
            </a:tbl>
          </a:graphicData>
        </a:graphic>
      </p:graphicFrame>
    </p:spTree>
    <p:extLst>
      <p:ext uri="{BB962C8B-B14F-4D97-AF65-F5344CB8AC3E}">
        <p14:creationId xmlns:p14="http://schemas.microsoft.com/office/powerpoint/2010/main" val="40920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Common ETL Testing Types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031410912"/>
              </p:ext>
            </p:extLst>
          </p:nvPr>
        </p:nvGraphicFramePr>
        <p:xfrm>
          <a:off x="467544" y="1700808"/>
          <a:ext cx="8208912" cy="5003787"/>
        </p:xfrm>
        <a:graphic>
          <a:graphicData uri="http://schemas.openxmlformats.org/drawingml/2006/table">
            <a:tbl>
              <a:tblPr>
                <a:tableStyleId>{5C22544A-7EE6-4342-B048-85BDC9FD1C3A}</a:tableStyleId>
              </a:tblPr>
              <a:tblGrid>
                <a:gridCol w="1872208"/>
                <a:gridCol w="6336704"/>
              </a:tblGrid>
              <a:tr h="128177">
                <a:tc>
                  <a:txBody>
                    <a:bodyPr/>
                    <a:lstStyle/>
                    <a:p>
                      <a:pPr algn="l" fontAlgn="b"/>
                      <a:r>
                        <a:rPr lang="en-IN" sz="1800" b="1" u="none" strike="noStrike" dirty="0">
                          <a:effectLst/>
                        </a:rPr>
                        <a:t>Test</a:t>
                      </a:r>
                      <a:endParaRPr lang="en-IN" sz="1800" b="1" i="0" u="none" strike="noStrike" dirty="0">
                        <a:solidFill>
                          <a:srgbClr val="000000"/>
                        </a:solidFill>
                        <a:effectLst/>
                        <a:latin typeface="Calibri"/>
                      </a:endParaRPr>
                    </a:p>
                  </a:txBody>
                  <a:tcPr marL="7620" marR="7620" marT="7620" marB="0" anchor="b"/>
                </a:tc>
                <a:tc>
                  <a:txBody>
                    <a:bodyPr/>
                    <a:lstStyle/>
                    <a:p>
                      <a:pPr algn="l" fontAlgn="b"/>
                      <a:r>
                        <a:rPr lang="en-IN" sz="1800" b="1" u="none" strike="noStrike" dirty="0">
                          <a:effectLst/>
                        </a:rPr>
                        <a:t>Description</a:t>
                      </a:r>
                      <a:endParaRPr lang="en-IN" sz="1800" b="1" i="0" u="none" strike="noStrike" dirty="0">
                        <a:solidFill>
                          <a:srgbClr val="000000"/>
                        </a:solidFill>
                        <a:effectLst/>
                        <a:latin typeface="Calibri"/>
                      </a:endParaRPr>
                    </a:p>
                  </a:txBody>
                  <a:tcPr marL="7620" marR="7620" marT="7620" marB="0" anchor="b"/>
                </a:tc>
              </a:tr>
              <a:tr h="1210867">
                <a:tc>
                  <a:txBody>
                    <a:bodyPr/>
                    <a:lstStyle/>
                    <a:p>
                      <a:pPr algn="l" fontAlgn="b"/>
                      <a:r>
                        <a:rPr lang="en-IN" sz="1800" u="none" strike="noStrike">
                          <a:effectLst/>
                        </a:rPr>
                        <a:t>Data Transformation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Data Transformation comes in two </a:t>
                      </a:r>
                      <a:r>
                        <a:rPr lang="en-IN" sz="1800" u="none" strike="noStrike" dirty="0" smtClean="0">
                          <a:effectLst/>
                        </a:rPr>
                        <a:t>flavour's: </a:t>
                      </a:r>
                      <a:r>
                        <a:rPr lang="en-IN" sz="1800" u="none" strike="noStrike" dirty="0">
                          <a:effectLst/>
                        </a:rPr>
                        <a:t>white box testing and black box testing. White box data transformation testing examines the program structure and develops test data from the program logic/code.</a:t>
                      </a:r>
                      <a:endParaRPr lang="en-IN" sz="1800" b="0" i="0" u="none" strike="noStrike" dirty="0">
                        <a:solidFill>
                          <a:srgbClr val="000000"/>
                        </a:solidFill>
                        <a:effectLst/>
                        <a:latin typeface="Calibri"/>
                      </a:endParaRPr>
                    </a:p>
                  </a:txBody>
                  <a:tcPr marL="7620" marR="7620" marT="76200" marB="76200" anchor="b"/>
                </a:tc>
              </a:tr>
              <a:tr h="740829">
                <a:tc>
                  <a:txBody>
                    <a:bodyPr/>
                    <a:lstStyle/>
                    <a:p>
                      <a:pPr algn="l" fontAlgn="b"/>
                      <a:r>
                        <a:rPr lang="en-IN" sz="1800" u="none" strike="noStrike" dirty="0">
                          <a:effectLst/>
                        </a:rPr>
                        <a:t>ETL Regression Testing</a:t>
                      </a:r>
                      <a:endParaRPr lang="en-IN" sz="1800" b="0" i="0" u="none" strike="noStrike" dirty="0">
                        <a:solidFill>
                          <a:srgbClr val="000000"/>
                        </a:solidFill>
                        <a:effectLst/>
                        <a:latin typeface="Calibri"/>
                      </a:endParaRPr>
                    </a:p>
                  </a:txBody>
                  <a:tcPr marL="7620" marR="7620" marT="76200" marB="76200" anchor="b"/>
                </a:tc>
                <a:tc>
                  <a:txBody>
                    <a:bodyPr/>
                    <a:lstStyle/>
                    <a:p>
                      <a:pPr algn="l" fontAlgn="b"/>
                      <a:r>
                        <a:rPr lang="en-IN" sz="1800" u="none" strike="noStrike" dirty="0">
                          <a:effectLst/>
                        </a:rPr>
                        <a:t>ETL Regression testing validates that the ETL produces the same output for a specific input before and after the change.</a:t>
                      </a:r>
                      <a:endParaRPr lang="en-IN" sz="1800" b="0" i="0" u="none" strike="noStrike" dirty="0">
                        <a:solidFill>
                          <a:srgbClr val="000000"/>
                        </a:solidFill>
                        <a:effectLst/>
                        <a:latin typeface="Calibri"/>
                      </a:endParaRPr>
                    </a:p>
                  </a:txBody>
                  <a:tcPr marL="7620" marR="7620" marT="76200" marB="76200" anchor="b"/>
                </a:tc>
              </a:tr>
              <a:tr h="740829">
                <a:tc>
                  <a:txBody>
                    <a:bodyPr/>
                    <a:lstStyle/>
                    <a:p>
                      <a:pPr algn="l" fontAlgn="b"/>
                      <a:r>
                        <a:rPr lang="en-IN" sz="1800" u="none" strike="noStrike">
                          <a:effectLst/>
                        </a:rPr>
                        <a:t>Incremental ETL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Incremental ETL testing verifies that updates on the sources are getting loaded into the target system correctly.</a:t>
                      </a:r>
                      <a:endParaRPr lang="en-IN" sz="1800" b="0" i="0" u="none" strike="noStrike" dirty="0">
                        <a:solidFill>
                          <a:srgbClr val="000000"/>
                        </a:solidFill>
                        <a:effectLst/>
                        <a:latin typeface="Calibri"/>
                      </a:endParaRPr>
                    </a:p>
                  </a:txBody>
                  <a:tcPr marL="7620" marR="7620" marT="76200" marB="76200" anchor="b"/>
                </a:tc>
              </a:tr>
              <a:tr h="740829">
                <a:tc>
                  <a:txBody>
                    <a:bodyPr/>
                    <a:lstStyle/>
                    <a:p>
                      <a:pPr algn="l" fontAlgn="b"/>
                      <a:r>
                        <a:rPr lang="en-IN" sz="1800" u="none" strike="noStrike">
                          <a:effectLst/>
                        </a:rPr>
                        <a:t>ETL Integration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ETL integration testing is end-to-end testing of the data in the ETL process and the target application.</a:t>
                      </a:r>
                      <a:endParaRPr lang="en-IN" sz="1800" b="0" i="0" u="none" strike="noStrike" dirty="0">
                        <a:solidFill>
                          <a:srgbClr val="000000"/>
                        </a:solidFill>
                        <a:effectLst/>
                        <a:latin typeface="Calibri"/>
                      </a:endParaRPr>
                    </a:p>
                  </a:txBody>
                  <a:tcPr marL="7620" marR="7620" marT="76200" marB="76200" anchor="b"/>
                </a:tc>
              </a:tr>
              <a:tr h="1210867">
                <a:tc>
                  <a:txBody>
                    <a:bodyPr/>
                    <a:lstStyle/>
                    <a:p>
                      <a:pPr algn="l" fontAlgn="b"/>
                      <a:r>
                        <a:rPr lang="en-IN" sz="1800" u="none" strike="noStrike">
                          <a:effectLst/>
                        </a:rPr>
                        <a:t>ETL Performance Testing</a:t>
                      </a:r>
                      <a:endParaRPr lang="en-IN" sz="1800" b="0" i="0" u="none" strike="noStrike">
                        <a:solidFill>
                          <a:srgbClr val="000000"/>
                        </a:solidFill>
                        <a:effectLst/>
                        <a:latin typeface="Calibri"/>
                      </a:endParaRPr>
                    </a:p>
                  </a:txBody>
                  <a:tcPr marL="7620" marR="7620" marT="76200" marB="76200" anchor="b"/>
                </a:tc>
                <a:tc>
                  <a:txBody>
                    <a:bodyPr/>
                    <a:lstStyle/>
                    <a:p>
                      <a:pPr algn="l" fontAlgn="b"/>
                      <a:r>
                        <a:rPr lang="en-IN" sz="1800" u="none" strike="noStrike" dirty="0">
                          <a:effectLst/>
                        </a:rPr>
                        <a:t>ETL performance testing is end-to-end testing to ensure that the all steps in the ETL process are working with expected data volumes. One pitfall of this testing method is the lack of actual data to emulate appropriate volumes.</a:t>
                      </a:r>
                      <a:endParaRPr lang="en-IN" sz="1800" b="0" i="0" u="none" strike="noStrike" dirty="0">
                        <a:solidFill>
                          <a:srgbClr val="000000"/>
                        </a:solidFill>
                        <a:effectLst/>
                        <a:latin typeface="Calibri"/>
                      </a:endParaRPr>
                    </a:p>
                  </a:txBody>
                  <a:tcPr marL="7620" marR="7620" marT="76200" marB="76200" anchor="b"/>
                </a:tc>
              </a:tr>
            </a:tbl>
          </a:graphicData>
        </a:graphic>
      </p:graphicFrame>
    </p:spTree>
    <p:extLst>
      <p:ext uri="{BB962C8B-B14F-4D97-AF65-F5344CB8AC3E}">
        <p14:creationId xmlns:p14="http://schemas.microsoft.com/office/powerpoint/2010/main" val="305679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Alerting &amp; Monitoring</a:t>
            </a:r>
            <a:endParaRPr lang="en-IN" b="1" dirty="0"/>
          </a:p>
        </p:txBody>
      </p:sp>
      <p:sp>
        <p:nvSpPr>
          <p:cNvPr id="3" name="Content Placeholder 2"/>
          <p:cNvSpPr>
            <a:spLocks noGrp="1"/>
          </p:cNvSpPr>
          <p:nvPr>
            <p:ph sz="quarter" idx="1"/>
          </p:nvPr>
        </p:nvSpPr>
        <p:spPr/>
        <p:txBody>
          <a:bodyPr/>
          <a:lstStyle/>
          <a:p>
            <a:r>
              <a:rPr lang="en-IN" dirty="0" err="1"/>
              <a:t>Grafana</a:t>
            </a:r>
            <a:r>
              <a:rPr lang="en-IN" dirty="0"/>
              <a:t> alerting allows you to attach rules to your dashboard panels. When you save the dashboard, </a:t>
            </a:r>
            <a:r>
              <a:rPr lang="en-IN" dirty="0" err="1"/>
              <a:t>Grafana</a:t>
            </a:r>
            <a:r>
              <a:rPr lang="en-IN" dirty="0"/>
              <a:t> extracts the alert rules into a separate alert rule storage and schedules them for evaluation.</a:t>
            </a:r>
          </a:p>
        </p:txBody>
      </p:sp>
    </p:spTree>
    <p:extLst>
      <p:ext uri="{BB962C8B-B14F-4D97-AF65-F5344CB8AC3E}">
        <p14:creationId xmlns:p14="http://schemas.microsoft.com/office/powerpoint/2010/main" val="1901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Create an alert rule</a:t>
            </a:r>
            <a:endParaRPr lang="en-IN" b="1" dirty="0"/>
          </a:p>
        </p:txBody>
      </p:sp>
      <p:sp>
        <p:nvSpPr>
          <p:cNvPr id="3" name="Content Placeholder 2"/>
          <p:cNvSpPr>
            <a:spLocks noGrp="1"/>
          </p:cNvSpPr>
          <p:nvPr>
            <p:ph sz="quarter" idx="1"/>
          </p:nvPr>
        </p:nvSpPr>
        <p:spPr/>
        <p:txBody>
          <a:bodyPr>
            <a:normAutofit/>
          </a:bodyPr>
          <a:lstStyle/>
          <a:p>
            <a:r>
              <a:rPr lang="en-IN" dirty="0" smtClean="0"/>
              <a:t>In </a:t>
            </a:r>
            <a:r>
              <a:rPr lang="en-IN" dirty="0" err="1"/>
              <a:t>Grafana</a:t>
            </a:r>
            <a:r>
              <a:rPr lang="en-IN" dirty="0"/>
              <a:t>, hover your cursor over the </a:t>
            </a:r>
            <a:r>
              <a:rPr lang="en-IN" b="1" dirty="0" err="1"/>
              <a:t>Grafana</a:t>
            </a:r>
            <a:r>
              <a:rPr lang="en-IN" b="1" dirty="0"/>
              <a:t> Cloud Alerting</a:t>
            </a:r>
            <a:r>
              <a:rPr lang="en-IN" dirty="0"/>
              <a:t> icon and then click </a:t>
            </a:r>
            <a:r>
              <a:rPr lang="en-IN" b="1" dirty="0"/>
              <a:t>Alerts and rules</a:t>
            </a:r>
            <a:r>
              <a:rPr lang="en-IN" dirty="0"/>
              <a:t>.</a:t>
            </a:r>
          </a:p>
          <a:p>
            <a:r>
              <a:rPr lang="en-IN" dirty="0"/>
              <a:t>If you have more than one Prometheus or Loki data source, there will be a dropdown at the top for you to select the data source to create or edit rules.</a:t>
            </a:r>
          </a:p>
          <a:p>
            <a:r>
              <a:rPr lang="en-IN" dirty="0"/>
              <a:t>Click </a:t>
            </a:r>
            <a:r>
              <a:rPr lang="en-IN" b="1" dirty="0"/>
              <a:t>Edit rules</a:t>
            </a:r>
            <a:r>
              <a:rPr lang="en-IN" dirty="0"/>
              <a:t>.</a:t>
            </a:r>
          </a:p>
          <a:p>
            <a:r>
              <a:rPr lang="en-IN" dirty="0"/>
              <a:t>Click </a:t>
            </a:r>
            <a:r>
              <a:rPr lang="en-IN" b="1" dirty="0"/>
              <a:t>Add rule</a:t>
            </a:r>
            <a:r>
              <a:rPr lang="en-IN" dirty="0"/>
              <a:t>.</a:t>
            </a:r>
          </a:p>
          <a:p>
            <a:endParaRPr lang="en-IN" dirty="0"/>
          </a:p>
        </p:txBody>
      </p:sp>
    </p:spTree>
    <p:extLst>
      <p:ext uri="{BB962C8B-B14F-4D97-AF65-F5344CB8AC3E}">
        <p14:creationId xmlns:p14="http://schemas.microsoft.com/office/powerpoint/2010/main" val="221570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r>
              <a:rPr lang="en-IN" sz="7200" dirty="0" smtClean="0"/>
              <a:t>Thank You</a:t>
            </a:r>
            <a:endParaRPr lang="en-IN" sz="7200" dirty="0"/>
          </a:p>
        </p:txBody>
      </p:sp>
    </p:spTree>
    <p:extLst>
      <p:ext uri="{BB962C8B-B14F-4D97-AF65-F5344CB8AC3E}">
        <p14:creationId xmlns:p14="http://schemas.microsoft.com/office/powerpoint/2010/main" val="124888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Preface</a:t>
            </a:r>
            <a:endParaRPr lang="en-IN" b="1" dirty="0"/>
          </a:p>
        </p:txBody>
      </p:sp>
      <p:sp>
        <p:nvSpPr>
          <p:cNvPr id="3" name="Content Placeholder 2"/>
          <p:cNvSpPr>
            <a:spLocks noGrp="1"/>
          </p:cNvSpPr>
          <p:nvPr>
            <p:ph sz="quarter" idx="1"/>
          </p:nvPr>
        </p:nvSpPr>
        <p:spPr/>
        <p:txBody>
          <a:bodyPr/>
          <a:lstStyle/>
          <a:p>
            <a:r>
              <a:rPr lang="en-IN" dirty="0" smtClean="0"/>
              <a:t>Introduction</a:t>
            </a:r>
          </a:p>
          <a:p>
            <a:r>
              <a:rPr lang="en-IN" dirty="0" smtClean="0"/>
              <a:t>Data </a:t>
            </a:r>
            <a:r>
              <a:rPr lang="en-IN" dirty="0"/>
              <a:t>L</a:t>
            </a:r>
            <a:r>
              <a:rPr lang="en-IN" dirty="0" smtClean="0"/>
              <a:t>oading Guidelines</a:t>
            </a:r>
          </a:p>
          <a:p>
            <a:r>
              <a:rPr lang="en-IN" dirty="0" smtClean="0"/>
              <a:t>Incremental Load Guidelines</a:t>
            </a:r>
          </a:p>
          <a:p>
            <a:r>
              <a:rPr lang="en-IN" dirty="0" smtClean="0"/>
              <a:t>Quality Control Guidelines</a:t>
            </a:r>
          </a:p>
          <a:p>
            <a:r>
              <a:rPr lang="en-IN" dirty="0" smtClean="0"/>
              <a:t>Data Merge Guidelines</a:t>
            </a:r>
          </a:p>
          <a:p>
            <a:r>
              <a:rPr lang="en-IN" dirty="0" smtClean="0"/>
              <a:t>Scheduling Guidelines</a:t>
            </a:r>
          </a:p>
          <a:p>
            <a:r>
              <a:rPr lang="en-IN" dirty="0" smtClean="0"/>
              <a:t>Testing Guidelines</a:t>
            </a:r>
          </a:p>
          <a:p>
            <a:r>
              <a:rPr lang="en-IN" dirty="0" smtClean="0"/>
              <a:t>Alerting &amp; Monitoring</a:t>
            </a:r>
          </a:p>
          <a:p>
            <a:endParaRPr lang="en-IN" dirty="0" smtClean="0"/>
          </a:p>
          <a:p>
            <a:endParaRPr lang="en-IN" dirty="0" smtClean="0"/>
          </a:p>
          <a:p>
            <a:endParaRPr lang="en-IN" dirty="0"/>
          </a:p>
        </p:txBody>
      </p:sp>
    </p:spTree>
    <p:extLst>
      <p:ext uri="{BB962C8B-B14F-4D97-AF65-F5344CB8AC3E}">
        <p14:creationId xmlns:p14="http://schemas.microsoft.com/office/powerpoint/2010/main" val="156365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sz="quarter" idx="1"/>
          </p:nvPr>
        </p:nvSpPr>
        <p:spPr/>
        <p:txBody>
          <a:bodyPr/>
          <a:lstStyle/>
          <a:p>
            <a:r>
              <a:rPr lang="en-IN" dirty="0" smtClean="0"/>
              <a:t>This deck includes high level solution/ steps to design any data warehousing solution</a:t>
            </a:r>
          </a:p>
          <a:p>
            <a:r>
              <a:rPr lang="en-IN" dirty="0" smtClean="0"/>
              <a:t>It contains below stages – </a:t>
            </a:r>
          </a:p>
          <a:p>
            <a:pPr lvl="1"/>
            <a:r>
              <a:rPr lang="en-IN" dirty="0"/>
              <a:t>Identifying data sources and </a:t>
            </a:r>
            <a:r>
              <a:rPr lang="en-IN" dirty="0"/>
              <a:t>requirements </a:t>
            </a:r>
            <a:r>
              <a:rPr lang="en-IN" b="1" dirty="0"/>
              <a:t>-</a:t>
            </a:r>
            <a:r>
              <a:rPr lang="en-IN" dirty="0"/>
              <a:t> </a:t>
            </a:r>
            <a:r>
              <a:rPr lang="en-IN" b="1" dirty="0"/>
              <a:t>Requirement/Analysis</a:t>
            </a:r>
            <a:endParaRPr lang="en-IN" b="1" dirty="0"/>
          </a:p>
          <a:p>
            <a:pPr lvl="1"/>
            <a:r>
              <a:rPr lang="en-IN" dirty="0"/>
              <a:t>Data </a:t>
            </a:r>
            <a:r>
              <a:rPr lang="en-IN" dirty="0"/>
              <a:t>acquisition </a:t>
            </a:r>
            <a:r>
              <a:rPr lang="en-IN" b="1" dirty="0"/>
              <a:t>-</a:t>
            </a:r>
            <a:r>
              <a:rPr lang="en-IN" dirty="0"/>
              <a:t> </a:t>
            </a:r>
            <a:r>
              <a:rPr lang="en-IN" b="1" dirty="0"/>
              <a:t>Design and Coding</a:t>
            </a:r>
            <a:endParaRPr lang="en-IN" b="1" dirty="0"/>
          </a:p>
          <a:p>
            <a:pPr lvl="1"/>
            <a:r>
              <a:rPr lang="en-IN" dirty="0"/>
              <a:t>Implement business logic and Dimensional </a:t>
            </a:r>
            <a:r>
              <a:rPr lang="en-IN" dirty="0" smtClean="0"/>
              <a:t>Modelling </a:t>
            </a:r>
            <a:r>
              <a:rPr lang="en-IN" b="1" dirty="0"/>
              <a:t>-</a:t>
            </a:r>
            <a:r>
              <a:rPr lang="en-IN" dirty="0"/>
              <a:t> </a:t>
            </a:r>
            <a:r>
              <a:rPr lang="en-IN" b="1" dirty="0"/>
              <a:t>Design and </a:t>
            </a:r>
            <a:r>
              <a:rPr lang="en-IN" b="1" dirty="0" smtClean="0"/>
              <a:t>Coding</a:t>
            </a:r>
            <a:endParaRPr lang="en-IN" dirty="0"/>
          </a:p>
          <a:p>
            <a:pPr lvl="1"/>
            <a:r>
              <a:rPr lang="en-IN" dirty="0"/>
              <a:t>Build and populate </a:t>
            </a:r>
            <a:r>
              <a:rPr lang="en-IN" dirty="0" smtClean="0"/>
              <a:t>data </a:t>
            </a:r>
            <a:r>
              <a:rPr lang="en-IN" b="1" dirty="0"/>
              <a:t>-</a:t>
            </a:r>
            <a:r>
              <a:rPr lang="en-IN" dirty="0"/>
              <a:t> </a:t>
            </a:r>
            <a:r>
              <a:rPr lang="en-IN" b="1" dirty="0"/>
              <a:t>Design and </a:t>
            </a:r>
            <a:r>
              <a:rPr lang="en-IN" b="1" dirty="0" smtClean="0"/>
              <a:t>Coding</a:t>
            </a:r>
            <a:endParaRPr lang="en-IN" dirty="0"/>
          </a:p>
          <a:p>
            <a:pPr lvl="1"/>
            <a:r>
              <a:rPr lang="en-IN" dirty="0"/>
              <a:t>Build </a:t>
            </a:r>
            <a:r>
              <a:rPr lang="en-IN" dirty="0" smtClean="0"/>
              <a:t>Reports</a:t>
            </a:r>
            <a:r>
              <a:rPr lang="en-IN" b="1" dirty="0" smtClean="0"/>
              <a:t> - QA </a:t>
            </a:r>
            <a:r>
              <a:rPr lang="en-IN" b="1" dirty="0"/>
              <a:t>and </a:t>
            </a:r>
            <a:r>
              <a:rPr lang="en-IN" b="1" dirty="0" smtClean="0"/>
              <a:t>Deployment</a:t>
            </a:r>
          </a:p>
          <a:p>
            <a:pPr lvl="1"/>
            <a:r>
              <a:rPr lang="en-IN" dirty="0" smtClean="0"/>
              <a:t>Monitoring </a:t>
            </a:r>
            <a:r>
              <a:rPr lang="en-IN" b="1" dirty="0"/>
              <a:t>-</a:t>
            </a:r>
            <a:r>
              <a:rPr lang="en-IN" b="1" dirty="0" smtClean="0"/>
              <a:t> Alert and Monitoring</a:t>
            </a:r>
            <a:endParaRPr lang="en-IN" b="1" dirty="0"/>
          </a:p>
        </p:txBody>
      </p:sp>
    </p:spTree>
    <p:extLst>
      <p:ext uri="{BB962C8B-B14F-4D97-AF65-F5344CB8AC3E}">
        <p14:creationId xmlns:p14="http://schemas.microsoft.com/office/powerpoint/2010/main" val="300601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Data Loading Guidelines</a:t>
            </a:r>
            <a:endParaRPr lang="en-I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20891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85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Incremental Load Guidelines</a:t>
            </a:r>
            <a:endParaRPr lang="en-IN"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813690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72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Quality Control Guidelines</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849694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2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Data Merge Guidelines</a:t>
            </a:r>
            <a:endParaRPr lang="en-IN" b="1" dirty="0"/>
          </a:p>
        </p:txBody>
      </p:sp>
      <p:sp>
        <p:nvSpPr>
          <p:cNvPr id="7" name="TextBox 6"/>
          <p:cNvSpPr txBox="1"/>
          <p:nvPr/>
        </p:nvSpPr>
        <p:spPr>
          <a:xfrm>
            <a:off x="539552" y="1772816"/>
            <a:ext cx="7920880" cy="4425827"/>
          </a:xfrm>
          <a:prstGeom prst="rect">
            <a:avLst/>
          </a:prstGeom>
          <a:noFill/>
        </p:spPr>
        <p:txBody>
          <a:bodyPr wrap="square" rtlCol="0">
            <a:spAutoFit/>
          </a:bodyPr>
          <a:lstStyle/>
          <a:p>
            <a:pPr>
              <a:spcBef>
                <a:spcPct val="20000"/>
              </a:spcBef>
            </a:pPr>
            <a:r>
              <a:rPr lang="en-IN" sz="3200" b="1" dirty="0" smtClean="0"/>
              <a:t>Components -</a:t>
            </a:r>
            <a:endParaRPr lang="en-IN" sz="3200" b="1" dirty="0"/>
          </a:p>
          <a:p>
            <a:pPr marL="342900" indent="-342900">
              <a:spcBef>
                <a:spcPct val="20000"/>
              </a:spcBef>
              <a:buFont typeface="Arial" pitchFamily="34" charset="0"/>
              <a:buChar char="•"/>
            </a:pPr>
            <a:r>
              <a:rPr lang="en-IN" sz="3200" dirty="0"/>
              <a:t>Source Data </a:t>
            </a:r>
            <a:r>
              <a:rPr lang="en-IN" sz="3200" dirty="0" smtClean="0"/>
              <a:t>Component</a:t>
            </a:r>
          </a:p>
          <a:p>
            <a:pPr marL="800100" lvl="1" indent="-342900">
              <a:spcBef>
                <a:spcPct val="20000"/>
              </a:spcBef>
              <a:buFont typeface="Arial" pitchFamily="34" charset="0"/>
              <a:buChar char="•"/>
            </a:pPr>
            <a:r>
              <a:rPr lang="en-IN" sz="2400" dirty="0"/>
              <a:t> 	</a:t>
            </a:r>
            <a:r>
              <a:rPr lang="en-IN" sz="2400" dirty="0" smtClean="0"/>
              <a:t>Internal </a:t>
            </a:r>
            <a:r>
              <a:rPr lang="en-IN" sz="2400" dirty="0"/>
              <a:t>Data</a:t>
            </a:r>
          </a:p>
          <a:p>
            <a:pPr marL="800100" lvl="1" indent="-342900">
              <a:spcBef>
                <a:spcPct val="20000"/>
              </a:spcBef>
              <a:buFont typeface="Arial" pitchFamily="34" charset="0"/>
              <a:buChar char="•"/>
            </a:pPr>
            <a:r>
              <a:rPr lang="en-IN" sz="2400" dirty="0"/>
              <a:t>	</a:t>
            </a:r>
            <a:r>
              <a:rPr lang="en-IN" sz="2400" dirty="0" smtClean="0"/>
              <a:t>Archived </a:t>
            </a:r>
            <a:r>
              <a:rPr lang="en-IN" sz="2400" dirty="0"/>
              <a:t>Data</a:t>
            </a:r>
          </a:p>
          <a:p>
            <a:pPr marL="800100" lvl="1" indent="-342900">
              <a:spcBef>
                <a:spcPct val="20000"/>
              </a:spcBef>
              <a:buFont typeface="Arial" pitchFamily="34" charset="0"/>
              <a:buChar char="•"/>
            </a:pPr>
            <a:r>
              <a:rPr lang="en-IN" sz="2400" dirty="0"/>
              <a:t>	</a:t>
            </a:r>
            <a:r>
              <a:rPr lang="en-IN" sz="2400" dirty="0" smtClean="0"/>
              <a:t>External </a:t>
            </a:r>
            <a:r>
              <a:rPr lang="en-IN" sz="2400" dirty="0"/>
              <a:t>Data</a:t>
            </a:r>
          </a:p>
          <a:p>
            <a:pPr marL="342900" indent="-342900">
              <a:spcBef>
                <a:spcPct val="20000"/>
              </a:spcBef>
              <a:buFont typeface="Arial" pitchFamily="34" charset="0"/>
              <a:buChar char="•"/>
            </a:pPr>
            <a:r>
              <a:rPr lang="en-IN" sz="3200" dirty="0"/>
              <a:t>Data Staging </a:t>
            </a:r>
            <a:r>
              <a:rPr lang="en-IN" sz="3200" dirty="0" smtClean="0"/>
              <a:t>Component</a:t>
            </a:r>
          </a:p>
          <a:p>
            <a:pPr marL="800100" lvl="1" indent="-342900">
              <a:spcBef>
                <a:spcPct val="20000"/>
              </a:spcBef>
              <a:buFont typeface="Arial" pitchFamily="34" charset="0"/>
              <a:buChar char="•"/>
            </a:pPr>
            <a:r>
              <a:rPr lang="en-IN" sz="2400" dirty="0" smtClean="0"/>
              <a:t>Data Extraction</a:t>
            </a:r>
          </a:p>
          <a:p>
            <a:pPr marL="800100" lvl="1" indent="-342900">
              <a:spcBef>
                <a:spcPct val="20000"/>
              </a:spcBef>
              <a:buFont typeface="Arial" pitchFamily="34" charset="0"/>
              <a:buChar char="•"/>
            </a:pPr>
            <a:r>
              <a:rPr lang="en-IN" sz="2400" dirty="0" smtClean="0"/>
              <a:t>Data Transformation</a:t>
            </a:r>
          </a:p>
          <a:p>
            <a:pPr marL="800100" lvl="1" indent="-342900">
              <a:spcBef>
                <a:spcPct val="20000"/>
              </a:spcBef>
              <a:buFont typeface="Arial" pitchFamily="34" charset="0"/>
              <a:buChar char="•"/>
            </a:pPr>
            <a:r>
              <a:rPr lang="en-IN" sz="2400" dirty="0" smtClean="0"/>
              <a:t>Data Loading</a:t>
            </a:r>
            <a:endParaRPr lang="en-IN" sz="2400" dirty="0"/>
          </a:p>
        </p:txBody>
      </p:sp>
    </p:spTree>
    <p:extLst>
      <p:ext uri="{BB962C8B-B14F-4D97-AF65-F5344CB8AC3E}">
        <p14:creationId xmlns:p14="http://schemas.microsoft.com/office/powerpoint/2010/main" val="123826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Data Merge Guidelines…</a:t>
            </a:r>
            <a:endParaRPr lang="en-IN" b="1" dirty="0"/>
          </a:p>
        </p:txBody>
      </p:sp>
      <p:sp>
        <p:nvSpPr>
          <p:cNvPr id="3" name="Content Placeholder 2"/>
          <p:cNvSpPr>
            <a:spLocks noGrp="1"/>
          </p:cNvSpPr>
          <p:nvPr>
            <p:ph sz="quarter" idx="1"/>
          </p:nvPr>
        </p:nvSpPr>
        <p:spPr/>
        <p:txBody>
          <a:bodyPr>
            <a:normAutofit/>
          </a:bodyPr>
          <a:lstStyle/>
          <a:p>
            <a:r>
              <a:rPr lang="en-IN" dirty="0" smtClean="0"/>
              <a:t>Data Storage Components</a:t>
            </a:r>
          </a:p>
          <a:p>
            <a:pPr marL="800100" lvl="1" indent="-342900">
              <a:buFont typeface="Arial" pitchFamily="34" charset="0"/>
              <a:buChar char="•"/>
            </a:pPr>
            <a:r>
              <a:rPr lang="en-IN" sz="2400" dirty="0"/>
              <a:t>SCD Type-1 </a:t>
            </a:r>
            <a:r>
              <a:rPr lang="en-IN" sz="2400" dirty="0" smtClean="0"/>
              <a:t>tables</a:t>
            </a:r>
          </a:p>
          <a:p>
            <a:pPr marL="800100" lvl="1" indent="-342900">
              <a:buFont typeface="Arial" pitchFamily="34" charset="0"/>
              <a:buChar char="•"/>
            </a:pPr>
            <a:r>
              <a:rPr lang="en-IN" sz="2400" dirty="0" smtClean="0"/>
              <a:t>SCD Type-2 tables</a:t>
            </a:r>
            <a:endParaRPr lang="en-IN" sz="2400" dirty="0"/>
          </a:p>
          <a:p>
            <a:r>
              <a:rPr lang="en-IN" dirty="0" smtClean="0"/>
              <a:t>Information Delivery Component</a:t>
            </a:r>
          </a:p>
          <a:p>
            <a:r>
              <a:rPr lang="en-IN" dirty="0" smtClean="0"/>
              <a:t>Metadata Component</a:t>
            </a:r>
          </a:p>
          <a:p>
            <a:pPr marL="800100" lvl="1" indent="-342900">
              <a:buFont typeface="Arial" pitchFamily="34" charset="0"/>
              <a:buChar char="•"/>
            </a:pPr>
            <a:r>
              <a:rPr lang="en-IN" sz="2400" dirty="0"/>
              <a:t>Data dictionary</a:t>
            </a:r>
          </a:p>
          <a:p>
            <a:pPr marL="800100" lvl="1" indent="-342900">
              <a:buFont typeface="Arial" pitchFamily="34" charset="0"/>
              <a:buChar char="•"/>
            </a:pPr>
            <a:r>
              <a:rPr lang="en-IN" sz="2400" dirty="0"/>
              <a:t>Data </a:t>
            </a:r>
            <a:r>
              <a:rPr lang="en-IN" sz="2400" dirty="0" err="1"/>
              <a:t>Catalog</a:t>
            </a:r>
            <a:endParaRPr lang="en-IN" sz="2400" dirty="0"/>
          </a:p>
          <a:p>
            <a:pPr marL="274320" lvl="1">
              <a:buClr>
                <a:schemeClr val="accent1"/>
              </a:buClr>
              <a:buSzPct val="85000"/>
              <a:buFont typeface="Wingdings 2"/>
              <a:buChar char=""/>
            </a:pPr>
            <a:r>
              <a:rPr lang="en-IN" sz="2700" dirty="0">
                <a:solidFill>
                  <a:schemeClr val="tx1"/>
                </a:solidFill>
              </a:rPr>
              <a:t>Data </a:t>
            </a:r>
            <a:r>
              <a:rPr lang="en-IN" sz="2700" dirty="0">
                <a:solidFill>
                  <a:schemeClr val="tx1"/>
                </a:solidFill>
              </a:rPr>
              <a:t>Mart</a:t>
            </a:r>
          </a:p>
          <a:p>
            <a:pPr marL="800100" lvl="1" indent="-342900">
              <a:buFont typeface="Arial" pitchFamily="34" charset="0"/>
              <a:buChar char="•"/>
            </a:pPr>
            <a:r>
              <a:rPr lang="en-IN" sz="2400" dirty="0"/>
              <a:t>It </a:t>
            </a:r>
            <a:r>
              <a:rPr lang="en-IN" sz="2400" dirty="0"/>
              <a:t>includes a subset of corporate-wide data that is of value to a specific group of users</a:t>
            </a:r>
          </a:p>
        </p:txBody>
      </p:sp>
    </p:spTree>
    <p:extLst>
      <p:ext uri="{BB962C8B-B14F-4D97-AF65-F5344CB8AC3E}">
        <p14:creationId xmlns:p14="http://schemas.microsoft.com/office/powerpoint/2010/main" val="751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Scheduling Guidelines</a:t>
            </a:r>
            <a:endParaRPr lang="en-IN" b="1" dirty="0"/>
          </a:p>
        </p:txBody>
      </p:sp>
      <p:sp>
        <p:nvSpPr>
          <p:cNvPr id="3" name="Content Placeholder 2"/>
          <p:cNvSpPr>
            <a:spLocks noGrp="1"/>
          </p:cNvSpPr>
          <p:nvPr>
            <p:ph sz="quarter" idx="1"/>
          </p:nvPr>
        </p:nvSpPr>
        <p:spPr/>
        <p:txBody>
          <a:bodyPr>
            <a:normAutofit/>
          </a:bodyPr>
          <a:lstStyle/>
          <a:p>
            <a:r>
              <a:rPr lang="en-IN" sz="2400" dirty="0" smtClean="0"/>
              <a:t>Entire data flow can be scheduled through </a:t>
            </a:r>
            <a:r>
              <a:rPr lang="en-IN" sz="2400" dirty="0" err="1" smtClean="0"/>
              <a:t>Crontab</a:t>
            </a:r>
            <a:r>
              <a:rPr lang="en-IN" sz="2400" dirty="0"/>
              <a:t> </a:t>
            </a:r>
            <a:r>
              <a:rPr lang="en-IN" sz="2400" dirty="0" smtClean="0"/>
              <a:t>depending upon the ETL tool/ database which we are using.</a:t>
            </a:r>
          </a:p>
          <a:p>
            <a:r>
              <a:rPr lang="en-IN" sz="2400" dirty="0" smtClean="0"/>
              <a:t>Schedule the </a:t>
            </a:r>
            <a:r>
              <a:rPr lang="en-IN" sz="2400" dirty="0" err="1" smtClean="0"/>
              <a:t>cron</a:t>
            </a:r>
            <a:r>
              <a:rPr lang="en-IN" sz="2400" dirty="0" smtClean="0"/>
              <a:t> job to run every minute. So, in an interval of one minute, the current date and time would be appended to the file</a:t>
            </a:r>
          </a:p>
          <a:p>
            <a:pPr marL="0" indent="0">
              <a:buNone/>
            </a:pPr>
            <a:r>
              <a:rPr lang="en-IN" sz="2400" dirty="0" smtClean="0"/>
              <a:t>Example:</a:t>
            </a:r>
          </a:p>
          <a:p>
            <a:pPr marL="0" indent="0">
              <a:buNone/>
            </a:pPr>
            <a:r>
              <a:rPr lang="en-IN" sz="2400" b="1" i="1" dirty="0" smtClean="0"/>
              <a:t>from </a:t>
            </a:r>
            <a:r>
              <a:rPr lang="en-IN" sz="2400" b="1" i="1" dirty="0" err="1" smtClean="0"/>
              <a:t>crontab</a:t>
            </a:r>
            <a:r>
              <a:rPr lang="en-IN" sz="2400" b="1" i="1" dirty="0" smtClean="0"/>
              <a:t> import </a:t>
            </a:r>
            <a:r>
              <a:rPr lang="en-IN" sz="2400" b="1" i="1" dirty="0" err="1" smtClean="0"/>
              <a:t>CronTab</a:t>
            </a:r>
            <a:r>
              <a:rPr lang="en-IN" sz="2400" b="1" i="1" dirty="0" smtClean="0"/>
              <a:t> </a:t>
            </a:r>
            <a:r>
              <a:rPr lang="en-IN" sz="2400" b="1" i="1" dirty="0" err="1" smtClean="0"/>
              <a:t>cron</a:t>
            </a:r>
            <a:r>
              <a:rPr lang="en-IN" sz="2400" b="1" i="1" dirty="0" smtClean="0"/>
              <a:t> = </a:t>
            </a:r>
            <a:r>
              <a:rPr lang="en-IN" sz="2400" b="1" i="1" dirty="0" err="1" smtClean="0"/>
              <a:t>CronTab</a:t>
            </a:r>
            <a:r>
              <a:rPr lang="en-IN" sz="2400" b="1" i="1" dirty="0" smtClean="0"/>
              <a:t>(user='username') job = </a:t>
            </a:r>
            <a:r>
              <a:rPr lang="en-IN" sz="2400" b="1" i="1" dirty="0" err="1" smtClean="0"/>
              <a:t>cron.new</a:t>
            </a:r>
            <a:r>
              <a:rPr lang="en-IN" sz="2400" b="1" i="1" dirty="0" smtClean="0"/>
              <a:t>(command='python example1.py') </a:t>
            </a:r>
            <a:r>
              <a:rPr lang="en-IN" sz="2400" b="1" i="1" dirty="0" err="1" smtClean="0"/>
              <a:t>job.minute.every</a:t>
            </a:r>
            <a:r>
              <a:rPr lang="en-IN" sz="2400" b="1" i="1" dirty="0" smtClean="0"/>
              <a:t>(1) </a:t>
            </a:r>
            <a:r>
              <a:rPr lang="en-IN" sz="2400" b="1" i="1" dirty="0" err="1" smtClean="0"/>
              <a:t>cron.write</a:t>
            </a:r>
            <a:r>
              <a:rPr lang="en-IN" sz="2400" b="1" i="1" dirty="0" smtClean="0"/>
              <a:t>()</a:t>
            </a:r>
          </a:p>
          <a:p>
            <a:endParaRPr lang="en-IN" sz="2400" dirty="0" smtClean="0"/>
          </a:p>
          <a:p>
            <a:endParaRPr lang="en-IN" sz="2400" dirty="0" smtClean="0"/>
          </a:p>
        </p:txBody>
      </p:sp>
    </p:spTree>
    <p:extLst>
      <p:ext uri="{BB962C8B-B14F-4D97-AF65-F5344CB8AC3E}">
        <p14:creationId xmlns:p14="http://schemas.microsoft.com/office/powerpoint/2010/main" val="736427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310</TotalTime>
  <Words>664</Words>
  <Application>Microsoft Office PowerPoint</Application>
  <PresentationFormat>On-screen Show (4:3)</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Case Study – Architecture and Data Model</vt:lpstr>
      <vt:lpstr>Preface</vt:lpstr>
      <vt:lpstr>Introduction</vt:lpstr>
      <vt:lpstr>Data Loading Guidelines</vt:lpstr>
      <vt:lpstr>Incremental Load Guidelines</vt:lpstr>
      <vt:lpstr>Quality Control Guidelines</vt:lpstr>
      <vt:lpstr>Data Merge Guidelines</vt:lpstr>
      <vt:lpstr>Data Merge Guidelines…</vt:lpstr>
      <vt:lpstr>Scheduling Guidelines</vt:lpstr>
      <vt:lpstr>Testing Pipeline</vt:lpstr>
      <vt:lpstr>Test Planning Process</vt:lpstr>
      <vt:lpstr>Test Execution Process</vt:lpstr>
      <vt:lpstr>Common ETL Testing Types</vt:lpstr>
      <vt:lpstr>Common ETL Testing Types</vt:lpstr>
      <vt:lpstr>Alerting &amp; Monitoring</vt:lpstr>
      <vt:lpstr>Create an alert rule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Avinash Maurya</dc:creator>
  <cp:lastModifiedBy>Avinash Maurya</cp:lastModifiedBy>
  <cp:revision>32</cp:revision>
  <dcterms:created xsi:type="dcterms:W3CDTF">2021-10-25T04:34:12Z</dcterms:created>
  <dcterms:modified xsi:type="dcterms:W3CDTF">2021-10-25T09:45:11Z</dcterms:modified>
</cp:coreProperties>
</file>