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6" r:id="rId2"/>
    <p:sldId id="731" r:id="rId3"/>
    <p:sldId id="532" r:id="rId4"/>
    <p:sldId id="681" r:id="rId5"/>
    <p:sldId id="684" r:id="rId6"/>
    <p:sldId id="741" r:id="rId7"/>
    <p:sldId id="629" r:id="rId8"/>
    <p:sldId id="682" r:id="rId9"/>
    <p:sldId id="737" r:id="rId10"/>
    <p:sldId id="738" r:id="rId11"/>
    <p:sldId id="739" r:id="rId12"/>
    <p:sldId id="740" r:id="rId13"/>
    <p:sldId id="742" r:id="rId14"/>
    <p:sldId id="683" r:id="rId15"/>
    <p:sldId id="734" r:id="rId16"/>
    <p:sldId id="74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C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08" autoAdjust="0"/>
    <p:restoredTop sz="96822" autoAdjust="0"/>
  </p:normalViewPr>
  <p:slideViewPr>
    <p:cSldViewPr snapToGrid="0" snapToObjects="1">
      <p:cViewPr>
        <p:scale>
          <a:sx n="106" d="100"/>
          <a:sy n="106" d="100"/>
        </p:scale>
        <p:origin x="67" y="413"/>
      </p:cViewPr>
      <p:guideLst>
        <p:guide orient="horz" pos="6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7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8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0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75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8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97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6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083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2" r:id="rId9"/>
    <p:sldLayoutId id="2147483654" r:id="rId10"/>
    <p:sldLayoutId id="2147483656" r:id="rId11"/>
    <p:sldLayoutId id="2147483657" r:id="rId12"/>
    <p:sldLayoutId id="214748365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JSX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Data-Driven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57787"/>
            <a:ext cx="6367483" cy="327060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shirt", … … … ]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3&lt;/h1&gt;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{timestamp}&lt;/small&gt;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D0373-D62F-FD72-3FE6-E071FF97AA65}"/>
              </a:ext>
            </a:extLst>
          </p:cNvPr>
          <p:cNvSpPr txBox="1"/>
          <p:nvPr/>
        </p:nvSpPr>
        <p:spPr>
          <a:xfrm>
            <a:off x="6424684" y="105778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example3.html</a:t>
            </a:r>
          </a:p>
        </p:txBody>
      </p:sp>
    </p:spTree>
    <p:extLst>
      <p:ext uri="{BB962C8B-B14F-4D97-AF65-F5344CB8AC3E}">
        <p14:creationId xmlns:p14="http://schemas.microsoft.com/office/powerpoint/2010/main" val="17472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Properties to a Component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86940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props.heading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BDE-22C6-481F-BE7F-F3E0C7168B6C}"/>
              </a:ext>
            </a:extLst>
          </p:cNvPr>
          <p:cNvSpPr txBox="1"/>
          <p:nvPr/>
        </p:nvSpPr>
        <p:spPr>
          <a:xfrm>
            <a:off x="6424684" y="10382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example4.html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99E6392-266D-4FA7-9DC9-7220B888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19621"/>
            <a:ext cx="6180223" cy="1731726"/>
          </a:xfrm>
          <a:prstGeom prst="rect">
            <a:avLst/>
          </a:prstGeom>
          <a:solidFill>
            <a:srgbClr val="DBFFC9"/>
          </a:solidFill>
          <a:ln>
            <a:solidFill>
              <a:srgbClr val="00B050"/>
            </a:solidFill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heading={'JSX Example 4'}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items={data}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timestamp={new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E425D0-B39F-4DEE-910F-5D232B3F9F11}"/>
              </a:ext>
            </a:extLst>
          </p:cNvPr>
          <p:cNvSpPr/>
          <p:nvPr/>
        </p:nvSpPr>
        <p:spPr>
          <a:xfrm>
            <a:off x="716507" y="866273"/>
            <a:ext cx="2736975" cy="2936983"/>
          </a:xfrm>
          <a:custGeom>
            <a:avLst/>
            <a:gdLst>
              <a:gd name="connsiteX0" fmla="*/ 2279177 w 2732965"/>
              <a:gd name="connsiteY0" fmla="*/ 3111690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680959 w 2732965"/>
              <a:gd name="connsiteY0" fmla="*/ 3111690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858379 w 2858379"/>
              <a:gd name="connsiteY0" fmla="*/ 3115137 h 3115137"/>
              <a:gd name="connsiteX1" fmla="*/ 0 w 2858379"/>
              <a:gd name="connsiteY1" fmla="*/ 3111690 h 3115137"/>
              <a:gd name="connsiteX2" fmla="*/ 0 w 2858379"/>
              <a:gd name="connsiteY2" fmla="*/ 0 h 3115137"/>
              <a:gd name="connsiteX3" fmla="*/ 2732965 w 2858379"/>
              <a:gd name="connsiteY3" fmla="*/ 0 h 3115137"/>
              <a:gd name="connsiteX4" fmla="*/ 2732965 w 2858379"/>
              <a:gd name="connsiteY4" fmla="*/ 433317 h 3115137"/>
              <a:gd name="connsiteX0" fmla="*/ 2244769 w 2732965"/>
              <a:gd name="connsiteY0" fmla="*/ 3111085 h 3111690"/>
              <a:gd name="connsiteX1" fmla="*/ 0 w 2732965"/>
              <a:gd name="connsiteY1" fmla="*/ 3111690 h 3111690"/>
              <a:gd name="connsiteX2" fmla="*/ 0 w 2732965"/>
              <a:gd name="connsiteY2" fmla="*/ 0 h 3111690"/>
              <a:gd name="connsiteX3" fmla="*/ 2732965 w 2732965"/>
              <a:gd name="connsiteY3" fmla="*/ 0 h 3111690"/>
              <a:gd name="connsiteX4" fmla="*/ 2732965 w 2732965"/>
              <a:gd name="connsiteY4" fmla="*/ 433317 h 3111690"/>
              <a:gd name="connsiteX0" fmla="*/ 2244769 w 2736975"/>
              <a:gd name="connsiteY0" fmla="*/ 3111085 h 3111690"/>
              <a:gd name="connsiteX1" fmla="*/ 0 w 2736975"/>
              <a:gd name="connsiteY1" fmla="*/ 3111690 h 3111690"/>
              <a:gd name="connsiteX2" fmla="*/ 0 w 2736975"/>
              <a:gd name="connsiteY2" fmla="*/ 0 h 3111690"/>
              <a:gd name="connsiteX3" fmla="*/ 2732965 w 2736975"/>
              <a:gd name="connsiteY3" fmla="*/ 0 h 3111690"/>
              <a:gd name="connsiteX4" fmla="*/ 2736975 w 2736975"/>
              <a:gd name="connsiteY4" fmla="*/ 314342 h 3111690"/>
              <a:gd name="connsiteX0" fmla="*/ 2136485 w 2736975"/>
              <a:gd name="connsiteY0" fmla="*/ 3098337 h 3111690"/>
              <a:gd name="connsiteX1" fmla="*/ 0 w 2736975"/>
              <a:gd name="connsiteY1" fmla="*/ 3111690 h 3111690"/>
              <a:gd name="connsiteX2" fmla="*/ 0 w 2736975"/>
              <a:gd name="connsiteY2" fmla="*/ 0 h 3111690"/>
              <a:gd name="connsiteX3" fmla="*/ 2732965 w 2736975"/>
              <a:gd name="connsiteY3" fmla="*/ 0 h 3111690"/>
              <a:gd name="connsiteX4" fmla="*/ 2736975 w 2736975"/>
              <a:gd name="connsiteY4" fmla="*/ 314342 h 3111690"/>
              <a:gd name="connsiteX0" fmla="*/ 2104401 w 2736975"/>
              <a:gd name="connsiteY0" fmla="*/ 3111085 h 3111690"/>
              <a:gd name="connsiteX1" fmla="*/ 0 w 2736975"/>
              <a:gd name="connsiteY1" fmla="*/ 3111690 h 3111690"/>
              <a:gd name="connsiteX2" fmla="*/ 0 w 2736975"/>
              <a:gd name="connsiteY2" fmla="*/ 0 h 3111690"/>
              <a:gd name="connsiteX3" fmla="*/ 2732965 w 2736975"/>
              <a:gd name="connsiteY3" fmla="*/ 0 h 3111690"/>
              <a:gd name="connsiteX4" fmla="*/ 2736975 w 2736975"/>
              <a:gd name="connsiteY4" fmla="*/ 314342 h 311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975" h="3111690">
                <a:moveTo>
                  <a:pt x="2104401" y="3111085"/>
                </a:moveTo>
                <a:lnTo>
                  <a:pt x="0" y="3111690"/>
                </a:lnTo>
                <a:lnTo>
                  <a:pt x="0" y="0"/>
                </a:lnTo>
                <a:lnTo>
                  <a:pt x="2732965" y="0"/>
                </a:lnTo>
                <a:cubicBezTo>
                  <a:pt x="2734302" y="104781"/>
                  <a:pt x="2735638" y="209561"/>
                  <a:pt x="2736975" y="314342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4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A314-C8C8-48AF-BCBB-4D63EB7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complete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exercise5.html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FE9F9B-AAD3-44A1-83BE-C9357346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96" y="1385608"/>
            <a:ext cx="5338745" cy="34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3:  JSX Gotchas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 - 1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 - 2</a:t>
            </a:r>
          </a:p>
        </p:txBody>
      </p:sp>
    </p:spTree>
    <p:extLst>
      <p:ext uri="{BB962C8B-B14F-4D97-AF65-F5344CB8AC3E}">
        <p14:creationId xmlns:p14="http://schemas.microsoft.com/office/powerpoint/2010/main" val="94041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is case-sensitive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JSX tags must be closed</a:t>
            </a: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290771" y="1345563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badElem1 = &lt;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SpotTheBug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&gt;oops&lt;/</a:t>
            </a:r>
            <a:r>
              <a:rPr lang="en-GB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SpotTheBUG</a:t>
            </a:r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290771" y="2482362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badElem2 = &lt;input type="text"&gt;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Adjacent JSX elements must be wrapped inside an enclosing tag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assign a CSS class,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+mj-lt"/>
              </a:rPr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22851" y="1686934"/>
            <a:ext cx="6367482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badElem3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&lt;h1&gt;Greetings&lt;/h1&gt;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&lt;div&gt;This won't work. Sorry!&lt;/div&gt;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322852" y="3554272"/>
            <a:ext cx="6367482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badElem4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class="emphasis"&gt;Won't work!&lt;/div&gt;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5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8215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1:  Overview of JSX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The story so far…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Introducing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 err="1"/>
              <a:t>Transpiling</a:t>
            </a:r>
            <a:r>
              <a:rPr lang="en-GB" sz="2200" dirty="0"/>
              <a:t> JSX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all the examples so far, we've created elements programmatically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2E212BD-79B2-4F5F-A5C8-356BFC8E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937" y="1727914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Retailer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7B8F32-B205-49FF-B224-F576E93A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937" y="2977371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Retailer(props)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 … …)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JSX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682025" cy="3742941"/>
          </a:xfrm>
        </p:spPr>
        <p:txBody>
          <a:bodyPr/>
          <a:lstStyle/>
          <a:p>
            <a:r>
              <a:rPr lang="en-GB" dirty="0"/>
              <a:t>React supports a lightweight syntax called JSX</a:t>
            </a:r>
          </a:p>
          <a:p>
            <a:pPr lvl="1"/>
            <a:r>
              <a:rPr lang="en-GB" dirty="0"/>
              <a:t>Create React elements concisely and directly</a:t>
            </a:r>
          </a:p>
          <a:p>
            <a:pPr lvl="1"/>
            <a:r>
              <a:rPr lang="en-GB" dirty="0"/>
              <a:t>Use XML to specify the elements you want to create</a:t>
            </a:r>
          </a:p>
          <a:p>
            <a:pPr lvl="1"/>
            <a:endParaRPr lang="en-GB" dirty="0"/>
          </a:p>
          <a:p>
            <a:r>
              <a:rPr lang="en-GB" dirty="0"/>
              <a:t>Elements can be </a:t>
            </a:r>
            <a:r>
              <a:rPr lang="en-GB" dirty="0">
                <a:solidFill>
                  <a:srgbClr val="FF0000"/>
                </a:solidFill>
              </a:rPr>
              <a:t>HTML tags</a:t>
            </a:r>
            <a:r>
              <a:rPr lang="en-GB" dirty="0"/>
              <a:t> or your own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D450EBA-1A01-4538-B6E3-67D46CDA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053" y="2918391"/>
            <a:ext cx="2872562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&lt;li&gt;Skis&lt;/li&gt;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&lt;li&gt;Boots&lt;/li&gt;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1186C52-5C8A-4216-A8E3-9CF0536FD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655" y="2911579"/>
            <a:ext cx="2872562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basket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&lt;Basket&gt;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&lt;Item&gt;Skis&lt;/Item&gt;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&lt;Item&gt;Boots&lt;/Item&gt;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&lt;/Basket&gt;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62D9C7-F106-4130-AEC7-324FF25252F4}"/>
              </a:ext>
            </a:extLst>
          </p:cNvPr>
          <p:cNvCxnSpPr>
            <a:cxnSpLocks/>
          </p:cNvCxnSpPr>
          <p:nvPr/>
        </p:nvCxnSpPr>
        <p:spPr>
          <a:xfrm flipH="1">
            <a:off x="3898292" y="2820231"/>
            <a:ext cx="225189" cy="385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917A2E-2F97-409B-9150-CE7B10E629B2}"/>
              </a:ext>
            </a:extLst>
          </p:cNvPr>
          <p:cNvCxnSpPr>
            <a:cxnSpLocks/>
          </p:cNvCxnSpPr>
          <p:nvPr/>
        </p:nvCxnSpPr>
        <p:spPr>
          <a:xfrm flipH="1">
            <a:off x="6747262" y="2820231"/>
            <a:ext cx="225189" cy="385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don't understand JSX syntax</a:t>
            </a:r>
          </a:p>
          <a:p>
            <a:pPr lvl="1"/>
            <a:r>
              <a:rPr lang="en-GB" dirty="0"/>
              <a:t>JSX syntax must be </a:t>
            </a:r>
            <a:r>
              <a:rPr lang="en-GB" dirty="0" err="1"/>
              <a:t>transpiled</a:t>
            </a:r>
            <a:r>
              <a:rPr lang="en-GB" dirty="0"/>
              <a:t> into "pure" React</a:t>
            </a:r>
          </a:p>
          <a:p>
            <a:pPr lvl="1"/>
            <a:endParaRPr lang="en-GB" dirty="0"/>
          </a:p>
          <a:p>
            <a:r>
              <a:rPr lang="en-GB" dirty="0"/>
              <a:t>You can use the Babel </a:t>
            </a:r>
            <a:r>
              <a:rPr lang="en-GB" dirty="0" err="1"/>
              <a:t>transpiler</a:t>
            </a:r>
            <a:r>
              <a:rPr lang="en-GB" dirty="0"/>
              <a:t> to do this</a:t>
            </a:r>
          </a:p>
          <a:p>
            <a:pPr lvl="1"/>
            <a:r>
              <a:rPr lang="en-GB" dirty="0"/>
              <a:t>Add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GB" dirty="0"/>
              <a:t> to download the Babel </a:t>
            </a:r>
            <a:r>
              <a:rPr lang="en-GB" dirty="0" err="1"/>
              <a:t>transpiler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Embed JSX inside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DA5BB72-40FF-4D75-9767-0E99AAFC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3" y="3243514"/>
            <a:ext cx="6738305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unpkg.com…"&gt;&lt;/script&gt;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type="text/babel"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 Put your JSX code here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7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 2:  JSX Syntax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JSX for components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example of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Evaluating JavaScript expressions in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Data-driven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properties to a component in JSX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Complete 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62873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58225" cy="3742941"/>
          </a:xfrm>
        </p:spPr>
        <p:txBody>
          <a:bodyPr/>
          <a:lstStyle/>
          <a:p>
            <a:r>
              <a:rPr lang="en-GB" dirty="0"/>
              <a:t>JSX elements can contain plain text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JSX elements can contain JS expressions in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braces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623EE4-2DAF-49B0-A3B7-04E1D4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8011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title="swans"&gt;Swans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 title="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bloobs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&lt;/ul&gt;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8FA362-1B9A-4C39-94A3-39D050E5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3491502"/>
            <a:ext cx="6367483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City shirt", "Cardiff City shirt"]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&lt;div&gt;There are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items&lt;/div&gt;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JSX for Components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58863"/>
            <a:ext cx="6367483" cy="28397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1&lt;/h1&gt;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C9AF5-C100-4E30-8885-B92405741C77}"/>
              </a:ext>
            </a:extLst>
          </p:cNvPr>
          <p:cNvSpPr txBox="1"/>
          <p:nvPr/>
        </p:nvSpPr>
        <p:spPr>
          <a:xfrm>
            <a:off x="6424684" y="105778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example1.html</a:t>
            </a:r>
          </a:p>
        </p:txBody>
      </p:sp>
    </p:spTree>
    <p:extLst>
      <p:ext uri="{BB962C8B-B14F-4D97-AF65-F5344CB8AC3E}">
        <p14:creationId xmlns:p14="http://schemas.microsoft.com/office/powerpoint/2010/main" val="420874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JavaScript Expressions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063498"/>
            <a:ext cx="6367483" cy="32090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timestamp = 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2&lt;/h1&gt;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2D27C-61BA-811A-4D93-59E30551C83D}"/>
              </a:ext>
            </a:extLst>
          </p:cNvPr>
          <p:cNvSpPr txBox="1"/>
          <p:nvPr/>
        </p:nvSpPr>
        <p:spPr>
          <a:xfrm>
            <a:off x="6424684" y="105778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example2.html</a:t>
            </a:r>
          </a:p>
        </p:txBody>
      </p:sp>
    </p:spTree>
    <p:extLst>
      <p:ext uri="{BB962C8B-B14F-4D97-AF65-F5344CB8AC3E}">
        <p14:creationId xmlns:p14="http://schemas.microsoft.com/office/powerpoint/2010/main" val="10374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2279</TotalTime>
  <Words>954</Words>
  <Application>Microsoft Office PowerPoint</Application>
  <PresentationFormat>On-screen Show (16:9)</PresentationFormat>
  <Paragraphs>206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JSX</vt:lpstr>
      <vt:lpstr>Section 1:  Overview of JSX</vt:lpstr>
      <vt:lpstr>The Story So Far…</vt:lpstr>
      <vt:lpstr>Introducing JSX</vt:lpstr>
      <vt:lpstr>Transpiling JSX</vt:lpstr>
      <vt:lpstr>Section 2:  JSX Syntax </vt:lpstr>
      <vt:lpstr>JSX Content</vt:lpstr>
      <vt:lpstr>Using JSX for Components</vt:lpstr>
      <vt:lpstr>Evaluating JavaScript Expressions in JSX</vt:lpstr>
      <vt:lpstr>Data-Driven JSX</vt:lpstr>
      <vt:lpstr>Passing Properties to a Component in JSX</vt:lpstr>
      <vt:lpstr>Complete Example</vt:lpstr>
      <vt:lpstr>Section 3:  JSX Gotchas</vt:lpstr>
      <vt:lpstr>JSX Gotchas - 1</vt:lpstr>
      <vt:lpstr>JSX Gotchas - 2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100</cp:revision>
  <dcterms:created xsi:type="dcterms:W3CDTF">2015-09-28T19:52:00Z</dcterms:created>
  <dcterms:modified xsi:type="dcterms:W3CDTF">2022-06-22T10:42:04Z</dcterms:modified>
</cp:coreProperties>
</file>