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4"/>
  </p:notesMasterIdLst>
  <p:sldIdLst>
    <p:sldId id="256" r:id="rId2"/>
    <p:sldId id="257" r:id="rId3"/>
    <p:sldId id="258" r:id="rId4"/>
    <p:sldId id="262" r:id="rId5"/>
    <p:sldId id="305" r:id="rId6"/>
    <p:sldId id="306" r:id="rId7"/>
    <p:sldId id="307" r:id="rId8"/>
    <p:sldId id="308" r:id="rId9"/>
    <p:sldId id="310" r:id="rId10"/>
    <p:sldId id="311" r:id="rId11"/>
    <p:sldId id="309" r:id="rId12"/>
    <p:sldId id="312" r:id="rId13"/>
  </p:sldIdLst>
  <p:sldSz cx="9144000" cy="5143500" type="screen16x9"/>
  <p:notesSz cx="6858000" cy="9144000"/>
  <p:embeddedFontLst>
    <p:embeddedFont>
      <p:font typeface="Montserrat" panose="020B0604020202020204" charset="0"/>
      <p:regular r:id="rId15"/>
      <p:bold r:id="rId16"/>
      <p:italic r:id="rId17"/>
      <p:boldItalic r:id="rId18"/>
    </p:embeddedFont>
    <p:embeddedFont>
      <p:font typeface="Montserrat ExtraBold" panose="020B0604020202020204" charset="0"/>
      <p:bold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AE19626-596D-4B80-AEC2-6C8DE4DDAFB1}">
  <a:tblStyle styleId="{EAE19626-596D-4B80-AEC2-6C8DE4DDAF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0450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f9262ee2f_0_26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f9262ee2f_0_26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4168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7537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8676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3982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7355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49464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CAPTION_ONLY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1"/>
          </p:nvPr>
        </p:nvSpPr>
        <p:spPr>
          <a:xfrm>
            <a:off x="938500" y="1246025"/>
            <a:ext cx="7172100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162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1pPr>
            <a:lvl2pPr marL="914400" lvl="1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2pPr>
            <a:lvl3pPr marL="1371600" lvl="2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3pPr>
            <a:lvl4pPr marL="1828800" lvl="3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4pPr>
            <a:lvl5pPr marL="2286000" lvl="4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5pPr>
            <a:lvl6pPr marL="2743200" lvl="5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6pPr>
            <a:lvl7pPr marL="3200400" lvl="6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7pPr>
            <a:lvl8pPr marL="3657600" lvl="7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8pPr>
            <a:lvl9pPr marL="4114800" lvl="8" indent="-301625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_1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title"/>
          </p:nvPr>
        </p:nvSpPr>
        <p:spPr>
          <a:xfrm>
            <a:off x="3538497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subTitle" idx="1"/>
          </p:nvPr>
        </p:nvSpPr>
        <p:spPr>
          <a:xfrm>
            <a:off x="3538497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title" idx="2"/>
          </p:nvPr>
        </p:nvSpPr>
        <p:spPr>
          <a:xfrm>
            <a:off x="6028553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ubTitle" idx="3"/>
          </p:nvPr>
        </p:nvSpPr>
        <p:spPr>
          <a:xfrm>
            <a:off x="6028553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title" idx="4"/>
          </p:nvPr>
        </p:nvSpPr>
        <p:spPr>
          <a:xfrm>
            <a:off x="1048447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ubTitle" idx="5"/>
          </p:nvPr>
        </p:nvSpPr>
        <p:spPr>
          <a:xfrm>
            <a:off x="1048447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 idx="6" hasCustomPrompt="1"/>
          </p:nvPr>
        </p:nvSpPr>
        <p:spPr>
          <a:xfrm>
            <a:off x="10484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7" hasCustomPrompt="1"/>
          </p:nvPr>
        </p:nvSpPr>
        <p:spPr>
          <a:xfrm>
            <a:off x="353850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 idx="8" hasCustomPrompt="1"/>
          </p:nvPr>
        </p:nvSpPr>
        <p:spPr>
          <a:xfrm>
            <a:off x="60285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8" r:id="rId4"/>
    <p:sldLayoutId id="2147483659" r:id="rId5"/>
    <p:sldLayoutId id="214748366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2307600" y="1861270"/>
            <a:ext cx="4792200" cy="703902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EdTech company Data Analysis</a:t>
            </a:r>
            <a:br>
              <a:rPr lang="en-US" dirty="0" smtClean="0"/>
            </a:br>
            <a:endParaRPr dirty="0"/>
          </a:p>
        </p:txBody>
      </p:sp>
      <p:sp>
        <p:nvSpPr>
          <p:cNvPr id="163" name="Google Shape;163;p38"/>
          <p:cNvSpPr txBox="1">
            <a:spLocks noGrp="1"/>
          </p:cNvSpPr>
          <p:nvPr>
            <p:ph type="subTitle" idx="1"/>
          </p:nvPr>
        </p:nvSpPr>
        <p:spPr>
          <a:xfrm>
            <a:off x="2044200" y="3704649"/>
            <a:ext cx="5055600" cy="6699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 smtClean="0"/>
              <a:t>Presented by:-</a:t>
            </a:r>
            <a:endParaRPr lang="en-US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AVINASH KUMAR</a:t>
            </a:r>
          </a:p>
        </p:txBody>
      </p:sp>
      <p:cxnSp>
        <p:nvCxnSpPr>
          <p:cNvPr id="165" name="Google Shape;165;p38"/>
          <p:cNvCxnSpPr/>
          <p:nvPr/>
        </p:nvCxnSpPr>
        <p:spPr>
          <a:xfrm>
            <a:off x="3190500" y="2045627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221527" y="909842"/>
            <a:ext cx="6626082" cy="5229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/>
              <a:t>Challenges Face :-                          Lesson Learned :-</a:t>
            </a:r>
            <a:endParaRPr sz="1800" dirty="0">
              <a:solidFill>
                <a:schemeClr val="accent1"/>
              </a:solidFill>
            </a:endParaRPr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221528" y="1432746"/>
            <a:ext cx="3882882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>
                <a:latin typeface="Montserrat" panose="020B0604020202020204" charset="0"/>
                <a:cs typeface="Calibri" panose="020F0502020204030204" pitchFamily="34" charset="0"/>
              </a:rPr>
              <a:t>Determining the exact contribution of each marketing touchpoint to user enrollment was complex due to the multi-touch nature of the customer </a:t>
            </a:r>
            <a:r>
              <a:rPr lang="en-US" dirty="0" smtClean="0">
                <a:latin typeface="Montserrat" panose="020B0604020202020204" charset="0"/>
                <a:cs typeface="Calibri" panose="020F0502020204030204" pitchFamily="34" charset="0"/>
              </a:rPr>
              <a:t>journey.</a:t>
            </a:r>
          </a:p>
          <a:p>
            <a:pPr marL="285750" indent="-285750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/>
            <a:r>
              <a:rPr lang="en-US" dirty="0"/>
              <a:t>Determining the optimal allocation of marketing resources across various channels required continuous evaluation and </a:t>
            </a:r>
            <a:r>
              <a:rPr lang="en-US" dirty="0" smtClean="0"/>
              <a:t>adjustment.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/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68091" y="1432746"/>
            <a:ext cx="4343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SzPct val="1020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Montserrat" panose="020B0604020202020204" charset="0"/>
              </a:rPr>
              <a:t>Data Cleaning &amp; Understanding is Important Steps to Create Insights</a:t>
            </a:r>
            <a:r>
              <a:rPr lang="en-US" dirty="0" smtClean="0">
                <a:solidFill>
                  <a:schemeClr val="bg1"/>
                </a:solidFill>
                <a:latin typeface="Montserrat" panose="020B0604020202020204" charset="0"/>
              </a:rPr>
              <a:t>.</a:t>
            </a:r>
          </a:p>
          <a:p>
            <a:pPr marL="285750" indent="-285750">
              <a:buClr>
                <a:schemeClr val="bg1"/>
              </a:buClr>
              <a:buSzPct val="102000"/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Montserrat" panose="020B0604020202020204" charset="0"/>
            </a:endParaRPr>
          </a:p>
          <a:p>
            <a:pPr marL="285750" indent="-285750">
              <a:buClr>
                <a:schemeClr val="bg1"/>
              </a:buClr>
              <a:buSzPct val="102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During the analysis of customer acquisition, I learned the importance of segmenting users based on demographics, behavior, and </a:t>
            </a:r>
            <a:r>
              <a:rPr lang="en-US" dirty="0" smtClean="0">
                <a:solidFill>
                  <a:schemeClr val="bg1"/>
                </a:solidFill>
                <a:latin typeface="Montserrat" panose="020B0604020202020204" charset="0"/>
              </a:rPr>
              <a:t>preferences</a:t>
            </a:r>
          </a:p>
          <a:p>
            <a:pPr marL="285750" indent="-285750">
              <a:buClr>
                <a:schemeClr val="bg1"/>
              </a:buClr>
              <a:buSzPct val="102000"/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Montserrat" panose="020B0604020202020204" charset="0"/>
            </a:endParaRPr>
          </a:p>
          <a:p>
            <a:pPr marL="285750" indent="-285750">
              <a:buClr>
                <a:schemeClr val="bg1"/>
              </a:buClr>
              <a:buSzPct val="102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Customer acquisition is an ongoing process. Regularly monitoring and analyzing enrollment metrics allowed us to quickly identify shifts in user behavior and market trends, helping us adapt our strategies in a timely manner</a:t>
            </a:r>
            <a:endParaRPr lang="en-US" dirty="0">
              <a:solidFill>
                <a:schemeClr val="bg1"/>
              </a:solidFill>
              <a:latin typeface="Montserrat" panose="020B0604020202020204" charset="0"/>
            </a:endParaRPr>
          </a:p>
          <a:p>
            <a:pPr marL="285750" indent="-285750">
              <a:buClr>
                <a:schemeClr val="bg1"/>
              </a:buClr>
              <a:buSzPct val="102000"/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014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Scope:-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nalyzing </a:t>
            </a:r>
            <a:r>
              <a:rPr lang="en-US" dirty="0"/>
              <a:t>customer acquisition and enrollment growth in an </a:t>
            </a:r>
            <a:r>
              <a:rPr lang="en-US" dirty="0" err="1"/>
              <a:t>EdTech</a:t>
            </a:r>
            <a:r>
              <a:rPr lang="en-US" dirty="0"/>
              <a:t> company is promising, as it aligns with the ongoing evolution of the education and technology </a:t>
            </a:r>
            <a:r>
              <a:rPr lang="en-US" dirty="0" smtClean="0"/>
              <a:t>sectors.</a:t>
            </a:r>
          </a:p>
          <a:p>
            <a:endParaRPr lang="en-US" dirty="0"/>
          </a:p>
          <a:p>
            <a:r>
              <a:rPr lang="en-US" dirty="0"/>
              <a:t>Expand the scope to include analyzing user engagement and retention rates beyond initial enrollment. Identify factors contributing to long-term engagement and create strategies to reduce churn and increase customer lifetime value</a:t>
            </a:r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133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345" y="2014053"/>
            <a:ext cx="6439045" cy="941400"/>
          </a:xfrm>
        </p:spPr>
        <p:txBody>
          <a:bodyPr/>
          <a:lstStyle/>
          <a:p>
            <a:r>
              <a:rPr lang="en-US" sz="8000" dirty="0" smtClean="0">
                <a:solidFill>
                  <a:srgbClr val="FFFF00"/>
                </a:solidFill>
              </a:rPr>
              <a:t>Thank You</a:t>
            </a:r>
            <a:endParaRPr lang="en-IN" sz="8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19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583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Primary Objective:-</a:t>
            </a:r>
            <a:endParaRPr dirty="0"/>
          </a:p>
        </p:txBody>
      </p:sp>
      <p:sp>
        <p:nvSpPr>
          <p:cNvPr id="171" name="Google Shape;171;p39"/>
          <p:cNvSpPr txBox="1">
            <a:spLocks noGrp="1"/>
          </p:cNvSpPr>
          <p:nvPr>
            <p:ph type="body" idx="1"/>
          </p:nvPr>
        </p:nvSpPr>
        <p:spPr>
          <a:xfrm>
            <a:off x="938500" y="1246025"/>
            <a:ext cx="5649336" cy="22245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Aft>
                <a:spcPts val="1600"/>
              </a:spcAft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To collect CSV file in power Query Editor and make them clean such that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Null value, error and outlier.</a:t>
            </a:r>
          </a:p>
          <a:p>
            <a:pPr marL="171450" indent="-171450">
              <a:spcAft>
                <a:spcPts val="1600"/>
              </a:spcAft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Analyzed customer acquisition to drive growth in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Edtech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Company.</a:t>
            </a:r>
          </a:p>
          <a:p>
            <a:pPr marL="171450" indent="-171450">
              <a:spcAft>
                <a:spcPts val="1600"/>
              </a:spcAft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Emphasize the aim of increasing number of enroll users.</a:t>
            </a:r>
          </a:p>
        </p:txBody>
      </p:sp>
      <p:cxnSp>
        <p:nvCxnSpPr>
          <p:cNvPr id="172" name="Google Shape;172;p39"/>
          <p:cNvCxnSpPr/>
          <p:nvPr/>
        </p:nvCxnSpPr>
        <p:spPr>
          <a:xfrm>
            <a:off x="1046982" y="902395"/>
            <a:ext cx="3005473" cy="161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0"/>
          <p:cNvSpPr txBox="1">
            <a:spLocks noGrp="1"/>
          </p:cNvSpPr>
          <p:nvPr>
            <p:ph type="subTitle" idx="1"/>
          </p:nvPr>
        </p:nvSpPr>
        <p:spPr>
          <a:xfrm>
            <a:off x="1849582" y="1756845"/>
            <a:ext cx="5673436" cy="25969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To generate insights that can be help business team to in designing a better marketing strategy for Company and manger can also understand the target area.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To provide insights for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Edtech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Company , such as Total lead for each call, Not interested Leads, Lead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Intreseted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to Convert into enrolled etc.  </a:t>
            </a:r>
            <a:endParaRPr lang="en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85" name="Google Shape;185;p40"/>
          <p:cNvSpPr txBox="1">
            <a:spLocks noGrp="1"/>
          </p:cNvSpPr>
          <p:nvPr>
            <p:ph type="title" idx="7"/>
          </p:nvPr>
        </p:nvSpPr>
        <p:spPr>
          <a:xfrm>
            <a:off x="3339900" y="1032945"/>
            <a:ext cx="2052982" cy="7231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Goals</a:t>
            </a:r>
            <a:endParaRPr dirty="0"/>
          </a:p>
        </p:txBody>
      </p:sp>
      <p:cxnSp>
        <p:nvCxnSpPr>
          <p:cNvPr id="188" name="Google Shape;188;p40"/>
          <p:cNvCxnSpPr/>
          <p:nvPr/>
        </p:nvCxnSpPr>
        <p:spPr>
          <a:xfrm>
            <a:off x="3865418" y="1610591"/>
            <a:ext cx="1101437" cy="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6335136" cy="5229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1"/>
                </a:solidFill>
              </a:rPr>
              <a:t>Number of leads for each call status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49464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00" y="1143000"/>
            <a:ext cx="6719600" cy="35674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574817" y="99351"/>
            <a:ext cx="7280709" cy="5229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/>
              <a:t>Percentage of lead generated by each </a:t>
            </a:r>
            <a:br>
              <a:rPr lang="en-US" sz="1800" dirty="0" smtClean="0"/>
            </a:br>
            <a:r>
              <a:rPr lang="en-US" sz="1800" dirty="0"/>
              <a:t> </a:t>
            </a:r>
            <a:r>
              <a:rPr lang="en-US" sz="1800" dirty="0" smtClean="0"/>
              <a:t>           </a:t>
            </a:r>
            <a:r>
              <a:rPr lang="en-US" sz="2000" dirty="0" err="1" smtClean="0"/>
              <a:t>lead_gen_source</a:t>
            </a:r>
            <a:endParaRPr sz="1800" dirty="0">
              <a:solidFill>
                <a:schemeClr val="accent1"/>
              </a:solidFill>
            </a:endParaRPr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49464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99" y="967928"/>
            <a:ext cx="6729992" cy="394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903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574817" y="99351"/>
            <a:ext cx="7280709" cy="5229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/>
              <a:t>Number of  lead in Each City as per Parent Occupation</a:t>
            </a:r>
            <a:endParaRPr sz="1800" dirty="0">
              <a:solidFill>
                <a:schemeClr val="accent1"/>
              </a:solidFill>
            </a:endParaRPr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49464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58" y="1086827"/>
            <a:ext cx="7240010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752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574817" y="99351"/>
            <a:ext cx="7280709" cy="5229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/>
              <a:t>Watch Percentage in each language by Lead</a:t>
            </a:r>
            <a:endParaRPr sz="1800" dirty="0">
              <a:solidFill>
                <a:schemeClr val="accent1"/>
              </a:solidFill>
            </a:endParaRPr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49464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00" y="953971"/>
            <a:ext cx="6125430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338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574817" y="99351"/>
            <a:ext cx="7280709" cy="5229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/>
              <a:t>Watch Percentage in each language by Lead</a:t>
            </a:r>
            <a:endParaRPr sz="1800" dirty="0">
              <a:solidFill>
                <a:schemeClr val="accent1"/>
              </a:solidFill>
            </a:endParaRPr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49464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00" y="897693"/>
            <a:ext cx="6470218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968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574817" y="99351"/>
            <a:ext cx="7280709" cy="5229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/>
              <a:t>Lead Not interested to Convert</a:t>
            </a:r>
            <a:endParaRPr sz="1800" dirty="0">
              <a:solidFill>
                <a:schemeClr val="accent1"/>
              </a:solidFill>
            </a:endParaRPr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49464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00" y="881643"/>
            <a:ext cx="6668431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033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327</Words>
  <Application>Microsoft Office PowerPoint</Application>
  <PresentationFormat>On-screen Show (16:9)</PresentationFormat>
  <Paragraphs>32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Montserrat</vt:lpstr>
      <vt:lpstr>Montserrat ExtraBold</vt:lpstr>
      <vt:lpstr>Calibri</vt:lpstr>
      <vt:lpstr>Futuristic Background by Slidesgo</vt:lpstr>
      <vt:lpstr>EdTech company Data Analysis </vt:lpstr>
      <vt:lpstr>Primary Objective:-</vt:lpstr>
      <vt:lpstr>Goals</vt:lpstr>
      <vt:lpstr>Number of leads for each call status</vt:lpstr>
      <vt:lpstr>Percentage of lead generated by each              lead_gen_source</vt:lpstr>
      <vt:lpstr>Number of  lead in Each City as per Parent Occupation</vt:lpstr>
      <vt:lpstr>Watch Percentage in each language by Lead</vt:lpstr>
      <vt:lpstr>Watch Percentage in each language by Lead</vt:lpstr>
      <vt:lpstr>Lead Not interested to Convert</vt:lpstr>
      <vt:lpstr>Challenges Face :-                          Lesson Learned :-</vt:lpstr>
      <vt:lpstr>Future Scope:-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EduTech company Data Analysis</dc:title>
  <dc:creator>HP</dc:creator>
  <cp:lastModifiedBy>HP</cp:lastModifiedBy>
  <cp:revision>25</cp:revision>
  <dcterms:modified xsi:type="dcterms:W3CDTF">2023-08-17T07:20:16Z</dcterms:modified>
</cp:coreProperties>
</file>