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2" r:id="rId8"/>
    <p:sldId id="269" r:id="rId9"/>
    <p:sldId id="265" r:id="rId10"/>
    <p:sldId id="272" r:id="rId11"/>
    <p:sldId id="264" r:id="rId12"/>
    <p:sldId id="273" r:id="rId13"/>
    <p:sldId id="274" r:id="rId14"/>
    <p:sldId id="275" r:id="rId15"/>
    <p:sldId id="263" r:id="rId16"/>
    <p:sldId id="270" r:id="rId17"/>
    <p:sldId id="276" r:id="rId18"/>
    <p:sldId id="278" r:id="rId19"/>
    <p:sldId id="261"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1EE"/>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704" autoAdjust="0"/>
  </p:normalViewPr>
  <p:slideViewPr>
    <p:cSldViewPr snapToGrid="0">
      <p:cViewPr varScale="1">
        <p:scale>
          <a:sx n="120" d="100"/>
          <a:sy n="120" d="100"/>
        </p:scale>
        <p:origin x="17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yushPrakash\Downloads\COVID_19_DASHBORAD.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PiyushPrakash\Downloads\COVID_19_DASHBORA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[COVID_19_DASHBORAD.xlsx]Week_pivot!weekly evolution</c:name>
    <c:fmtId val="22"/>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highlight>
                  <a:srgbClr val="000000"/>
                </a:highlight>
              </a:rPr>
              <a:t>Weekly Evolution</a:t>
            </a:r>
          </a:p>
        </c:rich>
      </c:tx>
      <c:layout>
        <c:manualLayout>
          <c:xMode val="edge"/>
          <c:yMode val="edge"/>
          <c:x val="0.45687391466959326"/>
          <c:y val="6.394944292344688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678867662268615"/>
          <c:y val="0.14301109015451416"/>
          <c:w val="0.82923866618108"/>
          <c:h val="0.66818567867542966"/>
        </c:manualLayout>
      </c:layout>
      <c:barChart>
        <c:barDir val="col"/>
        <c:grouping val="clustered"/>
        <c:varyColors val="0"/>
        <c:ser>
          <c:idx val="0"/>
          <c:order val="0"/>
          <c:tx>
            <c:strRef>
              <c:f>Week_pivot!$B$5</c:f>
              <c:strCache>
                <c:ptCount val="1"/>
                <c:pt idx="0">
                  <c:v>Sum of confirmed</c:v>
                </c:pt>
              </c:strCache>
            </c:strRef>
          </c:tx>
          <c:spPr>
            <a:solidFill>
              <a:schemeClr val="accent1">
                <a:tint val="50000"/>
              </a:schemeClr>
            </a:solidFill>
            <a:ln>
              <a:noFill/>
            </a:ln>
            <a:effectLst/>
          </c:spPr>
          <c:invertIfNegative val="0"/>
          <c:cat>
            <c:strRef>
              <c:f>Week_pivot!$A$6:$A$18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Week_pivot!$B$6:$B$18</c:f>
              <c:numCache>
                <c:formatCode>General</c:formatCode>
                <c:ptCount val="12"/>
                <c:pt idx="0">
                  <c:v>653943436</c:v>
                </c:pt>
                <c:pt idx="1">
                  <c:v>611972434</c:v>
                </c:pt>
                <c:pt idx="2">
                  <c:v>714974080</c:v>
                </c:pt>
                <c:pt idx="3">
                  <c:v>895822860</c:v>
                </c:pt>
                <c:pt idx="4">
                  <c:v>1527935208</c:v>
                </c:pt>
                <c:pt idx="5">
                  <c:v>1795702702</c:v>
                </c:pt>
                <c:pt idx="6">
                  <c:v>1991429056</c:v>
                </c:pt>
                <c:pt idx="7">
                  <c:v>2164873752</c:v>
                </c:pt>
                <c:pt idx="8">
                  <c:v>2304506362</c:v>
                </c:pt>
                <c:pt idx="9">
                  <c:v>2568722728</c:v>
                </c:pt>
                <c:pt idx="10">
                  <c:v>531663248</c:v>
                </c:pt>
                <c:pt idx="11">
                  <c:v>616019030</c:v>
                </c:pt>
              </c:numCache>
            </c:numRef>
          </c:val>
          <c:extLst>
            <c:ext xmlns:c16="http://schemas.microsoft.com/office/drawing/2014/chart" uri="{C3380CC4-5D6E-409C-BE32-E72D297353CC}">
              <c16:uniqueId val="{00000000-5BC6-4725-90E3-2507AB4DCBD4}"/>
            </c:ext>
          </c:extLst>
        </c:ser>
        <c:ser>
          <c:idx val="1"/>
          <c:order val="1"/>
          <c:tx>
            <c:strRef>
              <c:f>Week_pivot!$C$5</c:f>
              <c:strCache>
                <c:ptCount val="1"/>
                <c:pt idx="0">
                  <c:v>Sum of deceased</c:v>
                </c:pt>
              </c:strCache>
            </c:strRef>
          </c:tx>
          <c:spPr>
            <a:solidFill>
              <a:schemeClr val="accent1">
                <a:tint val="70000"/>
              </a:schemeClr>
            </a:solidFill>
            <a:ln>
              <a:noFill/>
            </a:ln>
            <a:effectLst/>
          </c:spPr>
          <c:invertIfNegative val="0"/>
          <c:cat>
            <c:strRef>
              <c:f>Week_pivot!$A$6:$A$18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Week_pivot!$C$6:$C$18</c:f>
              <c:numCache>
                <c:formatCode>General</c:formatCode>
                <c:ptCount val="12"/>
                <c:pt idx="0">
                  <c:v>9431448</c:v>
                </c:pt>
                <c:pt idx="1">
                  <c:v>8726488</c:v>
                </c:pt>
                <c:pt idx="2">
                  <c:v>9885016</c:v>
                </c:pt>
                <c:pt idx="3">
                  <c:v>10808516</c:v>
                </c:pt>
                <c:pt idx="4">
                  <c:v>17211790</c:v>
                </c:pt>
                <c:pt idx="5">
                  <c:v>23111758</c:v>
                </c:pt>
                <c:pt idx="6">
                  <c:v>27241244</c:v>
                </c:pt>
                <c:pt idx="7">
                  <c:v>29959744</c:v>
                </c:pt>
                <c:pt idx="8">
                  <c:v>31598410</c:v>
                </c:pt>
                <c:pt idx="9">
                  <c:v>35028348</c:v>
                </c:pt>
                <c:pt idx="10">
                  <c:v>7821730</c:v>
                </c:pt>
                <c:pt idx="11">
                  <c:v>8939760</c:v>
                </c:pt>
              </c:numCache>
            </c:numRef>
          </c:val>
          <c:extLst>
            <c:ext xmlns:c16="http://schemas.microsoft.com/office/drawing/2014/chart" uri="{C3380CC4-5D6E-409C-BE32-E72D297353CC}">
              <c16:uniqueId val="{00000001-5BC6-4725-90E3-2507AB4DCBD4}"/>
            </c:ext>
          </c:extLst>
        </c:ser>
        <c:ser>
          <c:idx val="2"/>
          <c:order val="2"/>
          <c:tx>
            <c:strRef>
              <c:f>Week_pivot!$D$5</c:f>
              <c:strCache>
                <c:ptCount val="1"/>
                <c:pt idx="0">
                  <c:v>Sum of recovered</c:v>
                </c:pt>
              </c:strCache>
            </c:strRef>
          </c:tx>
          <c:spPr>
            <a:solidFill>
              <a:schemeClr val="accent1">
                <a:tint val="90000"/>
              </a:schemeClr>
            </a:solidFill>
            <a:ln>
              <a:noFill/>
            </a:ln>
            <a:effectLst/>
          </c:spPr>
          <c:invertIfNegative val="0"/>
          <c:cat>
            <c:strRef>
              <c:f>Week_pivot!$A$6:$A$18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Week_pivot!$D$6:$D$18</c:f>
              <c:numCache>
                <c:formatCode>General</c:formatCode>
                <c:ptCount val="12"/>
                <c:pt idx="0">
                  <c:v>631721064</c:v>
                </c:pt>
                <c:pt idx="1">
                  <c:v>594876080</c:v>
                </c:pt>
                <c:pt idx="2">
                  <c:v>686539422</c:v>
                </c:pt>
                <c:pt idx="3">
                  <c:v>778286738</c:v>
                </c:pt>
                <c:pt idx="4">
                  <c:v>1312740958</c:v>
                </c:pt>
                <c:pt idx="5">
                  <c:v>1704777300</c:v>
                </c:pt>
                <c:pt idx="6">
                  <c:v>1914261942</c:v>
                </c:pt>
                <c:pt idx="7">
                  <c:v>2069530384</c:v>
                </c:pt>
                <c:pt idx="8">
                  <c:v>2195306030</c:v>
                </c:pt>
                <c:pt idx="9">
                  <c:v>2472451480</c:v>
                </c:pt>
                <c:pt idx="10">
                  <c:v>495120958</c:v>
                </c:pt>
                <c:pt idx="11">
                  <c:v>586430984</c:v>
                </c:pt>
              </c:numCache>
            </c:numRef>
          </c:val>
          <c:extLst>
            <c:ext xmlns:c16="http://schemas.microsoft.com/office/drawing/2014/chart" uri="{C3380CC4-5D6E-409C-BE32-E72D297353CC}">
              <c16:uniqueId val="{00000002-5BC6-4725-90E3-2507AB4DCBD4}"/>
            </c:ext>
          </c:extLst>
        </c:ser>
        <c:ser>
          <c:idx val="3"/>
          <c:order val="3"/>
          <c:tx>
            <c:strRef>
              <c:f>Week_pivot!$E$5</c:f>
              <c:strCache>
                <c:ptCount val="1"/>
                <c:pt idx="0">
                  <c:v>Sum of tested</c:v>
                </c:pt>
              </c:strCache>
            </c:strRef>
          </c:tx>
          <c:spPr>
            <a:solidFill>
              <a:schemeClr val="accent1">
                <a:shade val="90000"/>
              </a:schemeClr>
            </a:solidFill>
            <a:ln>
              <a:noFill/>
            </a:ln>
            <a:effectLst/>
          </c:spPr>
          <c:invertIfNegative val="0"/>
          <c:cat>
            <c:strRef>
              <c:f>Week_pivot!$A$6:$A$18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Week_pivot!$E$6:$E$18</c:f>
              <c:numCache>
                <c:formatCode>General</c:formatCode>
                <c:ptCount val="12"/>
                <c:pt idx="0">
                  <c:v>11969938198</c:v>
                </c:pt>
                <c:pt idx="1">
                  <c:v>12070239495</c:v>
                </c:pt>
                <c:pt idx="2">
                  <c:v>14828288466</c:v>
                </c:pt>
                <c:pt idx="3">
                  <c:v>16602589891</c:v>
                </c:pt>
                <c:pt idx="4">
                  <c:v>20794196054</c:v>
                </c:pt>
                <c:pt idx="5">
                  <c:v>24311589684</c:v>
                </c:pt>
                <c:pt idx="6">
                  <c:v>29293775065</c:v>
                </c:pt>
                <c:pt idx="7">
                  <c:v>33982369178</c:v>
                </c:pt>
                <c:pt idx="8">
                  <c:v>37872093069</c:v>
                </c:pt>
                <c:pt idx="9">
                  <c:v>43999063071</c:v>
                </c:pt>
                <c:pt idx="10">
                  <c:v>7815052993</c:v>
                </c:pt>
                <c:pt idx="11">
                  <c:v>10124995917</c:v>
                </c:pt>
              </c:numCache>
            </c:numRef>
          </c:val>
          <c:extLst>
            <c:ext xmlns:c16="http://schemas.microsoft.com/office/drawing/2014/chart" uri="{C3380CC4-5D6E-409C-BE32-E72D297353CC}">
              <c16:uniqueId val="{00000003-5BC6-4725-90E3-2507AB4DCBD4}"/>
            </c:ext>
          </c:extLst>
        </c:ser>
        <c:ser>
          <c:idx val="4"/>
          <c:order val="4"/>
          <c:tx>
            <c:strRef>
              <c:f>Week_pivot!$F$5</c:f>
              <c:strCache>
                <c:ptCount val="1"/>
                <c:pt idx="0">
                  <c:v>Sum of V1</c:v>
                </c:pt>
              </c:strCache>
            </c:strRef>
          </c:tx>
          <c:spPr>
            <a:solidFill>
              <a:schemeClr val="accent1">
                <a:shade val="70000"/>
              </a:schemeClr>
            </a:solidFill>
            <a:ln>
              <a:noFill/>
            </a:ln>
            <a:effectLst/>
          </c:spPr>
          <c:invertIfNegative val="0"/>
          <c:cat>
            <c:strRef>
              <c:f>Week_pivot!$A$6:$A$18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Week_pivot!$F$6:$F$18</c:f>
              <c:numCache>
                <c:formatCode>General</c:formatCode>
                <c:ptCount val="12"/>
                <c:pt idx="0">
                  <c:v>55983487</c:v>
                </c:pt>
                <c:pt idx="1">
                  <c:v>457053032</c:v>
                </c:pt>
                <c:pt idx="2">
                  <c:v>1911761547</c:v>
                </c:pt>
                <c:pt idx="3">
                  <c:v>5893569217</c:v>
                </c:pt>
                <c:pt idx="4">
                  <c:v>8928494923</c:v>
                </c:pt>
                <c:pt idx="5">
                  <c:v>13143480140</c:v>
                </c:pt>
                <c:pt idx="6">
                  <c:v>19757357888</c:v>
                </c:pt>
                <c:pt idx="7">
                  <c:v>26658554291</c:v>
                </c:pt>
                <c:pt idx="8">
                  <c:v>34934169113</c:v>
                </c:pt>
                <c:pt idx="9">
                  <c:v>43081740539</c:v>
                </c:pt>
                <c:pt idx="10">
                  <c:v>0</c:v>
                </c:pt>
                <c:pt idx="11">
                  <c:v>0</c:v>
                </c:pt>
              </c:numCache>
            </c:numRef>
          </c:val>
          <c:extLst>
            <c:ext xmlns:c16="http://schemas.microsoft.com/office/drawing/2014/chart" uri="{C3380CC4-5D6E-409C-BE32-E72D297353CC}">
              <c16:uniqueId val="{00000004-5BC6-4725-90E3-2507AB4DCBD4}"/>
            </c:ext>
          </c:extLst>
        </c:ser>
        <c:ser>
          <c:idx val="5"/>
          <c:order val="5"/>
          <c:tx>
            <c:strRef>
              <c:f>Week_pivot!$G$5</c:f>
              <c:strCache>
                <c:ptCount val="1"/>
                <c:pt idx="0">
                  <c:v>Sum of V2</c:v>
                </c:pt>
              </c:strCache>
            </c:strRef>
          </c:tx>
          <c:spPr>
            <a:solidFill>
              <a:schemeClr val="accent1">
                <a:shade val="50000"/>
              </a:schemeClr>
            </a:solidFill>
            <a:ln>
              <a:noFill/>
            </a:ln>
            <a:effectLst/>
          </c:spPr>
          <c:invertIfNegative val="0"/>
          <c:cat>
            <c:strRef>
              <c:f>Week_pivot!$A$6:$A$18</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Week_pivot!$G$6:$G$18</c:f>
              <c:numCache>
                <c:formatCode>General</c:formatCode>
                <c:ptCount val="12"/>
                <c:pt idx="0">
                  <c:v>0</c:v>
                </c:pt>
                <c:pt idx="1">
                  <c:v>35393502</c:v>
                </c:pt>
                <c:pt idx="2">
                  <c:v>373246869</c:v>
                </c:pt>
                <c:pt idx="3">
                  <c:v>966076623</c:v>
                </c:pt>
                <c:pt idx="4">
                  <c:v>2394010508</c:v>
                </c:pt>
                <c:pt idx="5">
                  <c:v>2985852592</c:v>
                </c:pt>
                <c:pt idx="6">
                  <c:v>4992073842</c:v>
                </c:pt>
                <c:pt idx="7">
                  <c:v>7682749341</c:v>
                </c:pt>
                <c:pt idx="8">
                  <c:v>11576719358</c:v>
                </c:pt>
                <c:pt idx="9">
                  <c:v>17619489987</c:v>
                </c:pt>
                <c:pt idx="10">
                  <c:v>0</c:v>
                </c:pt>
                <c:pt idx="11">
                  <c:v>0</c:v>
                </c:pt>
              </c:numCache>
            </c:numRef>
          </c:val>
          <c:extLst>
            <c:ext xmlns:c16="http://schemas.microsoft.com/office/drawing/2014/chart" uri="{C3380CC4-5D6E-409C-BE32-E72D297353CC}">
              <c16:uniqueId val="{00000005-5BC6-4725-90E3-2507AB4DCBD4}"/>
            </c:ext>
          </c:extLst>
        </c:ser>
        <c:dLbls>
          <c:showLegendKey val="0"/>
          <c:showVal val="0"/>
          <c:showCatName val="0"/>
          <c:showSerName val="0"/>
          <c:showPercent val="0"/>
          <c:showBubbleSize val="0"/>
        </c:dLbls>
        <c:gapWidth val="219"/>
        <c:overlap val="-27"/>
        <c:axId val="1876124240"/>
        <c:axId val="1055265040"/>
      </c:barChart>
      <c:catAx>
        <c:axId val="18761242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solidFill>
            <a:schemeClr val="tx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5265040"/>
        <c:crosses val="autoZero"/>
        <c:auto val="1"/>
        <c:lblAlgn val="ctr"/>
        <c:lblOffset val="100"/>
        <c:noMultiLvlLbl val="0"/>
      </c:catAx>
      <c:valAx>
        <c:axId val="1055265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Population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76124240"/>
        <c:crosses val="autoZero"/>
        <c:crossBetween val="between"/>
      </c:valAx>
      <c:spPr>
        <a:noFill/>
        <a:ln>
          <a:noFill/>
        </a:ln>
        <a:effectLst/>
      </c:spPr>
    </c:plotArea>
    <c:legend>
      <c:legendPos val="b"/>
      <c:layout>
        <c:manualLayout>
          <c:xMode val="edge"/>
          <c:yMode val="edge"/>
          <c:x val="0.13109760050217406"/>
          <c:y val="0.95883169008796887"/>
          <c:w val="0.86093575240599718"/>
          <c:h val="4.116830991203111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[COVID_19_DASHBORAD.xlsx]Category_pivot!PivotTable3</c:name>
    <c:fmtId val="17"/>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a:t>Testing Ratio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Category_pivot!$B$3:$B$4</c:f>
              <c:strCache>
                <c:ptCount val="1"/>
                <c:pt idx="0">
                  <c:v>Category A</c:v>
                </c:pt>
              </c:strCache>
            </c:strRef>
          </c:tx>
          <c:spPr>
            <a:solidFill>
              <a:schemeClr val="accent1"/>
            </a:solidFill>
            <a:ln>
              <a:noFill/>
            </a:ln>
            <a:effectLst/>
          </c:spPr>
          <c:invertIfNegative val="0"/>
          <c:cat>
            <c:strRef>
              <c:f>Category_pivot!$A$5:$A$35</c:f>
              <c:strCache>
                <c:ptCount val="30"/>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strCache>
            </c:strRef>
          </c:cat>
          <c:val>
            <c:numRef>
              <c:f>Category_pivot!$B$5:$B$35</c:f>
              <c:numCache>
                <c:formatCode>General</c:formatCode>
                <c:ptCount val="30"/>
                <c:pt idx="2">
                  <c:v>8.2990491246100001E-2</c:v>
                </c:pt>
                <c:pt idx="10">
                  <c:v>6.3006059151700003E-2</c:v>
                </c:pt>
                <c:pt idx="12">
                  <c:v>7.4551446594499998E-2</c:v>
                </c:pt>
                <c:pt idx="18">
                  <c:v>5.9681956797299998E-2</c:v>
                </c:pt>
                <c:pt idx="23">
                  <c:v>9.5497622233900001E-2</c:v>
                </c:pt>
                <c:pt idx="26">
                  <c:v>7.3088899981999994E-2</c:v>
                </c:pt>
              </c:numCache>
            </c:numRef>
          </c:val>
          <c:extLst>
            <c:ext xmlns:c16="http://schemas.microsoft.com/office/drawing/2014/chart" uri="{C3380CC4-5D6E-409C-BE32-E72D297353CC}">
              <c16:uniqueId val="{00000000-E107-446B-9B15-D32700E96A29}"/>
            </c:ext>
          </c:extLst>
        </c:ser>
        <c:ser>
          <c:idx val="1"/>
          <c:order val="1"/>
          <c:tx>
            <c:strRef>
              <c:f>Category_pivot!$C$3:$C$4</c:f>
              <c:strCache>
                <c:ptCount val="1"/>
                <c:pt idx="0">
                  <c:v>category B</c:v>
                </c:pt>
              </c:strCache>
            </c:strRef>
          </c:tx>
          <c:spPr>
            <a:solidFill>
              <a:schemeClr val="accent2"/>
            </a:solidFill>
            <a:ln>
              <a:noFill/>
            </a:ln>
            <a:effectLst/>
          </c:spPr>
          <c:invertIfNegative val="0"/>
          <c:cat>
            <c:strRef>
              <c:f>Category_pivot!$A$5:$A$35</c:f>
              <c:strCache>
                <c:ptCount val="30"/>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strCache>
            </c:strRef>
          </c:cat>
          <c:val>
            <c:numRef>
              <c:f>Category_pivot!$C$5:$C$35</c:f>
              <c:numCache>
                <c:formatCode>General</c:formatCode>
                <c:ptCount val="30"/>
                <c:pt idx="1">
                  <c:v>0.15890447850889999</c:v>
                </c:pt>
                <c:pt idx="3">
                  <c:v>0.24337837057619999</c:v>
                </c:pt>
                <c:pt idx="16">
                  <c:v>0.15969327363489999</c:v>
                </c:pt>
                <c:pt idx="17">
                  <c:v>0.25953832454269998</c:v>
                </c:pt>
                <c:pt idx="29">
                  <c:v>0.1888216814366</c:v>
                </c:pt>
              </c:numCache>
            </c:numRef>
          </c:val>
          <c:extLst>
            <c:ext xmlns:c16="http://schemas.microsoft.com/office/drawing/2014/chart" uri="{C3380CC4-5D6E-409C-BE32-E72D297353CC}">
              <c16:uniqueId val="{00000001-E107-446B-9B15-D32700E96A29}"/>
            </c:ext>
          </c:extLst>
        </c:ser>
        <c:ser>
          <c:idx val="2"/>
          <c:order val="2"/>
          <c:tx>
            <c:strRef>
              <c:f>Category_pivot!$D$3:$D$4</c:f>
              <c:strCache>
                <c:ptCount val="1"/>
                <c:pt idx="0">
                  <c:v>category D</c:v>
                </c:pt>
              </c:strCache>
            </c:strRef>
          </c:tx>
          <c:spPr>
            <a:solidFill>
              <a:schemeClr val="accent3"/>
            </a:solidFill>
            <a:ln>
              <a:noFill/>
            </a:ln>
            <a:effectLst/>
          </c:spPr>
          <c:invertIfNegative val="0"/>
          <c:cat>
            <c:strRef>
              <c:f>Category_pivot!$A$5:$A$35</c:f>
              <c:strCache>
                <c:ptCount val="30"/>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strCache>
            </c:strRef>
          </c:cat>
          <c:val>
            <c:numRef>
              <c:f>Category_pivot!$D$5:$D$35</c:f>
              <c:numCache>
                <c:formatCode>General</c:formatCode>
                <c:ptCount val="30"/>
                <c:pt idx="4">
                  <c:v>0.71790099187489997</c:v>
                </c:pt>
              </c:numCache>
            </c:numRef>
          </c:val>
          <c:extLst>
            <c:ext xmlns:c16="http://schemas.microsoft.com/office/drawing/2014/chart" uri="{C3380CC4-5D6E-409C-BE32-E72D297353CC}">
              <c16:uniqueId val="{00000002-E107-446B-9B15-D32700E96A29}"/>
            </c:ext>
          </c:extLst>
        </c:ser>
        <c:ser>
          <c:idx val="3"/>
          <c:order val="3"/>
          <c:tx>
            <c:strRef>
              <c:f>Category_pivot!$E$3:$E$4</c:f>
              <c:strCache>
                <c:ptCount val="1"/>
                <c:pt idx="0">
                  <c:v>NULL</c:v>
                </c:pt>
              </c:strCache>
            </c:strRef>
          </c:tx>
          <c:spPr>
            <a:solidFill>
              <a:schemeClr val="accent4"/>
            </a:solidFill>
            <a:ln>
              <a:noFill/>
            </a:ln>
            <a:effectLst/>
          </c:spPr>
          <c:invertIfNegative val="0"/>
          <c:cat>
            <c:strRef>
              <c:f>Category_pivot!$A$5:$A$35</c:f>
              <c:strCache>
                <c:ptCount val="30"/>
                <c:pt idx="0">
                  <c:v>Bagalkote</c:v>
                </c:pt>
                <c:pt idx="1">
                  <c:v>Ballari</c:v>
                </c:pt>
                <c:pt idx="2">
                  <c:v>Belagavi</c:v>
                </c:pt>
                <c:pt idx="3">
                  <c:v>Bengaluru Rural</c:v>
                </c:pt>
                <c:pt idx="4">
                  <c:v>Bengaluru Urban</c:v>
                </c:pt>
                <c:pt idx="5">
                  <c:v>Bidar</c:v>
                </c:pt>
                <c:pt idx="6">
                  <c:v>Chamarajanagara</c:v>
                </c:pt>
                <c:pt idx="7">
                  <c:v>Chikkaballapura</c:v>
                </c:pt>
                <c:pt idx="8">
                  <c:v>Chikkamagaluru</c:v>
                </c:pt>
                <c:pt idx="9">
                  <c:v>Chitradurga</c:v>
                </c:pt>
                <c:pt idx="10">
                  <c:v>Dakshina Kannada</c:v>
                </c:pt>
                <c:pt idx="11">
                  <c:v>Davanagere</c:v>
                </c:pt>
                <c:pt idx="12">
                  <c:v>Dharwad</c:v>
                </c:pt>
                <c:pt idx="13">
                  <c:v>Gadag</c:v>
                </c:pt>
                <c:pt idx="14">
                  <c:v>Hassan</c:v>
                </c:pt>
                <c:pt idx="15">
                  <c:v>Haveri</c:v>
                </c:pt>
                <c:pt idx="16">
                  <c:v>Kalaburagi</c:v>
                </c:pt>
                <c:pt idx="17">
                  <c:v>Kodagu</c:v>
                </c:pt>
                <c:pt idx="18">
                  <c:v>Kolar</c:v>
                </c:pt>
                <c:pt idx="19">
                  <c:v>Koppal</c:v>
                </c:pt>
                <c:pt idx="20">
                  <c:v>Mandya</c:v>
                </c:pt>
                <c:pt idx="21">
                  <c:v>Mysuru</c:v>
                </c:pt>
                <c:pt idx="22">
                  <c:v>Raichur</c:v>
                </c:pt>
                <c:pt idx="23">
                  <c:v>Ramanagara</c:v>
                </c:pt>
                <c:pt idx="24">
                  <c:v>Shivamogga</c:v>
                </c:pt>
                <c:pt idx="25">
                  <c:v>Tumakuru</c:v>
                </c:pt>
                <c:pt idx="26">
                  <c:v>Udupi</c:v>
                </c:pt>
                <c:pt idx="27">
                  <c:v>Uttara Kannada</c:v>
                </c:pt>
                <c:pt idx="28">
                  <c:v>Vijayapura</c:v>
                </c:pt>
                <c:pt idx="29">
                  <c:v>Yadgir</c:v>
                </c:pt>
              </c:strCache>
            </c:strRef>
          </c:cat>
          <c:val>
            <c:numRef>
              <c:f>Category_pivot!$E$5:$E$35</c:f>
              <c:numCache>
                <c:formatCode>General</c:formatCode>
                <c:ptCount val="30"/>
                <c:pt idx="0">
                  <c:v>2.6364668139699999E-2</c:v>
                </c:pt>
                <c:pt idx="5">
                  <c:v>3.98166372356E-2</c:v>
                </c:pt>
                <c:pt idx="6">
                  <c:v>5.0501389864999998E-3</c:v>
                </c:pt>
                <c:pt idx="7">
                  <c:v>1.2029078977E-2</c:v>
                </c:pt>
                <c:pt idx="8">
                  <c:v>4.8050851107000001E-3</c:v>
                </c:pt>
                <c:pt idx="9">
                  <c:v>2.6457830685999999E-3</c:v>
                </c:pt>
                <c:pt idx="11">
                  <c:v>8.9798937287000006E-3</c:v>
                </c:pt>
                <c:pt idx="13">
                  <c:v>8.3587189681000006E-3</c:v>
                </c:pt>
                <c:pt idx="14">
                  <c:v>6.0803244641000004E-3</c:v>
                </c:pt>
                <c:pt idx="15">
                  <c:v>7.3280926064000001E-3</c:v>
                </c:pt>
                <c:pt idx="19">
                  <c:v>6.2589305479999998E-3</c:v>
                </c:pt>
                <c:pt idx="20">
                  <c:v>8.2236769355999995E-3</c:v>
                </c:pt>
                <c:pt idx="21">
                  <c:v>3.5842128742800003E-2</c:v>
                </c:pt>
                <c:pt idx="22">
                  <c:v>1.09160924431E-2</c:v>
                </c:pt>
                <c:pt idx="24">
                  <c:v>2.7775372654799999E-2</c:v>
                </c:pt>
                <c:pt idx="25">
                  <c:v>3.9741199627500001E-2</c:v>
                </c:pt>
                <c:pt idx="27">
                  <c:v>1.0221687890100001E-2</c:v>
                </c:pt>
                <c:pt idx="28">
                  <c:v>1.1543366701799999E-2</c:v>
                </c:pt>
              </c:numCache>
            </c:numRef>
          </c:val>
          <c:extLst>
            <c:ext xmlns:c16="http://schemas.microsoft.com/office/drawing/2014/chart" uri="{C3380CC4-5D6E-409C-BE32-E72D297353CC}">
              <c16:uniqueId val="{00000003-E107-446B-9B15-D32700E96A29}"/>
            </c:ext>
          </c:extLst>
        </c:ser>
        <c:dLbls>
          <c:showLegendKey val="0"/>
          <c:showVal val="0"/>
          <c:showCatName val="0"/>
          <c:showSerName val="0"/>
          <c:showPercent val="0"/>
          <c:showBubbleSize val="0"/>
        </c:dLbls>
        <c:gapWidth val="219"/>
        <c:overlap val="-27"/>
        <c:axId val="1063268528"/>
        <c:axId val="1280909040"/>
      </c:barChart>
      <c:catAx>
        <c:axId val="1063268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Districts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0909040"/>
        <c:crosses val="autoZero"/>
        <c:auto val="1"/>
        <c:lblAlgn val="ctr"/>
        <c:lblOffset val="100"/>
        <c:noMultiLvlLbl val="0"/>
      </c:catAx>
      <c:valAx>
        <c:axId val="1280909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category value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3268528"/>
        <c:crosses val="autoZero"/>
        <c:crossBetween val="between"/>
      </c:valAx>
      <c:spPr>
        <a:noFill/>
        <a:ln>
          <a:noFill/>
        </a:ln>
        <a:effectLst/>
      </c:spPr>
    </c:plotArea>
    <c:legend>
      <c:legendPos val="b"/>
      <c:layout>
        <c:manualLayout>
          <c:xMode val="edge"/>
          <c:yMode val="edge"/>
          <c:x val="0.15379065915747275"/>
          <c:y val="0.91519395790460667"/>
          <c:w val="0.72843548538359126"/>
          <c:h val="8.374572178477690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[COVID_19_DASHBORAD.xlsx]Delta Pivot!delta pivot</c:name>
    <c:fmtId val="6"/>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latin typeface="Times New Roman" panose="02020603050405020304" pitchFamily="18" charset="0"/>
                <a:cs typeface="Times New Roman" panose="02020603050405020304" pitchFamily="18" charset="0"/>
              </a:rPr>
              <a:t>Delta 7</a:t>
            </a:r>
          </a:p>
        </c:rich>
      </c:tx>
      <c:layout>
        <c:manualLayout>
          <c:xMode val="edge"/>
          <c:yMode val="edge"/>
          <c:x val="0.46818366275213563"/>
          <c:y val="1.015634997771737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543988922333427E-2"/>
          <c:y val="5.4683174759335512E-2"/>
          <c:w val="0.76407086628373189"/>
          <c:h val="0.83772225135655254"/>
        </c:manualLayout>
      </c:layout>
      <c:barChart>
        <c:barDir val="bar"/>
        <c:grouping val="clustered"/>
        <c:varyColors val="0"/>
        <c:ser>
          <c:idx val="0"/>
          <c:order val="0"/>
          <c:tx>
            <c:strRef>
              <c:f>'Delta Pivot'!$B$4</c:f>
              <c:strCache>
                <c:ptCount val="1"/>
                <c:pt idx="0">
                  <c:v>Sum of delta7_confirmed</c:v>
                </c:pt>
              </c:strCache>
            </c:strRef>
          </c:tx>
          <c:spPr>
            <a:solidFill>
              <a:schemeClr val="accent1"/>
            </a:solidFill>
            <a:ln>
              <a:noFill/>
            </a:ln>
            <a:effectLst/>
          </c:spPr>
          <c:invertIfNegative val="0"/>
          <c:cat>
            <c:strRef>
              <c:f>'Delta Pivot'!$A$5:$A$41</c:f>
              <c:strCache>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Cache>
            </c:strRef>
          </c:cat>
          <c:val>
            <c:numRef>
              <c:f>'Delta Pivot'!$B$5:$B$41</c:f>
              <c:numCache>
                <c:formatCode>General</c:formatCode>
                <c:ptCount val="36"/>
                <c:pt idx="0">
                  <c:v>53550</c:v>
                </c:pt>
                <c:pt idx="1">
                  <c:v>14456479</c:v>
                </c:pt>
                <c:pt idx="2">
                  <c:v>385925</c:v>
                </c:pt>
                <c:pt idx="3">
                  <c:v>4268739</c:v>
                </c:pt>
                <c:pt idx="4">
                  <c:v>5082553</c:v>
                </c:pt>
                <c:pt idx="5">
                  <c:v>457354</c:v>
                </c:pt>
                <c:pt idx="6">
                  <c:v>7041710</c:v>
                </c:pt>
                <c:pt idx="7">
                  <c:v>10078244</c:v>
                </c:pt>
                <c:pt idx="8">
                  <c:v>74767</c:v>
                </c:pt>
                <c:pt idx="9">
                  <c:v>1246102</c:v>
                </c:pt>
                <c:pt idx="10">
                  <c:v>5785543</c:v>
                </c:pt>
                <c:pt idx="11">
                  <c:v>1565063</c:v>
                </c:pt>
                <c:pt idx="12">
                  <c:v>5398506</c:v>
                </c:pt>
                <c:pt idx="13">
                  <c:v>2441015</c:v>
                </c:pt>
                <c:pt idx="14">
                  <c:v>2323777</c:v>
                </c:pt>
                <c:pt idx="15">
                  <c:v>20911045</c:v>
                </c:pt>
                <c:pt idx="16">
                  <c:v>34620292</c:v>
                </c:pt>
                <c:pt idx="17">
                  <c:v>146534</c:v>
                </c:pt>
                <c:pt idx="18">
                  <c:v>72555</c:v>
                </c:pt>
                <c:pt idx="19">
                  <c:v>46253667</c:v>
                </c:pt>
                <c:pt idx="20">
                  <c:v>584583</c:v>
                </c:pt>
                <c:pt idx="21">
                  <c:v>864743</c:v>
                </c:pt>
                <c:pt idx="22">
                  <c:v>5549692</c:v>
                </c:pt>
                <c:pt idx="23">
                  <c:v>836300</c:v>
                </c:pt>
                <c:pt idx="24">
                  <c:v>222488</c:v>
                </c:pt>
                <c:pt idx="25">
                  <c:v>7281174</c:v>
                </c:pt>
                <c:pt idx="26">
                  <c:v>4216223</c:v>
                </c:pt>
                <c:pt idx="27">
                  <c:v>895232</c:v>
                </c:pt>
                <c:pt idx="28">
                  <c:v>6680919</c:v>
                </c:pt>
                <c:pt idx="29">
                  <c:v>223565</c:v>
                </c:pt>
                <c:pt idx="30">
                  <c:v>4696904</c:v>
                </c:pt>
                <c:pt idx="31">
                  <c:v>18896623</c:v>
                </c:pt>
                <c:pt idx="32">
                  <c:v>591013</c:v>
                </c:pt>
                <c:pt idx="33">
                  <c:v>11970881</c:v>
                </c:pt>
                <c:pt idx="34">
                  <c:v>2407069</c:v>
                </c:pt>
                <c:pt idx="35">
                  <c:v>11130316</c:v>
                </c:pt>
              </c:numCache>
            </c:numRef>
          </c:val>
          <c:extLst>
            <c:ext xmlns:c16="http://schemas.microsoft.com/office/drawing/2014/chart" uri="{C3380CC4-5D6E-409C-BE32-E72D297353CC}">
              <c16:uniqueId val="{00000000-0030-4E77-8B2E-AEF13F399B50}"/>
            </c:ext>
          </c:extLst>
        </c:ser>
        <c:ser>
          <c:idx val="1"/>
          <c:order val="1"/>
          <c:tx>
            <c:strRef>
              <c:f>'Delta Pivot'!$C$4</c:f>
              <c:strCache>
                <c:ptCount val="1"/>
                <c:pt idx="0">
                  <c:v>Sum of delta7_vaccinated1</c:v>
                </c:pt>
              </c:strCache>
            </c:strRef>
          </c:tx>
          <c:spPr>
            <a:solidFill>
              <a:schemeClr val="accent2"/>
            </a:solidFill>
            <a:ln>
              <a:noFill/>
            </a:ln>
            <a:effectLst/>
          </c:spPr>
          <c:invertIfNegative val="0"/>
          <c:cat>
            <c:strRef>
              <c:f>'Delta Pivot'!$A$5:$A$41</c:f>
              <c:strCache>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Cache>
            </c:strRef>
          </c:cat>
          <c:val>
            <c:numRef>
              <c:f>'Delta Pivot'!$C$5:$C$41</c:f>
              <c:numCache>
                <c:formatCode>General</c:formatCode>
                <c:ptCount val="36"/>
                <c:pt idx="0">
                  <c:v>2056182</c:v>
                </c:pt>
                <c:pt idx="1">
                  <c:v>227963823</c:v>
                </c:pt>
                <c:pt idx="2">
                  <c:v>5395256</c:v>
                </c:pt>
                <c:pt idx="3">
                  <c:v>140415635</c:v>
                </c:pt>
                <c:pt idx="4">
                  <c:v>344981596</c:v>
                </c:pt>
                <c:pt idx="5">
                  <c:v>6472724</c:v>
                </c:pt>
                <c:pt idx="6">
                  <c:v>102988071</c:v>
                </c:pt>
                <c:pt idx="7">
                  <c:v>90948577</c:v>
                </c:pt>
                <c:pt idx="8">
                  <c:v>4620222</c:v>
                </c:pt>
                <c:pt idx="9">
                  <c:v>8808317</c:v>
                </c:pt>
                <c:pt idx="10">
                  <c:v>312297712</c:v>
                </c:pt>
                <c:pt idx="11">
                  <c:v>39961004</c:v>
                </c:pt>
                <c:pt idx="12">
                  <c:v>124014489</c:v>
                </c:pt>
                <c:pt idx="13">
                  <c:v>104012077</c:v>
                </c:pt>
                <c:pt idx="14">
                  <c:v>66495253</c:v>
                </c:pt>
                <c:pt idx="15">
                  <c:v>295865659</c:v>
                </c:pt>
                <c:pt idx="16">
                  <c:v>176853993</c:v>
                </c:pt>
                <c:pt idx="17">
                  <c:v>1460556</c:v>
                </c:pt>
                <c:pt idx="18">
                  <c:v>385638</c:v>
                </c:pt>
                <c:pt idx="19">
                  <c:v>466315615</c:v>
                </c:pt>
                <c:pt idx="20">
                  <c:v>7703080</c:v>
                </c:pt>
                <c:pt idx="21">
                  <c:v>8725029</c:v>
                </c:pt>
                <c:pt idx="22">
                  <c:v>348960105</c:v>
                </c:pt>
                <c:pt idx="23">
                  <c:v>4973326</c:v>
                </c:pt>
                <c:pt idx="24">
                  <c:v>4956876</c:v>
                </c:pt>
                <c:pt idx="25">
                  <c:v>178350850</c:v>
                </c:pt>
                <c:pt idx="26">
                  <c:v>111130546</c:v>
                </c:pt>
                <c:pt idx="27">
                  <c:v>5124805</c:v>
                </c:pt>
                <c:pt idx="28">
                  <c:v>297047818</c:v>
                </c:pt>
                <c:pt idx="29">
                  <c:v>3650502</c:v>
                </c:pt>
                <c:pt idx="30">
                  <c:v>154300563</c:v>
                </c:pt>
                <c:pt idx="31">
                  <c:v>285993021</c:v>
                </c:pt>
                <c:pt idx="32">
                  <c:v>17551127</c:v>
                </c:pt>
                <c:pt idx="33">
                  <c:v>682261318</c:v>
                </c:pt>
                <c:pt idx="34">
                  <c:v>52282164</c:v>
                </c:pt>
                <c:pt idx="35">
                  <c:v>382633904</c:v>
                </c:pt>
              </c:numCache>
            </c:numRef>
          </c:val>
          <c:extLst>
            <c:ext xmlns:c16="http://schemas.microsoft.com/office/drawing/2014/chart" uri="{C3380CC4-5D6E-409C-BE32-E72D297353CC}">
              <c16:uniqueId val="{00000001-0030-4E77-8B2E-AEF13F399B50}"/>
            </c:ext>
          </c:extLst>
        </c:ser>
        <c:ser>
          <c:idx val="2"/>
          <c:order val="2"/>
          <c:tx>
            <c:strRef>
              <c:f>'Delta Pivot'!$D$4</c:f>
              <c:strCache>
                <c:ptCount val="1"/>
                <c:pt idx="0">
                  <c:v>Sum of delta7_vaccinated2</c:v>
                </c:pt>
              </c:strCache>
            </c:strRef>
          </c:tx>
          <c:spPr>
            <a:solidFill>
              <a:schemeClr val="accent3"/>
            </a:solidFill>
            <a:ln>
              <a:noFill/>
            </a:ln>
            <a:effectLst/>
          </c:spPr>
          <c:invertIfNegative val="0"/>
          <c:cat>
            <c:strRef>
              <c:f>'Delta Pivot'!$A$5:$A$41</c:f>
              <c:strCache>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Cache>
            </c:strRef>
          </c:cat>
          <c:val>
            <c:numRef>
              <c:f>'Delta Pivot'!$D$5:$D$41</c:f>
              <c:numCache>
                <c:formatCode>General</c:formatCode>
                <c:ptCount val="36"/>
                <c:pt idx="0">
                  <c:v>1378001</c:v>
                </c:pt>
                <c:pt idx="1">
                  <c:v>137985698</c:v>
                </c:pt>
                <c:pt idx="2">
                  <c:v>3688863</c:v>
                </c:pt>
                <c:pt idx="3">
                  <c:v>54269338</c:v>
                </c:pt>
                <c:pt idx="4">
                  <c:v>121661528</c:v>
                </c:pt>
                <c:pt idx="5">
                  <c:v>3770664</c:v>
                </c:pt>
                <c:pt idx="6">
                  <c:v>49876135</c:v>
                </c:pt>
                <c:pt idx="7">
                  <c:v>51279937</c:v>
                </c:pt>
                <c:pt idx="8">
                  <c:v>2564550</c:v>
                </c:pt>
                <c:pt idx="9">
                  <c:v>6221878</c:v>
                </c:pt>
                <c:pt idx="10">
                  <c:v>177170140</c:v>
                </c:pt>
                <c:pt idx="11">
                  <c:v>23492311</c:v>
                </c:pt>
                <c:pt idx="12">
                  <c:v>55907418</c:v>
                </c:pt>
                <c:pt idx="13">
                  <c:v>37893425</c:v>
                </c:pt>
                <c:pt idx="14">
                  <c:v>34830669</c:v>
                </c:pt>
                <c:pt idx="15">
                  <c:v>156724270</c:v>
                </c:pt>
                <c:pt idx="16">
                  <c:v>93615568</c:v>
                </c:pt>
                <c:pt idx="17">
                  <c:v>1062526</c:v>
                </c:pt>
                <c:pt idx="18">
                  <c:v>319661</c:v>
                </c:pt>
                <c:pt idx="19">
                  <c:v>213654111</c:v>
                </c:pt>
                <c:pt idx="20">
                  <c:v>4396146</c:v>
                </c:pt>
                <c:pt idx="21">
                  <c:v>4845092</c:v>
                </c:pt>
                <c:pt idx="22">
                  <c:v>139952716</c:v>
                </c:pt>
                <c:pt idx="23">
                  <c:v>3563261</c:v>
                </c:pt>
                <c:pt idx="24">
                  <c:v>3385977</c:v>
                </c:pt>
                <c:pt idx="25">
                  <c:v>78517358</c:v>
                </c:pt>
                <c:pt idx="26">
                  <c:v>43129674</c:v>
                </c:pt>
                <c:pt idx="27">
                  <c:v>2793757</c:v>
                </c:pt>
                <c:pt idx="28">
                  <c:v>138109838</c:v>
                </c:pt>
                <c:pt idx="29">
                  <c:v>3132028</c:v>
                </c:pt>
                <c:pt idx="30">
                  <c:v>65794476</c:v>
                </c:pt>
                <c:pt idx="31">
                  <c:v>117300991</c:v>
                </c:pt>
                <c:pt idx="32">
                  <c:v>11197654</c:v>
                </c:pt>
                <c:pt idx="33">
                  <c:v>221524872</c:v>
                </c:pt>
                <c:pt idx="34">
                  <c:v>26592359</c:v>
                </c:pt>
                <c:pt idx="35">
                  <c:v>146135873</c:v>
                </c:pt>
              </c:numCache>
            </c:numRef>
          </c:val>
          <c:extLst>
            <c:ext xmlns:c16="http://schemas.microsoft.com/office/drawing/2014/chart" uri="{C3380CC4-5D6E-409C-BE32-E72D297353CC}">
              <c16:uniqueId val="{00000002-0030-4E77-8B2E-AEF13F399B50}"/>
            </c:ext>
          </c:extLst>
        </c:ser>
        <c:dLbls>
          <c:showLegendKey val="0"/>
          <c:showVal val="0"/>
          <c:showCatName val="0"/>
          <c:showSerName val="0"/>
          <c:showPercent val="0"/>
          <c:showBubbleSize val="0"/>
        </c:dLbls>
        <c:gapWidth val="182"/>
        <c:axId val="1866685584"/>
        <c:axId val="1852306288"/>
      </c:barChart>
      <c:catAx>
        <c:axId val="1866685584"/>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states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2306288"/>
        <c:crosses val="autoZero"/>
        <c:auto val="1"/>
        <c:lblAlgn val="ctr"/>
        <c:lblOffset val="100"/>
        <c:noMultiLvlLbl val="0"/>
      </c:catAx>
      <c:valAx>
        <c:axId val="1852306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Delta7 Population</a:t>
                </a:r>
                <a:r>
                  <a:rPr lang="en-IN" baseline="0" dirty="0"/>
                  <a:t> Value</a:t>
                </a:r>
                <a:endParaRPr lang="en-IN" dirty="0"/>
              </a:p>
            </c:rich>
          </c:tx>
          <c:layout>
            <c:manualLayout>
              <c:xMode val="edge"/>
              <c:yMode val="edge"/>
              <c:x val="0.42847863504425671"/>
              <c:y val="0.9616329925637566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6685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[COVID_19_DASHBORAD.xlsx]month_state_data!PivotTable2</c:name>
    <c:fmtId val="6"/>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month_state_data!$S$11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month_state_data!$R$12:$R$24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month_state_data!$S$12:$S$24</c:f>
              <c:numCache>
                <c:formatCode>General</c:formatCode>
                <c:ptCount val="12"/>
                <c:pt idx="0">
                  <c:v>2</c:v>
                </c:pt>
                <c:pt idx="1">
                  <c:v>16</c:v>
                </c:pt>
                <c:pt idx="2">
                  <c:v>21664</c:v>
                </c:pt>
                <c:pt idx="3">
                  <c:v>898508</c:v>
                </c:pt>
                <c:pt idx="4">
                  <c:v>6178874</c:v>
                </c:pt>
                <c:pt idx="5">
                  <c:v>21927030</c:v>
                </c:pt>
                <c:pt idx="6">
                  <c:v>65728386</c:v>
                </c:pt>
                <c:pt idx="7">
                  <c:v>165400972</c:v>
                </c:pt>
                <c:pt idx="8">
                  <c:v>303318696</c:v>
                </c:pt>
                <c:pt idx="9">
                  <c:v>457181536</c:v>
                </c:pt>
                <c:pt idx="10">
                  <c:v>531663248</c:v>
                </c:pt>
                <c:pt idx="11">
                  <c:v>616019030</c:v>
                </c:pt>
              </c:numCache>
            </c:numRef>
          </c:val>
          <c:extLst>
            <c:ext xmlns:c16="http://schemas.microsoft.com/office/drawing/2014/chart" uri="{C3380CC4-5D6E-409C-BE32-E72D297353CC}">
              <c16:uniqueId val="{00000000-AB69-4A1F-8B4E-77257C63AAE2}"/>
            </c:ext>
          </c:extLst>
        </c:ser>
        <c:dLbls>
          <c:showLegendKey val="0"/>
          <c:showVal val="0"/>
          <c:showCatName val="0"/>
          <c:showSerName val="0"/>
          <c:showPercent val="0"/>
          <c:showBubbleSize val="0"/>
        </c:dLbls>
        <c:gapWidth val="100"/>
        <c:overlap val="-24"/>
        <c:axId val="1315602991"/>
        <c:axId val="1214742863"/>
      </c:barChart>
      <c:catAx>
        <c:axId val="131560299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4742863"/>
        <c:crosses val="autoZero"/>
        <c:auto val="1"/>
        <c:lblAlgn val="ctr"/>
        <c:lblOffset val="100"/>
        <c:noMultiLvlLbl val="0"/>
      </c:catAx>
      <c:valAx>
        <c:axId val="1214742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5602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[COVID_19_DASHBORAD.xlsx]INSIGHT_1!PivotTable8</c:name>
    <c:fmtId val="1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Deceased &amp; confirmed Cases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INSIGHT_1!$B$4</c:f>
              <c:strCache>
                <c:ptCount val="1"/>
                <c:pt idx="0">
                  <c:v>Sum of month_confirmed_count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INSIGHT_1!$A$5:$A$41</c:f>
              <c:strCache>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Cache>
            </c:strRef>
          </c:cat>
          <c:val>
            <c:numRef>
              <c:f>INSIGHT_1!$B$5:$B$41</c:f>
              <c:numCache>
                <c:formatCode>General</c:formatCode>
                <c:ptCount val="36"/>
                <c:pt idx="0">
                  <c:v>2561838</c:v>
                </c:pt>
                <c:pt idx="1">
                  <c:v>559315574</c:v>
                </c:pt>
                <c:pt idx="2">
                  <c:v>11591127</c:v>
                </c:pt>
                <c:pt idx="3">
                  <c:v>148811405</c:v>
                </c:pt>
                <c:pt idx="4">
                  <c:v>193281433</c:v>
                </c:pt>
                <c:pt idx="5">
                  <c:v>16171312</c:v>
                </c:pt>
                <c:pt idx="6">
                  <c:v>246189467</c:v>
                </c:pt>
                <c:pt idx="7">
                  <c:v>405194856</c:v>
                </c:pt>
                <c:pt idx="8">
                  <c:v>2837147</c:v>
                </c:pt>
                <c:pt idx="9">
                  <c:v>42631273</c:v>
                </c:pt>
                <c:pt idx="10">
                  <c:v>211154500</c:v>
                </c:pt>
                <c:pt idx="11">
                  <c:v>48038897</c:v>
                </c:pt>
                <c:pt idx="12">
                  <c:v>197548782</c:v>
                </c:pt>
                <c:pt idx="13">
                  <c:v>90669599</c:v>
                </c:pt>
                <c:pt idx="14">
                  <c:v>85007142</c:v>
                </c:pt>
                <c:pt idx="15">
                  <c:v>731947360</c:v>
                </c:pt>
                <c:pt idx="16">
                  <c:v>821811917</c:v>
                </c:pt>
                <c:pt idx="17">
                  <c:v>5751953</c:v>
                </c:pt>
                <c:pt idx="18">
                  <c:v>1764401</c:v>
                </c:pt>
                <c:pt idx="19">
                  <c:v>1662100469</c:v>
                </c:pt>
                <c:pt idx="20">
                  <c:v>13823458</c:v>
                </c:pt>
                <c:pt idx="21">
                  <c:v>22262876</c:v>
                </c:pt>
                <c:pt idx="22">
                  <c:v>201396269</c:v>
                </c:pt>
                <c:pt idx="23">
                  <c:v>9713344</c:v>
                </c:pt>
                <c:pt idx="24">
                  <c:v>7562249</c:v>
                </c:pt>
                <c:pt idx="25">
                  <c:v>243730130</c:v>
                </c:pt>
                <c:pt idx="26">
                  <c:v>149265561</c:v>
                </c:pt>
                <c:pt idx="27">
                  <c:v>30344354</c:v>
                </c:pt>
                <c:pt idx="28">
                  <c:v>240620216</c:v>
                </c:pt>
                <c:pt idx="29">
                  <c:v>5704172</c:v>
                </c:pt>
                <c:pt idx="30">
                  <c:v>184490927</c:v>
                </c:pt>
                <c:pt idx="31">
                  <c:v>648940326</c:v>
                </c:pt>
                <c:pt idx="32">
                  <c:v>20818709</c:v>
                </c:pt>
                <c:pt idx="33">
                  <c:v>452825147</c:v>
                </c:pt>
                <c:pt idx="34">
                  <c:v>81290879</c:v>
                </c:pt>
                <c:pt idx="35">
                  <c:v>391268439</c:v>
                </c:pt>
              </c:numCache>
            </c:numRef>
          </c:val>
          <c:extLst>
            <c:ext xmlns:c16="http://schemas.microsoft.com/office/drawing/2014/chart" uri="{C3380CC4-5D6E-409C-BE32-E72D297353CC}">
              <c16:uniqueId val="{00000000-AAD7-4470-96AC-C1C5BB0BE715}"/>
            </c:ext>
          </c:extLst>
        </c:ser>
        <c:dLbls>
          <c:showLegendKey val="0"/>
          <c:showVal val="0"/>
          <c:showCatName val="0"/>
          <c:showSerName val="0"/>
          <c:showPercent val="0"/>
          <c:showBubbleSize val="0"/>
        </c:dLbls>
        <c:gapWidth val="315"/>
        <c:axId val="1847622768"/>
        <c:axId val="1740809168"/>
      </c:barChart>
      <c:lineChart>
        <c:grouping val="standard"/>
        <c:varyColors val="0"/>
        <c:ser>
          <c:idx val="1"/>
          <c:order val="1"/>
          <c:tx>
            <c:strRef>
              <c:f>INSIGHT_1!$C$4</c:f>
              <c:strCache>
                <c:ptCount val="1"/>
                <c:pt idx="0">
                  <c:v>Sum of Month_deceased_data</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INSIGHT_1!$A$5:$A$41</c:f>
              <c:strCache>
                <c:ptCount val="36"/>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UT</c:v>
                </c:pt>
                <c:pt idx="35">
                  <c:v>WB</c:v>
                </c:pt>
              </c:strCache>
            </c:strRef>
          </c:cat>
          <c:val>
            <c:numRef>
              <c:f>INSIGHT_1!$C$5:$C$41</c:f>
              <c:numCache>
                <c:formatCode>General</c:formatCode>
                <c:ptCount val="36"/>
                <c:pt idx="0">
                  <c:v>37713</c:v>
                </c:pt>
                <c:pt idx="1">
                  <c:v>4091301</c:v>
                </c:pt>
                <c:pt idx="2">
                  <c:v>48952</c:v>
                </c:pt>
                <c:pt idx="3">
                  <c:v>1112554</c:v>
                </c:pt>
                <c:pt idx="4">
                  <c:v>1906269</c:v>
                </c:pt>
                <c:pt idx="5">
                  <c:v>214629</c:v>
                </c:pt>
                <c:pt idx="6">
                  <c:v>3176020</c:v>
                </c:pt>
                <c:pt idx="7">
                  <c:v>7000210</c:v>
                </c:pt>
                <c:pt idx="8">
                  <c:v>1356</c:v>
                </c:pt>
                <c:pt idx="9">
                  <c:v>715953</c:v>
                </c:pt>
                <c:pt idx="10">
                  <c:v>3046529</c:v>
                </c:pt>
                <c:pt idx="11">
                  <c:v>789055</c:v>
                </c:pt>
                <c:pt idx="12">
                  <c:v>2307974</c:v>
                </c:pt>
                <c:pt idx="13">
                  <c:v>1169670</c:v>
                </c:pt>
                <c:pt idx="14">
                  <c:v>1201826</c:v>
                </c:pt>
                <c:pt idx="15">
                  <c:v>9172374</c:v>
                </c:pt>
                <c:pt idx="16">
                  <c:v>3838521</c:v>
                </c:pt>
                <c:pt idx="17">
                  <c:v>62805</c:v>
                </c:pt>
                <c:pt idx="18">
                  <c:v>8093</c:v>
                </c:pt>
                <c:pt idx="19">
                  <c:v>35203070</c:v>
                </c:pt>
                <c:pt idx="20">
                  <c:v>213709</c:v>
                </c:pt>
                <c:pt idx="21">
                  <c:v>322925</c:v>
                </c:pt>
                <c:pt idx="22">
                  <c:v>2650821</c:v>
                </c:pt>
                <c:pt idx="23">
                  <c:v>33093</c:v>
                </c:pt>
                <c:pt idx="24">
                  <c:v>111315</c:v>
                </c:pt>
                <c:pt idx="25">
                  <c:v>1468861</c:v>
                </c:pt>
                <c:pt idx="26">
                  <c:v>4135956</c:v>
                </c:pt>
                <c:pt idx="27">
                  <c:v>462203</c:v>
                </c:pt>
                <c:pt idx="28">
                  <c:v>2207455</c:v>
                </c:pt>
                <c:pt idx="29">
                  <c:v>84310</c:v>
                </c:pt>
                <c:pt idx="30">
                  <c:v>1068052</c:v>
                </c:pt>
                <c:pt idx="31">
                  <c:v>8814741</c:v>
                </c:pt>
                <c:pt idx="32">
                  <c:v>214362</c:v>
                </c:pt>
                <c:pt idx="33">
                  <c:v>6018403</c:v>
                </c:pt>
                <c:pt idx="34">
                  <c:v>1591925</c:v>
                </c:pt>
                <c:pt idx="35">
                  <c:v>5379121</c:v>
                </c:pt>
              </c:numCache>
            </c:numRef>
          </c:val>
          <c:smooth val="0"/>
          <c:extLst>
            <c:ext xmlns:c16="http://schemas.microsoft.com/office/drawing/2014/chart" uri="{C3380CC4-5D6E-409C-BE32-E72D297353CC}">
              <c16:uniqueId val="{00000001-AAD7-4470-96AC-C1C5BB0BE715}"/>
            </c:ext>
          </c:extLst>
        </c:ser>
        <c:dLbls>
          <c:showLegendKey val="0"/>
          <c:showVal val="0"/>
          <c:showCatName val="0"/>
          <c:showSerName val="0"/>
          <c:showPercent val="0"/>
          <c:showBubbleSize val="0"/>
        </c:dLbls>
        <c:marker val="1"/>
        <c:smooth val="0"/>
        <c:axId val="694752176"/>
        <c:axId val="694751344"/>
      </c:lineChart>
      <c:catAx>
        <c:axId val="184762276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STATES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40809168"/>
        <c:crosses val="autoZero"/>
        <c:auto val="1"/>
        <c:lblAlgn val="ctr"/>
        <c:lblOffset val="100"/>
        <c:noMultiLvlLbl val="0"/>
      </c:catAx>
      <c:valAx>
        <c:axId val="174080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CONFIRMED CASES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7622768"/>
        <c:crosses val="autoZero"/>
        <c:crossBetween val="between"/>
      </c:valAx>
      <c:valAx>
        <c:axId val="694751344"/>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DECEASED CASES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52176"/>
        <c:crosses val="max"/>
        <c:crossBetween val="between"/>
      </c:valAx>
      <c:catAx>
        <c:axId val="694752176"/>
        <c:scaling>
          <c:orientation val="minMax"/>
        </c:scaling>
        <c:delete val="1"/>
        <c:axPos val="b"/>
        <c:numFmt formatCode="General" sourceLinked="1"/>
        <c:majorTickMark val="none"/>
        <c:minorTickMark val="none"/>
        <c:tickLblPos val="nextTo"/>
        <c:crossAx val="6947513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[COVID_19_DASHBORAD.xlsx]INSIGHT_2!PivotTable14</c:name>
    <c:fmtId val="1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Tested &amp; Vaccinated Numbers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INSIGHT_2!$C$1</c:f>
              <c:strCache>
                <c:ptCount val="1"/>
                <c:pt idx="0">
                  <c:v>Sum of total_vaccinated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INSIGHT_2!$A$2:$A$37</c:f>
              <c:strCache>
                <c:ptCount val="35"/>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WB</c:v>
                </c:pt>
              </c:strCache>
            </c:strRef>
          </c:cat>
          <c:val>
            <c:numRef>
              <c:f>INSIGHT_2!$C$2:$C$37</c:f>
              <c:numCache>
                <c:formatCode>General</c:formatCode>
                <c:ptCount val="35"/>
                <c:pt idx="0">
                  <c:v>494158</c:v>
                </c:pt>
                <c:pt idx="1">
                  <c:v>53352150</c:v>
                </c:pt>
                <c:pt idx="2">
                  <c:v>1306361</c:v>
                </c:pt>
                <c:pt idx="3">
                  <c:v>28241258</c:v>
                </c:pt>
                <c:pt idx="4">
                  <c:v>68221609</c:v>
                </c:pt>
                <c:pt idx="5">
                  <c:v>1473016</c:v>
                </c:pt>
                <c:pt idx="6">
                  <c:v>22194955</c:v>
                </c:pt>
                <c:pt idx="7">
                  <c:v>20481040</c:v>
                </c:pt>
                <c:pt idx="8">
                  <c:v>1031008</c:v>
                </c:pt>
                <c:pt idx="9">
                  <c:v>2173682</c:v>
                </c:pt>
                <c:pt idx="10">
                  <c:v>70707604</c:v>
                </c:pt>
                <c:pt idx="11">
                  <c:v>9157518</c:v>
                </c:pt>
                <c:pt idx="12">
                  <c:v>25887839</c:v>
                </c:pt>
                <c:pt idx="13">
                  <c:v>20572294</c:v>
                </c:pt>
                <c:pt idx="14">
                  <c:v>14660544</c:v>
                </c:pt>
                <c:pt idx="15">
                  <c:v>65356145</c:v>
                </c:pt>
                <c:pt idx="16">
                  <c:v>38964842</c:v>
                </c:pt>
                <c:pt idx="17">
                  <c:v>361078</c:v>
                </c:pt>
                <c:pt idx="18">
                  <c:v>101080</c:v>
                </c:pt>
                <c:pt idx="19">
                  <c:v>98174486</c:v>
                </c:pt>
                <c:pt idx="20">
                  <c:v>1745094</c:v>
                </c:pt>
                <c:pt idx="21">
                  <c:v>1968849</c:v>
                </c:pt>
                <c:pt idx="22">
                  <c:v>70749983</c:v>
                </c:pt>
                <c:pt idx="23">
                  <c:v>1223626</c:v>
                </c:pt>
                <c:pt idx="24">
                  <c:v>1200216</c:v>
                </c:pt>
                <c:pt idx="25">
                  <c:v>37297553</c:v>
                </c:pt>
                <c:pt idx="26">
                  <c:v>22181687</c:v>
                </c:pt>
                <c:pt idx="27">
                  <c:v>1138277</c:v>
                </c:pt>
                <c:pt idx="28">
                  <c:v>62642544</c:v>
                </c:pt>
                <c:pt idx="29">
                  <c:v>973272</c:v>
                </c:pt>
                <c:pt idx="30">
                  <c:v>32270957</c:v>
                </c:pt>
                <c:pt idx="31">
                  <c:v>58898573</c:v>
                </c:pt>
                <c:pt idx="32">
                  <c:v>4129806</c:v>
                </c:pt>
                <c:pt idx="33">
                  <c:v>130860760</c:v>
                </c:pt>
                <c:pt idx="34">
                  <c:v>77751913</c:v>
                </c:pt>
              </c:numCache>
            </c:numRef>
          </c:val>
          <c:extLst>
            <c:ext xmlns:c16="http://schemas.microsoft.com/office/drawing/2014/chart" uri="{C3380CC4-5D6E-409C-BE32-E72D297353CC}">
              <c16:uniqueId val="{00000000-CBC5-4507-8908-DF19A8D1E0EC}"/>
            </c:ext>
          </c:extLst>
        </c:ser>
        <c:dLbls>
          <c:showLegendKey val="0"/>
          <c:showVal val="0"/>
          <c:showCatName val="0"/>
          <c:showSerName val="0"/>
          <c:showPercent val="0"/>
          <c:showBubbleSize val="0"/>
        </c:dLbls>
        <c:gapWidth val="219"/>
        <c:axId val="694723056"/>
        <c:axId val="694718480"/>
      </c:barChart>
      <c:lineChart>
        <c:grouping val="standard"/>
        <c:varyColors val="0"/>
        <c:ser>
          <c:idx val="0"/>
          <c:order val="0"/>
          <c:tx>
            <c:strRef>
              <c:f>INSIGHT_2!$B$1</c:f>
              <c:strCache>
                <c:ptCount val="1"/>
                <c:pt idx="0">
                  <c:v>Sum of total_tested</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INSIGHT_2!$A$2:$A$37</c:f>
              <c:strCache>
                <c:ptCount val="35"/>
                <c:pt idx="0">
                  <c:v>AN</c:v>
                </c:pt>
                <c:pt idx="1">
                  <c:v>AP</c:v>
                </c:pt>
                <c:pt idx="2">
                  <c:v>AR</c:v>
                </c:pt>
                <c:pt idx="3">
                  <c:v>AS</c:v>
                </c:pt>
                <c:pt idx="4">
                  <c:v>BR</c:v>
                </c:pt>
                <c:pt idx="5">
                  <c:v>CH</c:v>
                </c:pt>
                <c:pt idx="6">
                  <c:v>CT</c:v>
                </c:pt>
                <c:pt idx="7">
                  <c:v>DL</c:v>
                </c:pt>
                <c:pt idx="8">
                  <c:v>DN</c:v>
                </c:pt>
                <c:pt idx="9">
                  <c:v>GA</c:v>
                </c:pt>
                <c:pt idx="10">
                  <c:v>GJ</c:v>
                </c:pt>
                <c:pt idx="11">
                  <c:v>HP</c:v>
                </c:pt>
                <c:pt idx="12">
                  <c:v>HR</c:v>
                </c:pt>
                <c:pt idx="13">
                  <c:v>JH</c:v>
                </c:pt>
                <c:pt idx="14">
                  <c:v>JK</c:v>
                </c:pt>
                <c:pt idx="15">
                  <c:v>KA</c:v>
                </c:pt>
                <c:pt idx="16">
                  <c:v>KL</c:v>
                </c:pt>
                <c:pt idx="17">
                  <c:v>LA</c:v>
                </c:pt>
                <c:pt idx="18">
                  <c:v>LD</c:v>
                </c:pt>
                <c:pt idx="19">
                  <c:v>MH</c:v>
                </c:pt>
                <c:pt idx="20">
                  <c:v>ML</c:v>
                </c:pt>
                <c:pt idx="21">
                  <c:v>MN</c:v>
                </c:pt>
                <c:pt idx="22">
                  <c:v>MP</c:v>
                </c:pt>
                <c:pt idx="23">
                  <c:v>MZ</c:v>
                </c:pt>
                <c:pt idx="24">
                  <c:v>NL</c:v>
                </c:pt>
                <c:pt idx="25">
                  <c:v>OR</c:v>
                </c:pt>
                <c:pt idx="26">
                  <c:v>PB</c:v>
                </c:pt>
                <c:pt idx="27">
                  <c:v>PY</c:v>
                </c:pt>
                <c:pt idx="28">
                  <c:v>RJ</c:v>
                </c:pt>
                <c:pt idx="29">
                  <c:v>SK</c:v>
                </c:pt>
                <c:pt idx="30">
                  <c:v>TG</c:v>
                </c:pt>
                <c:pt idx="31">
                  <c:v>TN</c:v>
                </c:pt>
                <c:pt idx="32">
                  <c:v>TR</c:v>
                </c:pt>
                <c:pt idx="33">
                  <c:v>UP</c:v>
                </c:pt>
                <c:pt idx="34">
                  <c:v>WB</c:v>
                </c:pt>
              </c:strCache>
            </c:strRef>
          </c:cat>
          <c:val>
            <c:numRef>
              <c:f>INSIGHT_2!$B$2:$B$37</c:f>
              <c:numCache>
                <c:formatCode>General</c:formatCode>
                <c:ptCount val="35"/>
                <c:pt idx="0">
                  <c:v>598033</c:v>
                </c:pt>
                <c:pt idx="1">
                  <c:v>29518787</c:v>
                </c:pt>
                <c:pt idx="2">
                  <c:v>1185436</c:v>
                </c:pt>
                <c:pt idx="3">
                  <c:v>24712042</c:v>
                </c:pt>
                <c:pt idx="4">
                  <c:v>50531824</c:v>
                </c:pt>
                <c:pt idx="5">
                  <c:v>792851</c:v>
                </c:pt>
                <c:pt idx="6">
                  <c:v>13709510</c:v>
                </c:pt>
                <c:pt idx="7">
                  <c:v>29427753</c:v>
                </c:pt>
                <c:pt idx="8">
                  <c:v>72410</c:v>
                </c:pt>
                <c:pt idx="9">
                  <c:v>1468399</c:v>
                </c:pt>
                <c:pt idx="10">
                  <c:v>30928063</c:v>
                </c:pt>
                <c:pt idx="11">
                  <c:v>3685011</c:v>
                </c:pt>
                <c:pt idx="12">
                  <c:v>13032504</c:v>
                </c:pt>
                <c:pt idx="13">
                  <c:v>15985878</c:v>
                </c:pt>
                <c:pt idx="14">
                  <c:v>16202346</c:v>
                </c:pt>
                <c:pt idx="15">
                  <c:v>50873103</c:v>
                </c:pt>
                <c:pt idx="16">
                  <c:v>37886378</c:v>
                </c:pt>
                <c:pt idx="17">
                  <c:v>555568</c:v>
                </c:pt>
                <c:pt idx="18">
                  <c:v>263541</c:v>
                </c:pt>
                <c:pt idx="19">
                  <c:v>62667211</c:v>
                </c:pt>
                <c:pt idx="20">
                  <c:v>1151665</c:v>
                </c:pt>
                <c:pt idx="21">
                  <c:v>1367673</c:v>
                </c:pt>
                <c:pt idx="22">
                  <c:v>20294225</c:v>
                </c:pt>
                <c:pt idx="23">
                  <c:v>1298444</c:v>
                </c:pt>
                <c:pt idx="24">
                  <c:v>395416</c:v>
                </c:pt>
                <c:pt idx="25">
                  <c:v>21994343</c:v>
                </c:pt>
                <c:pt idx="26">
                  <c:v>15429415</c:v>
                </c:pt>
                <c:pt idx="27">
                  <c:v>1919060</c:v>
                </c:pt>
                <c:pt idx="28">
                  <c:v>14807752</c:v>
                </c:pt>
                <c:pt idx="29">
                  <c:v>261343</c:v>
                </c:pt>
                <c:pt idx="30">
                  <c:v>27569831</c:v>
                </c:pt>
                <c:pt idx="31">
                  <c:v>51159242</c:v>
                </c:pt>
                <c:pt idx="32">
                  <c:v>1983127</c:v>
                </c:pt>
                <c:pt idx="33">
                  <c:v>83635222</c:v>
                </c:pt>
                <c:pt idx="34">
                  <c:v>19228303</c:v>
                </c:pt>
              </c:numCache>
            </c:numRef>
          </c:val>
          <c:smooth val="1"/>
          <c:extLst>
            <c:ext xmlns:c16="http://schemas.microsoft.com/office/drawing/2014/chart" uri="{C3380CC4-5D6E-409C-BE32-E72D297353CC}">
              <c16:uniqueId val="{00000001-CBC5-4507-8908-DF19A8D1E0EC}"/>
            </c:ext>
          </c:extLst>
        </c:ser>
        <c:dLbls>
          <c:showLegendKey val="0"/>
          <c:showVal val="0"/>
          <c:showCatName val="0"/>
          <c:showSerName val="0"/>
          <c:showPercent val="0"/>
          <c:showBubbleSize val="0"/>
        </c:dLbls>
        <c:marker val="1"/>
        <c:smooth val="0"/>
        <c:axId val="694750096"/>
        <c:axId val="694756752"/>
      </c:lineChart>
      <c:catAx>
        <c:axId val="694723056"/>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STATE</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18480"/>
        <c:crosses val="autoZero"/>
        <c:auto val="1"/>
        <c:lblAlgn val="ctr"/>
        <c:lblOffset val="100"/>
        <c:noMultiLvlLbl val="0"/>
      </c:catAx>
      <c:valAx>
        <c:axId val="694718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VACCINATED</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23056"/>
        <c:crosses val="autoZero"/>
        <c:crossBetween val="between"/>
      </c:valAx>
      <c:valAx>
        <c:axId val="694756752"/>
        <c:scaling>
          <c:orientation val="minMax"/>
        </c:scaling>
        <c:delete val="0"/>
        <c:axPos val="r"/>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TESTED</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750096"/>
        <c:crosses val="max"/>
        <c:crossBetween val="between"/>
      </c:valAx>
      <c:catAx>
        <c:axId val="694750096"/>
        <c:scaling>
          <c:orientation val="minMax"/>
        </c:scaling>
        <c:delete val="1"/>
        <c:axPos val="b"/>
        <c:numFmt formatCode="General" sourceLinked="1"/>
        <c:majorTickMark val="none"/>
        <c:minorTickMark val="none"/>
        <c:tickLblPos val="nextTo"/>
        <c:crossAx val="6947567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INDIA_MAP!$I$2:$I$37</cx:f>
        <cx:nf>INDIA_MAP!$I$1</cx:nf>
        <cx:lvl ptCount="36" name="STATE">
          <cx:pt idx="0">Andaman and Nicobar Islands</cx:pt>
          <cx:pt idx="1">Andhra Pradesh</cx:pt>
          <cx:pt idx="2">Arunachal Pradesh</cx:pt>
          <cx:pt idx="3">Assam</cx:pt>
          <cx:pt idx="4">Bihar</cx:pt>
          <cx:pt idx="5">Chandigarh</cx:pt>
          <cx:pt idx="6">Chhattisgarh</cx:pt>
          <cx:pt idx="7">Daman and Diu</cx:pt>
          <cx:pt idx="8">Delhi</cx:pt>
          <cx:pt idx="9">Goa</cx:pt>
          <cx:pt idx="10">Gujarat</cx:pt>
          <cx:pt idx="11">Haryana</cx:pt>
          <cx:pt idx="12">Himachal Pradesh</cx:pt>
          <cx:pt idx="13">Jammu and Kashmir</cx:pt>
          <cx:pt idx="14">Jharkhand</cx:pt>
          <cx:pt idx="15">Karnataka</cx:pt>
          <cx:pt idx="16">Kerala</cx:pt>
          <cx:pt idx="17">Ladakh</cx:pt>
          <cx:pt idx="18">Lakshadweep</cx:pt>
          <cx:pt idx="19">Madhya Pradesh</cx:pt>
          <cx:pt idx="20">Maharashtra</cx:pt>
          <cx:pt idx="21">Manipur</cx:pt>
          <cx:pt idx="22">Meghalaya</cx:pt>
          <cx:pt idx="23">Mizoram</cx:pt>
          <cx:pt idx="24">Nagaland</cx:pt>
          <cx:pt idx="25">Odisha</cx:pt>
          <cx:pt idx="26">Puducherry</cx:pt>
          <cx:pt idx="27">Punjab</cx:pt>
          <cx:pt idx="28">Rajasthan</cx:pt>
          <cx:pt idx="29">Sikkim</cx:pt>
          <cx:pt idx="30">Tamil Nadu</cx:pt>
          <cx:pt idx="31">Telangana</cx:pt>
          <cx:pt idx="32">Tripura</cx:pt>
          <cx:pt idx="33">Uttar Pradesh</cx:pt>
          <cx:pt idx="34">Uttarakhand</cx:pt>
          <cx:pt idx="35">West Bengal</cx:pt>
        </cx:lvl>
      </cx:strDim>
      <cx:numDim type="colorVal">
        <cx:f>INDIA_MAP!$J$2:$J$37</cx:f>
        <cx:nf>INDIA_MAP!$J$1</cx:nf>
        <cx:lvl ptCount="36" formatCode="General" name="Sum of total_confirmed">
          <cx:pt idx="0">7651</cx:pt>
          <cx:pt idx="1">2066450</cx:pt>
          <cx:pt idx="2">55155</cx:pt>
          <cx:pt idx="3">610645</cx:pt>
          <cx:pt idx="4">726098</cx:pt>
          <cx:pt idx="5">65351</cx:pt>
          <cx:pt idx="6">1006052</cx:pt>
          <cx:pt idx="7">10681</cx:pt>
          <cx:pt idx="8">1439870</cx:pt>
          <cx:pt idx="9">178108</cx:pt>
          <cx:pt idx="10">826577</cx:pt>
          <cx:pt idx="11">771252</cx:pt>
          <cx:pt idx="12">224106</cx:pt>
          <cx:pt idx="13">332249</cx:pt>
          <cx:pt idx="14">348764</cx:pt>
          <cx:pt idx="15">2988333</cx:pt>
          <cx:pt idx="16">4968657</cx:pt>
          <cx:pt idx="17">20962</cx:pt>
          <cx:pt idx="18">10365</cx:pt>
          <cx:pt idx="19">792854</cx:pt>
          <cx:pt idx="20">6611078</cx:pt>
          <cx:pt idx="21">123731</cx:pt>
          <cx:pt idx="22">83627</cx:pt>
          <cx:pt idx="23">121359</cx:pt>
          <cx:pt idx="24">31842</cx:pt>
          <cx:pt idx="25">1041457</cx:pt>
          <cx:pt idx="26">128013</cx:pt>
          <cx:pt idx="27">602401</cx:pt>
          <cx:pt idx="28">954429</cx:pt>
          <cx:pt idx="29">31979</cx:pt>
          <cx:pt idx="30">2702623</cx:pt>
          <cx:pt idx="31">671463</cx:pt>
          <cx:pt idx="32">84468</cx:pt>
          <cx:pt idx="33">1710158</cx:pt>
          <cx:pt idx="34">343896</cx:pt>
          <cx:pt idx="35">1592908</cx:pt>
        </cx:lvl>
      </cx:numDim>
    </cx:data>
  </cx:chartData>
  <cx:chart>
    <cx:title pos="t" align="ctr" overlay="0">
      <cx:tx>
        <cx:txData>
          <cx:v>INDIA's STATE DATA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 lastClr="FFFFFF">
                  <a:lumMod val="95000"/>
                </a:sysClr>
              </a:solidFill>
              <a:latin typeface="Calibri" panose="020F0502020204030204"/>
            </a:rPr>
            <a:t>INDIA's STATE DATA</a:t>
          </a:r>
        </a:p>
      </cx:txPr>
    </cx:title>
    <cx:plotArea>
      <cx:plotAreaRegion>
        <cx:series layoutId="regionMap" uniqueId="{5AF4CCD4-4C83-45E6-B7E5-50CC912280F2}">
          <cx:tx>
            <cx:txData>
              <cx:f>INDIA_MAP!$J$1</cx:f>
              <cx:v>Sum of total_confirmed</cx:v>
            </cx:txData>
          </cx:tx>
          <cx:dataLabels>
            <cx:visibility seriesName="0" categoryName="0" value="1"/>
          </cx:dataLabels>
          <cx:dataId val="0"/>
          <cx:layoutPr>
            <cx:geography cultureLanguage="en-US" cultureRegion="IN" attribution="Powered by Bing">
              <cx:geoCache provider="{E9337A44-BEBE-4D9F-B70C-5C5E7DAFC167}">
                <cx:binary>1H1Zc9s4Fu5fSeXhPl26QeyYOz1VQ0mmdztO0lleWErs5r6BO3/9PYrttIQWJY/aPTV2dVVXJBM4
wIfv7KD/+b3/x/fkfqnf9GmSVf/43v/6Nqjr4h+//FJ9D+7TZXWUht91XuW/10ff8/SX/Pffw+/3
v9zpZRdm/i8Y2fSX78FS1/f923/9E0bz7/OL/PuyDvPsXXOvh9v7qknqasd3W796s7xLw2weVrUO
v9f2r2//XVXL9O2b+6wO6+HDUNz/+nbjV96++cUc6E+TvklArrq5g2cxPyKMEqlsqR5+3r5J8sx/
/FrhI4kFU0iRh2/J09RXyxQe3yvND1mWd3f6vqpgLT/+//OxDcHh0/dv33zPm6xe7ZYPG/fr29Ps
Lly+fRNW+ezhi1m+kvr06scyf9nc53/90/gAFm58sgaFuUv7vvozEtldoJdvbvTy7r4Knvblr0Ni
syPBGBeM4A0shDpSnFGFMX3AQjzN+YjFs+WZAMV43kTn5rWhs0yX2ZtldvfmKvyefwNun1YJ/LN6
2rYXgAofcYQQlohuQLWiDbExlwT9ZNUDY39CdYhwk7hND2aCCMT5H6bYdtHWdd3Gb/ynug6DrsPM
xoT9RGVN1wG/CCdcMm4DpvDDng7KA2iPumhamu3wPD62Ifj/uGLTTbYEY5a8vG7D8oiI1ebbK97A
j73JG3rEVtiA/vuJ0AZv/hPJtsPx7z8PYXLk9q9yZNMsrVtbccQUAWvLHo/YpoZX/MhGggj+pDX4
5gncIvv6adxYx4MX8mfL+19YvmFz/14r7ITgdT1t01/X6JgdcaEksxnZdkAlfI0U52CFn+Z8UA57
xdh+Gh8f20Du17fOXz6B/1UILpdZWDQvCQI9EoSCLl4zn2uKWpEjCRgJZv9QJaApNrF4hjzb0fj5
oIHH5f+21dyQFkKEWQBeTugv9Qs6pQQdCawgVJBbFbfgR0IiAIQ9QgL+0Lrifp5I21FZf3ZjqbDS
k7+qqv+rRLla+suVB/q0Ny+grvgR4raUEH/+NJjrTKFHlEtbADYPP0bI8ByBtoPyx5MGJFcXrwqS
83sNkLwcIDY6ohCeUcy2xtPAE4ok5vTJ/zHMyH5xtsPx9JwBxvnrAuMkTP8mv5PYRwrcfs6BKT9+
Nv1OIY4w4dgG7//ha8Px+k8E2w7Qn0cwoDp5XeH1LAiWdR1WL2tlsH2EASOq2FaYJD5C1IZ8FDJo
81xptmOz+bSBy+zDq9Jnl+GY6xdNEJIjgsDVQkRuhmqrFAdHWKHHbJSRGXyGINvR+PmgAcTl11cF
xPxnTmYeNi9nXzA6srHC1FabGSdBIHREYHbEI3MMB+zZ4mwHxXjcgGY+f1XQfFimYfLmann3grjY
9hGyIXFky8dEOcQka46YkGD3BcKIGR7Y82TZDsr6swYiH15XxHKxjKtgedfd3xcvRxWABAuuqJKb
mktQsCJYcQggnyZ7iOGfKcV2MDYeNtC4eF38OIOMSryKIZ+25wXiFHLEIa+K1RM9NiGBtAoDn5hA
xvwhjDG017Mk2o7L2qMGKmevK3ic3ydB+IKIyCNOCVGIbw/oxZFtMyogE/aAiOER75VmOxqPjxlI
zF9XmOLmLxkwslXVAROFtweMoKwY5opj/ICDobP2yLIdhR8PGRi4/35VNtxtoqVe1i/IByjlKSxs
yZ6S75sG3IbMvUAEcUM1PUOQCRCeVmACcfaqgDhZ6mGZvSAhsDqylQT/Fk76ugcFjQoUYYroRIi+
X47tOPxcgIHDyetKwr8P4zh8ycYQKFUJBAceb+WDBIdWQEYYCiFbMyb7xdmOxtNzBhjvz18VKc6W
adr8aD04X1ZBGr5gbYQQcJWEYmx7xlewVQmRg1HfbrcfJPs/y7T4f2+eIdt2kLYOYiB29roQO1/q
bFkv4xdUZDZUsWyINCjdmsyCVLANQEKhcXtr1bMk2o7P2qMGKuevy8pf34UQF76gkUdHzCaI0u0d
IBLKJVhCOxxSD0rNcLb2i7Mdj6fnDDCuX5eFuVjeLePg5cAATaZWCZOVEXn42TT4YIAg+qBg8R/A
MBKM+8XZDsbTcwYYF6+LGZfLu2D4G5oPMZgXAhVDxh7dLHsTFHmEpVSckEfzYoDyfLG2g2M+b4B0
+bqKJJdLyKSAA1DrF9RhtjqiUB4BNfWopKAWsukn20gqimz4fL0E/0xhpnBZW4kJyuvKo3ysawDl
hfNb0B4B2SsExSv+oMo281vQWgipX0IEM0B5pjDbQdl42ADl4+tyvy7vfeg3XA4vyBPo5GLQr2IT
sTUjr1bZYQFJYPSImNlE9ByJtuOythgDlcvXlei6ae4auP2g9fCkSv56Jhiy8lJhm2Ogy48fw8Co
IwAFCwj0f369rsWeJ9J2XNafNYC5+fKq4subJouW314OFFBfkmKbslVb47oxYUfQqSIxhdTLjx/D
Id4vxxQSD/KbKDh/FYXJztvVCqFWrYTY7mziI/A0oaxKDIfmpVf4CJzRDX6zjOGGzzL7802XG9Dj
cKHHaFP70wd/b4/t7TJaVjVUhF7uxMG9IyYp5L2hk3Ob8w8tnpDhwOCJbj14z5Jo+9lbe9Q4frev
K/P64R56Cf0Xzb3a4gjcfi44MZKv6ghB2zOG+ywPPwZLniXKdjjWHjXg+OD+VW1gsObvJckHvWqC
fkkHhhwJCtUIqA1tKGXwXATFAnrVHi2ooZSfIcgEFE8rMIG4fVVA/HCL/4arK/yhhdB+vLphXF2R
kFriwBvgyIM+MyjybKm2Y2M8biD08XXFxZ/uq/qNcw/KK3lBi7IyGdRmSECLzZoPI8WRElBBpU9h
gEGXZwqzHZaNhw1QPv1lb+Y/01/Gb6/dZwXF9+AYzSHFvfhxc/jZ3048uusC8oO/fnr361tI72Es
KFq7qLcSYSMv8dgSsO2he/A6fn0LzbmQIocbORzuHpDV/9++6eAEwTf8SNorXIUNWlKCt/D2TZbr
OoB7zfJISgFpXm4rmyKOAfUqbx6/gkIiPIU4ATIDZX/e2L7Jk8HPs5/79fjvN1mT3uRhVlcwMILj
VTz83mqJsLpVuKIoOMqEQlJGwmqL78tbuBYOv27/3zBjRQrylW4TV+eqHfObSC07FMZuNXrFJe0/
pky/r0orcEZb2osobMnMa5SaRSSpFqTvPrS9zua6DK1jbXm1E6Gmu8oCUTqel2nXi8KbgSrfYV1T
fey86L4rRPXRDvUH2aWzvB38mypii4TH1UxZzS3Wur8IMse3ZT9v+ncdz7x5lnA2q73kskiyizDN
6uORYO9U+37miPw6JePwLhiHwKmrWVS26rpN83hul524krRZVDZ1dFLNQQQ+V91A5lbuzcqojucZ
rcRpW7FvY0OrKzgPH+vBHr9V+LwOynlpV586kZQupxZZjH5/HC5wVOXO4PVXvS/mTVB9wYjQC7B5
bhyWC68dFnGetOcZyY6lbD75UVXMJOlSJ5TlsECzkAXJIsD6e6aw6weqmfOWzDNR5tcy/RJx/rkp
LDKzOz93TknodYuKO15p2/OuqC9Q1msHtRpWEJDjJO8/i/hD2w6nfTFks577Syy64LQheJip3OnL
bzRPxllu6cZJtWzO2lEEThJ0jVP5UbqIUuUEvoqcqqOR42fpOOu869CLSxfHlhP2snWUFZBzhb1F
ynrptLoLHNqEwXk8cn5cyes+IPV5m3bv62A8J0yra8nT0rFD1Zz3XSRnZejN7NJvzhIoODlRg1PX
RgM5lmTInJzEtetlTeVIEfNZasXxRYT65sJW1ZVXWaPbMCWdIe8L164RdiyeoEUXYuqAEOVZ5fs3
vk5/QyH7wClrFpFPq2NfXSsf3fsJVpeB7NAlDrJopvzqVKRj+KkIxjNMND8bCj7Mm7SujyUPP/V2
+b6I/XcqibxPqgM0kmwWFGH9ocxjBxDRZ8PYZ4tG48gBZlXndZm1JylqT2jTRefNaGcnumWX6ZDX
x2XdxHPtIe+ilM0tIXV300TBx7oL1DHzWeIWYYkvadO4ftbR+RAM/Lz32uTUS7x3UYGO62HQlz23
Y3D+/wi0NhTB97wYdOgHj29v+PnPf33IU/jvR3D2x4crVfvHvy6f3hqx87fc+3zVgliZv7RS6T/H
+sN9XenQnyHgVp0+obUfXkIx8eWGSt8IUJ+M9A+VboNj8/MVE3/S5huXpH/+/oMiVwKaYO1VW5kt
oIuDcvBrHxQ5h7ICMBw6NSkikBgifyhyIo6QAC0vpJTQXMtWfc+PihzunHEE6l8K0Ck2pPH+I0UO
46ypcQuyHwI6GgQF67KuvhUOW14lvVjUoFRARY/D8CnAvIcO25/bsMVObFqJP4YHO7Q+fCSseOj6
TCx0lSX+WZVEzHYE0tXXVo+9cjK78/SstmsRzHbPuBr5D7v0x4yrha7ZI5WOsWxijy9S3drRNU5Q
OcwCspqXJEzo093TTO0bHIv1aSqOeNT5GV8EQ9FSpwhH2TjBiHPo4z9k4yAztT6+UCUqIjXwRWMX
9JIrS8jb2srs4WKQdda7lhi5dtKhLCB82TXh1ILgDK5PWEhUtGI1YZso0Z/lQeM1M1o1QbjYPcHq
RG0DxnAUZDh2qG4IW8hkyKOPXgg6v3WQij0216SUA3doxZL+/e7p7NW4W+ZbhZEbCxJpFbNqYIvG
99tyBv6TS9Jez9pBJdaXpuF9NB9o12OnGYR1gWMkSTKzfIlTyGPv2tKJFa+ukKxLkPhD2iasY4tO
YjYjOv89ADNbojaZd71/uXuSCdzIinlr5z0HsnZyqNliGCrx2ddaLAaCEqhaHbIEQz0kMgp5RTRb
xCQM7xG8IeiiqqhwwK/kuUPrbDjePdEkXIamyK2OFWXA2MLyvcDxev4bZrWY+Vyls1Hhwmn8xp8n
vGkdnHYf47qd7555agNXn69toE66qChwyRZ1bo3jQts68ucFvMjAP3ACQ1XgHhzRIYn4giM/6Z04
jlN/1rM09A6cwNAVOBqsLK8Ky83yQfCbOpej9V5YFPl7dOqEFl/Zp/UtqiRqUNczIJDwqNuFQZ04
VhvEg5NGpZ5ZXR+cBNFI9kw3hYihKVQe06TBg+fmlhzT407bRbvowzRv3d2QT9gIbKgGQnNPdoUl
3LpucH2S8TxDizGzk34BnlrX7yHP1DQG/8u8LT3Sp9ItcDx+iPUQXJdFrSFayYPrw1ZisL+Le2l3
iCkXW324oHYZxOeqk2AsYibj/jBAsKEFAukXsRSFdHVCh1MrHRG4xrZOIAWwS8lM4L0KVtePV+6F
A4Id4m4jStw7KOrpFz7mxWL38FMwrKZdI3jTihxuiHPutgnA0MddtQDLmiVOaDfFgTtEjDlCkg3J
EEmXVm0cLpJB9pZToSEc9+zR1CIMjsfKYqXqVxCUmqjjMmgitAhl0dRnsZVk5YF7ZTBd4IFUttVz
1xvS8RKrsbyqBkUuh5Ylh7mE2GB3qtqORY0P5KN22syZz7vina60FZ+TclTorLYCJd5BpoLww5w1
2+C7GGDL4IVHwm01wOQGbLDredYnFtnD9AlLbxtM78Oh5DXWwrUtnwgnxw1n80I1Xu5UKW4lRKxU
h3smm9DGtsH5wY98lEJQ7LK0LcQxahqru0gwbtt57ovQvopZK9CFtGu7/7KbQquN2uJL2YYCSHrf
E/nYeS5EIYF9lft0rL5XeAyKhTXqnL+LI5z4oOeSABIMES7wZ0jZEPZu9/QTCsJekWKNwYPHwf2N
Lc9NhdXMA5rgWcdFMd89+pTrYRsKgrV1D2F0qVyCYDGL0fbaeiH9KBlcvxoa/1Nh0S49oaPM2FUP
EVx2iSFgiz7LGDO2h+BTazQ0iMwiVuRdSN1CeBWZ8VHdF33flXsU1NQJNfRHogm3hz4SLiVh5/pD
Fy20TLJbS+aj26desydumVqGoUAaW3MZQf7E9dEYfY1kad1APsLfo56mRjd0R0n8LLIsoVyWdCia
NbZMR8jh6KE6jFvI0BRVWA4M91q69dB5+JSKGuPfyoLQ4SQLmyJ18MgL/3uRjhXeg8yEZkeG7iBd
lsA50tzl0ksbZ4Sm6cIZY7+8bwdQjXuO19QshtIY6RiXDYfgIPCTeMHrNJhnhY/ngV0c6LYhQ0lw
T6EsKvvRrRq/dnHI23lSMHG8m6UT0K9eT7euA+DycWD1YCDcCIfpDNd2NPeGHB92sFYvNFwfHaKo
XNohUAFXZeagwP6U+VTvQXhKdIPaNi8y2if+6IbCGt91bYbJvPUtus89nxrf4HYQNXVB9DC6lpeq
UwuR8hjiAXrg1hiMJkXLijqG0WsP0xlNwZoNKPb2nMsp5YsMSssMj7IVgKsdV3PSNSfE6i/T1P9M
Vfy+l5ZrxfxYFP0Mp+J091HabkAhc7YJdoQsjTqvArCL6AuyQsvxm35wElpAyWH0y5mqkz1Tbacd
Vwa5M48F42hbndtZ7B7C27g9pnVcZG7dCb5nC7fDz5VBbdKKNotir3MJEPxW1Xm0sGke74kwVpL+
2fTDVczNzaozUH7dyDvXpmW5AAJ+XaXXuwJy/YR6n6s8aRzlRXsO2xQ0q31cs/R2nSaeHKPGrRiz
nFwTNvdHfBIXTTr3co2dok/2LGxq21afr00FFt+LY5vUbplHnj3TDFczEfRxMN99yqagN1jPPL+K
rRHyT9AQWJzV8FY9B2pKybnK4myPtZpagkF8SNxard1E9bFu/K5679l+7F8UTZbcH7YEg/qxHbal
3+J+0fvNOEuG8YMQhXIST/gHnl2D/SyyYiql1y7KJIAEbdVgp1Sq2TP6dqcHbtdvQkyKiGIvku2i
yKwvfp8FTlup66KKzuqCRQdpd7563cL6OYqLUVtWxR+XQHGJHdbyfUuYgFia5GbSa2RgtwvVKeTg
1ejV4RtkkDtGbeElFYxejhUUWIvhxi/4VSPjxuEcClS7j9HUGgxSB5TJHC5aQg6H4vucZHLhUWs8
cPtXk67ROIY3msvQh8FlJdPFSINh4Xc8eKh3PfQF3DzoufU694Q+kgaJ+xoyXskQg+hYn1Cl3/c1
TZ2KjsdtQT9VAsV79mhqIry5jDQocJYT1CygUuF2FbqK4vKG9dG3gJATHqZ7ssUT5hbejrc5TzXq
usihdrvwQ/uYeP2FjNWJlZQzHlsnvkaLoKXv0pDNS48euDSD48hjmgyBVS/6ZgD/IXJlRD2n6sMl
je33QvUHeYhwuXBzaWWl+gicdCjfchU4PAoTB6qsYs8qJtS5MGguSGT5oaXqRU4tfuxbvHaysRLX
oAuTPYdtgierTp71o9w3FGdUqMYdbXgXv2ONaZzMxj4QYr6biBOHTBh0x2Wv0qbwW5fFQ3GrNOPH
RSoBCzraDtJqVXWWqbt7sqnVGKy3Qw/rvE+hNO1VyZmKKntexdGw2D36FBwG7RvtFcQfWOPWinyt
rP68r9LQyaS1Z6umxjeJXw1ROgxW7YaBdQVa9wvx/Hdxkb7bLf6EZRIG3VUYpsLORO1C6TN1gs5H
TpsHt630z1QckQPPrEH2LK4srSR0B+iQXZYa5Q4ko65r3n/avYqpTTKYDZXsrqjAR19gHS6yynsf
DvYnzNKHru5J5TulrFYV83VCyLDzLXARBpd6I3JJD6Xi2ItraCTKk4WfR6ErPE1mVNf5ZR+O/pw2
Ot2zdxMIcYPvrc+aIIaR3QTcw6thSLJ52il8Yg1SHBcyafZECFPzGKRvygSjxMsbl4bRdZzGrQMX
ql1SYO7wUv2+G6ipSVafrxlJT4alaEPduF1bFI6tx+s0LUJH4OIGXrtzmCXmq1OyNonKOA0LK61d
aUf3vGHhGSgccbN7BRNHbfUekvXBcY1rDX8kBLRJ213ZlX9Nxva8aPrbw4Y36D7SXEVeEDcu0kXu
4DxfeF3+NSnlgeIbfKcd7buQwPjS6m7izDvuovzMxnSP5ZjC1yB63nmeXxO/BtNnvWtR2TuN7CHS
zEMoQpBsDyUmzAc36G7bRSFGC1vgLbbndUodv80/esKe+2V51eByj48yATUzWG8FEHLoHPYqbsCh
88YFJtWxlwaL3VBP2CVmEJsW0L3XQ5FjkY/tie7wOWV7UJgS3KByMbCa5wUEr8SuT4sqP0nBXRhp
s0cdTglukDhM6j5oGhAc5+9RASVkdX/YjqzWs0bcREW6GGPA1c7lEnvlVazEyWFDG7Rtyjbuh47X
7lBF9odxqLEbNaSa7x594kAyg7VwfYZGKFG1a3vXcUDdvE7OJS5cuFXzDlf4sGMPDbMb2+Pj2rcK
iqwF6ON3o23PLMSXZTVChykqncJKDjyYBonh1JdlgsAnYGNXzKDaV85oK7o92vlHeWhLIocZ7JVV
K2rKWmvRH0u3Pw0+QyMlRMT+V107w3W7yBa5NU/e6Y9ePt+XaZtgBDWoHPhBSctgqN2g9C9rFH5l
fpU4ueV9230ApsY3uNxBHXEYMq9a2EFxEkKNY+5Z0W0YyGEP9lMTGJTWTYOgvAoTyITdyCL7Bm0b
l5Krw8zCn7rvKBtQKVW10Cm56XH8LcHJZSXYnuEnNMbqnVLrxLa7UBDS27WrOkKveM6qk5L2fA/7
JowONbgdVLRNwAO3FmRsaidtmm9izGcqs6A3m1QHAmBQvFcN7WIFCgTe/NqFMxRDr9OcST0m86LM
q33e3hTOBseLLqUeVMdq16fF0uraTx3LPyMv2ePuTw1vULslBGlOYKsyGkJVZGWSrQTccdKM9R40
pqYw6K2DVkD2v4eIAgcXehRfo7C79DL5cTfTJo6S2U0XpQJREZDKHUpyqSMrXIRUhu7uwSdkNxvl
Gl9Df2vTQrDFhjlF+lRyuUi6cU8f3pTsJomZlQ0+SSsXY4ZnWJOvCtq0DzugxLDKQ2BHkHiqK5cO
7XmQkLO8y6/LNt1D4QmSrW4mrlMYQ5kTOoYt7caddxtIfpZE6EMO4s9KrxwXu/d/ahKDyTnrMtVS
mKRUIVzOUMWJlP4Xnqd3VhYf755j1TC9rZCwumq8vpKmwFUc2J12uZ27aQXNv/C3qgaHpuyOdPZF
2XpqnvnBKRRn4lkXBMU8RMV7atWlm3poX5AyddQMoncWAY1LG4ArwNdVzW4tKj5Uivy2e5VTwxtE
rztSBQXPK9eziOtjdtkXxSlK96XvJhweYpC89WTMo4Rqt6vDhcA9mbVe9c4ncDUDy/CyYnqPNpmg
jNkhF47Uq3QfV64KillMh6tUHuglY9NmWxon0Lei3SBtWeNowaPLkhe900UYEoQH4YANyrM467M4
Z7BRQ31jgZJNAvrJKuIPu4ef2p4VkdY85h4aYRMOuQfQKG11kg6onkGfKtmz+ROHyOyH83HAwJfB
2k2o/amLolvo3l9Qq9hzRqeEX32+JnzQl0WsUVC5DIe0W+A4V/XMhxJyvEf+1S5s8TSxwXQa+L5s
ZKLdsbfehSn+kJTFTZ/lbp81ezTW1BYZNE5CVkJGAKaovPaylP5l3vQndbivsDY1vEHjRA5eWraD
djUR31ErweeXuH5n+124xyZNzWAwGYsWsTaEA9p0Q+WUiX3ul0XiQM//nshrYgKz5y3tPavuqwCW
QH3twJ//uPYCdB1odbebAlPjGzSuNdw6ogoQAIV63g74PA4yV3r4sDNkNrmpzk+aqPS1m8Xhb9Bt
flvq4j1v/eui3FeXmDimZlMbFPk1Ap9buwhqgSxOIGwvL3qZXnRaLg7bpNXmrVEN0q61xzurdCsu
P3GfXwxQ+k/i8vNhwxtM9nqaxn4RgUmFvXJU6XeOz6Q/g4uIh+nRH8Z8bQE1iUorylXpxqr/2Pfj
O43jd42lPu5ewErQLZpi9dKu9f1BCILDjKHSlTLhoRNEJTCtz9P3u4f/Mc628Q0eR5GKxjYaQPyy
+DiK9EbL8jK0qm+ktLoFyvnHUOBmlpWEOVEs4IKjqm0nKaMD12ewvI0Y91JJSndUGs/sil61nb+v
JXhi88xetcbKZM76vHR9NgZ14AhS5sW9VO3jZb/J/PvUBAbF6ZAjBVXz0h2Kqoark3ZZVnAnl8Il
1N34TE1gWOkhbhqpU69wGfORP497UTROo0Sn9zjnExQ3W9LsFCPaKatwI6+7g8zlRc/hfm9pR1dI
o+J49ypWZN5yyMzONCH6XqIWFS6J9UcWDsxBvNIz+DuYBwbBZndanUDvZkUySGyNY3bfjv1wZo84
XsZDn+3rxJhahWG0+1Bz3fWwVXkQ5U7N9byI8W2f2Ie126z+htE61ROcd6klmsLVmSxOhgpVx12S
B3us3dRJMojekpYMRdKtgGbjJ5R7/gncqSz2Veenhjd4TEDLMjwAxCrzyupYNJJQh3k53xdFbj+o
8OdfN3cHqqNxnhVt4UqRRW4FKU2t5cc8y5bMp4f5lXDleXMSEacY2tQ1HCNavw/96l1Qj5+UrNzd
PNi+SfC++M3hfW/oSJL4pSsy9TXLO9sJ4FW0e5g8Nfhq49YMUZkOQlpNWsCtAUt/teCPbZw2cdoe
dHyYWpFibfSiroMIXqeQux5iM8joorlOOD9Iy/24wrs+uB4s6LlIYHCZ1zVckGencba3iW11QP6s
fOBW2qbkZdhDe6bEuRtFQ2h99MVol6kT5dojtxw1RJ9bgcfRrPGEHG4q4YnitFSYFzObNkyeNiWO
7XhGldcNLtzzId2864ZIL3u4gR/NM8h3g6GM6yw6TTvP12d+DxfkXGuMAnZDqhgqrwr+sEn7FdXw
hvb3ystZfcJZJeQ8LDkajrte2eGCM1JlX3pBqXdTU25F35DP4+YuyUQAmby4LtMrDikC29FhJIbz
mtRZt+gK3Q/zQtuK3ao+xQO0/HqlPrYzMjQnkIYd/ZNOtWkGFwMKjk67zIvUaQ6vRPRum74P7HNU
wuV5SDI0RGYHwmkosrSnDUhOcteC2reTdxmkI4f8IH+LKUOPQUflAO5hUrgJj762fXatbP/ME+Hn
3RTdruSZMvRYCyWkPsEgO2s80DLJmciVO0o1P2h4s9+OtdDoY6dR4cJf8+gdz1Kx0/fRHdxg32NE
JuQ3e+008gmPoQ4JqZUocnJQYaSzvvJIfzhsAYYKi+AGdJsJBGyCF4JB57GVHMN1wPAkJ3V6mKqR
hiILeIiaDPPKFVDmOR3h8j9Ef5re7l7AStAt6kCuNm5NkenUb9u2aEHX9DqaQeNudA4u77goe41P
BxKWF42NDqrTwvvsNucqs7CGS0EKNgtubTssLn/TWWnDi02aPYuZQtvQbSjU8DIFWeSurkvmz9XA
8lMMzcFfID8SH+b3MGnQ2c5Ce7QInFnuw8tJFoEVFvdFE/R3woIl7SHGaku2wWLQuk7LzrOCGmCh
ye/QO33GrOqwmz3w4upNGIqm0205iBwi5Zx/yIq0+RyPVn6X0qH7MuQk//2go2W217WsHEnbQHU1
KdUoHeKH8BoY6IPDF2U8ktJpQ4sNTg98We6ecGLTzI67rsgSG/U+uCsy/9rkTeeGYXigxTd77QoB
LxIafTDKZKj1TDU2B7vfocNcIbPRrkNwGZ+FkPHK8iQ5C2QWn9dxhX47bGMMkldR5sdenoMWzxpx
FmQEfYUgd9hD66ltX32+pkJEn5ZjWoErGntJctpkMoJ6er2vBXGl5rYwQRicxiRpVLgycDKVZzQp
rsCJ+0rC4bemTvcV86ZWYFJa233TQ3DsWkNG7gO4UHA/pvCGnj02emp4g8wMkywKohiiVi5a6zRW
mT1DXtexPX0eE21v8HdoNhGAy9CexxOZudCxVcc3YTYMcuaJDBfzrsqtD36VXllStPiY12BPziQf
9HAWWIzlh50Bs/FOC/jbp00EXmU3lIGcWWkEOcQ0yIrk+KAjbHbXcURGCEZAaXlER+nF/+fsypbj
5LntE1GFkJhugR5ttx07iZPcUHEGJBBCIDHp6c/q7yp/n3S6ynepVAKNhq2tvdfQLCZBkWTp7a12
6JVJii5OcuePA6jYgdpBy18gDZnrGbpRDZvS7N9fcOVwis4L/I9tEhnXDirAC0wlvhjb7LkbX0HI
+PHvx1/7/Rd7XNp2teno1E4PyuRLRX87G9767dcefv77P3571TtiTBO3u8lnWxk0xyAwNzK0K/s7
utjfref51QyFmp2bAWyFmMJO8eBDxKsHrwo+vW9sLva35XKoCGh0uzRMKEQPphniIIO6sb2vTezF
9p5jgWs35nYn1s7dVz5ZCmfT+iNLeHBj9V97xcUGNzVTHVOk3SFfO8WTuyujYMfHW72FK9N7CaCr
FnQ4o6HD+NQe29OSi73U+p1VhEv83NxEIpka2u5YZ8RuZW742NVs2vN4VO8TcQrPtrF/LlCWLiD/
K79FkgzNtT5N9iUJXvrVvW8FnTUV/3z+oFVVlanACDE+3yc29QucQ8HTv9fnlekNz3//x/ZK52ad
ZoLTv6YcJOI0ZKE7cFuztZil18W///2aa9N8sYshmFQmEa0QpCPP09mi0mTOG89Pu+LfL7j2Hf9v
LwsDJUTR7gI5PsuOFKP1nytSbv79eHLeUX/JBS6BdZBHsYk/4ANCKCsmXronanrqWbvxeZf33bLt
Qvaw0vK33/UZ+MQ33nvtsy42uKqTxGuApdwYR8ke2oHVdlo9/aJ4qN63wS+xdlIoMvqBkTsxlnpL
jIBSX0vDnRVh8r7JuYTWaee1ftkquZuc/NH18i7wgPZdS/cuMCvuWf+7iMcV2k7jih+OpD/hOZjo
+puIw+HRybSb3neIsot9DmmksoQijty5IX4LZXPoOH/R9Xojk7qyQy7hdWzy0UoHpRTE6K6ss6Gn
/GM82ltIhvOv/Mv6vYTXicAoxcvzFNC6BPdA98eV2y/1TLuNbDxobqqW3VhR58j0t3ddbPYuqMfF
DfgUMpCHWvgiG9sBlD0CZSwI/dy6TF4bsYstn0YuXkODlJ/Mlqzwdgf2NUuioDeHf2/6K5uPXZzd
yTSXGukzvoNDNpM0lD0aHQy5gxDBO2f9Yn+vkUCnYe69oiLV0h1rn/inINDhLcbGf7JXf5uLi+Mb
xsLBEkUjlhVYDi34pL0fQpUE2o8gqpBw2vJFd6ZA/91vdvVQJuBV1QnvXkkI9puWlc7bmHnPcbUk
aHWtQAbaTcxTT37RXUDm7axn3udjWC8/aMvY3aRre1wFn8DYG+csdSkXPPNbwdxHTkBV+jCUEK99
5D4Asadac88VtPW4eaAdHdIcSrfd9ONdE3gJBAxd1AdnWvumKtFGm9ImvZ+jut3PzK9f3/eKi9DD
vZpObpqana3Dz6b0C6y/D423vm8JXirm4TK7tl40NzvqjM4gKHvonf2S9rcuT1fCwiUiEHI8beXM
0qBcoWQA/tA62E26AotRuLb33DEGZzs5mNSr34eWgPHP/wZr0qcwGJ/CBjVpL9qwZpbbqm+38GsS
mQVF6saZcCUI0YsgxFHaI3Sgza7XlYBWqIcAFKxHrdQ2ms2tpu2VEHEJFCR+JcZmGJtdJEfxAsw6
e0x4tXxfauLdKMJee8VFFPLLNK4C3Tcbs9AmKla52OS3YdrZvZhBXLwRia6N10UkAlaiGqcI6jeV
QHdkO4YLAcoNhAHRuiTIk+lmA+tazeASGVhx1G3KQTY7v/1dJl8Ak95YR3/rmhbLoA8NSTbAAJ3s
cKuAdqXxdIkQ9BZNUJJQzc4pb88JL6DFk/nWz11vs4W0m0D22yV556K4RA3GtGwSJ+O0gDBObA+p
NOG2S1JAEaJqkv6NBX5lXfw/2CCeHQmotBRLN+r7pRMs78dOPUlk2MW/g9uVE/ZSSw9qar0QK1po
cRzabSRIlQvPv3Vxuvb0i0AwCRRM6Uj4Llppsh3EKvJaVr/f99Mvtr8faSJlLMuCTOLolzRjXXRj
4K/97ou846xYasDeKQvnGChTyMhJv/v3r742pxd7fYWSoDBQmS0aEdwN3O7T/mmo33caBhc7HDhK
GDJEUPLU9dwfwU+st4vwnitZb9/36y9yjTKMoRlLvbRYRogNJ0qbjHo+1O49/uvfb7gWOi6RglDg
HcoQMjg7pYZfgei/gJ94gqTCh2Gh29KLHpeJTxlYPL9afWudXomMl4J5VRRX3hSMYifXQG6nrlyO
pEd0NLQiORoxyY1AfyVKXcIIvXVBC6kdBJQ+6d1A2UM5lfcznTewKwRbXN9j3blMje9TygwvMYVL
7fejoV1aoB7lzVt1Zq5AazJxxb8n68o+uVTC44Dq9pKpFI3w6L6awu0a9l/f9+iL3b3yZanaComd
tCOY9KNCKJfh878ffm0eLvb3BIaE66quLFodfy7nOPemL4n51qJWQVXwPK1jLiD4/++XXRukix3v
oFZlJqsFqteVX1i+jr/LQaW3cHdXAsp/5Yw/yzuAe7O4CdMiYZ0LMkt4v/U68nucSue98xMutv0I
ywr4OdAUnHOXLc0H0t3qd17BRIaXsEEWOQKhtorvyOrR6a5t6pZ+j6MFIBHgJ4YjX0Ogej1ImUPq
1y1++mG2Q9dvYhBz7Xfu5oHtLBL04X29hkv9u8XrCdRh7Pm6Ntjq0EyqFds6ltrL37Uc/nMw+WO+
lBAWOigcVhup88Jj0qh12UJFHSz1f7/gSsJ/iTIcbDO6qdTjZuwgiNmU05Mo21NTDr9Cf96O/S0K
55WgeQk0RMoYUk1bvEfXHDmW/9DUsC8xo7dvWXwDmH7tJRdhQMcTM6XFS6ZxbjKvJafAicPqyGtK
zI1T89o7LqIB4yPUWUaQAerAbZVyT6aavsRR+AvFlLd/z8mVGHAJN+yaBFZvtLSbKeBtlngeFG0W
5m/f9/SLY79K1saHnwvEYEDQzbpmqE4ypvbzv59+JcBcSuIxlNooiXq7sb5RmYhKYNJsSnKesFs0
qL8PD0wh//fCKIaZdOhN200J1YNPWgxQ9Ip8F9/Iuc439f9fIYGzxf8+3oV8hnXJBKHlAQt0NFCn
98OHQCR7pdleVckrj2+RB699ynlX/rG9Qf+mjiah2YiUtNvQVypHffeWPuHf9za7lL+jc0CdbKzZ
9F21gTvTiVFArVPT/x4J+Gr1+vPfc37tPee18MdXjHMPwbh4NZuSyGcRVU9tzO+k7h+ZWV/OhKAb
B8u195xH8Y/3hM0YebTHzMyEPA5oIaMN9Sxnr8liuCSt4hY46NqsXGxxz+m2LyWFzhS4THBM4jxH
kL+lufb3HcLOvq1/foUD9aQU02A2sQ7ehGQfIHXxu9PVjazx2o+/2N685W3Xadg+hSmPMy9gwO67
stv8e6r/Hv3gY/6/P16SBpjLDtezrhxHvlmHcYUO69iKdrtGgRy2bNDBLan7K/N9CckrJ1oyUuNT
YNjwA+r9D6gXfpmCsEL1ITno5RbT4cpHXSLzNC9jayO8x2tRVOvD+bToZcwbnuwTQOneNXKXYnhN
jcCSuGDYJBoeVraecEAN/ZQlNngybXmjhX1lcV0i9FJoPdg2DIfN1IzTtuVJkAkvlvfVSub37cJL
mN7a0ihywzxsCGoBcMfSPxyr79uKP87R9Eb67pY63rXpv9jujrfMdah0bdJU9lnj6WPb+HDpCqvH
2Mrfqp9uXOCvzf/FflfxGts4KfVGNBPPNAurrHZaZUM0Ddmw+Df2zpWdeYnWKxmTA6kjvMb2PJdV
Q9AHqcf83+vrP8Xvv5xbl+p4I1ldOQ4VKifAFMcNup3wGGuqbs4hEHw/z2CNN97yGrLlADrzKRWs
30IAdchIH25tuPjvXB8XIaKkeNUI1PiG9/Z3RBMBOTv9UvXkQUMiMOrfx+qHttz/hiK0LNAYWNN0
y7wwSyfvRyfVx3+P5ZUU4BK915CAlA3t420fjW3O+lll6RyW+9K0493kqvEzEOPBrmlLvv33G6+s
jUtIH5HAOjqo2G1ducgwN4TY7i4iUiU3AsO1F5zX/h9npzbJiLuKTrcJTzad6TPpvy+hZPE5Fv3x
aEjZ9XYN8OgpCHZO2CKNTfG+YTl/zR+PhjmMKGGmiGE5S34lFahJbT/GN1bqlWB5ieeD/A5IJGvH
igVsgVA192rQT/BYvrEjrw35xUHvhwCK0bZlBfQ5tksYPDIlPvx7XP6rNf1ls8cXp3wI1Sw+UMUg
hJ78CuQc/oR2/XgcyzJ97sz0hc7111EPp2hw627h07jvlW2eG4glbcaW+9mydl1G5DjlkrIPFA7S
WZ02t/QTr0TUSxSg0qSv5djFaK2o+ovsJfqCjjgglEl/ZBAUefn3OFx5zyXWT3iNZslcRttWe2YP
Wu+qfgUjmDv7qnUzf7DIfG4VH4LgvxTtL6N+ifyL16BUU93DwNIss1pyIoUM9KYLQawy8NgMCVYp
70Hdy/kQpDHLaONW3CJ8zcoAWETbw1Wjkzri7VaTqm6gx9qXhuyNFFH/jdIZ0Exc8uHNma1DNQ8z
OCWCkruUw6/qNJlyJtFhge5DD1xgOGv5iYFc1H3siBqWbArgngS9Ih+6pLRu/V7nE7H9orer0ySu
irWfZljWsbTDRaMUnZctcVIfaUNtDjyA/hTCaS+T0g1fh86x37ArAMM7dr0X30Ghuy2zGlddl6Vq
Id0RcmT8qOfIf1hVakFFXcWCS1+btp7ZqbBk4tucEO0dlapZNcKrdBBHQLCi3ayY3I0+Hx4Ds6Kb
2Ahg713CG5hWtBSKtV28tltUd8cqr5e52oaeY5lg4iB56r5wEAFeFRnyZKm2MlKHLhnC8xZLaS7F
vCxFWdI2j2o/yZLRz2XENjRIxQHCV9MuUSbYApZaNDr8qYf1noMhlJN4eaBzvw07UA7Kad6tk9z1
QdoX/jSQXCRxbvwaLclVPvMoyIf+Jwww627us24xOYN4Mjzg7qAMC1eEbdrznenlcVmfoWyTK1KD
TXLXdjhxoUjNm0yMELScO5xcI6S7m2/MyV0T+CYfDbxJzVuFM6cd8L96+2ia5W3xfhhS/4Sdwxv1
3kD6enB9cFoSnelG5esMu0yJsYJw2AhMkv42TT9xo4yW5zl4GdbhCD2lbBjEQQQYMT1k0frJpLrg
ztwn0+e54ieM+QNII4dwad/8dAoRHRYs41VkoXBPYK/02Rk2n1sANhbZiWfgfKHwVUbdfklBRF68
yZyItQx+r2V34kFV7gDApjKLGjkcmA7pWmBtgsNc1chKUYQc7Jpi4I0uVtenJwytn8049fANaM92
HftB1+Bg1PJS12OUDXN4bAd5X64sj2t6mrjc+mvyEJTT12GqPtV8+kWjUEIyWxdgDDbg484g5Xr8
NVirj6M1T6HDkut7miVokm2U5G+dC78T5b2ylL0Zlz7IWOTdOt+N/lJwL/g00wjaz+2a+z73N3HP
vyQQzAElumgCe5Kiwbpopx/eXJsMzmsbJvqiHF/apEL+uK00dJ+mENz2le59YT43KXmhghZMDzFc
XfUzdRCyTZeHMHglUbyFl8NmqcN7FcRoJLH00zTLh9SXzxUsSdZ6uZdxsgn1BJeNvvDaBg2HA43S
rUfISfJWQ2HbnAzkh7gZior7h86v9xC02Igx2c9k2UGt5K6Cw3Bfk7u+so8gClVFJ7rNyKsDjBRz
0Yiv2G6Zk+VjVa2vpW8K+OjljnxtXPwUgxfnRXEGPF2+4rxHGOSAvCn8uU7Tk4C0nA/XXKIeWdft
rYNNYqM3wHE+jcbbjpE+VVhSQqsNTH82M4wqiEnrYhjlYyWG/Sh/xdGPgDafQZPaKZGAnIOssQmP
QWnyaGCvgeC40fKMtgedipcgCQ6+httNhWsVTBF2ARvqAkzF+4D62wZ+QlkvMKfJMMt7M4c8G4Pk
bSX1Npm6JzqCcagn+gapbBTZkrdA65M7e2ks07Ei6n5NxXaAQUHW+mo+R4yPMOJ6UrPbV2Xw0i44
SvkKEiK4qUjng7TaMD9+wmkETZg5pPD3DfU2Gv1yH3M4iaYRuBratDAjkA6LYiwm3J2LJZpEVlno
y40eY19dU6oXWMalOlN2ceVmHAP1cazRb8oApYmfbJCwl3pZ4Awcz2p8UUSsRc87TH8zyNwKkMTX
8me4DkOuIDcS5fi3Y/cytav3xMgI3WTRwzZ7V3sE+7r1DdjxPGninWCUv7IWdiJ5EKYdTAu4jPss
CjE4n9MZXqcZSAnQERc1i1sw6jVcrxNqx49smtTnNq2gcUsYQmrhIKfWZRPX7SYyvpB5wuhi72ax
rk8lpHHpZi2BJzqGXSS/J2iKf0liVNm6YaAnxqz3ECwdy8tZIoWa+qVSW7OMg7eBZTfSmdCRZtd6
of1OPaDB45WJr5DxDaocgO3uS6f4eGb9s5xPTt2Xs0jytW3VgQd4YhEs0lcHKvsxLNoSCqeHqF6n
9F63JWl+RV5oxmdSt+xlqVLgUALpSZpZ7envZuHL97IM1OeksT7ChGaHBX3TBwj6rctG49T/tUo9
kaI3On0Ap+1L06benY1hArixpg+xxSYPxtfSJOCPAotFj4x04ba0oxq2tbQpYvkYfBZBUn91Je+w
bSQOzBdrTHewMREvgwv9H1UFAQo4PvGF3k9t2v+uWkP9DSyhxq9ggi2/RFsPRTlXTeGkoofBi9ip
EUvwkwYT05hH2u0rWFGfBGbxWwPYEmTj7HCa4CP6o/Rny56ckunO4GB6alnUP0OzQ72sbd/D8Dkd
sAdZlKjcdhFqfOUy+PuyW5KD4xXJJtYmrwKPwi6NB+QNzLhPBriL+pgEUXzo614U8MX5NhBm1KZZ
qIieu3QQX88Wa0Hmoy76w3rBuDVjaoKDNfBzeByhNLwUcsJB3K+sw/5iqcLBtDL5GC2d2XhwMfvA
53D+0iZk+cSMH3/sLGmP6ACEW6HUvNOWiy0UuIN9GsbrCQFz+h5N3mBgRTHXRWNtsmcVftO6Ar92
NkTO0zTxPoQrSCVrVAPQG2MUET88b81xzE2fhoWouujqNZzQCopTeu/41Ia5sJ38vbi+fQprs0Ib
feJ3ap7jLzGt2tzjnOSAWdJ8DonCW3qcYLgB8gRuoQ2FWtaviKM3g3iXKDjj7Oa+H4aTSBhZcqcG
hN51kVQ/QyVk8XKw5/q3cZkSn2bIHZMvQ5qyVylKnz/0MCuuQC+Gt9ubgi61KGCCSOI88SsyHZpF
BOFmUUhwymxxMBbZL2BmrxsHlpaXuWnRTyHwvyYjS7yYNY9CKIVtIZOObitv/KrKYs3n8rfEQp29
zJdO9hV0J+NxGjdrq1GSPEg223HY6ABqLK2cAcJKOQLEk4DkWJs3UYNDLE3aXAll2iGH0Z1nprzX
Hh8zxsIgQMKr6LOo6+CbpNVLCJWg3Fa9V+LC2Zcv8LWapiykZYTYN8ftx2UJKoUEMKmq/lCVQOi6
iIdIYEpPkE0crtbLfaTY8o4qOuhiRBR8VkNVivu5bsI8XdwybNsV3vI5LIZ97zsSnnF98NsqDXZp
EsZBnYNjpNh9Es/p+Gsc4Zr4MjceCBgzMTY9qmAmAwO0CBLKLp+CNhV3Qo5N/KFjMO3tMt3Z0dzP
U7A+IMYk6zYQNZHwd2+99NiPc+gVcJek/vPc8xlKZhjsrxqlxAQ5YjD5sFqz9BOMA+oprxoKa/pU
tvX3ajlf5eY4SNIda3vVZQKaWS7zVaBe/QapRbHwEt7SrVxcWBiGhLH1kcgDnqlEekqhWbcWqtSh
e6gH+G09TTVbxg1bYYq9SWAWuGDMl2rZNG2yxgWf6dDsVQmN32LtlPgFGspY73VL6v4Vc7NCOwZ+
kmNOBffHvMSGn3K/nyGkVvkGCRYBQhI4WhhPNuhxTlG5Bd03Njmoyx29Y4FN5F6BeDIWsGdz7ARv
x/hNGoXgo9eadxulI6/NJg0S/Xaepyk8emZG6Sv0O8sKqFcm9d4M3dgXYc+XKBMBwRgGjLtvHhTQ
ZFYvjpeb0AX2dzVTksJZJ4zkD9dx8YqNFXZFD2Xtx8TQ2qH8PBuVQ1KmDbIJJDB1GO0Y+3kyp1Ln
8PiL+RZc7259ACPHJDn+q8d+2IYpnYO0gZu3ZsP0CT6YCN0lZIrenGbLb5tQ9zoIIm0+pjWE+DAx
idrD5GmN83itPSgwNIE7gfJRbS0os6bQUxIn25pryQt3ljfIsDbIuEsrb4yKrm1K/46CIxxmYKzh
31QwlRAHD+pLw2ZJ9doX45LAZAZPnJsthR0JoJAGG48cq36o6c8wtLjYhGitfitbMeNW0FDvZx31
dN3pqJ28PRNwa9zDLmH5UIqo0YWUgWjOkvqBn8VtgPBWRXXZFkEkevZI5qY8kW7yjsB6uR+pJJB8
mEGRniD8kOaAGSK/gyB+Mh+rZGbBtrekDDPoqNIviBdVuy2DSEK/WCbTqett/H1FWqQyjsnkxUJK
9kvFi3SnSuh+3MM1Pvg4wCgi2QjCYNM1L9JOJxxBrsxU2kVLsZKxi3IPaUa556atAGojYxzkazXF
b25okhBMfd7HINanpskSzGKw59RDolWBGj3d10Edk7uJNlixi2SN3rqBYHOif8jSE7Wl323VVPVL
UZVe0G0IBUxz6+nVT3AhwrNxg+gAna4dQjq01Moe0sxTE5QZWiDpeuKLP5gchDHmNquJrMNp2krz
DNX3yeWN86cK0Ew/aLe0oiUpYgC64iz2PPcqGpOWBc5SC0Q/S8jn86p8AjEJWuu112pyRD0t+n5O
NYMMCTmzmRF+Oe4R4gBe5jytdZ4mjQakmwUkyMA8iprMlSEpd8066HgXmxQogXnGwGVhvY5vRrbG
FnaG9GdhjYIuhqEtoPiRRNJ1bGpu/ILh+BmLOOKDvcfWpfZYjSAhAhDpwxwvxKn0JU4WrnKGCyVu
rkFaPnWW+/yozmKrWVwCOZkbxcxvN4xlhDpGrB+SoSTIPheDJSsjvkCkNkbDKvdjtkLxvVLp20jt
qjKGO1x7aMpKxRuH/S5zVov4Ca6g9vO6nMnhnhzV6+zp8EOzAgfFPa+2WU/mMEb5pPJR+4FQenRQ
AlkSrr7wakKsSUj1ERU/KQB0axygB7SKnHiIPeWZbIUh/VCiPGTjRWXE6XMcmKNSuCarS3mO0vM4
0fAzrDMHlFHgGd40z7U/GgIDaX0+O0evt/64DTE39rvv2aBeMjuzvrmbF1NxmS3wn073UA1BcXeB
Gkd1CnEwy+e0GufoYUb+bT4YieB5mKyb093YQs+66OegXO8p/GufIGVbmY+d1iU6LSs69xSyMsjy
fnDB2ujOTV3in1B3GsqtYl7QH/tqZDLBXV3auc7mhSbshxGVkI+EQijgsACVOjx0c2QFaPYwVsV1
KV2zfh5SciA0NfYxNL2nvgdiSeR9JKlBaUvxVvKfeh6G7n4EbESCHrBW7nPpkdp+kE0b8hO4qzU9
QH0okg/jEMBoe9OMvoxAZvFo+cvBKGjBpXaYxrcJDuACOWhCWH3ktV31XgM5FFQZGAuTvzEaSjHZ
hJURvCgkIUcatLQ/oEs+BQ++FvDvzgfiNUjxwJeYi76NoYQGi5X5F+oSLY5dOJFanbUgylMc3iKQ
P5qg7eYPTCewfq0SIclLiP6M/9sHASI4hB5DEcAO2I5vVQJId53FTdeItwk4dQ8ZFO2bZc5NH7Ph
QLzJd28Qv+b2UGpug0flZkN2MFJenuLOqoNBm2W6xx0h4t/o1EXlqz+E1L76ywoIN+KvN2LQZ1o5
FNS009CrzXhE3OBnvVJe+5jE1i0/PVhgUoByiAJrtChTJUKZx3M1RneiVMH61gyxro6WJmCooMI7
qzSrMFfNVklRJb9CO5bkI67Q5bKdkGtPTz7xEu+jb4KkPPatrIeHVISNK+KJ++qDhBgDLpHANMI8
JjMROCfJQ+1wlM4ZdGGlK7rZd0uYJybFYYfg7vkHWxq/lejO+knUZQnSuAnlFLgI4tJBURdl+yqc
I7VfgLBmRcS51xTKT3T5JiM9o9BBF7/tT5r3PEgzeIksGmjRyCKsAValyV1IBJseifIhLu80T9KP
iw6guJaQhtuPHu0SLLvY9wDIFBGvoW4cUoeqKcK/u9Oy67wFpb1wkOglVk2NfxAyMzxYMeC3nBGw
TfXQw9JZf0RmGlQ6YzVi6BFie7UFREOdI0E1oBga5XDbjOhm8MtA5zA8GZvXugFApL1XYzmsKSot
WHifNTYa/TzUw0pR0fNxetM8lrTzXyEjtkpaVDYOERLjaJKg4Pi+RlXTm4Z22jULdsPX0B/maRvE
jSQ5UjmzHL2usjXSoWq8T5EvzzajRLXTMZFzIrq8jVo0lWdA8WxBE0LGvWdWF96h/xyHn3ya6tHP
RlmS6RnayLVt89lAnuaeef3ZfBFt9mh9bWak2nPelrJGm5quDWrCSA8ZoCkWXbDHPohK+sBplc5P
JKjXGmil0HAJtA+F3pvJJqWbapsi+4l3IJlVFimKNLbehq0StcJZRQQqHUnXqrBDVbsZ5vtJL2mV
IaWmYuPXpPfxYdamG9DdRqzEcxEDtgiR0ZtwSa3eSyY91FdpbyskSRpiHvxcF50M7ndZUHUi+CBm
p83dZCOfHSE+MToUClSPLEI1aVvYMhT0CEAiHTYoKww/S9fS5IgUtfVPMH8ydtu4bqlxjkOz+Fhq
x/uiCoBpfCEmqOjb2oZekiMN84K9Flqwe+2JxYO7yBqshyANGxRJBKnTx56OFKU2643hhlJaFaQn
dA9VM9tsHbYBBO7R20bruSWa7ysRTn0eBj6PQMUzjXjo/NB+BuAC98qyRsWjaLnpo+2KfnW5aau5
w25vR9wrAblic+bVUes+lLAHJxu4eSdoWaCC0W/GtaTpR1BTR3mInc/FT+sY6g0NAyc3K7FF7Vcf
1JJg29VhaZ+bGJeATzEhkXvhxIVkW024OB9ghQY4BugYGn4nitEWmT2zgNn7S4RiKnQsPJzyQ+rn
1Eyr/YyikxtP4LVRUnDli3IbMTndt8mymAOF8pXZC3Ap20cUuobHTqxVs5FLSNKtqaD9tsUB55mC
TVBqgTG5S/zcGKTCPJs7mc5FPCT+9FONOmo26AifYSnoo1hc4ZJw+D/Ozqs3ciRN139l0dfLOfRB
Att7QaZ3StmSdEOoqlRB74Pu1++TM3MOpgtT3QcLdBcglyklmRHxvfYHQFSWbjjE9FOA0c0qj1HP
4reLSzEa5yrVPP1lqjRfvGRO5u/tSoGTAqrJtRASNcs0W9I+SbaRKMzaMhGrdKocLHJTu6TgA7Sc
7SCHtDIgtqgoL23iwswMleayXrdqAkdkzfjijoSOv3gji+MrAZgMr0ElvJicDaanbFXPFp7L2M/t
1zxhj19H5IE9KFJGOG/4+TDeozHPqhddJM4LQwszyBT3YJl+ZOXmZWwKGf2gC2iKnj1fDh9tQrDG
Wk1yLLYKnummf4ddOfaTcMGlB9eTp0hxzD5mjud1HBOiqnye3AKcwzYLaT67o5xrO/CzObKdIE8s
TX1k8exVu8Soswgbuh6POxtU/4eyZos1z1iyLgqw7k8tFAoK1TZAWZPfKT9uz4qfHYMxt2Y0HNSS
X8fSBbvPyZR7kG0B1TJEal/OvbjotIvdm4YarXtzNKEETGfwwELd1skOeGOXBthFWJ+dHy9bb1b+
qdA9591lWN44wzRv7BjQjtxPYGEzBqrt/Q7qwCCZrHFQ6tv+2J1gDshamdvs7OHQ2rh8btW7i7eq
uxl78pjTWLlYKNjKtLW2Y2H5oJTGdF+hL3hTtiVQHmglP4h+6BLnfg5wrIqnMppxVeBt/bTlFB/M
Gsqpjpa3aJqHNVVW5Ri4tR99WspL3pPJzTaaaHoGknHZaHFintwYmCVY2HnPmedbPdxQ4Vgb4pGG
o2br1r4sTUK45sam/g6jayh9P/rgcmrvaeQXESgNHcRjSbr0ZC4IZuLaaH84cUnDsrOo8llXfXFX
5e201YXLSBVXdjFtNLMdUjYGWZuh9CoYN1tS0YrM2Z7XvnD0AxptZ6+bQ7IzE6vexm6TY3F0ite6
WcZNMvrNOk14mCDF3ZuADttWCpk1LXttLrwsBELWSf6U2aXo8v7km1W6S0sF1EJyX7MeK6tZ2Zxc
ZGCohRruumAcUG2n3Tl1pp91/AMn4E9jPZs3kKxfjEe7L5I124p3LEzDAPBKLf97WrgMrk4z6xvD
KKINXS7uo1iS5C6rXWIkTVOsCmvKRGD343JohTGtkzz311TnleRvSscK+7J000BvLHJ7q173WV6H
OSMHwbds2ja6dDtXBY60gXvnayd7DIUJcJzPmBb4hCSuK2kCCkaT98CQ7LzGqUz8FUtCnoe+axtX
R4s9LzCGWnxLNMLhoJ4Hpro5z/OgzSYvYJ4oaXvyh3iVIR567P1WH/BPmNWHZmnzGf4gevfTydmn
i1dfC0Ly1LohNHGVNf2yalPK6ydX08+UtJU/THnjsiqu81SP7JoeB2fGTsca9mD8JoqqESgC1tYi
4j6olVyApGrS20kjytWFzZtSR8Mz5S41evFk57p5tIqkw2+dyzkUxuAZt4JMcMgyc5Cz5hgTcT46
42qgo+nUxkK8z95cn6MUGi3OCnEwtdmogohD+ilC5LeeCaw7yIWUZBJL4WBzMufCrErkeTCF8QYk
z9DZVkJ+93KZhr6lz6ueqeOoeUZ39ZhYXmO7It5eI+PBwoSTWPm8clPjZm4C7bODgqj+U0YR4hDM
ZcfRxbaIwNd0ET+nWmVd6sTLmqCN3eEUCTHv46Yc4BbY8u8jy9AedWsU3caLKphTYvob6Jx87Hdg
bzew1aw4ynRVe+44h+36Ihsvg2tV92PqJKDBsKSGSXjNWCdnu0dcr9gLto4xOUgOk+WoLQvaJVBe
0+EuTPOEE3BlpUD4ubFJPScdgpaulLCY6+LYea3aDN30Kjt0wzpgDNNC7e1d7NnXZZEfch4mJGYx
+d1p42y1EW98NnpDiBihXyv4vK3u2yqs2V9P6ZBD+y7aS8/TrDMmFZ3GqK8Lh+4vFdKhMMEIjJ8w
KjaGs9C4ilMlaL3O3ZFaCbWt5ZQI6/FcbZtctJscE+xFDWMBqNJFB8OZrB9TVGoXrLG3s27rjl/n
sdcPqkx16HtPX/vZEm9bNZi3VBZ1nb10uFDFaoLpFLaXB3qVlivX0Y2AydNadaKoTpOo3Jcmgd/G
mdPugL/9HSGi7dUtl2nva37CrLYUHIb8/rGKKYdt5QBjtCTx/CksX2189Onh7JVjWDKdhkLRfOFY
Pq7zVmo7bWjqQBe+wRarx4Bgc/XDqNSjR089Lnqj2sSg9U8yn72gkSC6AQthBGkOmmq28sFko93o
Jmx6sIjYSC4AeA0tK3paxeeSMCznytbd1hsyTF87ZmI5r4jDi/ut3RYJf/SwpBh8g0zFtrTWnKQc
cz8B3bmvjp7Oy1a6+qwuemZP2uuUa3O16VN3aAy41miSD5Xop+hs0Z7EfI+pVg77gfW+z1dwgrNO
E2wFBLVaSgSWAKfSFmMR4PcuCX8Wjsy+ezXHy3cCYId53Tpex8oXmzOXyEtQLiRgE9tWKAAMDu00
gJ4YZKbkzGtQmOulo57VRpIRsQYHbSd64+hN5Pw92xZI0mGetIkTfjOUTrKbmzJO713NlukP2tPx
Iepu2dK21cNM5d+YmvLOCoy5rQbu8IT80qFvGkMFsSTo5RmpRe5uI+Qky97Ehi+OMVkTKZt/11nZ
ORKRlz4t+mzXnyJWsvi0/aHKk8DweZf9KO3BKjjFjzS4bPyhdc3V1C+6RYOFSVPJ2Mx1laIfGLJ8
Rxe40+7KNK0zogqBItOwSljUq5Bu6G7ZDUwyxX28ROO0rXx9LNEFmHF0bGVcx29k6rb2txE5a60B
TudV9FB2CTqwoCxzz2YEi0eh3YbtTHwrYAEmteMoNfdIjXSSuu90e4JDA2nWp2rXUQFQg+LlkXrX
zKnPztyrWbNbKAeYUa7XkJEO6Kr/3a8tcnCL0uR+LuhtkKHlOKX+0mhdAf83G7PSCEWopuwDDKth
M6DZiDT7RpDMvjPtpun3Bht5/exPLe24h1y3GTi7XNXlnitAmcvKSLXJqnAlVVXznQC7rjhMEYfM
JNCYlZovVl4W4uRUhra8kBxqtGezmvp8zY3BZQ1Ri3L3ez4flKvKZvRapSQMjAdXn1L7uWoNVqYg
k05ufOr+0ibPvBOr4RHz2K1VXEau0x5MIjlQH7jUeIFKe7Mv3rSBreud4GC7eCJXZTbYWNuqUy+e
DjSNfgXMc60J7uqrUZE0fO9YSVcXAQf8aAYk0Ms+PzPSNtqxIp9qvizSz+eTmOq8IRvPU3Xf3UZW
Wn+sXFfyxVyisluXkZ6VLPCDZl5tCJpKBHCeljgSrTPXm9Eii34TV1TNsj7XmavOjetUTh5wzl00
DiZ5lCX7tOvd+dswgOtyPhfdZDxpnazULrZHgUQZvs1dNvTPy2g326UABoVwX4xnohb9Et2JY2eH
KramAU5Y9eOz7+l5UYea7+qy3BfdyGkxyWa/P0SJJazAWhwiQ2Imj/oeeqYGDG28IrJg+RzIiQZg
MUtLc93hDeucS6700R/PXDpEd5suJm3c3jgiyacvWjETPBLERm9VagMYNYBfVItrZO9x3OUpOtpB
8t5M50jKO87V3TgjNLFczjh2Bv4nkIhV/uyu/XaRvFcdEBZGTsQUVY3oJa5TsqmAnpR3l/s+oPoe
GV0NWbBYqWi7lRx8pc8BZLun0vUobOU9kWZSFKASra2yl1pDyXQFS2mb+7RNI+8T0NgfHp0ssZzn
2OAN8lTPKjMePJ0Bn/dzTCjZVxLao2lCo1l0QFwEZEyetdIdt/eOYz1M8pTFmeeeDHtJmnu9VuRn
5tUUj+s87/IGWl7XIz3Mylp1xznx5vQsTOQn95FTj9OXWdVxCv/b2VDcqvBglLuedILC0cXwtOSY
w8KbgNs5xbG96N894+ZX2QHVZwKCP5pbRB25hs7LM1W9a6zEsTcmxbzjV78b7RRqyo/sYxNlA6KP
2uqccdgjVZE+i7CrO1HQ0/xkAJ1CSrdhW3dyCtucARgAb0FPdkB4YavzTOlWKe9KrCbZqXNa5b00
LeBLYE/FXK0b1ffjmozSslyX2ayf0EPoD2keI5LxW4Rfq8TQpvdC69EbTSPo+7ocmZgibZGPFow7
BWFzAVfsJw+aZK0BgTXNEQanNBgG0Q6WxxtGsreBy2YyY5WdbUfu8yZQPQbGA0iYlR9n0wO26YfG
qoBUI7NfufOIuHAyaw1APJeOwxYBOHZtTbJ1Lj6wv3+tC/CJIbQ7CiPkHQOUaIsTyZLuTHVYrc+L
HlIw5mrP5iinr3XOfeaGcY/O7qLBM6ClWYa8WqGPGqNAEwnzlHm7T/NwoGbr5FXxwnyRM9hTNJzq
SFBcqhdC3edvZLQo3e9D7kv9HqjTjjc5gq4vfk4Qx52Efq6Yb/16XKHeKNH6tTNHRbqiTBP+MTKR
gAQVbuGapdJJDNavfBrFu+/E2fIMbQf2282YwOzZH4cnaVj1O82Z1dWXPr8TU40YL+kiSm9n4eNL
LqhKRRYOJb/OdrHY0bdZKhrnlLn8PQEjcuc+xKWhzUFULJ2+s9lh4MeSjnlG5uP4Wmt2lJ+zJjK+
tDnDZijTTmuC1IyUeWcwWOWnpo3t8lrplki3pFa0SDEKtAqXyI+tKGy7pKq/ZzSSACRPBHvtqibJ
cF83DTMQXHOdb0UvHfeqTYhLQ6cRI8omuKWqXlUOTS1hXzgF0TIc4FmEM8d9tGuhv0HxFynwTO1G
QT5mihQ6DRtQoEppJKvWaSImDHeZH22vaqpwEdaShRGonxvM3KX6fvYj50sqbALfYlsD8tRwBmgb
h8Wc3NbGGF5L0YE4xTViIxG43RxnWdAVqWNuVTVV42NGzqcMmDwJu7fZN7VNjFFe3DulF2tbDqi8
X5MpjYb1kljJ12WZpnoNqh3pgUO4gr4r875evrFspVHo2vzF67aPQQkI7TXMtcwo5T5HVcfntbkp
3ty577J15PC+yfUCaQSyYx0pJGwkWsW4U0uow8X4a7aNSawo1FA/3Kjp7TNXLWPwSNP4u50bdHig
HZRNmLpOZoZjO8xlyPIWAYgUoH4hA3abHmbfUeLHNDbmUbmxYF8pExgTpNize+8NrIarxh7NeOVB
xwxHZ3Inueoq4KZ1NSf20aYBCmo1qxZ2x6a7nbkt3a3QxZhZ44V5uRQjvzAI/l4YuTsFgnmqe2Lj
MdNV3Lq5fVe36JDCnFMRfHfBD+gIZjrraemYpMLCLEa5cypN/+rlVffGXmAZGztHqxkSEq6ytdXL
+qgmdL+rqtemPIS68e8Q0BVaMBpL+qlqURVBFtezf12QMn6n/o+xR7gd8b1h71SoZvXCo4ko9gVt
A9XQ6cjoQHz0B6sgogBg1mnQ3BqtTjlvPpL4dlKmO+s4E1j+1vYSDbfzem/YqyTxu3d2nDTdgCDb
COtczfweTxQ2IgkdOzfdqh4oPiTgy8+PLe0uhB2NWBtWUirNXBfjuLS0Z8ztkXSdodobUpu/tqXN
MWCeG2YxRvAlvmONz+WhMmK2ttEwC7FCpZAqDlYQ9NwvopzuNLSCXlhoGTo5+oWHs8/I5BarNk7b
5T0WmX1P+nn86coJoC1oMPIVoYGBq/9QcKXeLVeSmr6JxjX8oWpAsUYFkGyfhszX3UME8A5dthRa
2KadGFDCeJb7iPcTCrKy5rikzLHxlnp60yb2pUDzq6ibA+kmXXSa6q6pX6YGf6jHadnyx7VRgCZP
DK2wvvDdPVB3GjhsxlD2dsRBuAzQkit8maOuqsZfl5Ptxm+do2Z8WJVRGUlDDBvLM9iKRPAWUfUo
Bs1YtVacDfPqPwnF96GuhbdFIZ+HbBELYlhToF+RdHc3ffNUWtQEObNS9/2s6esiTqCsO81Z05KD
vp6jDnokrb6Oc/2uT16/gZhRD3rm+kdw3eFtjEz/mo+6kQX6MoDiZHq2lrVrbJrGnHcIgcr7JScl
d+jQvuvC0INU850w9WZA3R6aA62adlIIVO7dtndCrUMsk6QFtH1VK4sWjvqG31b2DjCqfsGFXj8O
QzGsYqnEseFkYwU5qgmQXsCPfJxGsPCkfUFepWgRGjv6BN1iZw119GwvUm483SiRA9tzMDC1BH3r
gHZUdnxYBIcNQ9bVS677zRepZVPQ2NKo4deqGbmuBU5aWVmYD4YWTh64mnBiN+yirEUTPZ0XTDUB
I/GyigD8rraapqcGNSeZj0m0+8928fI6Kq18h4TNpglZRtIKmrZxUHf6KSvLn9tc/p4U9e+MJzeL
5L/4oFwO3kVVdvm638gdrr6dvzFf9LXphvba3HJID+wAQ+Y2Ww1hdDSP3g5b39r+VocsSQRv/8Xv
8QvD1M+50U5uDROcSL6O5KvuccfGxwEd35//kb8yMLo/+cgq2j38KBFiY7Awrl0Ep1SEVgkaT8qN
gxhS7gtaV2PvGY1ac8zLgrrEazwSWVkFAjnyrs+QfDFB/fXvdDMt/rsX/icDGj0RNKjPOAH9sTW7
Td57dnyt2NHBXU1mrgBAenF2RMOTJzz0UqgQSUPsh5DAlfqLV+ZXLifrj1dfTks/JVorNsyUdEcn
sTudRYTYmwOUvUNZ6nr7P78Gv7rAP1nW2qabO9uy3M0CqCceidFMi5VRIFPYZUkFffrnT/MLZ5z7
k3sNkr3xi9F0NhAKJkoho1w3MJv/yz/iJwNq3TpDRyKlsxlEgWLBAAqQRSDqvyoZ+MWL9HNEdd/I
pqhlRH4RmESAQ2Yf+emFwNm/yov7xcvzc0p1j/kTqaPrbDy7WeMBRVuNrfovbqZfPfhPS0k0wa06
DPsbiVAg8NqBFTIGsv1fXVnnJ5upmdUWul1eG3Mp3ED0wKPdUj3++YP/whD+cza12xrFiOuf2yYG
tf3elcntcObORLDCGuB9qRWmcTCr3qkvf/6Uv3q1bp//l4U39iRgGb1QGwBj54vdtN0lNaBc//zR
jds7+N8sL85P72yRzpY7zNLeqDRqxLrTG78K6cFysu9uUXIyihpP9ogf6868g7hb0jejW/Ro5Zqp
JY+xndbyyebXSlawkaMm/3EZ/88f6hO7//4vPv5W1XObSNjcP374309VwX//dfuZ//c9P33L9rO6
fBSf3c/f9Ief4XH/+byrj/7jDx+syz7p53v12c4Pn53K+78/vvysbt/5//vF//j8+6M8zfXn7799
fC+ScgVu0Sbf+t/++aX9999/M1zD9kw8OP9yhW7P8s9vuf0Zv/+GY+mj75NOfrTxL37486Prf//N
s/9m67qtQ15bwuPMyII5fv79K/rfTIcuPJdueUM3nNtXyorR6PffTPtvhm4a8Hm6rzvCvQW7dZW6
fckQf8NOgJsAdo4fFViS/+9Lcf3H/fKPq8NL88+P/6NUxRWnTt/xwKD5f7ixELeiQkeX6eOC8i2e
8KcwGz0iZ4L/YeQUUq4FZDOUuEzWSdwGyaCq12aG6ZjhGfbx1Whn5w7Rpdpw6JRHWFY8MEMa5vTE
Pzu+um8RegPLxNbV1nAgsA1e1Dgeyq737kakbKdpqja1aViHFHZgk40/fDQcMICLwUPG1s6oy6+5
vnjHxPaCucvN6+QS7glGfMqAVoLJnjZYg15ip9pp7ke0DN5KKkS37ZVk3UuTqJzDnx5GpcM7/8fs
kCXlCO+ZnGJ3bdVol4VDY23ClAm+iEx04UIXs9xwqJOVey8g5oMGhydzgPWGWbdK4nc1RSeC6b4w
jxDtnHbxqizP7oQiIJsNTlBmjWeXk2NpTavRJBEm7oYTmueX2MMykiwTpqu9OcdL4CB5O46+uTY5
9nLiTIK6ZtjI588pBbfyeXObcf8MDpnj+N0iEoq2yVg/C/a+usutrUgi+PRhQqbQIdpPe9SsnYXO
S2Qfedqg7prgEs3CPDqnNnKHsHNn3CFWf0EGEK/TsvqRWgaMSbvKy/jTFMpcD9bSho5kUx8HXklH
aY9e1zxFZAscswjnxTxXJz1yYfjWqIvuKuJKg8qd0fEkK3Nh3gF83yK2IJfXwoVR1PUGwFVsJWhK
SGXgM2KFIkAGKm593CkUK6nNDjfahAhD0B+ARpAJJXOtDRqTLcq0OMi6hiExkjr+Mv+9besgybIP
eP8lGLqbql9XWzJ6Vwa3UGperc4NmBeRSfQLhJua9ilzL1NX8qrslFNvlTuBiBHO+b4P+DqY2LH1
IV1PTenvVeG+xgkOlNjXDxNgAIry/AzSE3KVpytBVdABg2XsDL3u12YsTgPREl95fzxZfrZ3LL19
brI6Xjn44h6EFNfM8K1Dq2FtLdap1dTvHa94fLN2CduIPjp53yTN05QruU/Vk6ub6VezwgmKuZha
v49BRvZDC+IcWqllbntL0bHUFV8p/EN5HFucKCLQuhwTHPxcX3Dkk9GmoWc4EBblv+gGx2M+J/ed
vXCTSxHfdwtmGewPEeojueyKJasPGhH4QS4mpt4yHbcdLQixz0tNtcwLys1MRNRc+ula6qR14IYk
km2Xl/m3xGpNDuEIR90bmUsUUjDK9odqxwvcFJoKBtgWR4SI0MUmngnUrI/r0lWMQQlerAiNS4ks
ujZRjQ/9zjXu0PbulCG33PpB2fYt4WzdU4O6MqjdcSeq5ABXNh5tbtDeSzKew31Dr4fJGAVMG/vW
Ou5zEjcbG8FeVFSBUsI/zMCKUCzYYMSCEy6pX4dYkcboq1fAPFqF+yV/d0w8wJGtbzMtKnkGfbpD
wvLol6+FS/mKFadPVtox+blLutNh3I+mOWm4MU8dC4OomIOzpt16rfZRWdoRBGkzziPcfAGkovzi
VCjzsGTWXZqMGJIWvw96TWxrv+wD7TZbElOGl2CmX6xqX5Y0PZfuPhHVeTIRTqNEireaJKN0GF+I
G2l3RtKJgyuaO3Q48hTnhOwklE3t6mgL/OWcYUMeCjreNx1XzhfqLhoPFr/ddvKdbz4akDul5Uc0
I8ZX0TYu5gqdg8K07Cw3Dq2mW1axh8BdcpjaVzkMbucwME7qMdVXpTDaSy2aQyZEcalx7gGmlqQ4
YmoItCXq9zlDgJXb+J073MLOc9r7b3MNe0+b01HESLjyNg+IyyT8Lf5uqRhfqShJscMpH0r6OKvI
PKWqG5iccrGCkM+dvtmkI3lIk0/RQdJeU3TiK/ppvU1ULofaz795ynwoy/q9xdZuTtm5OddO9k3J
Xg9oqohCXNm6dahQdV6wylE15bdeaKa9vR5zD5yaNevo1eO5tGR+7AeDvzzFv4wBpVulistg2bj8
SMIIynkx95GMXrqBTE9lwM9hNSg2PvGOtkwOymXC77vo++Aun0ATYGtMgVInoQjA1cMN1xQ34fx+
mEkMGFyjXZEHEPTO98VxMfvHc+At448+HveTkWPHMB8sXvwtbiU0DqK6Nbl9tfOmWouShl6AISTu
VhhlGCgciiBCqc9sCq73jHrGYkpe2AjUg9XB9qLDfdH8fmdmagqkSWBK748BwuZ0Q3TaU3GTvkTe
dBRa469E4yerqpH3Mhn0y1xmfWjaCZ54lP7nJXXOupe2u2hwnH3dZsfcaEJ46el7ZtFeaXs1NubK
fjHisiViYZJvNjaw9NKXw6W3q/yhHcHLEDFPxypfHojrlJ9OATs/E+ptRla/wb5waHEbHxTkCiFu
47Xuk3mHjVts4dq6fW6hg3dkOmwXscAj+Q4OogrVz+0fo4lsnDU6EpvXCNHOUw+9M3CU3mgZe4Uw
m2g3GO7Va8r8iOgQtH4whz1p794a1i3f2Wm5HuFATjVQf9gMjktNz9isDPpcXjq3QA3TdPGmqlx7
BzNLFpylf8XpXT5N8Wfta1bgtJV7ITZpCeI8treG18wbWTFSoXWHDsuyo5aX+qlEzE4+w6h2LFTW
kYoKcgCWfkPMQnvEFnbNIt8/LtL6HBbmANRAYaqwVek4grj8s3l2bR8ZZPWAmnm5iPauMXp1HLv6
u6Ii/sA2h/y3udJrYG5wX38t2rdZX4rHCkugZWZnt5V3nWqcXTnQaKUXLtKKm4UnL89sGvJBlw45
JZq2SfrCPUeto18dJ3+z4vIjaxD06GmDgkeN3saCxLsh/o+m62t3eTfPlA8uK4P7KtT0Vh3gO747
6OGWaQeag2gHr1iAPLx9zYFhpTbwmlQO0pFUviZm3a5moi0jJYniEGQfNbFlrkdbIPtX9N6jcBKo
lswu5Opox27us62KKgMtVXMSxOyvzLaGOfLnhXwU/WtXLmpre6o69r5kKUu7MNVbnIqm0C6ZZV1H
zSsPCJvkne2e2s4s14k7bJFIihMbmDygW9kk3CcIvdOJOho35IUMBC6wVNdOeLLvq7l6KIsF8VF6
Ljzx4phlKNuvGaQCCsZd76q3InVfOSZlLBs4RXpCBQYKMuzPJDMwmjTNE0J6DL8eMUOJsmWwWETc
d3HvXU00kDYAe1CORGCkLqEkvl0YV18zOfwN8lRUjRWmxfTYLBz2qOWMLjB8D0gqq4damd2htMkL
1fMJggEGdZVpGX4kPuUk47Njdu8L7MUhsqP46pv+G3TjTqRGcU8sXY6aoMMW3xfRGusZb91Rw2mP
OWzna4kfQtchqBuix8FJ3Csb+MHyjQvujOFpkPIyck48ta2u7lLsWZjU5oUjrM0e0FDR7RWqvpAR
Uq61wcbZTLz0FcHZV4l68tUvCfSIh+48Sac7N1rSnytt+W5lwOOT0lZQls19YQkXrTaqTU6YTdiw
ND5I9CUhdojpJeIdEZTFZBwMLX9uRvWE/16tVANLVM0PpktUiG+wPmo5Sreh+/R4vVemM8+rbkYG
ixpVBUvacm4naFdzwnp4LSZIRmQWR03jLAnFeEqGZApLw3/2S8/m4Be/491AyYlUrZ/1NxTw42qO
EWU7qR1z+kRA7Q2Py2xzLAehwOsNDa1HVz3RL2NfP0f+vBWOfTamJXvJMLXruVoVsuyPRFWYdCZO
HNtz9pWSY/QA6XWRovrwhbFiU/pEh4EfbEDpdkMDS1RF9VLIFY71YGklcaXjD7StsLdCveTFdPI8
rH0tAxJUlnlISutbFwvigUx7mzS1H9gS3c6wADN5qH9C1/CIu55EaM3pq6Z1yfXFdxJ5QvIUb6GH
YOpxOoTmZEAc1jUOgq51V3GiI5fw5r3CihnBfwXMFStlLt5FG5FVoJspY+MZdUq5oXf7TCDKubtt
mJFJFTdOpnVvcdiVjBN48l77qOftNZgckrBYlZG5TpriwSIBAQVk9JpNRApJ95TMxVNmTIdcZE8g
+o+c/OJt1CThQOmdFtUcjDipYac6Oa567yP4Jp9A7Zr7/63ljtBMrfyC/RyCXUvTB5zp93aT9Fu0
Omju4UNJl2URSpfB3eLu1FnlV7XnqVOCQ2SrRP/kjO1UBAb2r02aVFm4EI2x8VjcDy4k0R05PnFg
a/D9JXb1EGBYXucKjxO+HlacxhyPeOv0PrHCBuY2LHMxYJlr7nDtUIfeyUPLlrUtCCPCFegOdwUg
dFNnGp7MZbyOadFzDPpRlJN7LCVSwoZL7GiJt7IMo35wbv+05vS1wteMELvAJT5IbA0qdr/Uy7KD
y1AXz3efGtOrULqkdynpkWvuQDxlk723mtE52cM8opxW1cpEoL5RRA3+D3Nnths5km3ZL2KBk9HI
V3eSPmtyTaEXQgpJpHGep6/v5VmNbtQFutH3rV8CqMxKRYQPNDv77L026agY+M8cYVnWnUs+zloo
ja68r0ZxMvriy8KC+srOpumMCyLFEo4z3tR1FM/sDbm0ax+TNF+Ja/IvmCmyanlNRfJZw9TySLVi
M7HfI3JR+0yX+47OwcmZ0/cUAj9ROy8JJVvbCdEFv8MOV+l6XOf+LoqLaOdOI2azXJ0tjzxP7JIN
9MoxKFsuzfD87rJs0LbmMHXEylm5jkQ8Qttox0PkWgeMK7U/oulsOTb15vZRP1exYfpVGY08LfT8
YBbgItyEcYfhUPk8SuZnTRR/ksSCGqUl7+r2yWzK4oSreMAGYmSHTq9aug+6lGw6NKuuNQm+Nzjy
6wSfla7X2tcADsXkBHkVwpB+NsnhuWxTkrks3gqNPnkSdNMxZcQl+57vKSJgAo/M9oSn4ZhGSBfN
mi0bE/fHxrA0zPm5nR48ffS1LE+uffqnXJwxwCA38uiTd/gxmwP18lFopAYhYtXPF62hn7pOZXvX
ZdPRBbMODLM6l/00XdIYr/CEs1nDuXZmHZEEuhgh4k9tf98TrzsZQrsYInoonKW8c9bSveYiaYPo
1i5Ry+RT4Xx/wCWab6bIy99a/Jjbguv9DtM7Rr1lcs4mi/YN6tknzVE2e9M+fbDgsR4ErD7ctZna
RQ75w2rCykJsRp0Ez9teFwu0LOTmemLQYKl+r1td5lsWl4XetMHZEBY/YGO4tL06tnO0oR1Q/HG8
chfzYUmyHKTWauNiXtcSikHERq1om6PSaRJ2R/E56VZ9no1W3oK+UVBK0pjSo3obSJNKTD20o5Tw
Q89MnE7m8DaUfC01rWw+yNUcFGSFg0kfUNBWyXdBlyLR2Y4Pp2HYXtAWmAkZ3+AlOLg5VRm2K8Zn
XMkmX3RWt0TM7rukuC9HtewIWZO4lYZ9aMHqcP1ECmmKSVKcUowv0xIsdRzOGRIGUwvpmJHHpUju
a8XDZ6o9OySGvnKwxrjpPe1SLKlxnvEsHbFtnlM8s9u1X+a9MnklbVv7cTFBb6s+lZtSOvdgilK/
KLiUqimbAG7kON+Jlp/MagocJyuOaE1FSMgYI1qFGyJe3eIeLeIpR18oyMTtBiPDDVjWknScV5LO
tDvcZ9HI7TTRuS7AH8Eg0wbFYsLvsdvJNyqGNFj4r0UGSKtTqAJu4vByp6V3bpFm4Hto+wg/0M62
nWfdEsVV8p0206AexuVaDClaxCrVKXEfAZ7q16VD4NM8bpJWWz7OU36M8tq4sxSqURfBxHLS5qnV
GSuxCNn7zp0+egywp36YLLJsi5uf+HgNfWG80tEby+XTyJcOTXDa9YlkOsu2+tpkz6zBxR2JKYIe
PPzPQoUuCQae03F6Nvs6PdeYiKE6lfEu5eeKEiEhcpuLbaiwkHZzHeyZZkwRPy72bYQzrxTfHojA
WO9xz8Y9tziqljW7czAO+NJg0sU/C+Nz6X6029+oHs+dgTFOYl9enW44gQu5X9Rk75Ic2osqubmN
RRHgjmi3tdD7jTABQaWZ1j+4tJfKyUoOomiNDXei5XCrksUvuaD4FS3/XyXbs0qnh1QzyTBHDaki
b7pOUWWGvbH6ZYehM5IAwZbERhPVy03G6zXFxTVO088ok9k5juYvk/BkX8kTUbbTKtKPYT00s3dj
ug6BXo0/M4nLDYyJ9KC1/anMc3fnWqEO8yFoczPZqMjmr+yyFlDv6wDkqqx0v5WgBiiom7eE0092
OT0uKceu2UqqL1wQD4QTnmTWu2z8US9SW4WVpVRQ8BgYa317+8MrqHU1DoXV7K5xkh7z2Bu2o6Z/
ssOEY9bH174ozqZWu7hCFfKlE31ZrfY9DpQqOMhYKspoWVwOZd/eizm6N255uq439nlV9nuMqnga
/tadhv0Uu+HmluTKHX0fV/39mmRnep8dvuyxn4xihy0G56buGli9vmeHa683KsNXeeL4hmmEQCR1
pO1x4Uxpnz2Im8Ibv9ZEL47Fh6y1B5nWe/rF4TXgkvAZhXSgwGaot9Z17lueFQx6qB7OHzyZ63ai
zyzQ22jLNrIKPMelFMt7MN7KGLdiukgcIpV10LpyCjNBAs+OTmgw23z4Tuq/tbeogxOvd5n2O7DK
bxxQeTP0pC3B+9cilW+Y+7UTQORtZ5XC57f+XCtGD3Q/xK0mOQ02scIGohNtp6NxsdP2DmPst0rz
7iGtMaxnNco7M25DKRnnAMdK8piVuLQKqBVkk5ZTUsAKxA7YkeZYlmNz+4Wd2cHMmZBd6FgFU+qY
pPZJ2hWzuOGbjajOifcmKHo/FdLRmYvrjyhNmqMpR45n1/zG2U8qe4zUqfXgSXbW4zxafF25mg1I
KxMVqiRwwKpAfD42Nnl3w13bUNEHu5WikByv0wl0z8+KkS2ZzBcAf59DvRwd0zxH1c3TY9t75iTM
JHh7aZv8iERzX5pFRwLmwBXwjgz+62qk13FO523ayss8TJ84q3bp7L47tnxI5jBfh4e6/ptFt0ta
CTrOsqIQIievm37AvLhphNljH9L/0u3YBZ0xefso541eF2NjwMk5pCnPD4zCRGCZJ0eXDwcf3sSQ
X0U9SiZFcAs4jaI9zyUyrRKpX9ZmQJ7qV2nVezayT5HYxl8HTfLDzMd8nQPiqjylm9hG6ucH2lV8
9Rb57JgZbcb1e4x927UaOySn9EJQ5z5J3W1Sm49r7D5rFlP6CUvfVy/cNwCa7+06g3Qi4kC+mF0N
6X7iAHE7nG2e8Hfoh51Ru3458TiAG4+RLdC1uPVT58UlrOj38AMCwou+OxDo7i1SH0TXwtUd25Nr
kGn29NrYDK423ektimDVM5fGeeeFIjc7tD3XPSxTe0Z6n59b70qIXduYsR3dYed6t3KwjqzoYtSA
7m8lqFTN8uk7zh0Vair77Ory04Er8PinBwq5TZsGwmo8OXfAD0h7mJ+64RKETvdGp8rnwcsIvCre
g2QifJnwpXE9ohq3Tpxj3swLnyUuC9pQf4OPtvZepmMKAsUbyFwNvpYzyngm0/xoWaQdbpXvxccs
FYzAuc42VvmjYRYO+45dkMLEupEapFCaj/j89Cre/vNDrbRZt0s6Njjzk83quvN9YjacavhB/dJC
wASdzZSBFbBnNbknGLTv4tU8s/DctVqB51JvSR9M820KyIpg5WRmn1ScKZ707Z7dCcoOL8dCxpkx
cxy0sxItCUxAqjjXRveUNHAGywAHbwCaVD8QoL2rM+OxFFS1LwBd2YqkFwjHAeOasZs6diwEEOmb
WtxT04nzIMklYsObHj3XussbU+xmIkQ+Kv6rOWkpqDeAuDKr7zDrxyePXPi+gZUhYChv1QzbMErt
sGyo3m65ge4N3m/+ytAcE6eM4VuRUNTEYB34XOLg89IbhuhvP1c+4CuOiLxAXkW633oFGA+5ynC2
MNJjhHmv0pRDQfeeHGK8WKvN6m7qhhca0bsjQBNzp/cN2lQNRhX/69WrrG9cWbeA1QJXUB9epyRL
Xn2dDqJtYbCQAEHB/REOwq7MbiObznOd8u1fL5JoeEyiHdVP31nGVNxmW0NWywtGf56taswYeDRS
yg1/xcomOEI+GbSuNRoctVUeFGt/RJzqNnMat3tevBCg1BUpP3ogE+whJxzr2pjva7zMR+3YFRPc
1TxRQZImazC57a6eNyJnYsjH7NEcJ/eY6QxoBiarbS/13zWuqsCBZw3WTN0Pbps9sGZ8hXNgnFvP
IodQG79dHS8njOioMOlw7FlZ7RzBE2fsizP0mLbO/+i1/gK6LVhaYb/JyHytZUch3TzUh7oaGK+a
egBMzGqVUTHIpupMSGz157E+a/NBUkQYV9TEju3wVEEouHSdeOmcxgh19FFac8uLW5enurS/ZnOp
jp6a8oc1O2Yqsh6GIb1DQoTxOHrTNsetcog6GBedJ/TASTP0E8N0EfIbOAZ180sq+gcmoAElKlnx
RbpvBtAA8Bbrg0ZFs2TP0w3Kt5qXooaWa8Oe447fL3axV3PBl5SnvC968RlbTCJEiH5np+SmRA0e
dZDTrrIgnA1Ep3Xoabsip/5X3UiAC5MgsloTTh5+dvY2PgCXJ6eU8U6wHdms28bCzA7QZtzFK2wT
fARbUg8wyHr2iJrJZFyh0Rdr+5M5owjYeboZO3EH0E13I7dPSzVtmnqy9lEf7fSlGM7oIaBj4xpc
zNCGmSGa/dCTI8x1FPHidkE2v3sIIqGBvdWHRqjCCcbq1hWslEgLlqHgDSeKKCPWWyOZuznwlKsC
4EaHPPXkQZOX0q76LZQnI0Cl3PfWvaUVQJKapXtatdLe0Rm3npQWrvkPIZT+aqVvIrbh/3XuUYmI
CnnoRhsjsvZtmrekcrJuS/D1sFZjTeQ2JXWQLL6Glh0I18kJuTem30XwuC1W09COm53jWdOu0BGs
YHYIxIs22hfYHHFUx8G4yvYI2ITkiK6fEB9YjfXJk5Extgu5RgADNBtiHPAqxbljIEMRNomD1iET
Qrwh2cIYhxXGl9arS33nZOvvevM2RKnJsIvDLsLUAD2RV6qdei1wvE2j2/abVYgjN7m/9UhRm6Eh
V81O/RYD9z5PrJsmA6WoTJLpBdTaJQCaY107w/SOGBvmbV0tJ7UAd8t7vd3JoZEvaS6+c3LQBJXZ
gOjXGHLLplip+iqyD62vX8s1tWHZ4lsAcjYRru6GsNnaVcmmz1pwD5Q3dET+QiaNWnWkbzwFodsq
czsvxrg1c/lZhYtJNqCxJdIgfg3PVWoLIna81HnvTwsEzJWvcMR8MidF6ffgOf0sk6GmQWXXwDQk
sgJBWrUgnWR7FYvg2mAA0m0N792duJwlTfFy++xv8Ojjq5pwbbhfFrhxPy2zbuPEy7XWrS+vwLtv
EiHXk3Qkzdk/wgGX28weNYIg+V+51MScu3pjqujVdtPpMU6bi1PxJRBwf3gA0KyM8x6vw/0/X7Oc
az9/6O6QEADybcl93svnNKwya5fFln0pRn3aT21UHPIFcXh+NSUXlK5ey21HcMEeIT6r5mT/e+rh
d++k/XRLTvgZ5kQu2L/Fisw2T9gWZwskgqaWN3HrVAFqBbmxHnmUrx63JZXfiKzTKR4j95JVwEKI
4XZj8rOUsQxmreehsbCwSfVdlC8Ol8lp35DGvbjju1qE3OGEt6DXceHQqsQ7ZyPrWB3ZnBow8rr1
WIbZgufBiqMj2atPYjMNWyE7PbENMrcd39x97BhJqMEiwOZaR0GFjH8SIyQN2MoqGMd0fJO1savg
dCRg+N+50Ohh0zAyLLVlvGvQzLqJhVVB+NDvyRJeu8IM+Wt/kdAbCcMI/d6eAWIL64hcODybvXeX
24nGxmOOd7ksr9VidUcvS20fpCHLyFGu99x07zpbeTs9S9Wp5kbvRd18TbSCkEmVHB0it5eaQomu
TfuHHntTk6n4gGr4zn/OgdLPIogdPv7TgFFqIPZh2zKCENEMl5XnC7DdiRU+JN8ljZlQgfQDK5wv
//xCNHIgd4eGt0CAumdzB6Ktvy6wgs+tW1dbvUvYa8PTOtWLs7N4DNiGuT4ukf6iZ13l61Nd7giD
sNJh1mgKZZ06s/4aRaSORAy6R4THXT/a8jKUebyjXRzZc4inDamMnb7a0xNoOqub2Id1+h2TQMId
m6d80/vESY2zldVPXuKsFxGbBRSqevCNfu7DSLd+XDmml4XvCSxLVD4wQ3UVT37ei/pM9D5woGtc
qqa44AVut/m6mr7XDfMOqXv2SXceDbs1gnK19QcblOeBDB0kzzkNcq9QP8B1XkeU1DOIIzI+MDd3
w0rYAajlsevj/jAr7zFpaIasLWiIUtC/3FSsNSfSNHs5Fv225oAfV9O6X8dkB6ZF8U9sfT82EmDe
TXiKiISHRRa7D5rsfnEjmL5CLPHd1nX9TmutAI4ALaRTsfhVxhIkm5s2sDysWSqtH3uvRBMrumOa
kXO3Uj2GKhRXx7XaOUqo+wmSZNgPMUmncVD3mhrGPW/2G0kCLHW3X1TcHghLdXvX0rZOL0e0UOJV
fDJxlTTnzJPdPsfFFCYTDoHEvBTATj6iA3kHOO1SuCB9V5ZXgkuP1VcwWxE/sjT74DKb7bMlp5Dq
5oNJmSMAvDo3WM0ctqxpnVrpBzsqWOE2WXaM4j7ZirbmpZXvOVaqGPfTc6/4mhDrWglCfC3Nxcy8
FxwnsGHt1Ligcsq95rUj1Xr1Y+4SN5xnYT8MRWfvOs/x27z/RPfsLmVpKX+Imx+z0AuWWhPd2Qof
Cs+Q+jJw/Ny3WemjJaZnx109MFCg16SdtQdndrmayIiZLiVS5GlEViOn3JoEvd8kX2z8iXkBA1oP
BTi8l2pIT46uZXugcJjxiuUB7qXaNw2Zrinr8Q00rcYt3wZ6rIZLO5g2ejgVEIrbcmd0Y9gUSQAA
ewmsgStmZ6CiFaRSAn2lBrrT1ku+FGhcJdAfzYxATkkW32MNs+LmS3+1Kz/FewIWrcOUNdhbplKW
Uyt/GtzTR72bcUNZvHuFkHWA7EjnQRPFDxKyMlbu8UIu/EljM3+IFW0iubbu1Vg9VYZTHGH0vC+3
9OJiDYDxi/wPynnpe25U7kyxlhcTAbs3yBUCdlx2rV4XPvwx1o1Nhae6Xpe7EnASXsf+1NLv1+De
YsLUz43eYhlIhud0bX7FYx+t0UOaiIe0dW4zTts+28P0t1TjYUX6c6rSj8XcbXmIxuFQ1b8al/Le
FG8WPqd9khYYhpIeW5v2yjvMHAaSLLVcc0d2jj2kFr0xx10ad5BH4vp+xl467JS50GEiDg3LyIWQ
8MaRabUf7PbSGlVy30hxC37DnOFTF3RPNpb3W16zS7q7KHfME68wlNBpwd1lg38dWvfQZ/scRAH5
5K/JK9A6OT/XLuXlYOmZ5COYwcjcugYWrs7tuBzi4GvFetb1mBNJAvJk0TNt2yY2fG8qAYx32Es1
6g1IFA3kmcApl3O7MZmm74EyKVrZwg46V2HId3vRpa+gOQb1kP+aN/aZFmHN1Mz4IQPLfKblIbIU
1tt1Qy7x5i2yn5Il3VnlkuxrrQ/HkUzuIItXAnM0mKm/5WpUJ4KzDTiYTbK63R4i0D6dYMQCWX9e
qOjZ5guyfhdRV+DNn15Pi0WbT+ecLdZI3YsJAcypcTMUA+ixxrD0zTiqapMuGvVXA1jIFLhOeapi
zQ4aG6TnUL2SfWdW+rZ7lYXAgj5mqw1nBpiAJ7AM+YgnuhUWNtRa6Y5pCKmSZ1AD5hGcJbi42R94
g33MKVxvb3BRkd26NZZjvrTtqU29bwtx++Yv+NFx54NeGt8E+RifNX6DEAyFCwskKHAJmEZLjV+x
iuO6CiLVxewCl3WmIBhsXvqF1p2NOVjr0V3uGsh3W8dSA1Y/3k4ya109soPJyocJqkPA6DE01d4j
XIYxs/IjMbwQ4LVOXtF/VVXhszMPpaieuJxR8rCo4sIOk5vxygxb53UQJ+45TSPzkgk0ZV2JPTwo
pBKvoYSpub3wE5400XGlZDeRM2izPVylZNPRw2nucSk38HnWaulpsZdQ8pwnS32MI2H7YeKWn7Oi
zKYBDEAkFi7tRgRQCo+u19LJUHryIXes5LOt0k+Z4aexevE2pO2nkUWhLmPzLl3a6DqsHtYuWb3G
aAfwqfYeCNUbzO4vXSy8hGQp/7gRJ96w415Tvrct02i21ni/cm/vMgP4jvDmfUJvNjvIvg8y3mAf
hNMpG9N514kRLkOEkIKIb23QL+3AbvFJTjpd1Cp2CvTjcXlMuv7WwyNM/5//aUbO8mg1dJFwBmm4
1NivuCWpY6z5187bJXAwvm8kENNkZyEs82nWBdAmVsv20l+l7BGJ25OqG+Nk1N7TlNGS57RTEUSO
gqqm44etdW40COiiqbJPiyFDBx2uifFXUG/AMcr8v5K7TB7JEbvtvkqjKIjq/GzqY7nHKL9xo7bd
1wuX6rq6i1cvAhDtuluQgUdhaFUwkcgHewLzD4sCwgbHSyFexhXzmME8q3W/qmpxc9QX07IOkzLM
5wjB7ohRmof9XNYvQ6zhB2vckwCRiS8iLe5FiSebfqeggQa6XzJHO0QWFiPXcUBS4KgSru6GybCe
ZxPv65pX07NRELmPwd0elnLAVGOvvDEL/JHEqHvQoID8rAjtV+MSt4GUq3Z9cZekun365xc8leUu
acarsiWPhc69MPJaJxdm5M4C5PfveMx/K4VyUX9BplS//X/NmPxHLOX/Iavyf/xB/z+GVXRDl/SE
/d+yKs+tqof28z9iKv/rP/t3SsUz/2VZJrdn3bU8SlZuDX3/Tql4xr8MoXsmORH+vTRu1af/O6Ui
hMNX1eE/IXJ7y6L+z5SKaf4Lf5huuzyYOY91UiX/jZSK6/1nuEq6umM5tsUPdBxTOJ7+X+KAcTaQ
TKeVZp/GydVspvcxxxGcWh+Kc3XT1vrzotsbTF+XHvwwPkK6CUbiXgm7ap9h9tTUyRHrAXZvGM/u
e7rk9I909mUyCAbH/dSinmAIA7qBkKifssbCiTZwREcYByzjm+F6UzaPWWI997PDxJIa3qmYPuMn
j4R1wLiFVbMLUw9pa3YpopopF/OqAB/HQY/UfW7OWLnYwns3T5Ji56AXoTJpDu3c/oW2cLzN0Wfh
ln9qoR06tSRcw5fHVL7oRQEHYJGvywI9t6tCSyufOmdi/zKTil44gmPQw5X5QQHXF66FYM20b0hd
d0C9TBQKwVPgBu+YQAQJOQMlsDb2IL6FM877rODAZzqLeou4TKWTri+122E9fqgu32srvaACw3tb
Tctu3AzNSswCdEdsfEyrzRGMaAr5A9tWOicBMh/P+N452vQ7xQ46PHSbvWLBvZGNeZjkrTzKmdVe
NZlv6NGOR/IKDg/4kZ1pzHmj/ZTqeP9LTw2HtDHrxxbRPccaizc7LEaxkLU2qr38h99yInF/AeSI
0JGAJ11lx5s69jgRouwhxXXE75EP+P5oPnLHepNroiV7TeyAeONhqtCFHBk/YvUCOKazEHTYawcx
kAYTTh5iUwbg01oBcDjWQQdtsUk5zzAF+55DSwz8NohrK/WfyLXsPqcL1Jy7FWqPm+pnp1LGhfs5
5EFXwQemUyaEgNVzPeaoiGOOs0jZvjdrBwXefms7tr7tadxgePE2pNbyrarlT7nmh5ocVNib3kiG
uQL/2SHjMCLAWinhYXR5naNkLl88k22cH8T1mT6VXI/RVIBfgG6fdvl91xdtWNe0UemsserFwEzu
cOWskqbZlSN0+rg1n/L+vZ09UgAFoolZDW8e4jSnqUnBLhUnXH1KDkMWsAlA/ObV7LWPak3sEHKS
uwUXvcU/j6UTe5434fnrTVJkaYtUN8ujUVYwwV1CDwZUMEIjzlFis68Yx6A5Tru4lrc7KOvXSIZ0
1qlgcbS/bg0HY8JVxEcZ/46BmGnoFWKRcMl4ONTmZeTREExXrE1uBj3KwQnXC/WiEEYn4Z7cju0F
Of2NW876VtebJ+4MaIs3wRttJOENTd5kX1xhcLO31/gHGUAgVboPjjecik4/A9Af4CQgAKywbdYF
Ukk25r/QKFK8m2Ac82QnK+/DMCjtmZARkU3Qj2JqaSjHSUZAjgOgYao4ULQZUHYd6i9/8OhrLPRj
BaiDDW3lbjLiWBtSVdWuBBZPtcheyfxZOc6z7RHHUzmGIoQsqaF32qN9WFpDbvhRZBRaHnderT6p
vnB2xvoDwe+zJqyB4NXydCA7MPWJi83B+61sd7fipgocSDKAOICz5qwzdkUEmW6JxG7K1+dmmhUr
8XSXp+BjAL8BQrQaBtcWSGi72vup7I/DVDfHGcP+Ki6FYASNUMm4cnPJHpiS8jR5JRoyQsNs3+Bi
DEx+PEhV2z0C0YY9IU9ds5ysHCCcqCyKlWTNNMZblb7zHP8yYi8LgYvPjOTTj9ZfheM+wWh7Xuf0
obRYbCr3tEBKRHtP93gBHcx2OK1BUBG+ElI75NFX3Dpq14KnCMGgAkBo4/QABX8nOh7Dutu4O1Kx
1j1bodlv7dR7WRL6m5baKf46A7KU2TvnDIBboMzyCaRbu424eYaxkyfbwUnLrdB4/XVtBvKr3bdU
a2x4aziAGLFiD1MM5JPHXlti9ikw1DMFpNK1u2tlxxMYGgvuYoW3t6zBnuI0RzIlGde7fFLBHYHH
zXZq7WZwBgkHvdftGnXXRMA78T8be6+dLnFN7I1mtgHuzm0+yYct2DhigsYfjm2KrLxs3Gr4W9iC
mLDIRPcKJ/8lThO1Q2MjLccOL1x65zHHaIRc4x7KeXntbeclp9juNvb1iHvPMx+JO3Dzz1kSgzHW
ppNY126LE+pPZaL9ORgOz+3Cmq033rEY26c6GiLyXQP3WuzKQDfPiu0ttjZrr5FJBv7RgC1CkeAC
zJ5KJdm+djv2RU3LZXusaKttf9yCPA0firtp7tN/2NZbXiCvsdhjtxCeUm6pm2xaZuKEMMq08taq
pZpAa9Rzk8g/feccqXJZjj0gSI0dVh2zTOq75KYNQDphwRMqo/ogc/GIrR75jZXxpkiGLZG6NPRk
f9s7VM6LVx07bY869pawUr6rdfzfUVImuxWwkm5U6T1rW071ZSUxE39NhfHNFi0GvsX0OhAsvD0Q
dY+8aBexBWB7B7KUZsXI1a4aIJl5mo3rsFA0as6Ov/bDLhoZXZRuT4EW0z2UZnV6KHIYMQa5GL++
06otkMvdAD/30nb2wzLMne9Vo+MDlL1SDyI54OtNm9o5+09IJ+BUoy24bPg4neVL2usw2nnkoLzi
IFX/YMMl2kpAttu0nva6EFj1BNY5LhH+SqB8owTWpQqtJCmukcvqeSjBlBfYfINMFg8zL8oxn8/w
pRXDX9dgzkbQNNOkCMyavg6WhdvSSHBOUg0FVPGSMJFCtBebupsfqJGBAKmoidHUap/Y7Ad5xcxc
3aQOp5metCQ1Qsn+JKibeN7RyXHDBP5Skv6G5y3eeC7bQscle6PFYrqj6PJmzj+BxhZhiZnI1zMu
hLIiyZqXaGy4cjeU3CLl9oDRWLOCeJGwGWWehTV3lEHS8SHWe26sOdqckfnNYP70HWjSbkx9DKrU
BYKXz1yqeBaNAQfRmAAGz8jFLN+5pbV3SOkcq7ADizljKra43ngg31GWkyuL8nq7rjp2nsWF152k
hzHNEem0pQtlhXgfdw4fEX04a96fhoaNcCnTxRc6HxPKpbzNbCzPfAZCcKkwsKbyoVsQgJ26/Cmn
iHUgBK4CH+/WvCg7TsKms968MnKxGsbbdeZPsbJNmfuG27ONnrhiMtTS4R543w3u0zyabmn4ceO4
KJzOJ2WZAb2BsOW4u+Fm3yV65Pk1E2EtxNOQrcOesFK0zQWfWa6fF8q+n9A6YiCrwWqVM2rLwgjv
MS7ay2dqI8d06fjiuitqroHtz62Hl9JUZ3fBpGWAMT7Y3ST8oV6B44d6N9Cxk3IZ8HTuqghoAi2N
btjqatFO1eR/RsmNo+zSNzJxyz6j+fgyxgix9jhigsupgaAkaTMK79BrDdEirS92fKcht0D/xhsM
DYfdF50sf7SikQDlcjKPhHt8KFn+qsTPmsIFsgwaJ6NVfBet81eoAStIC4q1m8hky8J6nq1bB4r1
hp5BRUs0xoHZXmOSPjheiygju1hGrzopOB4D6rkS5dHMBWzdwf5swcNSvtuzfxkx/uy8vNyvGO3c
ksPM5dSMOeXMTryJGYYG9aIn4nbalrgxCKXOY/7mK0ZPBADAPCaRVQEIofgOuDL5NS4Adma1594j
z46i0iAyn6u5PGpabfvYTuudWT7k7b5HmvPN2v0VHTmmaWCLUo4/wu1pBquvBNjuR8v1NmLptA2O
ZM1jlQdeOpXrSU9smrFkdudJtTJReT+zbBwQ5Rn7MS19Ira0hi6QN49bYpPv+0ngu4CjHjr5pgZ8
EOC2mYJBg3+6WK70jfKJEH7hp3zT/Dqiu9UTU37gN/2DdI38blhbZfaHxqu/cd186ZNJuHES10Zk
X5GsKqwQ6zZx3TcXWwNPHuui0bc13ECn7thzecGGKOfoWCTzd3qDmEV30DFZMg5uQkR53Hqxc78k
O930Xob6KDztFojA2jXGJmBoNXAGuccq0/9kRUzf6thNwf+g7kyW5Eba7PpE/gtwx7gNRCDmnOcN
LMlkYZ4HB/D0fYItdbekVZtW2qSxyqrIYCbgw/3uPRdkWLW3xfhM4TcmqFjsWYUfhW2+FYA2d3zf
/yxyZ1ITu1mhbW5nBHsTNb/2k2XXDwyn0U3+xEo+zh6lybeg/MJ2ECQFTSiyyK7eiOmuW6sKMaoa
g7FGz0R5e7Lzmqy/onaFBHKfuXe+Wb1mdfG7jklHCHJ9nXVHa3cb+FX1mUny5E3W3tNreTBuZaGO
oCSpPNPssEP9OWjL/jE7397UyKfRYOLoGL2fv3LEf0u9+X/RZf43gef/I9KIdKUFz+V//C9p5P+i
jDx9Z0BEku/qv2o3//P/+nfhxvX+JV3H9S2YS7b/X3Qbx/+XBXFE3mDkXB0Zmv+HbqOMf5mYMHzy
OmBOJNac/9Rt1L+wdQAlsZVijMIG/9/RbSxT3egh/4mtAWVAaMc1HM/1fRf+ifN/kJZqo5mpNhv6
kB2g36X/wOyGtd+a8XVu0n1CmeBLCeFwxEG2y7OZ/sfCSu8y/TzUVfHc0UBdyeZgWos8TKr7Vqlc
TyU9z5sythrSbVwVliEaGQwxcFw4NZaNUjtsRs+lTONHz7uNDFh07R+i4BRf+Gx0S5Pb27klZx3h
mLEhwP0Y4M8pOL0n4JpdtJW2BzqLSFgS4T7NxKgPfhZfcb+Ds7QMcXLXbEeVK+M6EMZb6CpsUESr
0HLndE8SRJ3hDR6hMbTnOBqIKzgwW1ecU1HOrcgD9X6NByC0kZb1PbsH6z3A+q1QFlFhQOlPGslj
tyTiBTFmvQ66/uX1McMdOujCCjtXsDC4/hR3ibP3J8u+2jQs0nHicOtQVXcpErZwOHgEDKxK/jJZ
1nGzpNziuaLVHRcdGIrRtqcVEXsr93lNiPo+98AGTR6WWDm5D7ZQX4aX2tuh1mo7TDIBATJR6yHl
cBhA3A5ztf5kpvfkRKV7gLhrnuqFz++1nxMg5i9VMgLspqp8M8fjCF0GDELF7M+2SQVmUmN3WwDq
auucp8YvY5g0RwsnfYj08BlbWbstp3aEHjer7bySKaML6shzXmxQMqOwAJJ4j0kPuzRzTNgI/GEN
/VjvUQxmzzvZ+Noume/ESPg1kkLd/mos44dOAvKvrZJBibcATnShtP8tUocfM8dzXNm1otA0qoJV
V9fFxuqySP0ladI757IH9kD+vVJ6m3BqkqkNtaB8WcTdxBQ9AFb7aHers1vMwzhZ4uyOH2bcAm8v
kj7o7kF34gaAWDpT98LxuMWtpz8SBjjst+S+IhEyvD14mvJAo9VJmDXOp3ZEfKKhL8PSNl18w7Vf
S7z4gGH67ahNTAt5ld1XPtZ8fnYgZNRShA4Jwu1KPDqkQ7I8gP6EMPw1OD1bdokOX/jzFKx8xvPf
L9xqjw2lsUGf3sCiDkO2bABWpifqZDjBZ+d2dT/6iT0hpy3uoiI0/SGuUjATMrAb8e7S/PmWoqPF
nt1cRZzuHabe18H4GUlgvK8QJDa+JdjfnJYMq5V/5whav1Jv+N3imefQRPWDORBtpwgQvKLdTIF5
Myf1bWU/lWP0qrLEuHiJbV8WtWh+4Et1KbCYprBNnpJpfUi4aVzwwRe1f9fRSPepK6O5S3Pks2Sr
cK3+yYb0dejr5TFV5iuYGLA6MQeidV42JlznfVMtuCl6/4GcTH+pcQBwrSaoV8XFPb1xxb25xhwJ
e5Vulo6fIgH2xxRPiJukjxDRMWMZpWDsPACNbYfzUtgfebzW5yJq6rOJI1WCxA05Mrs4umz9yCSZ
5CqjqrEQv0Hd1wGabLEdx4H75Jgl4Tr0a4C+VF3ImZzssckf5BhlD39/5fUDKMOCQffff5fIabqT
AIo2pHcqgiEQYdfWXM/QWXeaJeB7ZqJ5M429e3J4pZ7NgsxSmFdj1Ngl/UhwMcYnRrj1h6h9hLdh
pFZvtZ7zJlrOQ5fYDE25VOXvNb7yYGlQcWq/IZFotRtA45S2rWTpPSfe4SulII4393FuXPtiNk8I
BUtgE9qnvTxut36j/SBtUQDTLOgq7pFe0pmEnpdbjmh5YZ3/Ub04doNqQpAmViAncsirBbJA5gwF
rSgyw79xrL9fuEGRNfcSpoiaSb0BzoqzPvHQHKQQ+PLOIZeBaMVvbzCRn6EMoTjTM2ER3N2uDQ5l
E3M5K77MuhNT6fKQ/6Kjds9wbr4fpxkvd4d6meS7PNnizTF3NJk0+wkrNikhD+qATcFsIhK80BHX
COAhp85krntbyHiasWLiF1+dYdi3nrWcJ2PtN0XMHb8piVkMTuQ+1D79ciByvUNMwQggISPQGZIA
VyaMwkWPbiDC1vDrQ7QQMZDxmYWg3TW2m+3InFX3bjwGc1n9mtOECM3KcLcUyPNuKobHlj9iU3QT
ENbZv5tuDYKZBByTrNOnNwxvnTW7R9oVF6rSqmirHM2glNG555AhmKypP+BGryDvY1UH472jbNP4
cFKuqck3Ane+p+ZLBf7iq31L0GBfwwEN1pYEzShfmHoOgepMfFgKmcsh2nyulXvllE1ToKdwGfsC
ZQzroZGP6UOBCStQybyBpqp+K28L4uFqdXG8jzQn46RsUOTad9nZzcmtK9PhwgwMy0L1M1s8a21b
HaxJumfce+XJZK0bYMFf/34ZG2u4RrEsLrb/89cf5EPPRSSKjt5qzsjpGoFUI4ePbvJLmwyF67o/
tmWXIJgQUBqzNDpOzFYnq7cuBZ6ZXVcWVlDMU3En4C/MjDyxrIz2Hrx49TxHJTAjUrk/Mb99BgWU
+ofyIQeK/1jyGoguWy88P+XeKgnA0etNRY7d8zzfzPnUZm79TIjLrbDsqsgOM8ETB+2Qo0hYPneD
HRdXu1S4QG95AC5z7LGzLehSMCoUBe7crGbldQKHFZR9+8vpW+oWEmpYXBnRUjXO1yJLr2Baiq07
SY4yWXvnDNrZAUxgdYdgy9bnb9BAfJhpaRkSWf9OqUE5xbpSFxrCWerIzxs03l0UG+SU+G+j5VNr
sBicB8b+2RbQtxs+gEirW6VCNV7sZfVwiBenvF/9p96bzXOr+z0e3LNQsniN0mw5xysabzRSX7uI
+K0mcYIFsT9JNI7z0qxiI7z5pUEpfCkeJ9kVOzyF7MmTww6nt4ij3VtaF8fBISXs/s7TbNwnmd2H
eaOJtTnqa3HpGdcG6O01+WNCq+OHy83oFnyNje0IszXMRbk3lpZ+bIns75VFjBKMw2YcrSNDK46z
9pI+Z5C/nrvODqZiVmQmrfk0UZuZ2fPZu4XUktSvcRX1L1SmwpmIbP0uE/dc09hG7CI2jp3tHCnY
sX+ZEtxBC6TuiAZCx2q3wqeOomFn+q39aNnPbqO/i2Fp7+MaqhJ7ciWt9xTGEILffO9EXXpMxPtS
uXnoieQYdfCxpoIrKdSwnu6aXQKAQCUCUaGYqDPyGzDYadTQMIcZyvSMG2ErwyxTmX+UAHyBW+yd
zjIMDKJnCFQcOPrefFA6dCxCDLCu/6jZefJoZvvoqYypOTqTU+f6acwGglA/4MjF6K6G6WtZUZGa
iBpsUJYk3Ocd4wdS0JkWeIxdVny/Y2nuvxpfewRF53e8oR21jOATjEXvmTrue1ZyoBYpHav4VVWd
ZsS5Zswo5XKw6FRiektTCL9rScsoGKv4hzMsHP4Gr82gXhgAE3y5dc1j7dtUE19sL15CRqCvf92G
s1/+IEF4N4evuPi1EV1KVBqmHheq11vMKGIJVwWIYhUQKW72kLDshscFBlpQL3iK0oGwQquxzXGI
AUdDkOSevf0VZ1SJnG889AUF9HC6CMtZCvFhpmR8fTJSRYViZcRQHmAvgZUWWxuU/kktjnGisFJj
5A+Xup+/e/mZMJs8m1O9tWMRcYwB2nhrcX2KEsc9GnnxSDOth7bHGbkrfHloePJCixiceTv4gUgm
FOJD6WZTkHY+nYyCEngOHwVqMzNK0Ez+tez+lHY7n1yoDjX724l4+wsRPXq+PF1tO8aL1y5N3+rY
4KlrV2rLaqc7Z25yQbJDnsynCUx8F12BRrx4YxKxQiOFQ3qZ/PkPUIfhUvo3okWr5t1kFvapp6JW
knsPyXq428LsCOGmJG07LiV0Fl2Myn1p1o6zeFMwm21Xkrozc/Jcb3EQtsAHxnDQw0sdJQMkrUac
Cq9nwjCkydbqaQuZ0zkUM8nJ2RMxhy93Og82Hc9QVfuAyaLh0nO3YGuZVrj7ZRUlTGeWGF73st4j
nmPX1/PRWtSV8pHpaooVszwXnX3Z9yuVc4Y4uhGDtOLe9tT8End7khsA9xqzOo8DAxVC9OXBT5l1
3y4HsZyK57zImyBRxAeVJeqtcGmUpHkbyHuKsow9GL6YJW9x9KV//ijJc+2IXDRBvBrq6i75IVr7
D6277rp25RetqSg5llmGdtTf5bWc7ya4U7nkb9cblfHaZSmPWLI1InN8tmrPQZCcCw5UNEe0E3OJ
LCHugF8Rb8XCg2Syprl66S+jxyGJA/F0TXisaNprj8PKwDzPnGYPLgWnkEuDRKRmPoALnwjAoH9H
xtzT2e8oTpanETV2lzJIp8YCS9MkYVB09HBemQodoxGvdm46xpNM/GNW5s9gFq23gn1gF9XkAVAw
t1ZjpY9xG7NMOXZ/Rlhgxsz7EkohllNXRgsvIbfJLqLLQMEnPY6jvby0k/uaFB1xQqgRG+3EdM9T
AR7wguVnaKHfkzWS3RtTxNRWW1cxYf2Duh9v6VoaQgwq835Ftcb2IXhziMDt0Q7iXTaQfEhc1ggx
mqeJMPm+yHHoxaJB0Zzbzb8/JaTKqUQx8BHkoV4L0IZV/ruxn9B3H0w7108VBOet7BbwoyMFFSvc
2D1xHuTJiqek69DlsIgwqSF35QIR0imm5TSJ7B1r0l2edtO2EIncNFF5xsxv70ozJ5SUyz92Jz8G
HReHbnGq9wyvZsY5zyfNQVCHEY1NlZFX9OXOHfWV3BIz1z59xN0/Y4YwX3rmHidRltfFGf9px2zg
Zc2ZWPCQIpanl15k4VrBMBkMFh6MB1RR0IKOBTVLgngvmbls8giJmNZ7jiA8tZMe3+p2ak+Tf5ai
WDd55/2myO/Z7RsefuN3M4iSONF0iiZjDlkWjzqjeqKteWJm10wOI/O40athNHGExFKB8xs22W+n
LjieeOwKzETU/uaTptJNEg0Y1UnU6rwOwWQSYukPxmTdxfqH1F538KV+ikSZA2t8N3vzteXAu0c9
fxAWo89KJodOmTZhpqfWndfTANDzjP70SpKygvhuft7QMps2Wk1cwvCwpMyCqO1dvAjqfkqNA0w7
xOzKf5T9MJIkYKS2AqmwCMgZuh+olzQYZJeu5P6cTs+AGgjj5DhKzTb9yOAy6TlOj7GURUBz1wym
yJ0vVS1RDbLX1LidyeUIUKgDCKVHdchu2EHfJ4jRTv4h44R96k92gRrCnbrZFY2sCPsQ1vMXb0Gs
dw6V1G/+NKmwKm8+wxpMjP2bQS6zraJ+pmXKC1lpS659gbJkszfTmPzS8k2eytgZFoc2x6XZ0lmN
bVQ9tHaLXpH0CTGMDhQ1BnlCd+yGDhVkZkWbqbfIiZpqNGyhnrD+ulflxdSLmZ7eWUYqjsyzN03L
iIbGt4HFjP21wh220R13kQipEfMHc/fRdJIdLk/1XDCWC6zOZx46NeXejI0D91H1W1gCZ0RFEUou
HLW/1eME1uyLC85lXFccje3OK3bN2s5nOQ6cqBZCgCv58JQClHDui2IHyVOFsoeWNbnCPAg8zbc4
BGMLFhuBiSkkoXK0RgMVUxKfVUl34+jGt0t7tcc/hOmmsp8xlzBkNG7ZiOWnJxF30PY67SRdmjtZ
JOO+WEhMR2mSPGRw1wNkyU0rVvc+8kF8GJiwA2+o8Ki2+IgiF90wkrfhyYZx7HcUOyMX/bwPVyDN
Td8emNZdMjHKp1rSXWWrkVfU5hI2JNQHKVotwsLO/xBZg8vHt+sp8eYHRLvmPkHSwQFKp0e8vI6l
V4fREOPRgkAJm211tpaYhmMy+vdSe/bBRkqhTiN9gWdAlUnyZ3I7PP2ysp6TJFtDt1kBSOcZuXP8
29X7XNDjTX/580qId6i95+bW0IOScfQSsRsg024kEzn0vCHfDYXJkQeD0rEFYGnQlHfinDJiAVbO
Udiwp32R37UFtl8aSp9xomchG2LPi5Itmy5f5mu/KH3wR0cEUw6rrDfxbmekJ1ho+jp/XKNkz2Gl
JolQBCQmky3tSAT8k+l+rsAPGC70IMFqumEOMoVUXnnBdLPumvMPd0diXtXvWlPKpzjqxW4eoZPE
eucucg0K2urQ0tYjDC9a1XEXRKNP00zdPzTJfJpL3IBWjQ/XFa/WYj6uJQSefJiZL1PZJA+drB3i
hmBVM1t+JVWLYKcIi6M0DriANkpbLK7MSoM8GV5aHvJxFWDcUsWQVpXP9ljTr8RiMMzUPgkTK0Vl
GxasSqBIQHL1rCbsPNmefX3gjZqeDYotqUtmpBSvTnPNVyaskhNOMZboH/YASbWNb04mTlpvlu+M
N38jWoxsd4aDgCxWfSQS9t1leQtfog2XnFOxmvsOXHPLR3O9AxE8f+el0TePyCHmWMLCm+07qc0g
da2Y8pCIDsKKYSqjjQercyB90ENzTFcw03qWh7hRO6MjG9pByJpjtN+s94y7yaDdx0jNB6ZZQdfh
8ID+AhzY/dAN+yqC8q6py+hE7c4r9tV4O0ncohGhc85Iw21bPRCBy7GGdW8Ntbl+X4aR4/4zNvF7
vWbICIONSHxMGy5sRSHBjtQ+hsgGMtyohiyczX8sWt4ia3K3To2ZcFkVE4h8gvsHFaNNyk1pWL+x
6NiHhACtmTrTthqTcPE6Z8d0MAmwr5AHq/gvRyVhS3pFCFHWwJqijgvUGmXPB4/Y7Vhnn/3EpLNV
zlddlt0+YjBD1HQR3HUTM4AEZAAI71WgpIurL/4VedEQtsKIbt7WdEM7zifcM/xYg0ErYo+7K/dT
+pTho6u4fsknB4DYqH9ADNKLrWwiBql3l67pT0v9I9e1iIp26yf/5VjDY85+aqgU9U36f4bYfIoM
dBUr9z6XOt2AGYo3M2vhMtXuPdPv727ErMnQaBv3JmmFnhANoevp1OvyEpmF5lMVLpcv9Laqu85M
ffF93Bpuu4gjDuFu1HRG+jGjoqVGKkUf69/6vjXp7YxYagoZxpjn9tqAQ11gVrIMBSZOD0+WdY4a
t4RQgAkN49jDQAo7nG3UN1IzH0Z8g5KjmmNfD12eMvadb60Uud4RPnJvgJMAYQKaz38cmZDDt5e7
LqOTkCN9ICgm2/k4tbrqxI2kN9IWjpZ/1bEOgHuFi0XGuu2La526CpLY/Afp7pj3WceTYf+RNt3D
lT3CBW168FmWDpyRLxlDpzh9aw3GtS0v7iEWqF60p++z9Fugay9gac/klh/E1JZB7VvNllPML37+
MFyvxLAxtmZ40dBSMRd01BVF7ie33reReF3v8KTRg0oChak4exUHjp4XoryTA0/F5Objdvb9LugB
P2rBdB54Eza3SFOi16HXr+Z4NbkM0s3F549n3gepPvvBJ/PifkRxzYquSgp6aecIOBiT4ecBijIE
S3MmhulYEsUynw+iMaCnMcnawLhBpZCsaJXyX/NW/uOvGHyI8TNN43DRNmwxlr2zRhK+KtKMO+Ih
EKq8VmY1UYH7NGUmI4xymrHtjhFMDeFsY0Hie1EZwTf/0XDt0DAabCW3KmWtyNDXuIL4CAWEjmoJ
nSnPt12Jkjnr5kCpMWXIKluCkl5VVMjpEFlU6lm9vVVFIFa73SAdUD8HMYHdmOkB7i+tMBjaJgdr
IFMkPq76ZrZpavdxFVzoopHHUw8j91tsQnMVRFn2I5E7W01gbRwgKlq3j1Mn9aa6r8rpqdfyn9LO
foif4U13KOfTMGFSe/hl+8VGTInLA8QNxxXWF0flGP+rqjZypd2W5lGsLfwtMkKq+SJeoeAaY/Qz
LtWnzRBj8I0fI4UevYA9COqSwwg5pgrzYMpujC+piphCAkyEbSzwWaf1g7dWVtDl7TM5dWAFbnoy
U+vRzPgRzckMkAhldMopB7ekeJsc/8WfIZc1fAvixj+mJfLmktHIiB/pi/HJk5f6h2kF9uEaQJHq
3iQDRZquqWcwGD06YFG34djz2yvhP3N15o67LL+trnvttP+eEPTfVE364iwpqO10CVLbPc8xNkwp
2409W3Q8Sm+rq2zb2gWsLht5i2+wNXBLafvolWFOv4MMAonDhxCL5nSt5z3+LeCnTTvBJvJD17uT
wn9h7H2YizsL+yaoiGOZo6GRXwRY5N98eHp5zUX62DXqrhX9R0JpTxDjAo57btP0JOpNbakngQXs
0NWoQaPfk0lFeHHi7jJRSn5NjObsA/qIva692uTyRS+uNTQtqNJVdtdQscg7bXvLe25TWJxlJVtj
GpubYvDNq+P2ewoq00eHosVcnwHVQLGIJ5LrXv6n8RL9wCv/27RoFS8c66eCwh9VvnUolwKnnCuL
0zjY3G08/LVdiykdHMpWlK79mTQ/lXmrLG6alYuy2o0gHI+uW0wnsLY/DHbee9mrkBlx815oljwf
k2ZaclhsMgs0ACeFwMsicR5H/6VpOM/RzzOxpoKYX26Ww9LEKLrOXOrXVtIRwf1dMQjIR/KFyZR7
B/GY26bBrd7aRbiTd+CIvXBqbHn10bCFc+u08+gdTxNvxzAtvaXxOOoguyWmJgE6eseRDtak+JnM
lps2tqrrFQBVuWuX1roWXUQS1B7/8H1o7jEgDMFQ2iuNhZ0OmsG2d14NzhdlBCmlJ0G+TSJ65xiI
+EeXY37f3x43ijX7gsE7BEHsVKWPsTdq8n3BtwwMxHgc4v6PY0ZADOS3htaYD+tW1tFRF9HV+Ken
6tWsxD38OZufwPCRzgl11m92xMHHmwE3bbjx0O7twznqWnxpnixjGjDGs90zj8t685TUCt4FZlaD
5X4WlMjj5cpSFzimvBtWRFKljV9ODu6WazPB/TlhEHNNhfMqOibiHUW6m8JllpRO0aUQ8T9O24Em
Yoo20FU/joy4NZydNMXKx/yZ7ak/lX2RnGPTeWNxUMyZGVv51TVdPWe/cDbfVqzVGyrQT45p/OOr
V0FG2JpzA0duefuUV5PXJ7evyEjvq19ShpltrRVuCFGSXWZmPkneJ3rLu5Cq25v+nu+M3mOPws4+
UPOYiGUHWXn89n0GZatJn2bkN/zdfT0dGgbUeF/SWyao29HQgmMrsXB2akEmOWkPU6OfOsOLT6Ns
P7iUJ9ckgrGVms0lwUMfaE72R/wO8hHS0gFrafZV6ISd4Z/FRQAD9W4+e9AkDqkAsIAPPudCgmUR
Cqdz6Sl7xy7KT8/gF13TTE+kZtZzBiGiRxy8rML6JBrTEKorLAyogI4IBGeXeSqXDXksN1Q2JH7f
UkR0I8nMrm3vyDyQqqihEzpm3e+gBAA785v1RUbWF1xhccYCQIbzdt6q+6KHDWEDLazzU2ml4mrp
k4AeDr46OQ/VKm/YDXl2zXXvVjXxeBo0HwWqSR4nTcjbxj7vm/RoGln0ZHVfvs+UcrCrgmiq9Waq
Sp+zdqjDFEgHopBwTiZmzpF06F1EHh1KS2eHJHYXKjtusr3rJLdmhgMmf4CmyfhVRIChPYfiYrnA
3tdzeauSXgC1Uy9+nkt/3Ld2hd8mmrnZjH+aVKi7eHG3xu39RVFhqsHNj4Ea4il113QLDSY+6DVy
jxjHAaqYOgtNBCSc4ivQ/xzaiumDka9vonZR2Hujzq9DmQdy0eNd5tfDg3YZLffsscBxo+cKsN3B
dWeLYREnEEIZNli+3ZzTzEOtxMVmDjVgI70ge3x1eYElMvUABl3wsbSvZf8Bi/sW2yV3luu7ysCp
mCPy2javaOkfYTJ0XzCL6n0NA4fbWaJf6Nk9DKPawRl7rQz79xp5tCHk2ZskxM5YkEojNHkbWGo/
7NmOeR/nOr+vYgzpAwo2BG+nOVsrfUDRKqewXslae7e24aay47vM8s8V0MTDqrN2H63gsZVJXoBj
l37RsXtJHP0jaGw/GCNTL3O2/FNmQ5hiukhd1MDxbZPTAr9VdMlsAWUQ3CrRkgeX3UQspFsGbBHk
GBh5A/aAeRm/sGE1j9PSblc6y1/mNdSD/yMSCAbxGjv72IEtvXaSocjiTdu2tMQ77inKCir7YKVM
OxUQUTUsPb0v3bKNGXci+YO5deHLoka3II6WhdsuuSpDcKrO/Pa5qieTqyQXbYpzvvKY/M7UUwlU
tbu2yKJjPuawl9uV+JtpPICxja9t1DEvb3x/Wy/iHmpw/Cp83GrOSCPsWKtHabR3IJZmiucK/PQG
MhcxkjFMR9SexrLPfQoeMmOV3BgECI9UX1D0wWLpdwLTeGQf/VE81YuGsztORwuS4DGdnJ7ZjpWH
lWnhJMj7N3d2I1zGRX0PD5LMASFs0LQIxHcGAXLGRBc8cOs3JJGT60fjsRlkSpn3hIbdcwOIrFJw
YknfM2dFH8c+wwyZ4Q7vcajLeXkynYwzcIwZTjhyP9kxQQAGcrfDe3duCutQI0P6Y14cTcGtfeU/
pyn1ttc4lN5TyF0qoMmL9eTkxksMWXSv6y9vtEG330bJ1nW0B2DTeMyYb1LQ2hQ01PqMRyFgbJLB
wVqUJB/TUkT3bXq7eNVy02NBDtu55rrYSlBj0AMDGjeJBlQO39dWhiR55uDmYOb5436QqtrYuGZW
HBPX5NpXIffalnPRRbajJLcN3AYdJQH4CxyeC69jvM+V616KRvG8WK11MJuCUNJS3Hmz3W2oH8nv
cYvf0PnZkbdLkXTDAmGP2BUGuRwHyqRJOSbTXR9ZhDnVc542p7Vau3/y2+LvteLdUCB7yqW8JEn+
U4ASITvunJmoGbs6htGUZc14/vslWVOyQewsPTYFdnMcjR+RnuITI5wYeTc6cjiPH+ty/aNsl6qQ
KvkESPU+lal3IfoPgbqFam6pL7frog+sxBNvvnkEydbu4hXIBXwrI2ATcwJ3oH1n8PwXRGiI6t3a
QMThEGl3XLXTsenuPC5/96IgO5sxnWgqfU8u7hdlMeBZnK9mGtKNpnIMBdIgrpMg5zTSw7VQRw/T
5F0cYInH1mjvmxXRNzJwEk3AoTtK4LfS5fUglJh7jINBoEbHbB0SEpFGFmLLZ+KE0QYtDrzRykwO
itBT7jrq1cXV5sQtS1drAFsqXoWqAbtL6qKcuQfcMvX45N495lWwK3iCLOSyK4WcMOjAUL+X7FRb
1UBg8OPxQSYR7v1fXduuz9ECXgEm6huV6+6eCR41wwhCZy+jx6Wr48MIvo4mn/yeYFV+//dX5C6M
O1kyFLDzO8bYmlEa4FM1FCHGNqh5hI5PS0wdN2sLQNUCtKkrxuHCMIyipc4bQLzJeSd1o+jHyZlI
ltP6qM5Ke8C38+T175fKwUIAsTWatbqO64dokvUTS2R7KOYoCUfTswka1v5u9HMXUqI0d63JyOTv
P4LlGy9OlPwwrtmBuJBfE6UF2zaL8QvCEwmUkwPAcbpnEy9EYJas2OS653Ct/ROqZfWcJutL0Xn1
s0uIimbT+QWHK3gEs4T1xwZw3wz1P2a0L9mgL7UeKUAxbj01fOKahnH4BG55+LMyb3527CInF6K+
KCXReww6N07fYWApvbiyT65pxEYPc/QBx5XeqBF+HNBvWo3s6d5vu3tCEMU2GavpCW7GQ0eB1cHc
bH1lJCF/OM6kCu+707j5qUpwebgedGL8RMtlZJ5M0JHOj3Sq2tDidSSEak4nHKTRvYByYFJ4Hk3P
wLb6S+IRd3LraLhMWU5suOl+1Q7ielc4Yl9AjA6Ve1Iu25kvsminnFU9VYs+Nkb3i2KXLwuSGmk1
5srwfmom8GgghW7CzHGhQYFz2ycDDdFMPYIZzYSNd3iPKQ241B4l5CkXVvS3mEiLNFmm0Epa401V
lGzp0vCOAqgfVwKck3lsmTgX520iTGb5yABTvzqBGlCvkrL/WhYYTVzlGX+0gF4sZ3LPkFXk0SkA
M8PR2sJqw2JLcGJNenntxbhs3mmoMBxIWk0zQA6ZNrmHlTPhqo0ir9w+u7TaUFv2s5RkN6puvaTZ
mZv/uWd5vPSDQVq4YbWezA71wH+nD6S4xGoJ+nUZz+ujq8pAdnNNXdxYh6u+QWUjGx9iYc4PizR/
q8qbj6pn08BnchHO8JAuTM1zj9E/rkymVgzDdj7tN/cJBlljcJ5rsh5hpccFPI7xHkfOcnQdfIS3
g8piTHyxsBv187QB2jwgNWnSz0uWnSYPxHw81EfFUCc0VW+EDC9IdSSlCePIjY+9A7oRLGiy7WxR
EXZC9xEW/UjlWB4HtNrGc+tn6cX4GGt9SGcuQ1Lb+dX6BBzX3XocaUPnan4Z/uNL7Auy5FWmgt76
rOZcPqEEVCeWVAJ1w0SIoz2bzBdOqZTvzXin7H+j7sx642b+7PxVBnMdDlis4nYxF+l9k9RqLbZ0
Q2ixuZPFffn0eagEk39mkAABgiDBCwivDViWu9lVv+Wc51AEhHUdHgf+SKPg703AovrG2SEQI/q5
8qctg66900/jocgKH9ZsZh/r5aExgyB5xXMHEb47Fl3cUr+4YPZ5/1SQoeYI7GxXw6SrK+FdtEyP
ve78VT2kUJ9ZNEHUVZQu2YQ+Q8DmqUoq2rERHhxiQp76DD4/dbzas0+UmP6gH9BTwlY0Sp62WK3Y
z7i3gciSp2IuuS2L+I/dLAyuqT+XiwSj73AW0bIy0KjJ6NuYU8cwmEXKqcZ8i+gAgTYpWbO3dpdn
yfXi7DKVQrAnmQn68OmzKamcepf001cYDeMJ48N4qvlonH5++fN/tjW+dQ1JRf/9t8o+/FPgqd9G
pP2dYllfnf4tRPh0nNUA96WsD43RM26Yh52cS5avQRNvnZAktKjsyaUT7qNdurugSYqHLMKj6gwq
f+pSi47fRpUX23uGxoAnYBE6CZOKzLwA69XUmPWL9pPggI1AYZ3GS1C7v92AfQCLy0se9MnJjof7
HK3cyrTYqyMDY4sBP9r1Ega5EcSiqi6eCer0OIvrjCzJktCksEKqLPSDwROuzSTZWANijzqAMtgE
5AXFoFUpADxYwaONCsu3guNoCSIrmlDCKFTlLYnA9PV19dcNw1+JgB3l2GNOgRi7V6m/BrlYChrK
D84Miv8mRkWrX6VYCjo7jnk/IPe2VDE12lLDgUFGTdUmGKYYwfgbttQPXjOYVwOD3TVmoXGZGmbI
ANMXB9RKcTeBdLUwwXfxF17/FNKC/K1sa6+6EL5u2O5yszuhIgMcvHyPCqsmxOKcZnauNnVT2tuF
OfToxUO4M4Os27RL5ZbkVbAxa3HngRH91QGPW8H1Q5omd2x25doqcs7bwLHve5sjttXzmkXddkBT
jFptBtY+GfqIXuEYBiSddAiGb2nVPPPyYbKuJKAlgig4gVD6hvMv087zt8wz8e2SZrH1Dc0RYBZY
00YC2kFONNpsL3PbF6+alV1fuPFaWax35tY0mTpaFrVSFF57tvWcImNA9FP9zZjF3oIuAGMuOGC7
UOT3BsGn+AEZu4IWRUWfPXmuNraJ5x8B3mWPWWSJFwR5Jytm1+YPmcuL/NZX0/yMM+wrycG3U8uk
W79pX+Mg/5irQK6p786T07ebOpXTjXkGKPTij9l346b30vAwCoUIZZrHGwF+LzEDyguzZ5LsJE8Y
NmYuheDajv5nlQ7xo199xT36lY5rCi6B8VhP71EDFGQInerg+vdtjbLarVkAB4NnrGHM9L8Yndkb
VpjVNgm6j+lqVMgYB+TWA5viI+8iYZK29z46rGIZvq5dN8ygclu/0dKsk+Cpiody28jOWWcNYvZp
CC66FwgJ+PsVkUrXOqUpMcBp5AZKpjGvYCVop0H1FFer3pjBa+uZ3bXxrqUZo73QzHur0LjaXpft
hNDGXSUy2IheTBA32vGN7eTBY0IDsVIziNIOzN0O+qe+KjQQuTAEFxfvbNXxrBGo6Rym0Y6wxzTP
9TA7jzYz7iMTaLykce2sIc1+0M0cGMEWK9huG9OppvuQvcFodt0DqtUc4qSHHxGq282d4xD+apHs
2R/kxD/9YmzN/l0xmhviwESCNqRb26vEOhLZXWiMNbM1tm/ehJ4g0YaPItcnAAqiAF2U63yiCsMK
jkqmq+tbFPrevrfewO25O3Ka7ddJqrvWL5HFs5l4GLiASDIdD1UdtcfBo+wtUb7m89BuqOL/Zo47
P0WxPR8sVQ37vuhBSXK+cgnyHSzCRyZUTGs50WBN4dwebdu9j6MBFypburvIs5M7VeJ6VBUnaEdo
ZGRY7smSwRNgMBTo0QSM18AmNobTWzVZ4W2WKt7Xmqf555dg6OU+pB6D2xKwfeDVXiH9hAVC7vat
8yBEZOpBbUytY7wmt9r18vPPL1ymUReoioA5TOYSto2Za1LCh3U3Yw8fWVOjzEBZz4BZbURAdc1d
wfw0F7TbVoRGXQ7oCK2pOTOWxhbfeedRG+Ndv3yJ7JB0hHx8pilgFIU6dW91FmubGc5HJW6N7XZP
mX7lhp7Wc0KaD5dU+gxcvDnGoB3X9Oz64rTqr2ZX85Sz4Q2K/gm6hXdDodoY6BakGriE8qp6AtM1
3TlDcUtsv7jIXn+UOSo0xldthPjBClnwjqCDBotximNfIjshEClFUOvn+itJuuocJ9tglPNWCgrk
bhFFlYP/x20TpgZh7ZNJjPGuk7dJCHHueM+3YvTP8GWTtR6TbCNy5l/WWD0ZBhhIo453jXb+Cg8K
S5l/RHh/101djDvl6kOLW5HqAB4ZetAyg9xJVynXk0OWZ5KDYlfAAE6cAfhpIz8/QArYlqN8Wo60
d2a/62qA4+EHqJVcTV46CRZvqvwIY/5AQ6TgsyZicBt7pb9CFcy1anTurY/QStV2eva6bTLX/kli
TV6BFycHu9Is+uyKYg/rxLZwpLmuBzPcTQHRS2mQbtxCVxdg8PlWLhCP2RclIqMmO/WBvhnSO/cT
vnGZcSkVuZxpo+yM+DTjVyBJGHNH+PM+E2jyYtmmijyHWkXTR+AkBxgvFi01LCBoWczC3Q+JtOiX
QY4s7es7Wvry1TTZRHqwcb069661ycfWUDzdaurVC9ToK5iqjlguj/mUDZjTVtaGHj6/pd6XUbj+
kydD0FjOMJ5/fpnP5JP3KTJGJ9bVJl6aQaoN/VQ7u5n7FTtEWKDOl891TwNWg3t8j5zoropr/zkd
nO4kWEZyJ5MfBmP6HGncOlnuGCiwlywl9l0oxoziOm5rkKLfbU/VWCWxTerD8DmNrrfGS3ISRNTd
BqZUwLyvdeOHL0HD1QyjFpWCPPUpWZpd7Vobe06aS9V37j1S7n6NcsG7towZ8YvrnUvswhNkyW2Q
4cxmeRYeQ3Z0xF5NrLvTGsJdxsqpTRN+qEzp36mFwaHyAQRlzfzJyD9kjDUdOrB/XgOrKlM0NJnL
z9RNZ9a+UFqIR4s51V0VD08aocxK9+jHUoHJZZFIMkuy0XzO1cEa0XVZMhMbvcwTf1AovmGrS9OZ
2WHo3KuTtw0DGG/eqdn9Ght8GFbgnsXW1iMhbEPX3aNV+5272bQfYloCJmZ24uYUOpF7l9nipQzt
+FiGyK5BT63qig2kZNrVzaZ4JPnBWXmDTI6oFWeWamjJW3RCpgXzbJg+iIG01iTKN+vCoxE2B7jo
ViQPeTZnT0T1pQRNVM8tm3rFsbGHJ+Wu4F8jzDebm23UJ25slDYyeWotk0YffSlcw/RYDnzig6TO
N25fIDAK2eKVpMkRRexhEa0ce0cy9j7wwFGUZbtvYnmLK3oMqqJPu2pZdvhhAT4neyOVlCrWZarn
90skfHKwpvRvLpL6zu3LeduCIVjAC+2ZUBmOj2VdNydYScMXGeYu+VPmzbStGAFy9oIGCw0halxk
qeXBSKrg2cs66IeG2sGD+GN65oROs4WtUrHGoVABfrasKdI4RhLc9yuL1IK1QtPEyvQQdH2zifDU
rrE0d7zk1jaYsnkTp+C1x3dPGCNHgRGtmq7vt62hHwql/RXPuAnzhGALSEO7tBheJC/sQzaJ5Bh5
4l0HPgwFp2UHFyebLkx+B4Vn73zepjih96CvYEGCsPgBVaex6VKDt3zGvmSLDQYd9dIYEr9zEx3Z
35Hxk1EkzHLoLpT1G6vvy/dg4C3NabPmKg8P9BSxAw22cEikJCVx1eH4uiOHIFu1uBV2OABw1+ly
73tuQ1BX94EgCmyvDaibXvwjzs3iru358FIiHSguvXVImvenx0Gd5JNYZzWsrBGR6QbuAJQznDav
WSRYKlTSfB/F+JyIZQ/aUKklJMQfsLz9DrpraXXzSzflf8mH5xFkuLtHDIuE3vavSZcz2E+Q3nld
QYQwdGs8s2BETHwIqfdopKZzbGMkxAWLl6vHiC8pDO/QpUxZ+zTfe+54c1gIrUQvXriMWVUqnGZ9
Z/JutsY6G5mh92Nnbuj7p4NFjipOcKQFznwIhwEnbgb1kw5VbwJMxDsxT0B7o/FA4GBK8or9anf1
xRRcwWad3VpmVHwUe2vlEJoLmyi8OrVd7ST2lHxCZIJa/G1sRbUBE8OhUUAJGV+Uyst9NoCYKZcp
Lg6jE+25dQHkM+Nv4HMexoZ9CHRAFGRM05STVGVo71DA7r7g6o3WfcBn1HeN6TzEej6PEG4QqBWX
2bGNHRPk18wNb1nYpx9O/7drI+tXYbvopeCtOWJcpghEcTeg3UGZEznHeoq/GQaIEyP+ck05nhzU
7Zih362M+GnbUKgkTIcYWsSvAE/ZJhbk2jyXhWJ4R5P2KFkF0WWTipeVkT6EGMF3BdlG6IE7KIKy
ndd0wG3gpnfE2C5OyWcflcihlBQVhclwsmjRXdkxK0VvIXBIaFftUz0k/dWPXZ+JxnC1ZCvusym9
whosKL79/JmScpdXIj7YHXGGtoqQ4eYNGBqd30FMzr8ZQ30UyfgywKG5kNYzXFSGHD53iOIinv05
a7FcOgSQcveQLEojx9PHYNF2DJPE6jDYTrJ5mjSJo9HEvJY1AXx1FWwUS0SrNe+CrP5oe/kajirf
dGxPh+aSygcl9GcSWz6rLrZHplszHMCT8ZzGLvNINOKRkZY7Hwj1vRJOd+/0Ykdqn3+HXDpjoizM
nqmOQFeLNWq4Blm7LftCYGl/rIfSPVNYELTJXYkmGlWa5c3PALu9G0kimFJSdPyhfqiWNhBX6Rvy
K5ejmTosn9Bix0MRXpREstWEud7kleZQc5t65xPwouLo18/P5USS2O3IROgcNs0B0xjUq9kilZFF
eRDT9pE4g46WnFTs4oAnN1AIYvArbXgaQhBQrj2+jMBratO6gcj+MCBikSXW/HYWu7rGzI+u3/yu
FjttOzt6pUYiPQNFpKEWsHSsWhwGyC5WT8alrbprOMbJ3c8XLOrBZuzc5sk6l5WouSmCbN/VBp99
GPiP5WQZgJAYddcxXppBTNHRr6E2zL26mwAY4SkjZSr1ii+z19PZdPOnxO8zvDb5yVU8DyNzzW0P
A2pM4xIN7Fis+tYDwO9nZJTX8QW/inhweJDuYNo9mcG5w0lwyvnHu0zm8qD0TkY9WrDz1pmV+fzc
roeWCnm8i3tzM2ak+UUtbEAWelhXCK8/kKkCoW2c2dIQObVJh8IhirZisu/lawhO8044sJ2aVO+1
M7w4szLYUrIUstka32F63zUhlX6ln4wxzsk28sYX0jpY6ZXb0ofBnS6EJcbrWzeJLOg0CZFaJAiG
OByXfXtGE6dqsH+oH21BthbASs+uUDHN7QuEjo5pB+102vrjYbR6zgN0k0F7PxZF90bUH2dGkZJU
N5U7YfjNK79hqwK2RgZXmupmOzLFZw7dRQejBpRvLSuQPsX8KbJSPTbAmBizJcRRxVO0M6KI8r4O
wKIusocqNXYWyq2D1VYUJqSgKRFNFx1kyaGavGueyPGcuxiNxmRpHsBJ7DgQL5Q7xCvGUXeQqv6j
q4bh3SKDi6ZlLIyr+tC3B8oZHCPltMQzWJewugaOVntJhbsBn7e3giI8LwY3x4zTc9//UmOWXDzt
fxoV6dyY43Cpkiq2iaZF1miW0ZYZfMTQa0Ljnev9zCP8WCHrQ/8SiUMjCVZajP8/X2DF+puCbfix
bGtzx2CTeiTxKhh4sBnB5Mt9nrabyCuY6bP4X6viSgybd69T3EFeCW8jyMP8nACCNMyK5UJQwnKy
LHxJuf/oT0KyR0KZNhF88YTb7mtg/LkajLF5TMacLxAncEIOz6b7Nct8fBxLtSYBUp20prhxnQyz
om7Uzm9rby/aINxj1Nn7cZ68ltL4LkI2amYKmRLGH+1Ul25SQKOXyimsbZ+1z1NpiDM8VUQpQTC/
SZDhnp1W3DX1cFMWn2LUr+j/tqBew2/Laeg0zURwkCZ8v3FJw3F6577kBl2BsPkIkjl4ygIE5km7
ZyuqjmzO3rqaR7yMffUawCjf9tQVI9cUVtFIP5HheMkLcT8T4XCWeOn9MbXX+Anlvan++MrWTwS7
/bIlg7yoR/oDYEFm9yLSnznUjiT8VcNPWKAxzmqO02QDraB4xuHm8CxWWz/39KNR6ctEwPEZVMNa
ujOXkQ9ldUoIEhcyMVdzwbSKg7ffmARmErFGHv00q609G/2umYW7DZKcvJZiOWpRCeEmo9QM2k4/
AX4TYftJOozNKSIw/MkEyJanv62u+O05rw1q1p1R6s8KTNWmUA5XKvfYQEhcInRDMpRZH/LgbHeR
/6cp3Bc2DeUeCUiM/MM3z/GsrmFFdJaT+Q9FUuLoM523djKLg5u6Ef4Lg5zofnDOnYOACwqVY5Fv
D5g08dx2S3wiNMUaTKJpox5nG5Yc3XnCJUgARNjmHbAbIiKbevioIHWSSmDgdco/ktlqL8wl720v
IJUaE1yDz3gzDf5TYqQbXEnMYfv4UQbjFsl8cAgtXnG243weI16BiZzdJIKW1ml9YV/ooUPJ0P4H
E9obxaKjaeGsFKXE6NBH9hFDxhLq6JxwSeQk7M6Epj4Q64L9uo67jUXe045k30elCZ9MqK/456Zv
Jij0HQKf54hZ8HFselrasIIWn053cF8W1wqqPRWX3sFC2DgR+RnnVXPvucigqV3bAw7cwzC/anHQ
S4XfetFDYLBqtCZF5EPlQenvbXDswUyZApdsNHALsKeEoBfZv5rY+Apov8+tu/WkdepbkzGD7pn8
dR2IC7Y3WRhEp7ABiNgWCFrDxCqPoPa2g0tBrBo+Q55pDHvfnjLunWzht3YAMOrxViYOU3RV32Po
LS78QEdi0XtSJYCmsBbtmZOvpnIgQiDxN1NtXUnf7FkDgpbNWb6BYpASzG6O/5Q+Vzv63auNGAV7
FO9jcHV+KLFWVB3aFlwUDPxffjBb/9eIZP+PkuKXu/znhYCYFv4p/wNv7D/XXfHxFX1k/3StP77/
NNE/cseEyX8/3+C/MePdf1HCxibD02ELiGFA2f+NGW8rX0ERIxZQgLz8N/SYBZXMgRLm25Sglu27
gOubkn7hX//Zcv7FUb60PZevoMnU/xYyXor/ERnvIcBg5Q+V3vFdgPGO5UMm+/q44U1u/vWfxX/K
M6Ynkn72KBDpT+vKzKqDGSZjgr3A6MhNG/CYRGMJj8xgyHXqdeH1OFO1c8F4w1iNVSr+lkE078Pk
1tcukPNrnffYDii0rH2TokpA7GQjUzcmvw4hhyAVXg+cGsuiTrqkH8WR+I1kuQJsGMnBOlFfkUUr
sBmSXNHWjIol0nr6NpuR0iqUCegijFgTrIfO3JdRmtyJeDLuCi8InhC7UZybeNvuu6CqrtNYusOq
j5zkGgnHfWlRsgCDb3LjO/Ur62SjViWwkdlmM7agRHo+lfyUUe6jFI/jhzTuyJCFttq8VaXDFk4t
zLNiHOuXaQyHP6mb+IwyMeR8G14B8YkRUfAw5oYEGxhEHyCfAsxLBMHlSktnVU027uzGtTGnl6Mf
MsV3dLDDyj/+jQP2xIzK/LLZ9GBoPHg7aqIqaIxffuaq10JV/UOFSq7ZDHh6dyEv2DH24TORju7B
ptBl+6RqwyAkh3Teo0Om8Nqd8eNNbtW+oXeJnw12ka9zkASvUNl5o4eWSLBV6gz9c+7GVP5h5F6x
RiUvg58ib2ydvDh7eozeEgqhepfDyLnwiIAeYIFPemDkdzcNCvVOpz7VmjTFMRot70q4x4SKAEe5
oqpnQsy4mJ99Jb3c/BsxTpi3Vej5Ld4NQ92KKFB0Em07/y7D1MC+5C+WN4ac1Vda+fNV08vDbMnx
3HlwdyHWV6H1qxYjjBrPJtE5h4v2VpdO4m0qlYSM1goFBbRWS8sEb2BauEdMpFZod9kQJ2aASEJU
Xv4k5zp1VpkoR7GP4yBkY9mMaNOcIWvvZZx34ikiKpYhBi1kfRy4o5htB5mEfuwxP4DoOZLW0RI2
l/2FV1THx6ppyMUj4mjQKfhYSeBkkrmR94xwJCFnLmMvRbcO6sWiVxqd6WHUDknQgp1iNI+obVGK
Np/oqnvxELpeCD5dSAD4HbJdERTVSsel/AvQFHb0QIxR02F+LY2O/aqmdGcVYu2CDp5UQWPHVBC/
k4FMku4whJ5tJ5TEIXBU+EXwCXAj19PNiQsMucPoU91aTkJzx5P1J4WBtXfTsLmlvOHbpJ/TLU9g
B4N3FkcxU3qvcqnxInf0eWSHeWcj16iaMhLgiXrhDQ9D9O0oJe48hUCRzInqUoc83XPgp19t4PR7
TxX5r7i1i3viFTDKtz5DUfSmD6UXDFvteeFzg0bxIwpqd7ETVB/DYJe/ozp7KOUYoFhKjOFk5wxc
Sy/zL2UVOlsO5IJmy5VEG2EGGKrhs26K5t2XIfrGKDer9zoKZxB6Tf/N7m7azMxZH/iB5jVAhZjd
Ots6GIY0gKXh8qBKUyK5NAJ0jxiW3CSHos10mJZ3Srx3vGr135B2/7vrvOBv3c8NDrV6YkaaeDr7
3RudD40qyo8lQtRPSEwE9WAzfrDsvPjFNqxngyYZicAZ+RtE5sCpPDLoBRPxSPgVtcUAWzE2ezKI
J7vyVj7d3gleUnH0F/9HQJAfwoGmzA9Y48s7pYpwM2UV9aMjUxbPWNFWRNaIe4fhxrapkL36kW1/
VaM1Hs2Ozmd0ArnD+uFvW6EIfiDp/ESu6rgpa7M9WYwhvyHBTDvTTjDQpgji7oPJItexN70DCkL7
TWfCfMFUKR41GCN8BwETJBYT8QnnPzEfIJMvnSjLXTZY8w76Y/GUeTYb33+4kq8UnGFZ/FPRsYOK
i3a5qySX5D9ANf/D1Sb/HVTTnLMuJUPSPbpdmENkbEP/5JH3eh80JfupQHJtAwLrB4nAMhtf/EhG
MfuRvAVLgJbG4O1uiSkbCxA162KAQr6tcmSK9uzTHUG5yh7bpsJJL10H4pXOJpLOkhQW0kyvKJTR
fqMfMBnnImJvEZ5twl4NA9TuImTAR8yszejDxQyl80f4c9MrfM55jySErGo5BHsVL161PKtLuOQk
w+FLMDGeJs4TkX/9GpT4hBWbdfWWHAgWeVaCmM2WxmemexTwIA5x/VhokQdjaL6QUGQrZKv11kur
1l3NswFrs7crUa6rBrv2oYj6kiGhY8sGf2gh04eOcyq8Sy0SqqkxtVN867wb3B4IoVnjgDNqTCTv
Eq5VsgI/iUezn0oYiynSXbGNzLA5psJQWJQjhDvEsrmtnR4irRxrLeOCeJqhqhiM4ZYnhqYuzA3m
mPSrnFx9NFvD4N+Q5KA7qC8+ybC1doBas22bkDPgoo7IGM70LVsXXhKdROIMpr57zAuzPCunMj9d
J4n30p/Tu4GsgT06OPd5cAJ91pUgU9ASA17WrrrznIVHPsFotzzT+cY/5hwwAOij4SmfEtpMMQRw
iYw9+b9wTe4JWxjIBwYTL2zyzyBu/M2X28jlLTkb4NjuiLbhohK9QRmx3F75co9phpfdnksZt1VZ
ihFnuVXbN8KyuQW5ocVEkq0l/uqfezKrwsZeZz/3pzmkZKGMPZUBsQUiuEunzj3aNcEo6//1B8e2
/v0HxxcCBC37GRv9hyUEhek/1oQQnGjwIjM6elaDpiUQxApsWoY0Dw0r2JehBMOpmzJm2DCU7JXd
UPyGO1Q8F0gnt3WUiW+2036yzlVGonqgxbKaaREzGJYTmKsa+mALQojbZDWYgwvSxw28amtBTTOZ
bYroiMvYGx5GlfEslUjKXhsOsJufgF2gSBySMrxojFJ389yl17ayiVPkFK5XZiKXLU3k1+NOaGqw
dZSa3HGu7kE5Fz7JujHSx0OStfERsseCuzK+bbaou7EmwG+WpP3YBCScmM8PGMW6JfeU2QFLmPZ1
IEYRDbc5W6dOsPPkwWDX1fNBBq5HyDvmKz6O7MwPngMcBM2UYLq4N1k1ZCsLlol7FzZWSMy9jz5Y
FDMYzMZSxywsQW8bmeHeg2ur2cpbwTmfGnlNpiZetkSYoYdpO8uarMNY2wRzsvOFQgXkozUyZm15
ra9eLZyXwkAg3UuvWlehG2/QEsLoM6d2a5nOdPUGDdN1bpcyWOdMpwL+drgUbOU8jD0YTft3GfIN
a9Ax0YaBk3XriA58zvmIHfDE8/qpmGdVTAvxrBqJqai94NIkk3NVVIbX3pXGx8Ba8jXKyuJ+GIxu
G1fh9EiCTv2XTqO7JyUgjU9W2KTfyglKkkCKPvSL72xS+nemHDzPqGp8xee1t+/1rEmHdTPRcDS1
Qa7mJ3cK4/5+Wo6yQVhYTk2zz9+xRwpxGjsfkrhJwYTFBgi/syb0iL+O+eS8J7Z0/uDDGrtbX1Yy
2OF0neztNMZhRtjMcpY7y7Gufk54/XPYG4IwIMI30tvwcxHwgHEp+D8XRPpzWQDU5OJAO8224+c6
0RYRlusRJF0F1n4K7xlO+yfn5xpKlRc8FrqefyuQ1H94mbtDlDQtiFPJ8E/qCrlMmsDVKnPLZk8+
BBXStBgr3NCJ4tWx0ffMYaruo8DpbkwG/N9dI8UzqMPkBG1vvpvZ17G0NeviyR6gV1S5N53JzDTW
XhUTMT8D3zo57M/OHIoE6DhpRXACK4816hDCVEoJ+ERPw3DAuwiSNR+qox0pFqkpK1eIj9X42Cv8
mIhfDcg3XWMR8gDEb5/CEXmv5YQ0O6A3YFlbePmHoTs2C1NOXHoWaQxyVo64Y5VTBCNWwaZWrXKg
FhQpbZzcYhH4H3BZxmehxuKSUIJw8BYWFBrwSfZhHHBVMoADqavMDOuoLV35GJMhmq+lPRH6VCvs
RVsnjhsFcLmdADTXxv1AKCtksCKw6UlMcuENoKN3qnOHDcCb5DuxdBevzbbxfonCZHs6A4bzn13H
jC7EViaw4yTfeaWNxcHfuqb1hsgwf9KjWb+YtbKjne5hU26Ssi72hk4XrgR0ib8iJq/MBBiVEWJS
scfDwTzTYcrOJMlTDdHnlJQES5Wt679ndml/ZalLDO/Qars4T2wlNM5X1+3W6Rx5b65s0G7PteFi
0oww14hWkEcajsZL0djRtXVwntDItCg3bI0Nz01HhqI1UcXbammVSdbhs5v6ESrAPCTyZdfllYlF
0iZPPibuDa4iUQiYCxr/bZwz42/bqYIFI3bkngN7anOM/GSpwObq3uZIys/QaECcqoQ/cSqaIb5B
j8MCn0aIwpHJYTmK8hBfTeoINvGpDrtjYCBCoYiKvS87G0SyNoox3xosEm+iFtGDj3gdYalBbO8m
jeb2TAy4/5B4gX+rI6u4V7DtEgDDugXsKB25rc2AuUKR5X68zT3Igmu6i+SDdfmwl2gccLXZYH3I
++HW4sBO5Mbh8cRcZkjMrbXsQJSiTVm0L0kK4IgjrSCCGPEg80XyvTfmnNcoQ6BWIrkpJgd5GQcM
2+wEWoKVdsEzG7DiPa1KOz9gZMvmPTtIusNh5HeIs2P9vrEMKd88R89verSa310lm7+gWVAAGq1L
ethM5/oqRpPJYEKYabEJOsM2ELl0BizgmUHxaqgJv0UEa8TB3dwFltzgisPHGOIXui/8qH5IkWVU
cKnDIlipoYmYDQ+hSaFUm7jss2ApT0eZHdEtaX8/d36I3dSaYI4g0SR/alaFQSMINgfNRVEfu8os
702BdXHwYX6sVK0GZO9Kc99HTY1N2a+M8ZpLK9oLFhuvOHzbb9iWWCnSAK4A3SlYLYTppv6gBSci
D10AcSu2w46+oPRdjfbgnucwmV7DISF20JkNP8aKrJNuJXU0YHHqUxqZik/QhHR+lmgXvAozVNc+
owlLoKgEDEpQ30vSWaRuszNRWtnWg062LIPlihVbLA9ExfHNhAVAp20nni6/Xk4jUrmZD3BIynPp
MnLaxYgxp7VOazTvPaGj8X6s1HQoTLckN9h3yJDWkVVuuWQICjIzrOG6asMvotKJgve81NxSy84j
UC2nbNc5K94DRlwbBUykzG7dq0RA8xi10ifBsh7WiCongJ4UETjx85ex8qs/KFM8eia/+GXbafQq
VCU+ANVkL4NpiGMpFIIfh2hFxgJ6h+Ot++sJTUw0/NEsQRiUwmLxqNg/e55vFP4dCinsiADmQtf+
Um7YkGXoa/vZ7WvcYdBfjkzBEhS942TeZ0NIgBIH/kPhkwNIb5klV0ruJMWzA9ylouG9uX7J/cxm
BAVLA2zIjrTz3fPOfqJ7delezQLRV6pGMgzGjq4+qt+xB3HSc8ymXK2mfQoKH1CxQ7EMJbnf09yS
+FF6bvFQwnKHItIndrvyoVsjpFi8bNBObnZiufeaTOYDP3dFcpAp/feok+XBURrWMtI4wjhmkV5q
kZd/oianD9PsOgENO3Z0N9We9QISwydU3I6/KmZ4+z5lCUOlUn624wzYI5vmlmFIFMQHpZR/6Zxw
Wjru7D1BRggOuHf2pP7BfS69giTMsvD/az3+f3rI/v9ToIcjBVPw/3mgx7X7L9SdSXMT27qm/8qN
mueOlSv7QQ1KrWVkGdnCCE8yEKDs+z5/fT1L7LoBhgtxK2pSk3PO5mzsVGo13/d+b/O1+xJ+q+vp
R2Rdfv9r32F1V/4jmQ2awoRw5iDTBLH/Dqs71j8WOIyDyJ8G/vv/828Uq27/42D/6XlSp7VxpSn/
E1fXxT/E8eiEgxhSOpbh6f+dSA+Fmn+HJHZf/+f/gKZgk+KBKbpjeOwYxyW+5McOyiq9SXRlR7qa
a32iElo2SM6VabmzTAfslCi4xk3gOfsyN7788KZ+g3vYf/nVCvD/AdCXse4kiWgYjJrEVgYhZRPm
cndl4l8GKNF/QVmMn+cHDj74wtEN1zUsYZuw8VWyyQ+/LkZ8A5UaE6AeY8gVzAwbyNp4xJHoU+QE
DzUJHRjIymQzNeWZwUK8FcTNI0XNV2nauWu9Nhag2zFFAXZAvY1PRqd/irRzFT6ac0BYQkSGD7F7
zoMVj0ujSy2IYdSOxQsp2ntj1t5DWb4Pc/suKpBRGHmz/vMLlUIBRT9+m470PBJ9LUcNclh1b2Yk
ss4ax+4rc51Rd5mxt016iDeannTvSYjVoJPReaLE/1Dpnb3Q2tlaDiWxJ40Dxz0sYd1YYMYaSbOa
hv1YAP3Otx5hdIsVzegFd8FlKdJNGL76/NWwvwctwxVJxhfNzPehYW5lgXuYAUWOMvTUVoinlGog
qDNKaQILobxCibfCO0u4zj2Ew37HxG/aulO144+zu2Bi2DxCjJkSNz1h1YhFA+TBUbsWWrqaCJDX
YjxpJwsxX7TGMpGAN3whrPgOP3XkIuldk1jYUoXrvstWOegLjKk9Cqh7/71etUtL7/A465aoL7fQ
Zx+t5s6svjZEOYwUPtq4eO2H0HqnB80dcVJ4IQSWuPMwPm7jtrjvJ2yB9DLB52gU21j08FPsnH7M
TleWy1sac+PFrHXYGJqLWKKSjwjnj43Zv4DZcBdb4dMU5voGtcVXUnbdA1N0DEiS+g7eWYJ/Yrw1
85TZeZXuuox5FNAL0Xd1+sortNdpWu7SLAcRhj/R1d8y7MoZ0hoJM1dGR4OHhHK09J1jfuAuCja1
MwbLrPW3luZ7yCLtAZLGiBWHC4sri/QRmrFN3LC3CvTC39jEoy7ckEpnyGidhxmTIWFiEIzFITdP
VDzClSwFQkRACozeie5iHmW/koPnrQnETFaWJ7OHsjWPKIIQ6dQT5qnJwekrHPb1dzQ6sKo8yEWD
HWHWhxvFu3aYngUZkRsLb1z8UAJWYg97yUX6kHc8pgDiNuG1IbyLg5UL2oL2kFiOKIq/uuM8LLJY
x/Vq0lrMPM6VSliXFS3aPYNLLIXqx0aGaIgxZ5pwJQn9bWrAQnDD+7A1IfVkq3bQzxh6wDvOkNRB
3M/SD3qjpu0xd+mQ+TG09qZ60F0JO6k4oZjO93/euaYCqn7cuC4ejeosJmDbkbYj3wBZXlDoVdkS
tRkn3h62cYsQLqU1vv3P7/9B0uUm0btXR8zdPu9xpgsI78jdgNSKUZ1NiWbtjPE1IoV6P4z0UHZu
jqRAEkyL54SLvQIQfOlWVKZF944XZhB1YXyApbWcEZa8w0oZHYeR5u9YmZ/DHBYJrLR9Gb9E8pPe
oPCCUdcsQ9v9Wvj0yX1iNYfIsUnHqLruoQZ0WIQDMcdB7tBiFf7j7SX9vy4v/su09/9fU8UcUE7d
5GL+r8uQ/5V//QxJ9T8+51//4xB9KS6f6//YNSn/2PxYl/znT/p34G/841lCeAzwufp14XFl/jvw
p2YRjNoZ3bMaLcelCPo/lYnxD3/CPcMlagIdKMz134k/NYvFKoYPzu2DB6L936pM5Jv6AGBXh0gs
qMAEBnsuP+2nCxuQqyFze6y3bqq9pPpwRyTDJS9dJVh3sI5yK9yQow5jvD68lDZmKD2e/Pq9BP4p
/BeAqVOSdR68sIQ7EG0MMcwGEyt8+oS3bM0EuhS0YIyL14wG31k0n3+pOXSqtB+3tfoIpHcIDxcn
3phFqfbTRzB636IXxTDezcgXMTWsxNrwktjWMQjJNLBDBxNRLSLCo1shOu912pnEruK/Pceb2uff
5zANT/JGHc9SOPoPtY9M9NIdgKi3dSef4fPcGcxtMU3CD0OLdwWIUVgBtxaehveZRWgEYd/Lyq1X
yGDee1Vz98Pi/E3l9+a0uz2O7TJdN6nF4HS8KVPQkhDtkaUVjxPAstOdUxdah6j627Hqvalu//1F
uEYKk8A6eRu8/fC5SQlu2mkqKuZTyUWvPlVWBnkbqwMG+fbOa2mDpLWTfb1UfRPRjwgyibxhtuZE
zI+oQqp+hTiQUsd4ryeMWgCXMMJj3VlHKrlxUU+WvbDOc7xp2pmUlRTzXuvsuiUoUZqsM7KA16ZH
RKpnv/aS2aE9sRIEjDtzpHFsYrw3o/jaFxGFhftk5VRMRoL0uBZ8F6avQRYgjqwpBDPotDtTXuqw
tHCNqMyjIQmgcYt0W+XRBdIm5iDMSQfUr3QdH8I4fkbZhb9tElsroc2buuzParmFPh+hb9sjpkpe
pp1E3bgrScNB1NSREOUcYxd5DBBOoMrEG7JSX5N0EPpmiJjmjxK4jjw1kx+SsYSaxN3HLnVMKQtK
OfPOUpREKJnXBj1s4kwFGqhzOgcnzYR7ZmrJXpvtA3z8q6dlS+i08BCjy5/XmK46lx+uVL57jgFG
Q0K36b24WH9e886cizSIqnJb1d624PIqOS/ajrdaubzkmU8ZFfbBl5L3jAp2AW/CXRgaxZXjn/78
MG9jE3kY0zJs2+FClbcT9eeHwVDYKRvPxRN5IqLOx9lLl+xAwxEv0tDuB3fQ7rCOejCwX4c2RGR2
Uqr0BBEv+qATyOFI4YIApS1jEhK6mGixYZ7kymzTXW/xRYSN9i0Ng00T2pcyKE+Ww/li6BLQqB22
QTpeCuYyWwMHKsy6GIG63msRygR6K5XCbFq7wrBgwQtzXJTJ374M49eNSLXlOh51ju3Zjniz40XH
gGRyQlgzOYF/eVwfrYkzPEudk2F3AF64EyyN3nvys+F+ZgtBe6rU4BRcMsXOh/o+aMm6i58zR8Op
MROrZuZbLEd351TJLrln6njfpV4DtcDe3U56WCabAg+ahg1n6bwOnD5PU/LkyuxCDNipcxm4e8aB
1vHEOGCFacxfyjr9TT+mvnZbGmR2kvEJRc5Ta/SH8wezLk1gfoFpsUaFZgL7LVxicldNWW9kLYlT
tBlTtL62FiH7DAcS+ZdH+PXk5wlM6WFzjtAPgt7PT9DJzMeHtE6JHm/IaegggHmIxFZ/Xt+qd/55
r5k2h43nuoIPyZn+82/JUwYWGs5N24Foy5VBCOb0gittiJkO3iXDFp/av21vy/j1csUs3HMkKIhu
gpG8WVMFodxOGDO1JKz+WjG+gDa4EAONLRA+TuPJFC1guX+Bv7O1Ia0tgtwAdCWUfZF7dx5Eg5WT
sQiJdL9UmrNOycD2Gs68PPBPmZVePaFkmJtiZM4FSh0vGofjOMB8d9Q+W7h8r/xx8pZJYm5DDY+L
rLWgAcj2POn1pgitfFlDseH0ZGO56XOBie73Y93IIVfZZA4J2zl0TXedh/lkTTwiXTbhaFi84nJf
u+wLB50OUn1Mxph8UufgspjTRxLGoZsZCauPIn0tcKgXo0/aIAYby2Kqz0hfDxgsELOMJxrOGc0C
qjmUAeukudFVOPymuIuut1sRWztOvfLsuYwZ0L4qr+ARe2EXSp9uHAPskdZ+5L0fom4DiQgf66eA
kQJEQRiElYfXTB5ld0wcXqVsXsaWO04y94aSHl+yObpYsXG0Vbya7nFD1NY1saJLJkJQU/HYTPdN
rT8N/otv8G7z+MkvIfA3ENAXDKPvwlrAd+cvp+X37yTAk1XDVzAtoitc7UMj6TWLxlhY7r3eYsef
oLRYuGq74xDKAdEX+75ML7cnMOdsj83Coqpf2yGH7VWszIaP36feSRUEtzNJa5M9cNkxLN3PxGZh
fFKUS89pzprOVO6Bi+6s5yh2oXDCr36yLX84EIe3Qyx6/7EcedemVrvKi7PGRK25S0zWQBOWH+G0
lwvdUSz9Ot/1DlVq4Lx2TKB4kbV0klU68LoEZgD5kK9Rh6K/MfNyad3pNrZ1rs7ytaOp3mVlSdiR
r3OABicR9ow0xbGO3IdWje9rJ73EjX/ibr6ob9hJ4+tEKJVdQh73tpV6xDTjdWa8qaBtn2qZfPPD
oOdswsDISEnKtKAHMbTqXa4WqHcA1FQAJvdCxcylGHaFbL5ODmG1ygi09b1N5ut3ahUx773C6PKW
Ltliiyr5aMC7IjaJ0T7k3WVncuPWwEOsYyRMErM4VoNhsiCtyo6WeOjj+61yHcJr4vApDeSqYobT
G1hUCngltCEen2o3RDqP30s1Py797SDd++oQ+OVHrWbzhyamoKnBi3XsGh0L4uEZCYdT31GTb30n
v3RIZm7fKHNncJSXpmP2l3uPAC4ulnX8jDQHf2kn6w5nPoplTLrUIZMRwkqF4N13yDrmLLmSKUaI
AVPFVWDyRA2+pKTWnBmAkZo0SDj7CQeO4T+CTx6mdv5kVcazXlFwRAz2EOuEy1pLdugeN1aSYAym
NDAKUmtGljUhgfj/QktN1Okx9clVC7QTuM52Rgm3mJzgmo3W8fZ9t+6kOPkOkm4tWRNscySpZxXR
FsHL2lrGtBnRQixJJr8WHj87D6nG1EFHgPJVC5FWhEjcsTTDoYASeM4uuD6QApp/9mey3QKoZiBB
yMktjz+245lE+9jBNNc6NzLdzHF4cfL2TDJisxq5YEETl35evOcohJ/nO6dJuqfRN46ND33KlMXH
HAA2SNSyHuNrWXydBZEglPEHXR1RsxkotyLCXC1ygdSZMg1svIniHP90FpFuhs9z8BWTYfZ/wDED
wZl2Qi3JKb3A1zkUdQDHLbroLWda2XPP8o3VqnLw8aFoG4yLahcwMoMnltlb9YCYCE7M2EL+FTN8
up0bVm3tSy8/kXX3ohe7k0b4XoZ5dYO9zcpCFkkXxSHB6SVDisyhmj7cNrVKe8Jwhl9dYPq4AIJ+
1qPyxUAdvGgERxwTZ462r9mUhGtb8NHVCId5mQaPzEcnaTLGRo9+n/ot9mZcBeolQCi/h+QxY8bV
PUOmXtZ2QXHh89lj24dP2bwEqWx3aZ+RUmFsZgQ5C9vkLc8zlOIBIK7zBm9jpeHzGI1fkXZ6KIsg
tXmwQ6VHZlbpPQcuX5okqnHZiEe1QLAN5ydUzk4dxY1iTOjtp9T/YEVZsRQa1wUz8yMakGDZt94n
MbPCJRjtlLyMVfaQcUmP0rrLsGhVN27vn0ywIqecjjPXDEdGAv+KhyQ14djBD8bkAC3AZx2jRLU6
usE8Cs85+FXMsmR71tYXDVy1HfnwOD94XB6woePGxgATu/SlbbNCTrXeUhyP6Z01yXdAFg3XG93V
WMGnjodvwjTACKNLJKp5U1J7J3nSL61qFEvNt4lH0ZO1PZdnSxb7Ww2XEu9jNyPDdp7SSa7MhVnb
CUcddmSLVA1s4SNfh5Q4NGYuqwGBUlXaRC8oiVqEXgCLCv2xGB9EEkBkQBBnjXJFMg4G7Nm+fApL
0k4i74QSt1k4jnPKw/JIYbGVUnAuiO5hKNRXHm4tHtlojGPVwtyYgmucN2d1VudtBoyHRwdsjDEc
duoCLmOxK9JuH6b2AUGFXHYWSaVW/DhozdMcdWc8tQozO0edTWKmfVBVzK1cTbhdwB83o5ID1iPd
0+3cbTQkC/LDpBH36xqcBjFJBDB1w0XePZQwaqEeY+kzefiUc2cZGuFt4YWwqANcDU5/wzpOdXPw
4UupI0y10+ogcmx5vF1Zqi4bW4CIVtn3lu/ykfKrMqYrhpwHtQwagRYbL3UqlQJT71ZbQJHgruWk
LvT6zGj2W+t/uN3d2KmcrDq+tk16ISOmwO/GOerNDvPwrzXhIN/vXtcEALFgvReTxX51PIDqAXCI
k3CSabmkaXsQlqMx4M2WftbhJGrap1FjlZvpuIcz1y2H3DwGSREvOtzcF1o5P2J+15fOmUHuMtUx
+FCOjTJ6zL/36yhE9IlIoPbZRxFhzcU+CZtz5PFZLXX92qp1EeNKtuUH5sLXzqvO+uydmO5EIz1i
ZAc4zPgZzwsVlhsjq8+p8ZzY4pD52b4dwmsfFK91R12EVN+hXoQA7yyNhKemrAs7fVj3A0eQMF8c
YtAXzciD983D2KJ98wRfbJvyhvCGgn/s31s6x5wWzfo6Mk+3souhN+2MZh5J/Q2okr/hRA25ycHm
Qv3tWzl4+3WpzYJo8pR72Djqtb9mqlStmwHNrc8bSya+OZPjUiYk7M4cNWEpudZcim2XRokQ2pnl
MBTs9tqDBpji6LXIei7FW304Tx7VCuE/hkd3o7YBCSwkfXMzJGG+xxSL9VMf2jL7ckNWqkDd6eyc
1uY2MWLz06BbzND5eRh6e0z6BI/rrGcksItunDgUek7tCv7bWlW17B6ovdiGhJw8Vjfib98u/am5
t1W9IStWDPaAyUrjX8BZwvzUsUbU6Z1Yp8QNzxgFuwsr09u1sO1vsYEmIeRZW7UtIULvJVz7CE9E
bDOiRRhYFxLIDNZCcrntP/b4RYdxXZXJBwb7J4XXFJZ1kCI76KW5clQBPHF/khJ4se3yg4uxuu/x
Nn3b/iQRimDrX58bw8DCKPzkmDxNoh89AKSlrZF0YsZfjTEmhM+rX3UwI3iO5jGuUrz+scFFsYjN
5yLCGXCJpYlL4xAc0ua5FQSkFEPyoYyngwmlIq6qEDkmtn9MWR4wNUiwsDE/Gwa8CyyQSKIJA9RW
ebc2yuAD0QcsQSuzFyNh0asSTTx2Ajg1dljnzsO3UXdKuqPWhFj0LUXetHByDmpk8hsDIvDCltCc
tdjBdtFtz1Y9ZdzoorpTdlRFXmxDrzJRfUtnrbXBu6TQrWVyJAo86zDxaN0I13GX7NncpGuKxuhq
5/62a8x1iI50jfgal9rR2wWdiztVKzZhSQYuRBoMF33yaLpuxmt9otIl7cst4hUwJ6FbZftsCI1E
a9Ye+S847lhGsBeMULZDon+M9JCIK1PH3EsDNUuwuwAyM+ANerPLQRI8GMYs7uCkbYbE/ISEd+nr
uBD15TfO8xEhO441GgYMgjKhyliEQj73ZdTiaDVGsMemj1yjjF8TvLuBjDDIL88oO97VkkRwkfZP
Qiym2FB+cZx1STxT6VHqzvWhbLqTgebAseDU+4EBH0j9AOEFl4Q7ohpgR6Hzn1U8FhU7fmykJubQ
XiyIUAJyDB7ZW4QRy7mGS01a7cUrbFpV+g/cr3bM3zBdcUoUvDoMbRu3Y6Rk0y5URWuHcatMgkOv
keQTkFWwzAV2MhOW3ySlRMt6hjBG0PT7EdsbAg8R2Isr8gWcOTuUqSVTrjBLuCK6kDBXcz73sv7W
F+Njm5P0NROn0AJi0lUEWEF2GEVBGEKKR8UvHXPXctCmXBNIZ0sKI1s0S1AjsvvC7oyPGxo0gUpq
6O5LvY6x58HsA3vhnEqdLDhT5wmg8nbYtb2PQuVCYaen3sDZrXmMdFLMBql7mwB1V4ExmaH1Z7PM
34dKyE7qlKah8xnwgIbnZn8pnQGHp+mLrUNmi2ts0XUs8XEZb1hm2qciKzYaBYDyDCJwdbyXLSOF
1qXz9UrRL209u4tjs16EYA6rrHgtdfEczwmOWZN2ytphh8v1xqBLHHJ5nCr7mHjIYSwKZDHN6x5S
FXDPe23AP7i0Gby7pBiLbgMtP1rmTf9ODh8zekmOuQdtqN/Znfcq91PCJdsbh8IJ3+l693KriNTJ
PfkAmJl8LG1ujTaP95gxEDtV9XzFj7XTINIs+pek0z5jR48EpIS81CrIuAUs7QyP1PATHuh7THre
x7XYl2n1LfxIo3aSabqPKeRE3NGIAQMGsvkcO5W3RIjUr0Y0G14asH7IJHRoEEhW84XAkQexBKst
unZU++xjbzX7nNIhxTBbFyED23NlRYz2G017IJ3EX7Wmcx3G5nMjdIhd7uuQUslDAMpWeK0GSdI9
RqxwDJxUdsmI3UffHvJGW5ceTnfEDGFdRxtVnauZJquRF03nzjf9k16bu1HLjDsSlej2J47kPKA/
KNq7EjWAp4YTt29WA8LAuNNkjBDjopAKLBk5sVoRM0xJ2B+c/aTXsZm4zAM47EuNI4q53cIZW9zU
BPhvrLTjCjBWkxeFyIfJQY8QjgbqBoy/JUSicQnwKvySkPDIeVWosKsKEriyp9sEwfLImW3otMh5
Oqv/Jgf85Hfy8ydpB5ecKtDoQVd0aHZLQXMosWMxP6Y9rZAM+EZ0/xuCjYVn9+fY5XG8yTnVNNNJ
3h/xhaQ+6bVvYa5iV+O7mTJRvanehU9RjDj5tDGOu7YO4qs6PtwVP0p32+nhJSTpoAjx7RkP1GFX
fF+PYT8fCIDYtILbHt8RMs0Gwiq1DR52Bfc3me2CQC1LQSyAzReoiTDnLfsQjJiNBsE7uEB0wjF/
8Ta00z97XT2rC/8cU1K7AfVqoH2iBbmH3opk44LO4jTUrPkqgToYNwluHquhHUnvK/x10QDokHP/
0NjZVr22Fh2Plty3Hs9HoqH7vdJxhwCls+M83G7/vBisBWPKbaNqMr+j0MBb4QGZYNhhK/MpsI1V
qRIJdC28y0lJ+f7A2WTtYmm/l+mwqaHSuuikER6r1GHqi1ZdA1OI+z4lhOWS5mJ2wWVAccq8FbsK
o1nZJZ+uKbwT5qWHruMzNYYqw9z8zqjDU5ExkiVRjN8N35QsC1af9kEAmBLvQopf68B2SsDaHfyw
GnJzu6ynTU8krteVg9GkRh4p0caf66Z70izq2ilrK8Iwymc/XKeCdwpori2R5/YbCI0boUYnwxRe
qrF+T+ok8L9JbIGrVU9SzTWjpDmDE54nl3LCmj6NDvpQm9bFsY0D4Z40JumHqYtXuUZP5vtDck8c
i70sPlkO+8NW6MaNrdT3JaWNs46ndoLjjHEJjH8O6YEjKQoKUgXrolabdCdn+ytZU/iHBfrWF12z
yx1jCTzwnlHYNWibc11jZNjkqERIFVtCEVp/3wh5euyT5km1tXnvfZ3QhhLvS3YO2KBvMqQKaMmC
hPaa2uTDqOYzqh2+TdI+RgXHJ2EDKISi4aPEgWiroEsvBZ4ywzuT2tWxrWQVZHSr7VOAJyiPvbxN
4FwMJE032aPFO5kkbMVj8YB4/Z2vIPBAjcduR1A4Y2+Yc2T39Xkq2G06KUS50e6791affpTqu+gg
Zy+jVD+JPG9WVddzsGk7qhs4KlxCoxMSsUaxHGktpjaqZscmVq5LW/8QmtO6SdJveogfjwkVrRbD
yvG4EQo7K5dtNL3DiR7qFL+I+9JnYosgoffidx4By3Bbdi0BB4S5ues6ojaafci/MQH3JIEDFcXV
yRXGviM0d0kbTtHDoJ2uI7zOcXKlmmMc4laYE3fHWcFKBQgYplY4mDkEq8znALJzULIebsVRp1qQ
0Ss2JKaOi0hBDW6N04+5HV2uXeRJF88fd32zueE9ePZe8P6hfWKDV5EHQcuoH53OuseqnzIztZ/c
MdoibTsCAx6kjFGZTw9dwu17g8hi+505Wp/UJBXvMSQfPJ2PX64k8B6mGZakmn2YI31pNcaDpSa1
8NIO6plvQJkTcLZ1Bfweh5Yci5fk0d7WBnaZSOKnRUF6og5ACaUeIK9xSW4OR94p7wRiQLIGw3ju
Bm1ze0vOgJ1gAmG5CSQYkuaeFNKrxZyXwJR3jS4fAWPUrsur6NIyaYMEtLWwlVr4vXMiksJvh/vb
7SwknUyD5dHSzhBvBiYhLvyJN3KbhNyDfx5N/W7yCL1Vd3CXdZDAvBkDd7ITJVZ+ydb0edYgBhRS
MK7Z8rbiHtGeKWkJLfMYKazzz7+bAdtvBmM2A2yhS363UG4dPw4A+7h3epQCyVYdA20scd/J3yWG
avDb9jxLVazxruToHG5fw20Ia4kSK0r0MhCD8MknTgM0x9bZSV6A/RH2xmKyt2kaXTNiYDiCl61G
w3wDrXOP2gN3wkukJcjnokvnCG2tIBAupfcduUBVNr5oMeoQjAWAVj6bPTguZr6MbQBep/txzq94
2uwIeeR+CfmtE416as4vfd0dbwCBbHFpDXEPKsPrDSt2dPmVqvejExi4DGPkkOTdDgwdqWrGJlGE
F+gD55Jk9EL029qENVCZ451rOF+7UDxmhMWtvJLiootQ+2M7eEzaoMQ9QWwkUy8XeVFoczN0CTM+
rfzsW1uCkaJVa6htAby9qKS+Kz0qsUZwAd2gbcdkTFDhnS77hNTzeKV54rVzv9rqSAx7gZBNO+Vo
6ZZmANoyhowZfOaQi6giC1kCNbuaxXwq+ZLoEC3+vDbkr/wEqFIM+OGE27aAXPHz0sBzgDElT7L1
GxZmJYGSC0Oc4QiSpEkhp/C/fGXYA4/JYRyLJ1sme2mlFEhDQfiJ3Kq6NVJcDh1nu6QC/cBRnVQe
7hggbwVj/PmZFff97ZzX9aCF2aYO7xxe1s/PDLu6siL0Q1seDqcM29zkhJCsZYnBrtQ0viNyQBMt
JrUeOzW8YPNrXrXbvzzFb7a0h0DCNQ0DE2Nmvz8/RSoNvYsSMuNQrSgT/0qZqnXv/XbEsonknUFM
+sqYe9T6rvceugFsFZgU+DQ2/cvYyasobVy4i+yl6oG+9YohZGWL57885m/2vqdLuNiQroTODOvn
xzTw1gLVps13jdNAs7nubMIUjEk8mTyKF+GenRYncrTBytSwGJsrEib9FAEicv9plGg80nd/fqjf
DOqhQfFYTHNv7L6fnymjyDXaXEOKUwcr52JUxDkmDPmWQ5edKrM8aNnT/8VvpH6wLQy9f2XxuW0p
LUiEBNiRJrPElszBtw1g2pTXqiPCvMeKeyKN9W/b61f2oDIfwnnIRUMBFUixB36gXlR5HRijm7Xb
5MkfM8EJxz0oWveUjjFZGdHlNmhuPWrz2QckpHcsZoD0wT2FFI7QnNWJSB+TFS6C6ZwYKCjj/ch4
z6n3jUYlYOc2RRLm/352NP/yRem/oY4oYqZtYeSNmfTbe2soSO32RdltAxGQadelW30cdkQDtNsb
wKCVHBqli1IucpC++c39n783+StzxMK7yTEhCbmeonr+/AI7SXHh5wlZhZFzaFX3CMC1H5KVPhlH
Nc0ReY9MFOsNARqB1pwZTeU+ajMHgHUgGfag+jlPER87mXxFA026cr5ncL83veGc2bzfMvwb08j+
9Xu3LEh7FvuNc8CWbymX7lhOAWKxLdnjUhFeONgZpWmqU+vDCWUuV6V6WAVhma28xy1jGWv1tPER
1y7U1TYr4wlRG6sbc0ILM0AzrTgD7F4H6AiRsWmG/jXLaAbTmsa7NqF7gD8ndXQNddYOrvPn2yJS
WPfcOjs1ppFefCUMj0P+mSSpL2HnbsoSo0mE98yTGV35NQWIAnJTxQDtTYZL2nxvVgg/wQLgkcT2
UxSazziZUOjB2CKMAVvs8SPBEueGwfyiJmwLEiWqByr4HG05+GmVZzvpeFtbm0/oQORf9tmNQvkz
9Ufxgy34P7bnufZblq6n92MLQFluAx+sou4ihNL0hmokOUQ4DwTGfHH0cVsSvkK2Cn7ZmGzgP+cd
Aoe/oN5Q7/nw3nNvMakqOvBB5m+dj061f0N+/Ko8547NCnQybkI95NhQjbwkHXcZQnmss2wvUyxv
bZ/Kqqi9haaJnRqj9Yb/ojXeExKev1Z3v+4Q/KWFZHSKRktY4s0N3vUt91PdwzC01Sy3pj4RL6by
sJlZBGp9gfvOfKqabFhgCUUPSALqIa+0d1GdXf+8Y3+9b3DAZrqNEYYhBBKgnzdsqBIbA3L0tpnD
2xh4lZJlpyPo/0sZcPtJb75zB2azh1xMONJ5e7ZCu/IrXGHwLC2PLhOIqoAhVagD01NAyDiwxXDX
JNDL2wgBdhZb7rXq28+OA6wSqfegKfTCGKgfap6z86alH1nLAjN1FElARWDMSJvxdI4sXmBZLp0M
LqNWiuewpjvT230WYiCuTm2FkamBGqyO/W12JnJnp2iuHlYNwAgMl3Xj6vrx+Jf38MaSzoHeB8PU
g2JqOcJCwfeGXJe3vSuhjpdbB2ctgveCCyUfAxA4feqAzBo19FdAW8XwY2ziZ9XmTQlXB44D1ylz
D39eAb/e7o6DMNClRjXMX+9aHFsa1K16ucU5M0fvYuyLoDpZEvJA7jx0KfjjMP3tl5q/3lSOY0DI
gGtr6MJx39Y5hd5iRSPL7TS4zir1oUyVmKfevuFgnC9Irg6Gw+BQTLVAJ63gI/ND7g1o2Otnv3O+
GMju1nY3oPfazJx2oxfd9WzemEjguJxfqizfdn5x19YvZoZR1g3ztOb5y9zvb4BRGUCTopJ4Jf32
i1RsIlmidu2zj14zfgKKZ2qRM3gh0fPPb/w3LGM+PFo7OiibW/Itlb22RmjRI2fAYEErIGmhE99a
ateFAJaA2N22e9vFxM/v8PUXwCcMtcWqF+lfeJ43IufbPQnXlPVIS2Fhx/jz7k+p+IaiksX2Ng69
9YJmwQBEuHLVe61P6PPIngk2cVM84AbWb0rPXDdp9IS5GIC3Ilupaas7dh86T1u4LdawvYK2PQN8
Qk04b1wYI3/V9cPQtUC0KaNPpiWV144LC1XarJY2LqvNqk3AF4dXK4DpnMJFQ4xxwf+nD4NvfQvR
hdAtzHc5JiII4CiKkpVhtWent3da6ZxuCH2uiFho/mTaPLa4ly9vF247gNxH7dG1ngl9yO/Iuv+S
4racBSg9JpF9FYlDHndF81j3fc7IQ77PYpAoJ35JBKngecP1kunM+HWf6byJfZ3OzYLNGgalenAl
7RvnYfzvSUvY9mEY4Rt5J9pim5vD8vvJpuhD3hR8CGcd4leCsx14XNDgcH/SBsx7ElSK8ch9Ywwg
32RExEj4mvchxtfzTMn45yVo/lrxsPYME7UMTF+0rW8QjtKdo7Cm1d0a7q4hZs7qAFwNpx9XFmBh
bQC0ZGZ9lhaW8tQ6t5F8HJly3U2NXMx1u+SOY7RNkcIYg50Y1E+95PvDKz1Z8yZsB/1MR8+M6mvV
9ele8VfxnyOQsy3fj4bLOMIaEpCKHANpUZNKBsbE5PdievTVOOQyke/m56TTlzdeae7xg2ccg0Cf
N3U4WrRGGSOpgrGcr3cf/vyCfnNMu1yHNGFIQIQU1pt7ug5MY2iZLm1zB9irG4kEN/Dt38bkJ5i+
B1ZuyndB7WWEWTr6cYSVaOrmBvsbZ6WzNarev/vzIyn91JtGGk23g8GkCSyk628FOR7jeA+0ttiK
dHBX1P87P1FgBUmM5gDBxAq0h3Fu77WwurgpjAbfwnvGTmJG1yY8AQKQ8GSrPurz3qkqnNkF3zK3
Av5kmry/0WBGDQ4CiQUXERqHJiD8y0O4+b+ZO5PluJH2ir6KXwB/AIl5WwNq5EyKlDYIipIwJpBI
zHh6HyhsR7f0Ryu8cXjbaolVRVTmN9x7biKwnkg3/pIQBXugfEG/zJTYzMHIAA09Vr5+ywtjm9Xm
du1+smR4I9vluopqvBYtjxeQ05EiKCunm5+7uZE87z1N1WnxBlatBEqzAzAfASNw20yceIv21mEj
y2bJbk5PCHdmLF1bDw+rV9Z8ya2ApmFMT22Nbqtp9D7PfLCgXnyuiiRhDzPzUAK+Qs32bNsoBU0W
W6DFyRCE6MDctYZJla3rYW+iPgxnvnUBVhSpnKs5OId2XP7Qntn/7hdIRxtYIS5r8GNrbfiX9nJo
2CPkY1ofVIESgwjknzJZ5ljBzraYp+ZBUm7iFc5uxukIowiwF8t1Dqklo3L18L5oosCAi6MQ7e9/
KpkWVtdAIF0+LaCyPxd2i6CQRAKyNdfFQ91IpLtl91q+ELDAeAh6BOD/4g81/e9lRCA8ylqOWZNx
z6+Di57ImlZWSX2AKXewYiq69XCGE80ohvN9XUqUyIv++SvxW7/p84WgZWNY4lBRU1n9/RNNLfhT
umBQa8aK1eOS7byQYe24ON8AnKAD4baQQfBVghMremptBjgIs0di92zb52tNx7HOcZvY/yKKGVma
eAh8uDXrH4RqekAZe1CT9cDy/U9n8G/d+s8X73IMc76s/p71jP7L4+DNQQ6KvCoOOhyf/MQ7F83V
HVueSIpZWGwXu6/v7d6569jV/PMH9+vxz49ejzf8RbZFr/5bBVIol8zMuqACobFaa//ZoPZ3WJJs
mfT8sev5eTb9tdLAnexwnOJJxVZnhT9/kX95r6keam/RWbpOHON9SeoGhw7gprkeUEw6UE8nB3mD
RKJAlMLONEfzyqAdh87U7AFKsgktAi9KNELi+pQRgH4MXUGNRLYfYl2auzRDfWb0jXWwZ5/dIoD3
tGUIjcbtoy3CYdd4HVIBwWpKWO1Dusb49gliHg8pUu3nLEfXNB1jGZ47XxxGz/rSFolxsY4VRObd
0tUD3zz5NVu6KipdbJG4FTfZAC0LEc6D7kFBcIF/rtV4j4bxrV/G9Cjtt5l9R4RrPd6YTi9IcXbU
ERgNz6PsXjvRDjsfgeeWnlAjjkAklLiIv5DR7Nt5eJniMVJEGuxnF/HI1H4k/tfZbD6bjJv3g73Q
K5Pq0PbF3RxCOFM45ALfPvjCZuVHwwVgPd+aHlJlBqPE7xig7af2RuSzy0KqfEhEVkRV+iA9IEXd
EF/XFFl0Kf3XKVxeU5m/MXFHHMbRGZpvJvsQBkjlQjXlXkerYjUR3rRL+gpa7SQp41E7EUyiHF3u
OfA7gj2YkrmCUF6SunAAq0u3BqZm8DDtwTxlKuYoNwCKGamizArflnVfTBQshvo23TG4nndzu+8a
yF8DbZInmyrSC1EXjq8Pi6jzPet3xEgmTTwVRIUoOcVxWEHrMGL7kMdKbAJ3qvmcWnkJpyfwwfAO
jSeAA3dJmomdl0aJm8XngGkH2h2Qa33TWTujIYnMdo2TkEQu28yOkHXw8f3hi/jrneCLgD5IYJnm
QjCZPP79EAgTnIZGGQaEQnXJdqlFSN1Pc0pp+sCzRZfams6e2xCHksngf04LUGpQF7aEhhvRUJbf
cOU82Mvs7D12wbyLDKNL4UB3yL4/BlwzF9GQmOTnd3k/eJu6hDRn4HTIyvTDAEa1hc7/FZaGBzQN
0bevqN5syaBEpkhnghy1Wmlt587eOZUmFLKAnTWZxiVM2nlv8qIDq/XPAx/Qxgl1s29i/qlQkSOU
190dKVHP5Ka8WNnwRqwTf0w3uDNJqLPbU0mFHrrjY0xXvDdr7mEvkTf//An/OnDBPMkBx+mKkZBL
wvzl0o07Zbl2UwRRqpeDZphHc/+Havq3FcfPn+H7QO6BzFuu+csvsaEaZfCZBNHYjlfJWwUlxYaV
oOp0U7r+ox14312hdyo0vtjgQJjNIe775/f5W1fJi+AidKjoGSxwrv9ynSRG4OVeqv0oTCQF6Ezm
FioDkterZWQz4B0lSmPXaN4DO4h3AvvYATfISj6mou2KP/m1xa8tPkr1tbkV9PEsqhhJ//3Jnhto
m7kkE7v3lBEp+cKPjTe6M6JwQXxEQ5fDKCedLijpjDyGwODUXdldiyl4bK2aurECLhGHJqo2f9lL
cMcw7YI9i8gp+ucPz/u3L5Zlq2AEgrf8Z+39l/upMBbiIomojjx8pkAQ5eswN+1xNIydoCEhDLrI
UROalFm4rS9WTRBpX0H5aUxS+tI5v8OOwVf3Ycq0ezvHbkEQVWoc7NFD79gTQDx7JJrGubNdqvnJ
9r29UfjLDlLrXmoLrR2sgqbTJ2to0EauZt8xyi2U8qO/HLE52RtpJJ97i5McVY3edgBR4I0d8Ok1
D711P66UGUmvKtO0POLCTnapMIMtgrGN1UzqyCN6rskQvxdLdUdiFhN2Fv5nWXoOBBorO5j5QL9c
V0RbVRYSALrYf/6Qg9++ivSbAEs827bZXVIl/vJEZJ3nNFRyzGtETu6ccTePhrvpXfxKpkrwqJM5
swnUexlj//75+fi1tWuoVUCRQXcq0rjY+KH+0ab838QEwr1O1KeYDGO8jXxYS+bAOy+IpyqGR1hn
HbwdluRpsPPr3NipqeX8lz8cRWM0LeKHXOx3PYXVzhgQmdZKHcUgkq3ADGB3F8DQ9h59CaGuMzWs
jypjWVZ3XjlcXbP+CGTrHpYb5rSs27sM8DSOGMNdB9gq+Yy7a9iUXgc0R9Tr2qJ77OtT0wlwNkrA
w/O8B2RQ+PUCc+/U+hmcH3FoCvB4i/h5aw4fHcKbXbA+epMbPjcjpZO/xJ/nRX1yM6z7mdYoTcD8
Lo6GC0Bsi08RftWOAdrPrl8LCekmczD+B5nxh5vL/e0rw2+Tra5glsui0v51eKTCkLC2rAujvipv
maKc897QjEyGa5aMT1I6qHYrW8D9MyCC8fRnYAy2ouPj6YrE3Eqe/Q3AJtKyspJ3yLVSyVUFFDJ5
Qd2NVNxtvw1EMxP+d1PAVAf2uQ1razn59H2kuL6ZS7hciiSwiA0j6N7DCJjZPAFEJ7jwqC4DCRYR
j+SPeZSEO8UmyzxchZVBzk7v3RGAZESd4KV52Qui5DujjmOs7qXaDJmNIpjQpT+0Sb8X/evMxfId
towcj78V/bB4SU9bP7WhxNWKVLY0fTbfM/ltGW40BujWxjLBhNX2bjbiPykIrN/m8D7INtcO3HXd
JUL/V3M3EhEpzL7jWE76xzAsTnaW3tl5Nh6LTpr7QksIQnHSovGvrK3y/Zj6Nv5IC6GPvd+9NwuM
biOZaPWD9aEDGbUx5LGZKgZzWn7WBDBspqGhAQyAM6NmeWVXcx0T7wb+VxtZGcg072wofTeoAnn0
z4Mx796KPL2fZvnORmLZNSjLEKkRpAATdZdoklXXXRgd4I/JG92owy++FcO7m5FUJnwCL3sCpSeB
jCSfvE+TAj7ZqlAwrKSs7U69zX1MXYVxHsG6KCd8b63p7YvETlipcVfms62varovOpXfB6tupjPi
HWAPJLp4Z9gFYWMuxzcdJIAGPPe2cCxoAwOghVIqouXgNBjZcCOc8s7KkXPBbHrogqo9BmF4UrNv
7TyNp8HxsDAU2fBediS2Wdq8S8dCXNaZJiCFPAKj5qEpFZd2fefohHgDGNkZdRfDngOHOPj4Q3Da
8X1fb27hYrYSvoWGxT5nbLcjLf2cidB0sEYb9SDlrgQ8eyIHF/6GK/euUc07PB7JLjdMZBn94O+T
dIpCJ5gjXZlfGidj99ebepub7rx1tUMhb1QKjSX/behTwL4kt4YlKe9h/L0dKERBwUL2CKubKfQR
92EQuXrErW+bOMbY4LQYl43EPogJmTfZ89ycgfjTXvHXGQSPNl8pRssru2AtO/5+v7SeVxaAeD0i
t1DY576TRMkDTzJjvJLSmmRA36Ud+sOt9lsv7VhsKihwiC2i3vlZl/2ldMizbvbYbLnRIGDRzWP3
qQh53yJML3E27UwF2rj0kXTIrNBraC5R8A63DXbgsprVPl+9J0Yw3chpAecAAw0jEQ4CIzQeiLdK
Lwn4jk2taxenj7XiAQ66ZpiWpzGLUTXWuPcBAIwBKCKwxPFu6euotkodJXCKuYqwRqeoc7AUVh/W
sTnNFFhRbtISk4bRQzni2LTr6R6NHeDkySUDYGWIpLl/E1o4T3+e2IfAJGa2kPp9mlNrC2D2aRzs
N2WLH1qe5tBHd5t9Y2QKwBeAhjv1wSHGAsSY0j+MaWnvxyTzKZUcd181wT12Tx5shjv72CtOmpwg
wNcODoAS87giEwna670ZagvvXE8vy+D/MFr1cSgquZM2Z6aZlTGyEHnfuIzNMmOSf6hXfiMxUUxb
LKicABUKR/WvA1d25lIbS+1GTuFsw1lTqrDBjKqB4knkyXObLN+Xxjst8yIjADEIh1vr7ADM/+dH
TPzEUvxtfMJwy+WZthgcokgMf6ntAzxmjUgSJ+pRh++zOURcF1ZqPxZFsIkXKJgF04utsepMcwIn
VB/wRXSyfY90ZtDWJSdZIdItT8d6Ae0sKs5a8nv0RxLXb1p3ircTw0mGyfzm8y5+NQdOH7N29NaK
1VPg6nKnGskvXjk3rezfvSrJI2YWHEm6BdHok0fnuafFjTWoIf6aHiMv4XNxq/p9Xh+ZxuFKF157
zQQHqw7SqA/lKV9PUSCbLLkEttFYPoZd3tOtNlHK5cYXA4FtYLZMigNQmcreT/pk0kAE6YdgMkPh
JZ8ceJl9ReEscGvtDdz129Hu33qEtpfigVUNtK5+khQP+rldta/E3ZAtazz7+mcaigKETE0NEVdA
owMWCP8lj+TosYSx6ycDdLbtk3wv/eEyTSwTfW2s8HlUitLD1+FYrMwANig4QQseScIicnf4JsNO
wfQozUtVFPU2jMFHoFDGPicp6fhiMsHGxLFtAxye2Ubsw0mcSisB151hK2YGvvUnNUVEbGUsh2mG
2gBXMPjqXTFwLzTkTeyYl1EhGTq3qGISjTbKEeBFMrXz5zQhvufeJrklSowGijxZp6atSSM1QbVq
qq5eEtnsm0QB4WUgsDFAhsk2yofnhd/Axp2aIzovayPyCzIb5Bil0oOAoe23QT75BbVTa+XI6/mK
U1fZ3DJk+s6avzXE9reF9S+WNvYIZC8Qav112JeKKVjjuUi8YRDvUIeEUbwyexI1nMkpO3U6eaB/
ueM432Smlx5drFuhF+udlbYPuiGoyEqktyXIPcFJ8rXrUIj2GN1bzyaFbTTMLY0eeYNMLBJ/uaSS
3JEFbdd2mGBs+taZXzbS/PWT/3ncrEDzjdZdsx2MBel23bfbZmh/OGvAoEolyVeVcJiHZHz1RufA
dEnsMTOQCUymw5bsr/skSfReZOEPGEGfTE/ddAm3TTKQ8C7AjVII5ZHZiDnKZ/yLDeE7FOQc4dh0
em8od6FHEkdc+CtOzLz7OQxTIf0MHzZ1Mz3QnIzePkt5QT+Plv8zPuL/x4xDhDV/OV9/zzesvqX6
/T/+Xbjhz7/5XwRm51+Ig3wmOmudbrEj/W/Ooe/xJ0xYPMLHAlZx69z+vzmH4b9oiRh8BBzVzJo8
8T+cQ0v8iyIhXIF+LH4gHf5vAMy/3kw00fASvZBFEtk9ATrJv1c6Xlsag9WTQcsIe2yf0IUFz35v
Lc0uzTp9L6aA8clEtMdO9lWNPR44FuMjogzNLt+XXeL+oRuEy/VLd89wH1RZGKJssBF2cWX+/TWZ
7uBlZCCKPYaP9hP5Bj0tbkiKZ6/UCb+2/dBpnB7kIthnRn3uwZVSHowxYL1cVZyuqFftbdZ48hNQ
EpNV+5wRNEExkXD7XwprGffccvrahPiMDdl+TB1REaG0w5SUgx64aWMssH2TMt53rZ99pGY/vpFx
45KIgxcDo2HBnixcld2I94qZOmeyTjr2pndh23XE6n0at0NWwXNz7RIGKrYuMCphGhA9u4oovlmF
dp/LGI8fMR0Jk/PQjrpibO+zcvXwt6KIf8zN4OzMaq3X/KA98QXXd7rIs7tGYpL2GK5HyEK6+8Sz
mcP1lb+fsZpve5xFN6OlEnnIOpIRSGMULxhSDOKmbeeB/WWHmMDy3U8tdTBkCYndYii/EDwMQ9jG
pOInI2QIt6zWmJ6JKbxbgYUgCUCNjdr7fQO6rZgN9Tlxve7ZbUy1C8Fb7jrfCi8AtRPwNaP7ZgZL
8JqKOYtiOAFnKbXzkgZ29pwTXPg6jg0hraFDjk8ZhAShsItuSLnZLrk5fh4HXZNBQHCQHZNdkbSB
/B57Rn9DQCduErq+reEPLDbJeYl82ac3UGyTWzwyeVQw13oNSK/dpXk37VtysAjmW719bqbOpp1k
T0nPvUQ3yEBuDQocpc6O89Lj8zKM/F4VRfeW5Ul3qNqu3i5J0m3tCedcrvr5tCBGIpM+Se+lS+0b
jusDUAZlRM1T7RUk3whrrYUghWggj+XUTaK78DBOKnldhMFS1bCG+cbwyJwpyob4Qbu0oqKfpvtl
bMZri7KPoPPOOJsdb4lEu/7BKdkfhkLAs6lXbWhKcmW+SNLYHd9/nFyzAzUX5ntbZC4wZNVskwIJ
jagaj/FWBtGRHc9rHy64w1u/Mc7WGMrnRaOdCYKs3Pc5ovQ+bbyjJxNIAJ3T4jmfnJPSqByl6UiG
8Ha7nVLcCTnFOj5totbPAZqvvZqK8uwXMAgYygbEjnW4dFioFjEd7WJ/IURE3tVMqjk74pXUYKjJ
xyZBGXDM+9I+z0APKTVRM+LNRhQQzo2+ECMz3E5TsByGHOWrKLrxqNxEXya7iu8Ws5yO2iG0gCC1
FC8K9PiwxOljhUt8na3RvFt8u3lLOH2PM9I02tO43CHLUTfV6ACoqfL0YhaKdyZrCDjNUCYXoYLs
7OWde+xIYPrAKtI8ckAGp6HLjfs27uTB8gGWhokn4YkReYorlkIEv0nuaqxcft8DoUy7ZtnPueGn
qw7ORE4wwNG8dyziDvF3ENV3yA3LJs8H1jawCWKcDpljs/2SGWoCom4RFigSGVFduM0UfArHjn8r
jQNCZzB8+2skrMJCw3Cxf3aQGn2SIb/wlUnUVbslrAy4YiRXQYuhu2ECAXXogsZkvsfBZZB2HJeJ
Oru1V74HJeDqwM+CI4F09q3jdMaNmIhYisdSOruB7Cp2YRNynL0kR/bYuCRFQBh3u3fb8OXBn53s
c9WCjcCcmtRvdZX2B8tqCLAfluoaj1mwnaWsToR1jeXOEPHUbjUpGQ6JYdDpdjACIUV7+TyEVwXJ
q/juIavrH3lonKcpCdFuCNKteSgV3puWp/I9jkX1KeABv+Cvwrc8ZcbNmPfzhM3Zd77P5Pox7WVs
c5MMw1shwzWXGlIQp3mDHSMbjLDflW2QsgdYnz/HojdjiFdpwkcZqXVlL+BOB/nnJU4pWUmldcqn
rm3rE0dc9qQX1/xIknSu9ouVonoa4Ir/SGRrm3t36PrPRqam76TPk6sxsnJeyso+sRRwbotsEt9s
MTBKTWMMbYllzrcZv8svxcJLNYnxvR2SQHzE5tg590uF4aYthHlPp988OkAFnmbZNEcHrGK64f4M
qm1Xe0S3xZM2j3ENknJhpr0hYil4zfin8CX5mvA5JicvLXqK/Iz+wj81cP52Zmp80ZbTVvtisjPv
kXMz+zy6OYU1G0b3ozNEH7XkMIlT1w5Nctc7WT4RYokKopkdpA01ogyOgplZlTfV0PGI031IRxeJ
fWBNL05r+s91Z8lzaLVulFXVeFBdmkXKTgSLd3++bcN2ePcGQ9NW9iOW8q4jITPhNc2z41yYgDIg
CgPjAYZSfZi9nMQen08xgvHGdFoABnthfn9jWImFnSRvKgAJoxa3korb3SmwHjAg4Oa4BPwiax9N
S94DuJnxhAzppRpH/40YHlJfU3rLSuJJSVBifThycb/1JHvtaovQvaV00ob5ZJ5dCLlZx74MYejF
irjupktChGhKF1uo6V2qEcqDzvIh/GT1sfcsa2zHwErGfcPrZolO7yn6HJ1JMCz9+zTF3MxWLh5D
3U7A4qslSofJvQRZWF1Z0vWfE3/MdqEcrPehbeBUOEm/lxMVUjrQJStDkNsr9UtgyuRIgyMPesSO
JR28rtogTn3xa2NrBYxFsrwegfayJ0GnxDVt6q8YYR46vo2sYY8FY3OAjhcpPfqelo0blA/765I4
nzW0fDaPU3ei/0BJrp67xHtIk2fdX8am/VZzR1o98sc6BFMBlcvuvYcc2WLYpi9V4xpEyuDTEt51
nt2tmMQ1n6tLjcK61M91eTMZT11MOOfKzEYS2s/d0S/tk88CvsvZR0zDbe+0JwLCvkmoda01rU4O
fHP028xed9UE5UMQxsj4Bn7LtqeZm6osqkrjQL2JWksYDBDjKxE4J2+pMI74W9MZ39Jq+q7ERdvp
1fbeCxs13KI+W2V6YVmINBWT5Nw+8MyXUO7loSu6ozZ9gnRZTvc/lPO950ZrxweHH9xwpYvqUSeS
zTZisODB5auZhS+lflL9eU0UoHV4LjOQJtNnc5x2bXefMhWo2rscYZBVvOfBsCNab8Y6YruPoYMI
ATWFGZtDZFdF8OrMhQSf5N+nC94Mdq4/hmkINqnrIIJwmh0TS36KL/ogZb8PnkQ3kFIYd8qDZ08d
kyV8Dd7EpCz7KryyOk34km68sSYHKoYiZlKx7NqMphThLl8lFhBPYzYSL+KNN4wAr16x1M/O7KEE
sFv3CG3oaNhef250bEUt8+QoMArUISZoCLeVD6jorR2h54ospPrGMsLkUNh8ZCSzXSyPetgpVQtn
EEHCjexBWeyqUr+nXQC4ucXYQrGU0o1bA0l+Mc5QS9LiwoOroIVPpqjPrltBEjTkcOBQCW/g3syM
hn33tlFGtTWK+F6N7fdqNO657ZMjXARkcraavqHZz5xjrur5+yCgARMOnvhvDMgYl4DBeCRckZlz
DiEK+KHPCt5XMSkeGqTJmuwKV6WYoBDBvGgx+G1cSlYAwKVbnkh44C9m/Fzk4sqM4Mz4p6XWKvIa
XfGcQYb2sXFhxGU3tYHSy3gjRRbyFQks11TpmHvma224F60Sw5UYJuVFEH86no2Kz7Qwk4TlSO77
6Pxqpj3cTam7WdK+V7vRTqwIB6b12qaEaFSenR2XQE2HDgXZR+vmbGfsyej2c19QHteiOi29WW8N
1em9X9JbBXomKiU2NVMcHTivrisXhXrSQapr6z6MHKl8ZDY2fncnzecHDSeLp1cPXKuhA09T1CRK
IidC5SN5HoMhSK8T9k04Fj75gWOwtDvLretPmFQWKBqoV2g0aAYBUsiWV+E2j8voOTEUL2HfwvBB
1shudy+mOTy7KKweyGTJ73PbRI3hrHG8iUnXChbo6AIzw3IU2ycz6MEQhUhnPtdO4++6EGVpRo7s
VmaxfzPDCP6kNYpNR09TJPMqjqw8xkZKL9RdtZsUF6/Q8MTydO39oL5AAEjFCeD2zBfeLbcOiRVl
Xb6UoWliEzCtO5GYgl8z1VmNjQ6bNZKgTNMEUYLrG8LNf/JTxguhxsWR6mz5mpnd9Nab5XwYVWCe
ZiA7PGu2sSD8EPBnvERdIez2G0pMdTScnBTK8X7oq+IRmYuxybyxuFRBpsFiMuCLrWCoaQ8H/yrZ
azLbRoZwpEYIdwIMOLzLMgf1z/MiySYNRvvYWQjTcJFkh5h769LP/qpkFbIgEbAWp9AIPhOB4GwD
Z2x2E6ygG4T6R2AzW/yscGpOQvv1HuBDu6uImlVA7VyYNbGwPht+2YISz9lAeYv7nCNi2wzQ24u9
K8vsGlRr0GYHGTKLu/wYF212CKYkf/GNkNxkniBO1N7S8zFNmvDNdJVzsFE7nlzl57s+mVr8TzXl
Y10KTo/WegWtFkt6i6r+5I/CfLIz0zoZuvMiC4rEGZV4HPExzi/W0LuPxdJw5NrBxLwz05jDuWtu
Ukn5bi5q/CAbozpBSk2+qlmkEcgktXd7U14rg9DYochaPHBoodQYtkduWv+kU+J0uJCNLdPS4HFe
EJ9ZSC+2SdfhAWdWeJ3McLwyHJgReJOSsoNdNT37U5Z/NkGj0ZXm094CnL7voMmdZVKQT+UHb6QC
3TB7/oj7KoZzgIixx6u/G60SS0E5WEdvCqAPdePC5H5J92gI5THsPI1W0TTP6B+roy+7/gqa2LrJ
+sq+eDo19tjMyuPUJsmntO30UTMpOQcGnOnZG+Mr4FfvJXQNcTvnMZdFPKUn1XvdV1vkEANR+y/b
bKy8XTGO7dVta/+hhHB1KgkwOtRG6x1Da6K7q+MqOWMppI3Jk2m6XWzZ7JWVuS+Fm6fXfOjcVzob
ahKvDyjulkDWByIhEJK1g22QLSmkRYXY1a9LT0sR2MU6Ql4pPIwBLp4Nkw4tIhFidoMlr8zrSzoE
5fdRkVODQyr/Ar5WHIp6dfvYJFJvGM8WwN2ryXkD1qkOkCfDB/wZwXZSZnYKXNr1ME4xMQij+kBx
wwaYVx1fc2w9qD171gSB4ekoLXv/psgHQTgggfCJSNL9KEVzW8ID2gtzSG5F7PVPLjXuySRsEcF7
Xh0KWDAAVtlSY5WwzG+G0dnX1tJ1xBlubH0rFbh+x2FfG3K8dUdo6hu74fYG3S52adNxnnvd97CJ
wxveVr2fSpl8d8OlYkE4Z/fT4KmnhieBW1a193YWundl4jfs4odVQr9iIe3GHqEwX4Mww6kMMPYa
y4ogn3odh5jh9MnpRnXrEhN4nrTtP5EoTU86mUHkSp8LI/OZYgNO3cZ9Wkbm4kFcnYGi0tKCEadL
bqOm1O2zMWtkq0mX3BHWJG5E1g4nD1PHDTJwphmBap/ZB1UHL183OqoDLGlwee/b0Xiz+yJ9LzOr
6feJ7dtI42b1lDT19JZjBXyXviAxNbSlvBvKYnkmNnM+grlf7ptlSL5oT+Y3Q5GfYkuFHxjfB4zv
Q3xSIlFH208kIeyBss5uMkwzYOi5J4PeXpIzEYX6HZgMN5bHeO9od3Zz24CEeUG97m6qplGnlS8R
wVfLd1mKwbsc8UpYpHBGxoLFY4Pyk5Z2NscnlqQ2bx1mntUtJHg3WXkJbRW8+B5MMGsG6Qt+Yd7F
Jp0HMcXzueuM4hCqSh9VOSoYHXC087qST7Vhu1fiXb0ojG3vS5rby12LoBAhZAasaiKVAjeakxqg
0Sv6lX0xxCnREiBsxXmZDfMbHXpzH9tgUYtkdcdkYBvuKJ+TQ00/Lja136FgcUe729uJAkw2MbdM
CQDx+0ODVvrVYrh4O+rK29dp0SOSnQYe4ZSKdUE7lUat0enhhu5uSK7ZqMvXsmklBXnDrKg1LOs5
dF1rBudWgK4ta5lfp7ZKLj4J6EfkU+FlUgtCrMECK7zpC5srI11y61aOwnAZ+9k4MhFpm69+XZAg
b5jjgQ2sseN9WVioDJJo/fUR3kKDcVASm3l9b3YZIpPUNrjOtCueeimSczkL8cwxUN3lk6XBEmTj
N1M3zUHk0m6i2mQBuGmwE58ywzefRonGBOH1+qWpuQ/erQD5Sx5r3H2276K3KsyJErov+u6rKpK2
OHZJ5b0a2Ae/KKGDk+vY00s8z+OTR8Z9sDUt9vbJooIjJyFTnbEwVuWedl/nInRu46QjUWiJ81vu
xe7VLFIb1GJBvYLGN3tspiYRO7PT7juqWVWgJondndXZCcjdMTzZ+SSvlgvFsegy1rHVxPBj6Elr
tjgqEAsNrvelJlWZanYoVdSTavfDMVK9HeNCXgQ4vOcQV9BRL5NzW9We86niqTU2Mi5zCM8q3sAU
G2ES9DFyQKttcPAYybkgvAWh9iie2tw0F/jjlh0cWP/XZLRZcnmkT1NvRL3k52yktd9O4Tx+Wxal
HsKlCbaJ7pH2p2b6PIk8oz6AAOtvMXGZR6KGuyhPfRM9mg6IccNE4kzbtpLh0VchU6IhKYBUOj7q
HIOB2cEKtXrpa0mNwA478tQ07mI8+rvKDvSJeYYmZc2o9/h8a9yfK51Q2VV+06VtfK+XZTnjDza/
EBAAA7Oa4pPfS5P4sRHFnu0F+xZ10kW1KuWZi4sjYTX6bga2scUSVp05tuejO2IfWtIYQyBN3idX
kBGPVXbaUcLVu66edNSkytnP/sgzwMrFI3zabr5VVa6+c1suj6WvqquDJgI9JR85lcHYPJCHED/W
LQEktZOM6WZoBsZzXYJFmf67ODPyCMHJDAaXZMdGhSsvkfixoXZ6F9G6xcOE4ORxYAdD5LDbDZie
gV9tHGOxODwc0FVWURvfuGDxexldCz10GIaZNHk7pYA02xweRer6jbkZ+lZ9deSYvpN8U1+BpRX3
qd8Nx1H07odJgt0AhHqB6JenTvq6cMW+uuxLKEAxMt1Wna1OXhrrJ8QxdbFx5+o/uTuPHcuRNEu/
SqPWwwSVUQBdtbhautYbIjwEpVHTjOTT98fImOnM7EH11GIWM0DCMwOREe73XtL4i3O+M74UujEx
YnUSsewY9Oa32dNTfYr7oiPKua2VsWpJ37gdCDlFz1c7oGzzRJireYxMubah/LOFr/OuWw866l+H
0Z4xZ6R43TZcVgQYI2y41oYbkMDkzOLW9yI72PKI9XuY6tyu3WAGZ2X3KXJjdDNEpntj/QR2urxH
mSreGGX2AMpqazB3patQZjWAUxC617Oxq/AuPTFMQ0bZuvaOndTCo84i+4ZCynsw6mlAWA142uf3
huws/FjclVljHgbTpsH0k9TbG9kUohaJvfA4MB1aN11efoLrGx+13yQ7aliPYUrURIxRZqP+Gpoj
LDnfGxMCFEM8asHAnNxhj0hHALwy3Zca7z/2HOMbDCJCfLwm6M6JnniTxdCyb2lIIGEtYgrQjVoY
Y7PCBY2I0Ynn9OiafLMVLsHm1No21pEMTHS5ETJHx8xqTMRHp57n/TSY5a0e/PRFlzrdqcFp7s2q
RkbXW+94fo2bklD4lzINXAZOgYkYN0y5oufB3bRhg2SYzpjsRcWI4iyp5l0iPfLkzQ6KsdqzQY8p
em0zPYtw4RNJFiCnvqrha7Mkc5+HuiBzoHDF8/IZw7RNOmbWYY9nJ/MzJjlo7Iv3DgsRCuwkuxSR
U4L443KYUumdRc3trPj/GOLH6pq3VvllqrrkS9f3/iGv6/bMEyplZ9OZD5xzag+ali4WY/P0wEvl
9ulLHT0yxvNuCPpECcUGyLrjlZJh6blTfQUvIdbMWA29nduEWaCCG/TDy3Or2Mec4IyqynQ8RdAr
SHK1lXwWBmPIcKCLaMbeO7rFkjdA8E51HpTbn9OuJuPVxJi+acgzP9mxl754pRnda4/BqV85w7dC
euhUjSI6FDR3cGwbQEY4hmHkoAlQA/hBJtlIVOKUEVIeOJ/+rIabXMdNsdJWAjYSi5HFANYmW27j
uhTmqIbScWtoG4Nvayno/kzkVuCg/TeRZxkDPNGhyTEDrFUmz/KZyXGSPvQNiaXg79gSrUh41Tg1
DZk+iVyAd1406IfZY5y5TiKkYNAHk+yHXcWgZi22o4NcVrqCZ9O9LLS2kCVPeGVRy6Pk6BMHP1jY
5vm8Lh1nPFZJGeINRab9ZYhlcUUv/t4won5GJIWjiv/cUMuk32pXdadoXPI+ZpHOeywayX1dU+Fk
segeR1d7e0db2aEyZ/fHWOX292zw2mfOWuciYz2+BW0x8VHHZvjYY0VGMM9iGXMms7ClykRgGS8F
KDo874dKJ/XUzEbxNEP9n9ezE/Q7q4srdyfG6ZYOn1raLU6s2LNPepEExGBlRXRPHTd02eX3KpiW
kJ5YTfsG6fRTSTbs1Vd9euU8pMLzwwxOL3bHvXIKppEGiQV7RjKglA0u6ZvM1rQ0ZivZEQjQuhEZ
nQVSkpDBEOtXj2s4ma+p11qn1rPsp9ZY0kj7UFbUHDkybYuY1sQqJ87hWDInbYlk5Y86Y77ymD8i
mqnlnS1mwG5Tqj8aFThrVTjQkbtAB/e2mcuGvIp4vDdTSz4IRIePtuGOd4gRvE9i5dt3VfUlVVMS
H1JgTt8QA/bbEPTje0ta7SEi1kuBfWnna6t8QLuCdBimJx2j9chlQsNx/dLJsRg3TTBmz40tyzvN
bB30y1DkL4VbyQ+maOiQA05sv60WeGE/bHPbYDBdJ557R8vKNnNwZIDbTtaY9NpwOEGyAtqYtZIA
26LrTiIy4puobFkuYlp4LU2k5FXeF6d6dqsDdBbqDaurr02Aci6Po+YJ2Lt/6X9mQBVtY55KPy2o
fkEmD0OqJ04oz7nWslbcg315LhuJ093TXrEF+lR8JOiXmLbKxUbtymcm7zlUaRYo4EjLJRMonS6p
ZTcMQbxwE5ThfPCNtGREGCqcmm1Z5tvSQJ/QeLrYxZB3D7zm8qSrYdn3YqHXeV9SjQyTbeLjd1jz
CjYanC+wqlUdz08A2Y2HurXiPfNbccAMCxzQhYjJUK4W63ppYxjooKlUfTzeMOrRhxB8+QOamGLr
B5H1SKuhb5spbx8saMrUHBMywyqIgke7SMPXhLzpH94IRSdcfgpmKUMBPqHMX3lgwfBta6c/CNuN
DmMqwleEDBAEy3k4V2ztNnlJqy9KkRwzjdezQTq34ezJDpwS+gI0fThWCEOxaxObcFRm0xC7oz1q
jpTCbBcQj3BvhNq6DIw6mBFM0yMTTPR+A7x/RGBwB6+0eLmgFAUkX5AOyrDOtuePdMD4tmrnIDyV
XjZin5jAPy96fYKuDKaUoh6PKRIYsQnsipfcu9omfKopOE4Js0BnICQraAMlhTCZiSZDw/qqD4Y7
DIY+4dmA3M59AkW0shz1WJatOo72FN02YSMw5NeFJOskc+k0AfxbyJiZGBCt+GyPASXlwLniMh1B
VkHhtkotGucVAxn3UQ6BQSY1iodN4hBfHDejRdqYcrZWzlUMBLUHz++nxsXuvWzt+yn0tn7AeTWg
bEihCvsD77kDXHsuMhN1axCd2fzSFdUwWSiwmRTcuSI1jq7IjRs3sT/qXiqfVTZjCV6Ylz/EIeAv
5IvTQxmlj7aZ2WsliANv2UMcbQrVrdBJfobcOj6nTWLuiNbyMOak8Vr4evy0o6LdEFScv4ZZzaqr
MaLkTeHzhJxRZHrHDKRbnPCMxgxIlTvfdNyzskoXT65F9DbBl2ds90h1s4aDOZHTY1cqFHZkcWwy
5tlsmsyh+5HnBU7vKhaPc4OZROG7WdtuE25rWHQ7Myvl7ZyV07ohhn01qc43aQoG5BWMP4Jd0Qpj
F3hM4Fq23ouLiCyLMCCuNU6NPYBV/dipsT75/dyd08Shq2XgGMF6cib7x5y42a2s5vB2xHy65oZL
98oYPC67bGhvTVk7t2XYpP569gLjmbQIsiMSbDZvhEqRpVGQ6rP6HwHDRsjBxcTGUaMJb5Zx9ggG
8D0f0HIyF6aELjMMVmHEI9BroGqt4dplL5Y9NfeuSOyLZyjq5f8rasL99+rmi/ze/fuf1IP/+PMv
u99/HX+vFgXfn36xJdmzn+6H7+308L0biv4f/05O86//8//0N//t+8+/5Wmqv//9b1++ybTcpAxK
06/9H9OPLW5Tn/HUPxMUbr58Q0/4M0b5S0yI8uGLIkjif/+3/C4u9J3fwGoEQDwwxS8cT5wMv4co
+/ZvoeUi8nZ8ge7cDvAL/xIX2uZv2CjZmQtHWMJb4r5/ZSjzO6aDgdikjA8c23T+pQzlhZnwB605
i0HzJ5iICGLYDLS7f9bxZciAOLrR0GkCAUSyxBjCnnDpWjp7k4/uf0PmdP7iI+P1szu1rIBvCiCU
X/75+7EJqStwBBHnT7ULmfCOqEuK8bULbhLnIaEox6Wy3LmcYoI7TyBKZrl8SasIIY5Y9/oVEd6S
kUoY8xqZGjfH1fenz8R5K2IbA5xEa80Qv2OcHSNctw9/+LTvfn9r/g1r/x0Cn777+9+Wd/5P79jP
V4DrJHAELwVt5p9fQVSnVYgxPUIsPG37vDkKRQebuzsjux0NxoiP2vZ3FhLh2QNKhtPHazGpAFqC
37sxefoItmQePyLNRT68RsSzC1TDOUN3JkMMof8bQwF2y//6Iwc2Is1FxuqG4q+OZZn4NWDbONp2
iN6Zm7lHFafxBV/Uh+EfQtXVt2OSkCFrQN9rQ6KKC4uBD9Tzti/zd0R1lObefEqZba77mfCOLFcu
GpbyA1PesnVuT069j3qrOFPDNVvL0JowU6DjPvgExjOwbsyVU+oPO0I1nbOISLYK/ZIe9SrFQuF1
+xgbCNMSUG9sZfsPZLAo3AqsS5pKFKk9ZZ/3Zvn8NdOqtMWV/hQgcLZjJL2JQrUzPmmXEES6qwnT
yxfhFVAm1MojYq5Culh9jzvC5pasBsPdLIESUqn1qUc7Zg4bPQCqatdJzgNs/GwavdEEWuAwv6Zq
3IMtYqsg1iGywAqbANkLLJpjSPhURDc55ApXO6d6gkHuHhw4S2bcnQzhX+LEO7JkeLQ6dYuc7rgs
n2vh7gPSggpVAQXf0NRu5/nDdJyz2QTH5Ydi4b03E0HYEZwpMW2lz7MgYavMojWMissU5VtbRyuj
gBjiMJlY8Nqd3BSo7Gi7+l3BvGwUV5dAKrk4TB2GZstPW/nRNuJbKzM+Vx3/Ll+Xe6XA7xq4sMl4
eTgmAQnfBIFk71DhNKAuYvI4upsMcU4XkqHU34Ri3g6UQUH3ORgoUWmd/YRsOjQj2fSpZ97PmojI
eeVx9Q8hCSHRZ9ygqpPMoNNpm83+JlzaJIOxJUuskiFlRc4ZjGWcTYSAkaODbzzhc16hSAoFIjp1
azWfY3AK4tvGj48lgTMpKybNyxOEV+Gc2NauzcP53tDE5UBwNdJHMMgHo72Zam7IrD7ydGZIulGA
fl33MyQvMnHVNaA9KeOvjcclUeu16w6bQMIMspNVwFhieVWAFdYy8HfA09dtLT+6uST5XLtf3dJ4
CQw/uKR99CFrNtrjZJAJjtXTB9MhpzK5Cqu516FV7i0EydD6uX2ASAEfGapi5zpkIFGGdWyUq3Y9
DkocRRLBP1M81Q31Q6oaZQ2F4F4kdFmUz8eSNSFvLS8qGCN2zXWp15lFDp/hWuIZigWYqmRLdCj7
ZXvegQo6+Np9RE2WPNfdzsttFjuGSdZJbUB4F2SRasXdl4aQvrok+hgnWm4vMq55h8YqUbg7I9nu
UedBWKkZm4ZJz3ZFbNiO4EOyo+AmLAR2NqfujvDT45MyvCc742gO8oksGK/zNxkuMrBOQXaahClO
GFMxG0bG+8hK9N4X+WXQg/fslt1VOAjLmoRbNdRk51Sif1dhcIzMLr4M9WtCdtHFGZxbpXO2ug4B
abDZgDtb6mq4Zbzug/rjXy91runXtuqqH/2fK5ef1cjXqp7aNE76f/y/Ve1gFXX/abWzTqh0Uuqc
5C8Vzq8/+avC8X7DRGSjT6JgMdEz/meFg33CClhdg8fBXOHzMP1V4Djmbz5JoFgkeJLioXBxGPyq
cPitxfGA2wFsgAX9zPtX7BPOXyybLogRcDV4O/gpTBcc+J8f2EPi+dKU2bRnxWqv1KIvX8VN7dFS
+mKFbQILkRcetJlbp2DmqjdN9oJO4eu73jA/W2n3O8WSgxapuE/Yqtm1HuAbdggbCTXZ9XYBU6jL
IeFZaXIPCdTh6CYUBhoi2kbC6urJ2jfj2OzQvJAEK9ROyTreRM1Y3TrYJ2AoPOOIH/Zlbnnbf/3S
JWCFf/7pdfv/3dXtILT/Q2W3tBW/moClG/n731Zp8qX940X9+x/45QcKfnNYYoQehlXB5UuN/atk
DxzqcpC23mIC/lma/68r2vZ/E0A2iDjHt+8RO06t/T9rdvc3/oQHBMNkbuJz2f8rV/RCiP9LRcf3
gSRER0E9w3UteKl/pIk1GAK7EjMMdMn7YNZ6F0iSUbIYHMIMo0Q01XApauNoGWzuIo8BgCqNbTWV
aPi0f8dkOD+ZKXMybzLWbeqgRy8XHRwqWqYjsrrx8sXOH2gCWpYRUdV67bFZCj9mOmdJIOzZlmqb
EGZzLZ5hsTrM3Osmbpg6JQcI8jw3Lbs4FwV1MdX8sdLTLVNyvWECMhNybB3wW36vzUo819L+ZqPL
7ONl7OTN3wvsVmesztCa63QrzXQ8FkN4KBlaH8px+sxFnB4w0SDoRKKYMg0ChzdC1QtzWuD64LFG
9frcvBm4PVfpLMWdE/MMjZrXkE0XAzt/NZvZrgoQo5Nxw7sy7c2fTO/oXDJsOsjIJku6JRbGncrX
JorvSYeyksG8YzdQ7QiVsbaxlkit8wIqNzntuTcWYJwcBpBmdg2Zpe7RA9sHE/NViz68NDtrO3cR
bvlON+fQLyi/kVZNKayyBimLNzAIo7kY10nSZ3tmEngmMXJQ6TEQ9Nw5PhCkgIbYCuITsrBsM05I
KgsfSWzt1/1a2AwwLGeI2Qmb33Xv1fsgGCGZs0q7jCXTH/JP2q3yqS4NTAHruo7FXnZpg1wuu8Mf
oVB1AIMpPHQvDOgvgtRukqbMO3cyrTvh2l9lGvpbcsUO4H6Mgx7Bm1a2tZ8mthJNNCE1d5zmVJuU
jC2T+CtyDKLK2aHhP52mLQSIN0LQh50zGY9jlTV77EBgF8g4W02AQHaO42aHEZ/Vyp9xbXTjlN8Y
VfGNBNcJ9cfMF9H9mEQ2XZoMonTU7ZLaAqQHgmGl/EpdNMbfJGOQmrI42xNiztAKqVI/obOKTKwE
CXtJWeREnxikmqRlnhx7NK8rshA+vXzkZ8BVz6Cn0ucRS05emWg6o2HcQFBF6ze7AiM96sKQRK8V
XaLcDDwP2dtFt15LiWwFYtGTzuNFE68VtGN8iky/wZhaWLjKtLttHDYdU+wMp8SGOmb78QVnao4D
GZNoDIBljRveIiBFlqgvKZ+aLKUlqjsLSXRyzeZxvilQfB4YAUEPKKAJRdGVoGzSyTXjvFIW8yUp
g1vifrwTozwa58q9QN/+jCe/26nEBzPnZfJKuyYTzNjdHMMDi6LxgCreuAxYULseTbRVeu23CWIv
WbKrfkymH/XA9pxq9Ys7IQcOW3M4s4dqbtLR+1ZmY7xPokk+sIV5LYNPtsYrSFnh1ZZBdo2slmyy
YOgPKWNjBCmoilHqG3s1eS8zDefOS8E1Brn8EndglaoexzWz8nPgpNcq7ckVRi98hHTz4HkonVyU
edWEnK32t63qLmMs7Evdpv6G2Rxbc2BSHtcu9X7IgP7gTki2WwTWLQpC32j01jSQxamyIxWQXqae
koOXnkiPr3eyaEEvYGVZ05GrXee319FBUO9k/nAquydM2PEDQaakiJLVRfxzTI+WhQeQKvV2RuAG
2cqx91mTMWCXKQmhDO3tEEc8k2U2jijwVm7qsectcNY1r3UxTpeiq55M9qJ7JZr7sqiiu8FldT+o
DGpLIK9pZVonjD76rKL5ViDzXXdNIQ5JNX7J2GE9KWddlGwj7Wo46rJWqA7dp8FKA4JxZ4ByghxN
e4m79a2KU6sLv4pJTIgAC8lnwFuQ5LU6S/ZqQXVvGzQcoXwh4CB/6sU3YD3TJh19Gv0iyndhHr7l
g4h3UhafCurDVkSLspeTf3GE8lnC7j0kKNBXRFLNdOIZqAc8Mxsnv3ShqZ4Mm2untvD1OQTBfcyO
+VKN6EioFfUZrI7cZS1GxdK3vma4RLhoGnkOFMTppUUqJ7D53RB9ieK4vgsbIH/Y8DaD2T+zlpoO
YYd2KSb6fN82kBMQNjPOKOMN8K2vUyKfMqbmMwNdFynLyoYcVYTigHrtw7ByfWBFvp5U6V/S9mZI
puSUIohfsbnjaQNDH0QlTYo0UQ4tmZpBA5Z3rudD5wN2gXcUIGIelOkeXHxQa6tKbWKKGFwwA+nW
rkbU4/O03nqFR8hg45FzsHwZbGS1KkDSHSL2P6BgKrB0oVjDxAORZYFCrHwcc9OQoG+JJmNjyUwy
MpE8fnW74jFnntpKtHt4UxWflYpwmVrTZh77Fm5+AWkjNg80a69N5+TnKMnfZUXMcknKG9OOPXp2
SWFc7eeZwiJ+JWTTu4bZeEoMHLDkWFMp1B7gAfalOBczXLEUvbsWaEwrZbwlruMdKYKx5vift/R4
apPwtuyQyr6wadSrUuE8qQN6Ol/zlpp3E7OSg++41Vq3E3N+snry0rDONXJXdu0Mg0o2HVZVpk+j
upIU31mk4AyTiwW0QCbCujC8iSq8Jv10LOkxNl0ROG9ghl8i3E+xHKKzUTOyyHLzKovBvEbFHcth
74iuk/RkEOVlYs3Xn1/YDd+j/mYqoVRymrrpWI0CiWfukspuhoc55Eil0abTP2RtnTLPJ+QNkEWV
r30ci3eEyRAdV7XH3Oje0cVguGPzzh2nrz+/SGdYwufTA6EHK51ZW9JF6TNmxQSJyO0E1xJwsDdb
skv3g/pB2/KhdXN71XaYNGwIyGaeP5pYNybjbBaQLyMQ9gSUeDtEIThbLecY117OBK86JdY0rlOR
vk2vYUgI7YvvQ/PJXf1Ym2xemQTjlJlIiplSPCyy/ggieyvjx5knncS9sImyGBiDh+Mgi5yXcRr1
NuUn1Gb7AeCbTT1wxZ7KElGdvUAl9BGV1yYk6wntwqFIxn3iocnzI+fZmdrn0AGHEblAWVXuPyoA
RPgEnrramjdDFb82JlbWlvjY3kFAXAqMOM4zbEuQJ/fT1Z/Eq9026Q3hrNsRMvsnj3FvpTsXGojB
Sj7OHEESRIeNcILppQfnTowg5DgFu12uHb01TNc4sXrBQoWc87kdarVPGhLZe1ns7MlpzhoGw02V
c1I6SBhRVnifUcOJkfaoeSfnoUzqj3QkotNwrA0pj/0qnNmgFlOzqc2SWKRsZ/ewmPPslHRWsEFc
itAbhF3fk+AIFPTcRPZl8rNPHE8/krliRFPhuFIxoJV2sI+LLcAwsaDmGdhnDBpX7WRfsho2SOmf
mVa9zL57tTsPqYAYtyk3Du4XhqYeGZWdha2sjIhz4bk6A0pPFVeF7Dduro74SnDIyWlYc5zeIK/E
oJzxsWfj2TB55Rm19JiCAuWjc07geHsYRuV0wq539ep5uLjLF6eiIrPs8Jmc5Hi0iyNHyTnoiulS
q3XP9Xaf2PV0j8QLJlu0IL+9VK/6bIHFm80aT6743rbtc/wwDHZ9kdqs735+acLio8jUnYHq4ab1
kpyipZ32rlDWfZo01RqLTr8LcZweJ/u9TWb765KlvG6tJrq19cbgFEeEVKVXnrrVOfNw/Ns2FWFc
B9klt5yZ/iAo9khvAdrCVD8QJZ7ft3BPz3WmnrlXx1uztqO9YUOIsXokNLj5Jvz5hoFhmY+jwyZ/
l2nHPxC9Q1Tu8kuyncy70kSTiWaiPnGgyNbHD471u4l4D2LOBzg78TPwCHlhG48NnUimLg0/GCh3
a4loZo3biVOtdddEDpJR3qL1MEjIZnV6HWX/bipMRqmJ7qnPnnSJW8tq8SnQsG6yrI534MyHHXr9
9kpi0E4jX1l79gzo3xYPOKQ/Wg2b0pFwnlXxVs1dzEl7bZryhnzYo0yKYoM6YTh4FWsT0x/HU966
D5UMM1TOPGE9vcTPF/ECVh5XnWOs61FVlMJ8/4jp9MDwAqwdOdvTZJ2mtN30EOiJV/XlUzHJ6ox0
9moO9S36wQBkCoQejcA55ibHBHUnOBnWoRtdKeSiJbCbkAepb6lZPjFtN2c6LiInEjTsGUpfeEZ3
ra7kJlBTTCQoq9CwmQ5BFr1r9DWb0ZmotMjgRuZOrHtS0R8kWOkjAzh8QslJLh3DYkN8c8JuuBao
HjZgLvZhYiGAiQoKwvGH65SvZVe8oYMDdqSnlwm2XCb0RbTlh2qMkT4LqeaYerC5HA6t6XZUu0x3
ACUgUKzNonPODO0ZKZVXEkq6fSu/2eLIh32l2BMbRO+vqo2+uYRWFDTYO38uHmrtXBLK1lVSTM+j
bp0tWeaclxaYvTycbxWtD4Qg9ytWdK6XRr0xA183Bj3AlAZ7XheG00QYG3cOvqYiwQulkACy3dYH
uAA4YB1yUGyYVVP6AuEBB5VzFHksTyoef7RpLXaNE9/iz4GUl7Ntw1yx4K8Q5TH+2hd+jzTW7+67
uubYM/rPvoK5Bm/nwaXntlo0pK2xQDzc7kJ/ReQ5hxaU8HXPkkMtuRhpbteb2PguXI9yYcYiP7oV
WLQsTq99W5Dgbtb9ZpohQPsohA6RXltcnyvbwM7JY/miQd+tMx29MWThiQ4QCd7hq7CgBRV+fCbn
Z+sS+OtE8TGbrPKQihjLK1uUsufJI4ii0JG4NL5fvdBq4nidBcaOIRGHyFbezlX5lYjy4uA5/ZPt
ZMEZbR7aN95B/t6O3GYiteLRH5fb9imNLevgR9lw6cMZOpBGje0N1VZA9mjTsT9Nto+Po7lU2rjX
5hDRyOBuJVdv2pShB97V5/lhxq55RMK6CbEcXdLy0sSzsyGfSa4n78Amj3MrVxW0PdiyRFS8hT2Y
rLA9Yax8x5irT44Lza3qCGatsHSso9gdt6pD4p4maA1Vf5eya8sGkS4EfNgLTo3MSDUN7zFY6dKJ
MK6y7wSnnrerScLeTmLlbvWQPcXmTUrwJtAxQ7PzgVXUMvNPNUCldDJZXNoaw2r3ngII38e2odca
/Rc/ZhvfqBz6k4tgyBRNtpvL+bYZeV6rZujpLtwDnA8qGJnUZ1XIG1aXKM7kTUIMyLvLIxfBNogl
F1ZeiY4SAsc2fkYydwo76fHQfqyFTYZowwNq8pEjEilD18jCMoLYvU/LGUlsYxAaTFbaEMQP1mcl
NkJDYm/Bve7RyeS7PuZQV3L8UTTWdwc95TphpLF2hyw4aXZBeTIcs8D8wnD4pvMYVIi+NLEqVOah
x/hsz3SDBQ7vnTUiVy061j1p6tyBrb1x6cilq+C7g9JmZoPQTpR2s4uGIkEdU0i0yCI4eLZFPra3
4WYu9/0w/uiEwCQ/ohhz0vwoYtJU6hryx1Bld8nAx1UlzFFil4M46dLqbMC9WKcFTl2Vel96IF1r
JwImz/W+D3EjcxzEG0r+ldLje4stYRvX4gaACdogT20MU3GPIMLkU05WxGVuEeIzhgF+oQk8ZTsb
vALQfhh9fNRpqvZVcZGt7dCgMQygeYhw9kkKfj4LF3/ipkqoRdAtbK1K8SSCfpiK/rlsM06MLH7H
4KI3bJ7jzF/2ueyQhHzsCqhooZntQ5o7Qk4xTmjGR4na9hjrMaAmXCwzGhqEQKu6MkDYdTFdEmKX
XRIDfmuz6W7mWkoWaTBEMO4Dd8IUB3J8jD5IOBMIOcvbKvWDs9W39opGI6d+wrWkumhH2fiCiNrf
J5n3WAEh2LRmbNOe3CnlNIcqZBzG1mNFZu7dLPrk2g8+z9VYPRWvbvKCboIRIT0xaULcgkxqj2E3
k1TOwaXi9gluKgZdnsf4PZIPTLs7fBDOZoyyn9vvb24XfSSVeM1GAlaqGBVqWLPoYp0gEOlmUH7w
jmcK1BuoEJE99pDkuCtB7czVC83cdyvmXcqBHqzbSOG74LkIBfhb29B7Gs2NFylnZVUD2XoWoNeU
B0Q8KMTRoYuNaO5OwOiPaBZThgADfHx6JjJJ81UXGu65HIuz7lCDWbFuaGMysfOExKvh4YEffVwC
krSFle7RqZmmunCMyqMciRKmk2WcVkS4NxhAlbZxdvIm2Fp0NzyXikOY6uyh7/GKWX4vDyMzOupq
cBYhN/mQHxuWwRjXOokC0c4drttPbc88UAKWLfggK9oJUaEISL3jaAzdqceF6ki1/BykOvFXIRdA
RB2NaAiSor9gO4DfQdaGBY99ZczvlmO/RwCd1/aSACDH+AY543aM63ujsqODL4Zv/tBTXiXqmIgE
SZjxYWIxPhjUpOsJx8zKVFcBZHRXuFdd5fnJ9bZIGbu91CO7HPc5KuRDKXlKx/4Yb5CE5+uJvkvG
e4khfM2g00UCEFzjQCmuSttc62J21nM93gzYTrdle8bB05ydsLibVXbbunG8nZzyOe0503SGz2M2
MBtIpw+3QS3huXSaoMGRErMPgSv6zjKzHfjZw1ffJTohR1GzUbO8EFHwjpVs07fhu0oTWoSh2mQ9
pkp7ti4tjaPotL+3+3zEXr5xa0QSTdPbzJvg8uFJfLTtyCBp0sjg/Oi3OKSbczlxyT7d9SJ8jjEp
rhpr5FxmchBb+iNyOJ7Ishzb4M0zFXYj234UbXvfGva9IarbEvsVJcGwvPeXVjp3RiO6QxhlB5O7
IETv6nvmMyxlHqVTdOFzRAcaE4hMAlOeI2rMvUevYuRR5PpBhTxdU/gfXtw/CCp2KiFmcan2eY5g
x538mkkmVrgpNLZ0mu225MG2nWupXyd+c43ODr9FrJLrLGnW3eqh7vB3SvD3W5mo05LlvXV9zpPc
BWsD1O9SFla5VSwRgam74oIz0NjCKkayCbaR2YJ9EAkJxHiw8KB0G8CJN/V8DcQ6LgcACMUUYUAN
rhkB6CdUuAxh0C2OqYSZ73z1IThdmCtBI2wy8MbFySrbZh+EKNnrmhUB9ghgmAe3A9esDWpEHbwU
aQZLKYpug87rLxXSYzeW5FpUPIVhLBCs2KU7iU8NWbLN4JkJ4NDKccXIW28Tad7ElkAYU95Zc1ut
LQqRLiuehywnZs9kNDshbyolM9PQb57YC6G1yfHBFMpWmxk5duSkRz8pzVUnueuKzPY3KUhl6Zxa
nR97oqZGpg8rfJXesWOSjdCEG5Jx0okoeg8k1Cr3e3el7P6WqF7A6qydkIgX8RqlTcAMEmbTtR4W
jU/BbIqXS63pd/2eqQVYDusQDPq9CufprKmlQ7Mu74Oe26+D8dKkGMVGte6wze5SEMmrmShR33Dv
jTnfDD0LibGLvBWbDYUbiWWRLqg/g8wlqWU0XaxHFfdD7h3aDgx/JgH7W1CaR751abUsODpvO3P0
r8I83pYzKGrTJ9rVEva2JaBmw7oh3+WWIveu+5bSuF2CNttJYzoGnS0BOc9QSKGqUprjrZctwR3T
V5+zcaJtmAbjOCb/wd6ZLceNZcn2i1AGHMyPHQMQ88zxBUZSEub5YPz6XqG8Zrf6pa37vc3KWEyl
kqKCAWAf3+7LKR/W8GL8zdxWfeqNcZbTq5Fw9nlWK+DejXkW4h5pDzk2MzX9zjQd8FpKAY2oypDy
pvmPZoDoqAxjWKU1ZtKEvnWq6JryOI35rYLH9woBgwRRp66QTMqTaHUcqGXSrGNTdX2Wb4wxqGH3
BGJ0i0u9QuCkom9M8F5b1YKtxbkpuD9TN0O1V4rfBB76hbn1OMrpI9Olj3HyrU8ba60V+S6agH87
ZiJWUrpMNsWZzp8fpeSnTPku0cXkjVly0fPWITBURpshcddxznDNww5FrV5m+A9XqWNWyE2sLsjc
JW39EDaLziSw002sKO+8rVznrBbWwA2OHeCwaY7aa5oH6OVMJhSbLNsqGMAIlCfEc96NAD9aURwI
G9iryLp3XY5uPMZnKtqIVDkdCnAxMHiY1661PrFurjpMzCPnXo7MxbZiFbHQat6mqgKcqIueUcaF
EkE+nFr796CKHeurgaw6pxIkaTd2vp06aRbPN0yvGN+wPb7qUbkKR34OOgpBh/C0GPrm6VQ7zFMf
nTQ6bNVaP2QGD2JilJ+GI3axVo0fyDer5nkUrnCoPlKYeHmDHzHUG4x5Rb1J9SZaVWw1b1YVXHG8
0X9ASvXUpNAgIhZ3Tjq/6ExDmyp8voxjgbvbree9wTFiIXqlxpQnlZsSFV6acUtllNuyiXG2dlv6
cLWGI0ao8fj3MxTS8dg18lOhGGDz//9lKHqB4ad1lshW9om+OWeVMTv0xvzbYuzdJXGZ+0GnM7+O
Mrw2UR95qRhqIsezTnPfu4nrfC85xXkU41kLrSXZVJYcjlpH7W7h2PY3+OQbkQDFbMLHENvyWMzr
PjGFR0FUYiwoYFQ3TsM2TMj+LSm1Xdg4HAX1LDm7GYA7xZ4duOrAzNkk8POd5pE1ciJ8dxjY//Yo
nnCNyAI8Jw8qGjZG3oJfM4bo7AgSQYo40/IaHuJUHiVlnOfcVg8VIZqDHprfch4oWFA7zx6GtR2Y
wofC4QWuHq0EC+Vihg8L9Q8yf8ZtXuvXbsa1gFq+Rqg5lmVB/hezmCnR+hudG2RfeagbxbZ3Qd+I
IbcuUTi/JEOmn0qQhdc25A7KtsfA33K3cvZY/BAQMdgX8aOQ3+wEt0phRdxhP5PMyH0TiuCiM3NI
VUixbR5RD8lufZ1ODHFp1t3bNn1X2NI4c5rxyqBGJ8n0U7dM7iatMFO9NjH6w/GYqPQYAKnESuiL
QAbbpFJ3iQLfvALQVuNES9wm8k2IKjye7K3WddWiAIDqP/F6ammfooGHSPKKow/Dg152Xq/2V6Xn
CB1VT8h9VSxbucdMhmoFuow+kEdV6bqvhQakZKLqjtu94JsbCIwZ/YaVKuaIKiIpPRTzpYE2ikBy
MqwBk9A0JZSLdO/Q+2912rc+W7Zj0LjJBtoauYFqYKjO+l3wNQ1B4OWANBaTnAtifpROla7+sPW5
2lc9tJvkHg7auOZ2++RoaEAApU6ecOg82kce5CzuqSkJhdkVJuiefSYczCslWcpSGSq2BiJNV0am
Z4e5MNgodEp5CGcTk6INJ6mJD8ypwXm0AfPr6EdeTtdcoFQ4osuvnhawW8HJs7eVtz6fik0/q+fx
aazWrIkDJMlwBC6Tk1F2AlPJjJmNpCsgLKW28sr2n8MbXSA0uTWrOgP8lBdkYmvuaohp1JSRWzb9
imM/TMQ+XoHqXoZ0iwFC46fmxNQYhgm51bD4iV1ab3rUs8mZMR0ihcaC575QOHHExLWojsBW0VNg
QChvgdg9+FBT2qWpaQnWa4ODFbLRQlCd9zzmayvKL8APRhEZIvwT6mit7VRrD38/tOCD/DQHeR42
Ub4oYzZdZQ2jlsKK3Ry3W8b/Fh2W422ms052w8+uojxAxPUTbNgcrfYzhXH6HWLFZR18qsfm6Uzv
3jEQUGvaw2p34QGMfB+ann5LjXaxjMM+4Hac4W2cdseh/4hDVBDpTmeWYJ4aNtXagK7OLCOACDUD
qke7a63chG7JYh92oj+l/cLhpAya5Tj1EspXH/yxJ8tPUKXp3U0tX8XxvYrt77aWz0lIbT2IbRy+
rHZ0yX3WwAEjdE9AAWwJQKpZilIRKOy5+GHatpIxTI+OEMGzVRyKgbJPgymCYpI+mW9zkc9riJqe
CshiXSb4empwPID1KCvLwRf6+LLrxdR03ClRjdORQUE4jNZ5UYs1t2EUIRNNYGTDlRrlJ6mGj46U
DRab+sct3etsjDiHLXkfIoKLYxe+KZWJfQPALy/rWumDX7y0MOdSCrQpLlk6IAPx0NMWG6vwuRsU
8iW/hHbaJM/uybDbqtprO0iFSWz+ZeNnJ2A5pAxo5qltsntq2Sj1XbmcsiJcI9BDL4MXDl3xkhQZ
6DH7fRbvmhF/k7rjb1lFCADsbRaicU92wvqAtQABwbb1x6Y9giOlC60v80VV5OxEodqyDnFjlLFz
FA3voLPqZRmDz4n0beDOZPsn93fHcW6hxs25jqPX1P50gAejD1qffRG1XhxD/zIUj7vkTAJQq5CT
18TI/QmLy2iIQ4Ezvp4bP52GY0xWP1BQbhtAPwvKCqGFzPyjOYQY7Il2hVj2V0o2fJboNNRNnB0d
GStvMBhgnbegyLVsAzATiXw+0bGCgs6Xb1uDADRRIrVpjmENArVCROWEsEnLdtWylKVlL97FobIR
FqJSD7I0dupXy32xKpM8HnYoghB6P/PkVuPVAIYwiyK/s1Wx1FXbemJQtkXY7nPbfMtmZ5+1MXUS
Oc1bXbMk3hXX860cnONzIQQjBMszyamMo9CqU5oPYWlvQRrn7KScgSagGnAWthlbDT9jraH31bc0
eqViUHUhCQNORfsxZcPMJiyZp/Wgyu0UNA3iFR229gDPngQMdKyTOx6yzGrXs4oo2jvKI1GxmZXj
U1yZEn7j6G7h1G6aBF6t3rGIG0kJsNAxNCBimv4jxS3L86PUqgNkFgbIs8PXj/TG1zLqzSj9Xafk
gzHXnAQ+oWjKt5kdA/Oae2ZCCh3LTmP3h+7pJvzJTkaT2vj020RKgG8j29qxlhL1zj4qunYqPXBX
04qpd9mhb/JI4bLWWXBTlWO+zi3m8OpLVwOdJtQmWgY6mJeeKLew1WP23GeWrWSjxQm7VUHP2+qm
BYfGEtTYup3lpWA6FmpB007Sn/ukvgx29KIKA/WYxYwxKKu2yq9CQjaxw/DQ42SXxXglUpg+PS4E
EoyQRRFZ9UaG25TKwJZ+GhoGHZ9Y5bnqLE70ivyM6z45yZmQ39zB4s6MsYGghhfdaJu9Zet79i7F
o+O78aewTlaz1Nad5nS70WR6Gmun24LRvXHLZxPUWK9F6cw7HYp4EoMlB6r9neux8GJpvHCLqHdA
vjgbwb6zCx3ClJkdQebi/ofbyNZyCNVHx2rDGEMOWDEn/3xTsQnm1a3RZI1iP2tsKLvRC3MG0ikc
vxuSoxy7Zm2VV3XBvLIiIwrHgNxy0Bce4Qrhh1hflm27Ha03cGbhRh+HcqdPPbojkBUgi/VLa0F4
q3otfZGR+kmEXMCTwDLnqD1mBLuNN6ruPMqwXgE3iCGGSd7zKUXZkOYokx01sRSEdVeTDECMuM3J
GH+XuWbcNShK2ANmwuosr7TRslajC5rGcZByTeyTyawepRzjE/mtzSSSG/kg8kixYJ+Ji61LB0wK
5RnLk/T5YYlvx6D9E572xQ3N4iADes2L5txw7tvbqzxWG9SFNkH2qmOvFJzBtQoObQb8YU3ir9mD
XhmSvjlkLCSQFmOYnqHHwVghcNM9WFUrFwisYOOaYaMOs4VbL140ZqJdchc3qs6rQnIUiE/GLWYW
m7qd5RHkG6SbBJaCvBN77/ZNyOGwYuWepGO+weeDzTGn+nw0Ko0sxJwdqL1gMLAIgiOzqgNDNikE
Z13YXHeKprW7pDcGNDZKDO1nPSDLutYt/iR5voMUlXBtxt9j5PzYBJ5KVC9WvOXdVHvfgGFokFIg
lQY9KNScYx1Jj6IqD28EZ6YQ44uqbQceSCytXxoLGak6FM9zf+NPtbXv1fk7UqzXfsbQloGbLm+K
ia8Al4B5GiOE1Ylthx13ywbNyzMKI1zpUbjt6rdBx8CX2rAAA9u+QcH1/7pTx5ggFktaqu7i7KtO
tK2htcdQwn4u+4kMkSN+i2o212VlZ2tLo3HLzPtoC8h/OcVjdrCl5CZS5X45gsuCvgRmUGLrAaG2
MW3eeDo3VJ/wcsbBqvkzpRUn0igHk65jwEtMPEH1Rom7zLfI15H0a0bY6t9VNtkbkwMkmRXJQIif
4cVMuOC0jsiZPoXvYd+/mS0bV3iYNzuJ12Xmxj5LXEZvM0D50BJW/AzWpa07l7agPq5CDt6WtAfB
y/ayVMx3/GmcIa3qFwQ1okFdtVRgsXq55BGa6On2/7z3/5McrSDp+t957/+jbb/yf/fe//Mf/OO9
d61/UcoqCJJAxqbH9dnv8U9c1nH/hfHLpO7L0lWHOAkxk6JsZERK0/4XJsNnXvZZ42FQ4fHv3ntM
KSb/RrPNp/n+f5WXpS37v6YpnaffntC/Rq+1C7FM154B0X+rAGPPNcDkJnOnOTDa0tso+5hNrIWi
yk3uaH2G6jyuiBC0q6qb+81UD5Ff5drDqFLnBfWaIUtRP8KsmZfprAhIajoM2RkTuKzOchb5KWEK
cgVg13gws9cRlBNyGM9VY2JDp+m0+TXjjn3NHlPjtM1mEqUKpw0k6zrGtj2etJzDABt1UCEOZgin
JYNp0dqDZWsAwtVnzNGFrB9aPYK8lZoXwMXwJKDIt3w2tnBqgbeJGMCilmGqbbPD389sA5FNkHfh
vJJ2OxaxnqLPAqqunf2Mw1VaA5M6/jxWvBy+ie8VljWuzBYS8ohwppvZKtetaJkF9d4ZDJZ3slqY
RoNLvK+Y47tFWal42av6tSyZkQbt7HIj87pn61J2meoJAFrIQzujtLmCu0Ez1Xpm1Z9iaYF6sQbL
wT3DbB6qZno6sPiVbUUA7pC8zf6bwdL2YMx+2CgKrVGaiyDsgGY4WUfdn7Bhrujskt0fK8ENVCLp
jJLBTs+0chk5zi1ALl3q496WyWXkvLXCR3xj7Yi3E66PS4lhbQ24cJtjWrUR7odoE5mIdWU5uUun
VfYdd24AdP2XBkh/Cu2UM1x/dntmMTMU66K4ThZkLqh0TMJ45ykCgEYr3lgkFcs+Qt6sZoT4slUP
gwk/20nCfT4B1uoiD/9hsWRfgS/QVzR2DFU6rUtT/yWd9E+URP6QtAcSvuU6EEDZO03JvYmfL2Cv
YYuQR9NBFvykSv/u1vYlwMxDSwhalEYDeD7nOMhrpBBHYkXpa0KduayIiyPUDG37PofTPlGi3yn9
pRD8DFY9XX8ynLFgFzzjgu1jHBtPFYCTprqcHfoJdSDl+IZp/NA/6rgBIT/TeDhD/52lfZ3N+tfY
CPQL1q5T/aWZGgwJQlYZBgcLlh5/zIFN7nZSn8avdovjTWAB4g0PlA1blR24HO8q4zFq89LSm31h
1FvXUN7mOjvbzwmWZ1SrRGxdh/AcxbGvplvMw/S3XzJ4r4gJ+iVTOk5z2LOrMWaJwVfQVeWbjgdm
O4sWrhgaw6IKmLdSYpcOxRBQHXCAjhulbz/dMDyNyC3Aoki5mkrFEhR0Y0/nucPwgKWgrNMa0LX1
ixJc5koOLvkLj67fttV9IPQ0i0KwwqeZRXD4jbe9EcgrxV+btEVzTmfnEoDMXOYTfCWKJ/snM690
cBW2uQE0U6oMNs+uVXw2CJtBv8trF4LhhBHZkvojiBiA24jFXKLT+zA4mbJPK5X1xMj+Pui4UsOS
3wsaNVjMCZIHXfP39umG5g8g5KHWGhol0zDLWoDUbrxQIE3S9po6WOtnDSJJ84IKVYCZlT+uiPMN
PgkFm6w1rVpDG1aAyKYNqf29qk3RUtOV3E/wL9UqapyFbsphns40jtanNHK0ZejqWCYX0QQ6QAuB
xXcJJFGTXZ9ZRLu6ibzSVh9mXr31tnvXGqooi0HzwJhQXDNpKAejcVXzgDR1/SSvjcUvJQLtnnMp
slhn293HM8tc++5ETBFR+KwF0S0KXK/QqDBT9OmHCD4DKz9piuaDLLvLCOsT59kBWvoXXWzse5ps
S8oPh1aRfA+oaBmOnY0dY5l13covQi5dUz8IaqBPiY6h0mg4JYz5TOMPy+apmI912u5HKYFkSmif
KPLzstPbYUH0gNTsQGE0x8flDOcQ3aPZ1VH3/QQizLFO8qqCbGyjsgOzOfVWUR9j7lzWoR7oy5vV
t6ZBkYDLBsu7djYzqNal+vwpD4qyz2d9ohSurZ/2ldqvMSdRR3NwRI+lh/Kf3oqbayZxMZhxHdzc
2gpXeTvOD9pC+Tsw7y+GLippg6y1e271NCwFE2vkQNSnxGjpLiknvxB27U/Pd8vY1NOFjBXLPRGd
c9KUqpDt0U5tvN+ZCBbSHJLDkMyuN5scJiHFll4aTvOVKS9bhSo0ZVZ0xt6QyZU8R+pTKaSQ4giR
ccnI+NHcHF0Idns7ybsN9SGSNohcXPOxZ08RU3soM4m7FqLWQhlKIIZ9MHp92urHMjWrVa/RgGjq
0ZuGVF5CBb2KxK2W+HoR1N0832BqwhgmCiLbYLrxnA6ateupxn4gqK71BHuqkohbZLvteqrKcRWy
lWB1lmzrXlunZvmRJkXjq21AK62bjr5Cp2FHmbQKJgNxAh2F+wkR0j/GlFPrRMFXFj4Xa6pWHZto
alcWzcXLAGvIIjfZlZYKBYglVGjjibay6w4PV64bX+6CCAE+yDDdkRB/9pL2sMwBY+/bOJ5uhJt0
ioJ2UVwke+ZwCONxEO+LLDmq+Ng5bzvdvSvFTYOZ+gn4RuJAxSJCTSQsg9nB+ikMeap5fsBWHTiU
0J7uVvh2WqtCOYA8NiXm2a36ZD9UhdiBCR9XAX1ct0ZU1QqnNgc2XAyFEi/HOR++BwJhbayCqMdX
QZlOHEy7pHLStTTs+uhiT9iDP58Z3jvj3mBBwdlhKr+i2TMSnrKAKXHBRCN5v8YqkGMFmPaoVniv
JZhiKXVHtnnuotIpz3ik8UhaMWx+1LnCGYJHN94E1I14aril9gWgnTl2dyT377ZaOsvAjLuTNZti
qaVj8VNUZ3w44bddcbRsJktDhqYNrAo5MWV97mGlU++t5KepOt10lpn95jRDTWaMD0rJRtjBk7eq
WKuck342n9t5qkx0Ge5VjJr/70Nrunjt4nPFbugcQn8Qc7rRmVaX1Po414l2Rradk/o1KWjx5PPw
c6XakTSbfq/dbksnhrtxwUH4gZuyRI/G5tXucaJMKDq3DkLSyhAflEt1p5iEAIU/KcHomP5jwzaf
FnL9wUxpHyEJ4DY0ze51ntmlQkiDnxVUL6Mcm4tTIy3+/YBKKCeqDWJxwI5NOosLfzkpYbfqy6Q/
yeeH3IwuQWOqS9rq3T3qvH5ImmERDfqZ00H7BYxso6s9aSa6mrZiAHxn9RLXI5x93yrZqVuNoV9g
bu7o+Ip4SfLXSOpi3fGUO3W6pfumOdCJKrHZg7DDSM46eh9b9P6UlPA8T6l4uxp5h9wXHmn9BdpC
wMRKEnUbmPqro87R9e8HbHvPQmznnvI6ZF03vocNd1o6ouuLnRvEcKbI3trTrBw7o07XVarX5zR1
t3OaR6+EwL/Sceo9ep6AFxpq5cMRd4DcTdEpq3h6CDmuGPpf3CnEZGlMy5js5prSBtKJ0v4GNJvs
Os6tDJv20c2IsTea/VAqRBy3p1Wkcrm92va7ZonG16Oe4XJy2TSP9lul1/kh0BWibwML37HXGdAi
GHmh4GCfRjxsu0pDlyjzcBf26XhxYwpDc1E4By17QkZr5AdrEvppTvtbLkR0N/gVFCBx0WUPN7sy
b5RuHA3FOHeNaZ9x40yeOblyr2EzY1sDwSeqhj2+9XXQ9psucy84JBd52KsILhaIlgEmSaC0YM+y
iyFj5uJy06b6AheoSXQoCPrBy21uJdi9z33fZIcopGs4TwUm2QhtV2mN+cfIgILVCs0kAi5NPPTz
Xkwuql2Jtc3J6+7692FdW2p9G5NQ22Tw2siwVv29r55sLm3mTgB3j0GddXpb6uKfD/TP5YskZ4cp
ipznNL8bEHT71YdlswvbGlAj0R/+Sh3eXM/Nld9ZMYe+yp2NUuHP0hUbYFxLK3ieYoJWw6zINT61
pbIta/s6dL6wsK4NmYOTFsMdVLCFUpq/5kGBedd9GWPwUSoG9KAMB9UoS7/DqrPsJKYUYeQr3M6W
RyFTtOhUYMOsfNp1XNbWTqPTTQrnaulWdXJKd1XlmYAA3Ynd38/+fmjSIV+oBkgjU/LAqaNX3Sbd
DCcGF0Ed5S+l3FVcu9yIh/yYiDh8GyAFOYCet5GNw0dVyuhFloPX63K4/v0nLS8/RMTd0nIEhpA4
1g4Ur2sUK/BZy40Ba1WgekOIj1JzRthE9GnEyQE+5aobaVHVww875q2hGp3PDEdgjwY4yjNeLfq9
5GvCncFv6dQD0MyURMql9nI2U0uCcQb74kA9vCgJixaMgqfqVj/yR/Ma3G1bvWCDy3bW+1SqNxxS
Z4Uc3ZKQZJts6VxaHhLlYl7tY3jQT+aNB3WVb135RfpOuUpRrFT8SjW6Ymz8ClHurbN9VLeKfMVr
k5Wv1MHnp2xvXGpjxaNaZ57e3m5EBOLnE/tF6zXaYJ2iPE2KpV17eXOV9jJiunwIt4zuDNSsOfTp
hpS2aGr4QTngJYj+ZrYPu7i5a5nLWUiIjZWT454QuB8DJ6Hj4IS/iYsHOw0H0zJqodnkKaeNidVL
zWUjr9ODKr2CFyL9+0Kk9sY4y128lNnrajm+dGcdo9KjvVQ4Qc7mH+dHlbvky7nPV9xohs5p7cIE
tljzHPaCs0bkmMRKcJ9QvXmupuoiRbQncoji4GfJrpf5gt0Zd7WNPm+d6Mt4b1718Di9W3cRH1rP
N6djofpcOMPiVPQH+s5gKNbpKv4w/7TK0fkZ/9jikW/Z8Yekyvm/7FWcC0K3B/WSaWvI//A3oOUc
o5p2iLMVn+zK3lqrrMbjHyIMyJULJjjaNpq2vqVttWRTva5B/uDfXihTvphWkbBuJqzcD5fYXZ2h
vfjPVcsHHqp7VtKC1Hpc1bp74n/NH0Cf4qwf9Vv4ApVvAWjoFCeKnx8xxG0IDaqL+JqdZywPTOQL
Vp4vGt9lYPU+Qvcy1oIXycB2CxL1GZiCdrOpSO/Bgk7sZYmRhBIiQUKVh3y3FFLrNkNZvLmhcggk
X7uFY+lDVSfFrpITvFqMENNSPWd7Tf/kbyX5dvdkKsSXfBsXI1/8tTTX0W3QKCCDkU2bIn+9St00
3L7la8XlIM4yMpYFpwfjvfWwG5ajl7xpJmashXXQb2w0P8JPHZPWWTXfKCLFyCpgpc6b9BBuM358
e3FhDRi/KLfypXypj6nweqrpK/y6i84evd+uW66JSa6tSzfu1BrO7Zqrn5Ahh/iX+gWLwCLxrKfM
/9xDaqxBvwOSzadF1X3Fh2CTqgC2g5/nTZOfFaOyE+5HkB/Fl/HTpzvn/nwBgod9698UMMkI/iCh
zO3DZKzHKbVJxmjRHoszKYGqDrZleIu4W9OF17PuJ+q2GLzauJlHGtUuIK9e5rf0s7q31wL3iXF+
/uWHl846TUcDQMZYbjmFZJl8+dETSPtd6BTbZgpXfc8uu4sn4ZnWvmg5z0IV/iIpixOFB0vVD6vp
LUvxpEA9uz8rSJJrfg4hYVXXsNmpHM3l1R5u4ydhDve1uTULyTid7AGa+mxERntheAFjW+g34ypp
TjGezRSyalWWa204cpq552qwEZvkmvDAc+zDRt1Eu7E7R2vH2Co0Smym7zBDVCKNMveYIRWveelf
2rtxaC/1w+H6rF6dO1Ok+R5pHyQq4xcrGPZhs1X6cp3kzkqVwSW3amNv5/qpqpJsq6g7p2YTnQs3
9tqK1xxff7gsskVT7dsttYjLGA6Jw/2+OKXcimgjfAT3Rje9t3i+WI5vISUEdKf9qZLCYya9lvoT
7fSop1K/DGnOWADY/RrsTZksar7RkvtXSEUCMwXKlmV/m2q11I79qbyMr/mj4ksQ8NlJ6o+TrVD6
NfJKyootaIetbjlYNgJ/TRJ4kW/H4g+Hm50xT7FfJ67pD4r7mFsq8wi8qiRiRPTOYLdPu0z50bPs
j9Cm+lEJZx+yy1pFrWHv5il0DxXw+rUI2+kxDhbxHpDIF2o4MHgIkq0AgMJ7TYn4VmYERxJrku8U
lnkFWNxngbB1flo9CewYv9lnfGRxr76DIHbD+itjl+kJnFLLXZAMaL10mviONxrzMZwgjw9C2VW3
4iZfdYRDNezyFW0CHcEN6ycxeU+qYUpC6b19F6VF215jntVUfSWRomNj0JBv6/Ibjv7eKWGajV33
hsdH86rccddBibUQ7nuyxQB2R8GNlsIdScfM1nyHGLDl+VTfba7v1noeOrRADPt/PsUGgLl8jl6N
mTui0+v7daC+6iwlF/7g6OM6EfzarD44NGN6iVAzN4ZGWGjAeeBrlZ5v4Itourrtuwm8gW6fhCuw
MPz9FHXpTLyxXAUlP1tZ2MOheX74+5nr5PeYlgI/wkjiNJ217HctfN9VpxGDDug6/hv5iU8pCMJA
2RTD/LCgArrp6tbpDpOkGuakfLWNa1IHKTXKX3sLJ3olx+CEpEZ6tldGv2h4n+cyTdaxmO5RkjHP
xzOuUiL/xNA9XksaQCez8qlBwkGiUaaQCy3iiYfVtx/d/OTKp8f7oJ20RperIf+yttSAip3cGFXy
ok3MzjmtDtgSjT2ud2OXI6ZO2qJiR30faYlOmvYTMm/OsXAvXeILEDveiGlSC2dzsrMsHpujKI5t
U5dHDDblsaiyG0adYmvDF+ELmTNB0hJzdS/v2bPOT6QkQ43z3NPNaGVlvHmDfPfb0A51yQRJGvdT
p4hjlWF9nf60YUBljMe+gIYA/V0gpJ/GWG+w9rl/MsVML2VQ88rhS9sEYYGmOkwbw2mTo6VH7BFN
VqGRRftVk0McNGPVXrt9HRxmy6H2RtbcrTvkAepDswE9iX5M3WBdTRLx+XAKX5yP+Tv9HF7aq7xw
F2lBD7xx3UqtuNTxvkwKa4m3NFm6ZYJHpsgIP9fVJazHo4W1Yk8mgHImCBwPWymLdUBfzUoATmyo
Sn4aVMHRPNP0BVYagQaf9z9mD0K9TUoE0ySKmIkQO/Rn3lf71YaILZiG5CmipoO18zRjlx2RFwD2
lFP0ZmkDqcLqYmrGNzb4adFpkqu+yz4GqBFZleFulTQKlPYakOZIpSZbFcN+5bT0KTLwKEHkU6Es
1wUtDgEXjFLQHWZndwpJNkUIPVm1M8xMjf4j3GpDHRBKSETdgJmvWR2fat6dK8nBYkIRX7qKnrH3
JUwLbEJx1E/dBW/ZK7I4Qo7w0pTaKfDRSH9t6DBjZ9KbinOj1J+uVPwqhHky74Cp4l5GslrOM3Zs
BzeYJW74gxdpZ7xMXZf6EodD32t/jFpuNXjPG0dzP6c6WFq20q4rVyWHaIMPUelmCp75R6enICbH
5Ugc8hZbYXvugk+l5c5BHpS8S4kD18w14rzx+K5JlfYiFThmL4P1I5nr+GJTKUmVO485K4dRqFtd
s8qTek1g+h0DsLu1qmuW7nSnm9fVkFerEct/Y7iXGRvHctJbr2rTLyZOpdKhxJMVWINGiDf6n4gQ
0TrQu/hLasfGkT9q1riPOsS/ZUaDPyoNhSo6eIUOSQ6CerUyggDIUJH+kIxH8WQHMiAHLo14Cr1B
J4w7glWPyVku58LSDoJ+JmiobAgN1J/WJlOuPSUgwJVOYSFDDdzusLDsLSzNdNvHqOUj1sm+NK89
Ra4f/G7KrbBqavSuYwwqIbeyy6DwvH3tZPSrsWTByXzWdmgV2o63Pt9nQ3NZ/PwDRyHCPaNbtLOi
z64L7xleSm9+/iqN7kgNGUNRX5sceYdmTYs21o8qcTaUun+Gbv/DRTwuOQ8WS7fov8mLWzgIDIYy
xfIGtWYgpG7HCy76fNPyKTzTeUOWsnftlUkj7tNqkq/dPNnrLa64eA73haw+itrlSRnbIIEVxGQm
MBh8AtAp/oaYO/GmD+U+oLr41Z2/FbyqHpkOGt4EtFROjOQ9cWaXBKxzpXltHVhoQKRStB8O0sZo
LakGOcP66TC4cMgsZXLKZ+Hb9CAsKY3QjqFLYaCTSYKqo+ZDZXmfR56rra6Ea6PvPbDraClJVK2Q
L+dlUJe3/2TvvJobx7b2/F98jzHyBqrs74I5i5QoKtygFFrIOePX+4GmzxxJ3Vb7VPnOvuEMW90i
iLD3WutNSeHvcwK3Zo6RH9yKS+8XzIDtzCa86KmpDRSzKB8wqSHqO0Av4+bKJA8iY6/F1aRBRUe3
g/AESuct+S+UtOiiYa3AG4w7Jb2CvJhdtdlpSG1jB/XaXWRUF+jBXhv9DCZAEDyXC5ApVq6c1onO
paHqU98zi1VU55zFQjbnBJK3WzG+OEX7UBNRs+ownV4hRMEO2hLRFiPzncwYcP/+Envw3by+XQ8A
SlsB/WXr2BEI6tCARpB9thOyfY/0/hRBddyIQdMng6qF88j3RmKUgeZPrZYdaBtHIQ3rQZg7I6nt
kwV945zh1kRs2rAcnLJcDF2IfDDyzloH5S/A9gdUNoOINsjrHPsMRnT2umpuEy/ObvryPsusesKW
0iylLsJIodaDS8bg1qsVWt4kRLIlef6yTIJhkQ8ars1BSuIx8rW5odhzSbPvictSCZZoz5kEqOvD
NHWHQZp6MQkojbhEmFmOQ825CZUSv9SBa96o/DIMkk1arxu8QowOF23Rmhc9RmjlSmkP1MQ8XNYf
4e3hWlTWOxbOBAl1cZ0ioVONcIqMjdOjjQ7/ZUg8WndKsL4mH27nRow0Apc0dphg9cASRvzYFltN
E4aADccObpmP7wX+TljhWnVCDKu7CR1P27RepU+FAq1xMG1mWBGu6A1Ge5qE0yU0p4tbecVayD5k
UMmeDWr6QlorwAl2FW7SP1Y5RHkNjvGkk5xiKUjpmeEtD+c8w7uqLk954xs7vA/2ZIMuyw79YGS/
DYlEo8tA28ZLayKnBCjBIGX7lC22Qdy7wlkHVCQTmw65J3cZ51PdQCrgKO8chHezVLQQDKjUNxDC
2O2DequJRixw0mGCKz3YJEodswBjttBOBb1/t8VCvd2nMkrcUGyi8mgO+84zkLinLqCRlzyFWd3f
JarXrwjHdFnuCn+G0Y/YZGr3o+wNgY8QbkAP2pB2Y553t7NbqACNw60uRzG3erlUE3hDuhKvc6nO
b1Uv38HRJ1vRdpV1bFtHKLX9GcgR9yCtRsCB9ubJYxqHqVfz0NUSWGdeLEwdxZKnevqSvdieKkFR
HwyvgKUZqfOc/Rc8XdRbRCbWpIyyeGWF+ExImR8va7nDTc/TzmGkLJGqE9zSSre0JeaCXeJF8iCx
50WGAQ6oR5qn1bpJQI+TnlaxT1iGfJMOtDDFzBlg3Qst8c7VyHwPB8rUd/jWjw1x7IljWrk++JwY
ZH2DQ/DHl/c/i0ILrtb7TxSja1cp+yibV8zeJhuvpVENewP63VIFSF9KVabdVQ2iclt5CBPHPqcK
FayRa+oxqZZ4SBe7qo6KnVuHYu632J6BDZhbNEjGFvSg3bTIud7fVV78A+IXfmOjJIiUtCSZqEiJ
+nxTZ1qzgTqrUmKkeLI0i4IH6WxLfT3D4Cef5MImb3p80YX6hrygXLme/OI2Np4ChQXAW/Ur6AfU
+xwoKw/U/kaOqmsirwChvPJKuOKlkwMLmzBK4DZu16KLmnWkuvQDkHJgzYrqjvE+0SeYX3RFdEDG
I7M8M6OvsCy4qaLmGOXpDouE6smNbQKZHe6avkWgq1ZCOwAIPeI+gNmcmyi3GCUAlsQESrgdU42+
HKSJlsHSxy6eoZmvQRGtqoXst+4PmMNPGBMQexa5e5FX8RjWpu50FvtFYcf6lYhrPsQVxilUT/iY
23PQMHmVhJXxQA4S99loHF2XjBKUi6K48jUaidFfmhkm4SgpgT2myLbYU2JA04frVjgE740v7//3
77dqA4O0wRHeMFARkj/UhNbRSrJFTgbC3qwH5wiRwTnaLTYjXVpoBFCh/bTsdKqWzMjcB00bG+gg
wIq7QAs8aAcFVz1kM1ucSWZIXRGB4kpGrnUyrHsMG4muzfC2CaINeXk+tRUGPOidjPmd3xPX6Hl2
jLtIsaNukcgXlgwCzOGOFLZya/ZRw3DVKxYdg+sRE3+xOrTM+m2Q48o0KAX1YH+X5Uif6NjmpBOy
eWId4cqoPmGBTGKr3di1BuFCGY0PA3HZxd61lTOOdw1a/yR32QQ6W8c+lUcYcRCGkT1bAPF3NsiU
7c8HLOekgplxBZyciJw4hALjubDzbntCb0967GNohmJhI1UzN7KCd+NgTYlQb+bEUfkJRQNSGWPa
qdLKhLPAKEHCoiqYGca11N25MH2mfuFcyzJuK7KtrayGYX6fDe4ae0dSUx0SDuv4yuSRKJFnr5ss
uQZEvS9UT50OzCBrdrmmSTGRUfa2or4qmfksFeLZ1OVuJtGMrKGJHOoynuu5E/JE6zjP8wdRJ79F
rYVHPPnyg+7HR7nA2QMn+CUlTXlMag8HvSjVXzAJ0jztxVFK+yjgfOGJFcPtT1dYQtTXhtu5x7Lu
5g6uNzeunTAioiVYYmguw/7yiSeDTvz3W8Mhx33gwswSzBnmao11ZG9uLBjnkart+1YPlx1hrNgc
SLcu8aYTA8bY0a1y4xhbZXdV1E8V6QV0T8qYtyyH00QjggUbbG+V9PmNW/rZgR2+QmKdTFMq9zuL
vIAt7mKQoiVPPdvo2DD8H6YVtjBXSeoY5ERHEaIOe7gYY4Iwo2VN9o2rBje6a5q6szk0sywI4nWQ
VtVGZLjQDpRpU6/GMN3sUalUQ/UQJy3ebpLFr2Ccc8g1ZtV1IHTOdEsCSmrvArOWd2QYg0ahIXTk
R1XSQG1FJUinTuDI1GifkTEbi8GG54XjL/SSsozXReKhth6cBfX2KnJ89xhhTbo1h+RN9R0Paezo
ZWSI8my50KeT2vLnUSPOXSZQ+5CN43WbZFQcQ9/pMYgAw4klmN8NdQ7WTnCEQqiNAnNOz6+WA/F2
IXa5jpogI5NwfMW88eQLhBbERadaNiXkE2mnV24GDktPzyTerxS7J5MNEUWZaBvIxv0m9OUFchwx
lSGBkjMXHNKivXALsLqY2cJw43bZDz0qBy2YhI2tTvVS7VkeY+TlWfaECKWZ9b00BzLJF0Hs3wf6
lWpH1qhmdadoL+izyHSYGaJYO9yFC7vtt9WQ6ghjIBR0XgVy4U9ThdGnwDqgSaqDHBGP60A1YkhT
4beQTfmaRPgq6S3aF1sy9F20EsKV8PMX7SRXdZqpxL6uSswTHKciftR1uqUSY6NQilTbuYV276Oq
QDfrHyuiEMpODi+KM2B+AS1khdnVVC41fcGGEOvJHdIAfI3gGOGNNkLEakWpXVeLDpDzhSKVDZFS
5NZoLUJOJVe7GqwcK8gS/lNoesugcIO13VnKMkc2sNCLYdQlPEvEZq7rWtE2gwaSUns6qBklpDkw
4Tb7bUxLBJnCOwaFOEcaw/rqJlXbH15mdIuM/KSFmSG4uddLXYOxL6rt+wvrTV4TR+1VuFsUOmoq
MMEFcyjvpkLDP8uIe1zio1Ofe88imqLDpBlzCzAnJ7nBJJcKUqajH9RqB7emmH2gJ/8u9OVzbM2v
nN/RY/4D51frahJT04pAsEsc3LktEGFFYQJ3DvWoy/YcxsGDqoSLvtFnmNKqEBpgsrya3DGQdmya
ilz6ae3+d7rRb45KYNX/IYrm76OydGYyukqeDr/z81HlaaKzfElgJt1BXmbjpg1IdCk3cCdOOihi
n/zoQa5kjdgRPEFzHJlOnfWUjvrwuX6tHvS9dmXfNPnpPndh3xnhup8G1TiAOTkns1Cv8yekfbgL
C/UYX7T7+tJfqnN1FM7aRZD0bBhknJAJl00WcQ27bdGCwSJwmAgJiaM/GgPW9B+VCZrp7YlNP52M
tWrjS4QWfcbOvv3+QinW50Cj8ZwosMcVHZd2+N68/XxO4BqoFYrJej1cqaeu3Y6SEUQr6RWB5whK
M0A/h7IXq2wTLIiAtxhrUxqxSaWj3TSs6551LJlQ6cE/7Cf7kjQxQMNTDnxI9vLa4vzMrBFYpKnD
Cxqw0fAPvk8KG4/HvqSPgYQT4iZyVPdDuOAg7tE7tQZTWEbnmya4xUxLfpOzA34R/VOSRDMiaZOZ
0HePVjeBACuWtrXfyoAzO//iPw35XrtPn8r2KbDW9bCy5dkskGIk3ptQXkqrQh5m1h5z2Qm9EGGx
8aWhAMWsy0ENbS/2JnGmUX4i/geyknYTXrSXEvrV2/jx8lV1Lq+ty+DPmqv+dgFYdmEIstNPpLGP
F7zkgmNkVEzNS409ajeptbRZYZJMFZbJYg/LQ5u0UQCMHa6GRhAzG9QJOqLgIQW/9LFviM8WmGaC
a5OYQqUC6+TJd0E+bRDQUwkWioH1bUjdZ4ORymClw23yWICdwmeahlfeCbOayYqVfBXtPZBW50Al
w3mWzur197cPGsFfHilFESAJuo2OAPP/L7cPdXQoZQzi10GXzdNhbfb91qpvLQwqHxNT3M9Yce85
LU/9pbxuD8hWb8tbjF4XMP2X9Ase2BoTKL7gydbXpIPWV/5GWWEXLnbY6YQnPCxA6M4kTKrtPge3
i8Dvcp2RGs6cRG5lkCCm7ioY5ZiXPtSX2s4DUID0es4ehmraP2rWdX1SwAo9eJ8EUjiT5IrfO6KJ
NybIYhxuh7scrLFiRQ5ZJKaVqj6JSoV2H+5UFpNF0CioY2tvVpO3uCYEDK4LhBKsMNNFi4XBCHLu
K/PQ3Kp30oOpX6FSLk7pTfDY35HQeYdh4l65ysMbrORFPxE4tqWEYdlYIJQ0Dc5axqH3qtj7wK4V
8KvOvnjTGqS8YjKNreG8vjOv7TPGXafwElSb9k28eK/Rq5VtHWji8Q0l58SPX4MR9t2Ye9t6mlX9
od7Uz7L5iPXG0K6NdoU/LMBxdutqt6PieASU5zRAk6rbGEdzTgoesNRrBQCNbVkVQLqZBeqC+M/b
5Na59m4lZ6WwBHVi2W6w3hE48866bBKFSAruiO8Zv7x4yO/Ua76uAqC38e9cfZHGr/KyiR8wZfGI
RoZMyj1h3Ccmc0xrla0tK5tSDbQMdibRuZXmyn2rrdpJeVeqT94+38aA9DWr8uN4AvoIdvpJunGw
O9exFUDLXUOhBDqgAITeVmsNOe65/hDlmkDh0YUHF+QJ3xYY8FlbLCKTIEjD6c1pJetHX25qSHpD
MrcTBnmMaN5sV5RI28pghYXO1GggBXg902bHTsSq8+qn7x8i7VeBDMoYWaDhkRWgTeNLQhozP09g
KMaJIJBNtXNAxka9AGlcObILY+jRfSoLwo40nbuwf/NyFKZQfAhqQMSP3uy+OFfnoIHHC8mZi6ns
w1XRIiVXHdmeXjG+B1jHlGfRqD6qkBYniqYr6A8EeQhqjiOHI9S1CPPgOi4gSQxOW56LlJBJXBRm
jhMt/vCFPyfMjHuOJpuyTqzdmPwh5C/VQYGrCP6RNspX7Q1KFbK2fW5IUO1A0kS3LmOHfICJ6jFn
NMN1t5DybiPdKOym9n16XRz7gwl6beYvVe4vPRz4UlbelpU3v1agSBi78iSBf6cyEBEjZe8Pm6b6
2+MnlITrpQlN17+kicCpV5PIiqu1W4mJdIPRJOF8g/bWMEcnGTNc5SD+E8k2F/ElvZgeyRuXgCYO
SbYG/XsQU2tDwU64WRcSl9mi1c47BCjfn+bfHSbbuoEETAhT14wxFOVDEabGpZKluU8KluXEKw+i
lrl3QYEVKQgxhWuMzSzxbjVH17a6zVB3KwyXvG//bm8gMdm6cnhK7eCiy1UyfYep6VnxOsAbYpJH
rtPCsjQYFZUBaFRg6IfvD9/+tTIhUUbXMHY0iG3kZvx8+G6Iht0YDHyTGZtNywanS9yJMZyeKqwi
VEgA1Z21l+LE2iNLWsdMijfv797/XNUwdIKluPNd862uiwiSb8LNEUsYAFMDhrFkXGeeXR682N1C
Hc2XMoI0Nmf47WQUiu37/2UiEPjrS6s6I6gVApKxc8rB2L3/H5CVMqO/qej3m61Th9gCdGa0IFpw
2o6Icge0XI4Yc7oVI+I88wGfW6Ym6YhGyyMuHdEvgVKLQkfQz2QXxRPcKaDscqWNuLaxbuInTJKr
mUz5mWWo3AYzYWxNIUW/ZMFN9uFM2FTUk0ClqooKdpEw9doF7OGkV9uJO+LsHoB7NCLv8YjBqyMa
D187ALwBoa9HrL4cUXtrxO9lgHzWnnhWjdj+SRtxfoMx6XBuRvQfkQwab3vkBPTL76+6+stiqCgq
C6FtshYaSPu/XnVJdytovv5aix7yBHsweVlaTPGtUnmj1ksqD3uY5rHvw/zQSmT7DT+gpKkNbGKB
HEI/qVEeUS9j6MDSjqRZz3B0laNDkIX2wmiLHnaHh3sj6NtgJQclYPTsqJ4zHSUtf/gyv9zC1NYU
zwZCS9SW5Hd+voXN3Ctz1629tboXFvi753QzqmBpQPSm2M7exUQtD9ScNJtS3mQmELhGrsU8wCtg
52nR0a/nVXLXqDo63kNxam6pKJ7Fwz+V3JghS/Trz+aI1Fje/xO+9uXtf53T//dirwR7kalStf73
jzG5n5Kvlikb+t95uOvX//nf/vkXP7Pc9L8Q2DLsUoi/4gL9W34rtL9MQ9NVQVCfrGr6B/mtYvxl
KTpSWQUfe6GZGp1qiY8gylxFJxvOIOkNOa/CryMb7l9H9ukq/vuqfkxfVT63vOTncmSyqbLnGqaA
+jPW7x/3AEFSoRFhjxWIYaZb/dnJ2nkNkb2LRh1cg1mxLiMRsqWnEiircLxnKqUxcSK7/3DSftN9
/5ID+34kHAoRXDze43n6eCSRC1IHNtvOBx3R06C7b81Aq9u3eLl+/0n6e8X0MaWXb21YaDOI2CMP
0vga4FqbhqppmMnMVYVB5CCaHtEsThjRUONdmZMvhcpXQxoL3qvXGgwzHQjQbfa1Hd0xrfSWlaX9
IJTcO3Tpg9IJgjO9ilkvQEpOqstKcolL1WJASLnzYU311krpSRogLIptUTLVzftLFlE6OpayAkE0
tzne+yaC4nWNspIBWQm/k9whFE4eZqhFvfctlCOqjpFWWCC+KkOiTu3sYDRttQyDXl9bOkCXX+XP
Q9b+kA3aHHasg6LYHtxiJ1izlFu0QvEN+tPo0GImMI9cMNs6T8iHCepHBRfpSW375TIIAQvUqmL+
zvDJ983q0rtrtS1xHJT9HrpmkJ4IbxvWbZvRF/U1GLWGxg/NcSQFzTbt21Oml80JUoJKISFFc9Hp
FwUmIHHd5mtGGOit3e8adHeO0sYETCvazElSb5uARWy7uNuLOiOvpBNU+4nAjEjF2tMlMHjtmj6O
QYnAmwxDiVGcpy8Y1MuzDqXudWPq+kT0c5OUjE1v5lDt7QjNQXHqUwpG2dSXuDAGU51Z3eb9pVMN
Sq7xxWxtLAadVF5qTIGFCA8wE5VR9IEPBfQkhIhFPa0Lu126TUxgD2QNnGBoNpRAGbZSG6BMFjpy
WRXTRcvpZRBCqAsCDYmnWOmMWXxx1Wj92nWTeksKjFjmg11dm302r6yRkkCk8xF0Y2FXJZo/L8b8
qxlx2V7u1vCxMKcIW3Vul0ynWse7DdMiXQaly5iRQT4qGf9ZlOZauODmxLT5LAATZFD3kkh25Pyc
hdULJEag23YmnbskWYFkn1rPe2sCjM29IpkH0kiliRlaaM4m6xQEeAHKITzmmlw/9ZVYh9lYrRaY
aneYWKCO4Eltyu0A8zJa6Y7cTF0/A/6nzx5GHF1W6awtkq8cx5q0mK0l276rAfiIyg46+bEpBgQl
7nMCVo6r5psDGZaa5ZKa8nMOVgB6OnqEQsdKxDpz0QRkBfFuTrmmi9uHrYZ22YzWyCK1hWTyQUnu
P1tEjSvdS6xqDb9LnjgC+jHeayoEZXofLHf0W1DLe7zTaHc7jEctK12z1+9gQOzttL3pGnFgxno0
vOzVd5S7qMTZHJYmE2TvGdgejpIEDOuAzIaueqpNrqGZHPq8meFuM9Wk4mk8W+8fIExOGXOGMeUq
IQpmSuARzv6Ia7WT1Rsv+FLtyQHB56y7yIr7JhoJ1b12MurgDQwATjWM4lDuJ4GSaazKyW6cD00K
EdwNVj9NPWJtTOJbYHTzGcvIbE+6X5LT5z3VaaFOE72ArzoVif2mZgsPESN/k9Fxm+5qrBEVh7Nr
wEkWHkCwZJ1lb50JsbfG+4i4+3NmRPBonCNDlFNvuPRiWJi3ZXInSXdUhutGGwE+kpEjnZ7bOY9L
uG0HL+lrZ8iMs4CgNh7hbQohJokO+62/qy2xHrcUNS9A6arm0KTyTFbNcB46xb0hB2+NYx007ofQ
9ncNxkNoteH+K8mOxCd/qtT2RX9M+3iXuM7ZkkwsujlpuU7Cro1tJRmMAAF8UQmm5wrrI2z7EFMy
YEG53BlEmLmyGZwAzUZLo4jE5JH/S8y6usTFoT7W6KNYfJFAOPmVAi2WZIJ2L5lTaNrWNq+MQ5b/
UGzjynS1E/rELuiOrmVdmk5elLDY0CQsYUBP0UstMjdnQ/X9N8VjWwtJmZnQnnQYjBlzGvdT4kCj
1rKjEsCbiM2Vo2dbClBwRxuH/Fq3uBEFUi1nqyiMcWKULjX2fS5MmtAr7y2HRJgEhJCTVdX83iEa
DmUH64wzApZ+7NyGiZsUziU1vrfwd9ei8Lln3D8h7+BUChN3acTYlRvvOPSNXNBH5fVGzvC6xT13
nMJGrf9cysPSm4iCT0FvD4+0uA/7m9ZVzrHMcWJMjRIIZNo3n6OSpitpAHfMR0mWftRd/ozjwzmr
UeIC7jGcVcK9heKtEc0xdkmsDpECcmG4uXjGN54cnwrZPjcR3ycRhL5AkELCYOHFJs1DyIkVLlET
spYv7xXC/692gSvJan16jaEm+WVV+C/Vx9r1vaD8UEz9kvK6ewpL7+m1/fEj+82/+6fiHVs0XZZN
TRemYTL++NtwRqh/yWO5KeuWYf3MKP5pOKMofwmZNohMYwphEBj6up8Vr0XWK00fP7FVoeqm/B+F
vY6lc/bv2o8t37aFgiJNIXLWkhV7/PmHitdAyu0Rko6SrI03dlyiELKinRsXj1WJU5ku5FlotrjH
FfXSsdx6agj54jmmvEO6d6+1wUOdFdBKBqwxfLriMfFzWuXVMXATMeWrYJiV9g8KOkkoq56MnRXJ
OZ5knGQ7vB8J9nbTbwChMHNhv5i2xCKqbXD14bL8ppr+PIJ6/5bEQCuGrOEwzbzjy7cM5AjbJ+YG
sy4OgGFqfOfekiI7yqaY/mefxHWGDQbBmDJS0fX3Mc2H8ylzCIMWxzqZDP1Uke86pNQ9+TlVIf6O
Xv7Ugn5sVvTPYALNCj4ROn2RbmrwuU31i1MQRJQ2ltpcmgWRS056UOEEAaYQSxHTbHjbsE/WTpO6
eFY34awtyPkb3ATHFA2/WJeqnTqzWg11ttR98cBfOidJvK9Dqsq+Sa/Nwd64UrtNTfGEf7FImY6i
CC2gnXvarCiDly7Jd70OL0ntzHoGURsCrFaXa630SkhOYTfXoQ7NCO18MpvhAVv0Ry0XmCyit/rD
aVfG2cC/7+P3k8HoQDZUk0fMUNQvnZtjCK/pNXiGqYUtA1adgwuFWSpfs9ETLXWWdnqfxeaThH2m
Crmpw34AdmP8GmEr8/0tMPbDX44FGyhN1YQs66plYQn16ZnqPbQ4rN8e6iDoiZZGoVChT5hKjQLc
r0QvUQ3pAc+0UgFhU2kojQaTFC0bxRi2etLq4ibo/Fln5Ji8iSfYsI9xryyGyLj+Dw9VEBut8UCQ
nCIwuNLGkcyH2zUJLEsKq86be7rzELqgG0Juz57NbmTDnsoq/1zWYDi2uRo6c+nn8kVC1s8GDDzQ
ebMCBlAD7VRUCukSRNBgPXdus0L/Q5P6y/XlQG0D/ha9Cs05i9/nAzXcXJi+L6QZTj83vqkYS00r
nvO2u2qNelu+S/ck96oOhjdTdV/DYnhs8uGmj4t5DZT8/Wn7PKgSLOOfDsb6AuPJJkYK0RhBAtY7
6TJ0qbYywQMTQw0VwfCfPk7/OgwYPw+JiqzrXCuBUfHnLy80J7SGSNgzrRpiWCw4I1lVMavjlvsC
70U3UoltjEnpSiVSgISkbMI4RUYdoFdB/RQRMZPcOzVxEKVNDVeeBx/ejeph8F875GtgN3HKrPzR
GtwfFToWbLd2fj4mXrqFgb2PcZMpCTEwjYpNSz16MxWz1q23FhXtVEpQf4Qp9C3sYOO5FnW3mV2W
q8oifzg18mGSj3keGY6Bo/8yfnvD8fvr8dvzo8omU1Bs2JiXfD4/PXoIaNNcj2HQGZjAydYf9ChY
fP8p72vIxzUGYi6bOJslTknsy8aXXcQYzBwnFp5rknq3rtU1kyFvLrqVldPB1upZmPabzIPi0LU3
ej6sq7q/1vq/s2AmBAI9Fo41TYzylWizSUK/k2BT2UUoadPoD4PhdyT5u2P9MkuVHVsAgmMT4Qzm
rlfaRRkKiJVBfO+wefOU43mBkTm+xpJH4EFPD9hFfjxzhxi+WTtIB1MvpXnX5doqRASwzNGNrwK1
DVdGYjnLd5FYY9TFDNv48FK3xMBleXUwMXNLcuNKz2osfSsgfSnwHhM3H2YmA3z8GXt4S7muoisc
cxsQ3KBlw2yHgF0SpvX0rquCJ8fLqAcCFxOd2HXXvVFf1IE4q6HzmjfylkEBHHe0kMoRcJjpsICv
+nfR+7/dXj+XDOMzTl1kQH9h7MjrV6jeS+0qj3RiRIA+d5DNaXLgkBbJNkZr+v2Npfy6nrwXJUJj
0KbjNPZlJ+8COa9LEhBmjTpoGxUvYBSkVbOKTal78AhaJkk4nuaVvDRkXP0Q6c8rUgrJAnbRo9Hs
+ylPpT0oqxiH/iMUtj/c+r8+YAJojKeZgS1P2NcqkTjk1C9tnFxDX8VFpVrZ+bEIXr4/Db97vizM
D1UMMhTGwOLLaShUPCMYW7jzAB8zN0CMgYsgsReYRiNzgdDneykAWn1dMuGaylHf7KPcIHCgPxml
Ng/IIZ8KPann+UBOY174CXNCGDmu7HibCGIbA1s0i98ftUL9/mm350bBFlJn9+Q+UZV3Q8cPW2iI
NxCAIgO4KnS2VPtrPI0xrSGEg7p6KuyGlBALCZah91iotrOIPwCO+cOW9BkI4nYVWFeaFjN18mcE
TpSfl8AGfHVI3ZR42kxcHLx0MdqzysfYTmdaol43pLP6jM7+8N1/96km7Y2p2+zLgKefP9WOe1kX
oTGqMZxlrCJuoqTU10lmjPwQdGuSc1+UOLJk9ir39Ce4xk+mjbwyFdHKk9L0QOwDMWvGqcLdmcs7
kUie+v4g9a/lmMCJ2rQYU7B049+pfMHIOrzCYN1j6lOSoOwHxdIhgcAJoOwPrYc0HJNeSDgZQh+C
BerBfGQ02i0q03koCN6eBCZUtrZ5Y9q5iJlkuA3cRgmSZGuGy9Dr7vLE3dtZ+lL0KrifFA5XjFWX
la2tCfHul/h2nZtaOTLgyxehUf7Ay+xMyvSDAsGx7JNFU4TYylmLxM6xtdOKP+Fq4jcngBG/JiiQ
ebLsr7Vx4vsVHYsnZiVzKzU2TkS+zszaq6cuXZkXMkyL7KqYlwaJVPqolJex1Ksg21RFe50WuB3I
cUImcIitj1rsrErIWN3I9+Ldn80u24miIa8oK4aoPYt83rqLooUsK+JwJ1zifzKZTIRAbp9M17pp
NPtBUf294sLdiNS1ZGc/GMCiLgucKdGjD0M9vHpBgyxLzQ9FDXuMJEGG8VdR1O26AFw7Co1JlxtP
DQxpSdPcCUmay6oy96kULnNDHdCRNdJYPUcTHabKvNPyeW4wB3A1ib60Z01VQhNXS1NCja1sVCN7
aYsxpPReDGT+VD++vwt/WeLRtZk8/YLGEKzq6ypRm4kD7x6vFg3H7WFliBXuQ/mYn/ezWvy/Pa1Z
/kgPT/GP8n+Mv/gfkPO/Pr8F8/z5uePs49Ob+btV76n+UfTXP8o6qv6Fu41/8//0hz+Bwj/MYUYM
UdVYd79BHevgqXj6NL3551/9M4dhjaZRVAydtZIm/V9zGNP6i6GkgiWwYcuWKmuU1/8y/tX/YiMC
ijYFSBz/hoP4OYdR5b9GLh8zE6xw3pv9/wR5/LrBAvHxeDJ/kZE2UHh86Shs1W+onDoxrwyPXFxc
K0lW79HDgm0Hsw9n5o/DkLE8potidgT8Zqp8uS+fVXKbBq2bmPO+xZgBtlC6yPwBcWNYhSTFUF79
oRhVvtZS4yfCRdYtehibFmb8+Yct0o6H0KpDh8wUBU+CSRYzj5nWkhe3zDG1ZFajv7sLXDteelpg
KPTuNY900mvKMtEbnxhG3d0qeUPod+LKBykkE3GidGG2//7M/IL/jgc6AtAjB0GGZPalag7Qdfdk
bgl0+pK9BwnHCMOsLGpR4kd3bdVn0aRtm24pZJgpoDSEoEhczmsXHTrOqmTzutjhvX1/WOr4sR+L
+ffDgnIsRuIxdyJ34cfzJ+xczgK7N+e1kun7qo1CrN3V1Hsz28rf4s9hb7QkbLZyGLS3ZHlbNGfC
WnmdLu7U3o2v+s5jTp6tcZY+BQqzZMd2wq3T1BaAiG+Hr5Je9GtNDfJVlKrpc+0q4RIrsuz6+2+i
yF/XwfGrwH3ViN3FX4r/fv4qSK5bGRGSMc8IrN0VHTuF1CGHixTPuaR9guWQHOU0uUldXMMqbF8T
s8XbLYoTyHuQVW6i1tvJsD6qjLXdik267tp9knCsm+qBsnLl4CotUB0NSTGXE61b1Ikikzcl/P1Q
UEZrHuHqujcbMB0LdEM5h1qwqhJ/JfWiwpnGbueUL2BxQb4JCM6sQDumZe1VRMRZW3QKi7rZGvap
ya27sGIAEOTQpdNevakLc9s3yQb33Ztg6BdSjRt8JU/r3FikSIB9eLht3ZKx6p4T/7oSHpmioMVO
7myjJDInSVtdVb58XyokQes+mnm7f3HbMQOobMmBiDH0s7hoZKsNlzSrtwxqFjKlA6blz+R5vnpU
OKgjzkFebsuxX1GVnZb6i14l/Y0df5H9L/LOpLlxJe3Of8jZkZiBLQmSEqmBmqXaIKSqEuY5kQng
138Pr9sR3eX2d8PeetObG12SSCDzHc55jsRsUknnhcnJL9+wQTEwV+LeKm/WNXlUbEM2WY0usgiC
YDcthM/YlQFHNU2EXuJKKi9pvk53Aqux3qqi5j3N0KOdLN+GCVTmHVD9JsV49Tdl9uW4//MdCCSq
POa3juX4/h9nSBfUI8XT4u2sxKlJBigbiANGwo4ND05NMvbF7PIUtTXuusAfy3GHiM18+301fM19
rV/mRItfkaSBDTKXHkN0HlhfVdeYy1g0tVk7Xmlt2vcU77CzT7t6+RVNxnqa2H+fyEIT75ZTpjdy
XQYSCMj72Fhr5u0CchhOYTkVezX58u9emP/w6v8ldnUQpSDO+Gsu9i9HZxfKTgeXVx9V2YLScFDp
trCFe91xhZ3F4kd7vAM2S8BqfSBSa7ipQeoyiglEd7RWN3yp9Dh8e4mwvv77d/k/HOrh5S5h4srg
Ba3Fv7/JVbqQiesZbwe5xNs6Q/vNBPa6lxpwyZz+zcn8Hz4GRDkXqRsjfDKAL8fKv3wMLQw1Ey7K
2y3LGADGZJp+mfpc/T/8Sf/yU/44nPA95v7oDN6udPL8t2zH9oacIgJqHM9vN65q/q6vtv4szfn8
6KqRulFDhKif/vgQeUKLrrN7D+CKA6o/LCuA9eNUHIdl9V7D1sVgbQyUj8ym3nakbM5RQ0zuf/93
/6dfg6BpthXIjXC1uH9+vAIHNHxHbydS4vNINn61PYWfwse/skY2kU3plMaVj3ScSLSXEjb93/wG
lxHmv15xXoj2T6K+5X6zJV3av3/B9kx+yVIV/o64AeAQ+ISnWxz+GbDeNqQKMkscTWx4/UI7D4SE
Ic1eLTK2Abg26m/Omj+LMQ9JGVNmrn/2YdSDf/TSKxz4fvJ5xOB/ljtf1VmM0d1GXNM5f/Oj/nyJ
KDMoOBjr+pRj+H/++P4zQlwvEJ1oF6CzP6qqCK5raza3zphMV3xK0d99ztyxf3zSPuJgiZ3rcooG
HsXmv3/Sxgb5XVsm2ZGSsJxHurNtlMzmXeTtOm6qPEl3WClh2bc1A7oAUFmqGDaXi5XsLIQ/B2qL
aiftGfB8TnaOYgJyP6IM3uqoXE8QQVBtX7R8W46P4hAyI9C7krkSbN4q/2l3VfOWjTWTUFuonbVa
7jFJo+V10WilpLBKC7ScU5NriN38FvVv9otPKLtT7tD9rpXjfiRu77NS934rLZefeB3NzthJDSfa
rw+dIARraOfWpTjAGB0BhjoUKvd2c+UxREMnerd6bnN0nYzoxdlPpg11D79J4QJR0WH2jMhoxMxZ
hrd1HYCeslIrVl3tlvhjL0yQFff7ppldyLnAwoOXlgg8LC6lBSsngQScbmaSmY6yMgP5WT6MyXyh
AZW7OYr662UeYzlhguEcd73X3G7LvXEXOCheRgjypDSO1d567YvCedD5wq7MBwj008XLitHHSUFv
SvuGgmHaN/gzt7rsEDNDfhzjqAXCBLkhv7JYFp0VY6FfzbiOxIKO6SUOp8TeAf3kqqsIV/c0Tq2x
Cq33pu9Q8tnj7O2Z3yxQKkt9FmBfhs2cyszb1nbP7HbQ8iVXiNicZJleOhtxV4PMAt/s3EIJFOWd
6PqUTdEgHstgyO8mUM5I92wZW30dHNIVvleyimlXmlnuUHFYnyKxhmtvyKfbi70yxtYKcq5bnB/z
VKdbdwnGd+bAWH+WdfpAHdPsBDINjG4BUxOrZOwytRqyqUq+QTX3rxWiMhJkzRYSjHibfNPfriQo
PInW0R+D06ufM+I8G9KU3QPs80hKJ7kaBq6QxG8bK/jdGNLhGC97+yQ19sYooEcz1lZ4ADy2tyy/
p5dhqeY4FLradUmD4VeEcOTJdI6HaPCvYPL+FU5bbD0HlZgbZfMHRpX11E2gwgMiPXbSQnE+0W7c
eBe+I2mOHDfeWBzKSoFMnpO14IND+SzcLtnbxM4+QQcIsaJosS+dMLxPxg5WZsLCZ7YAcqgqyxnx
4bUaW688NJ2z4kt00yNpK2OwMV6Qn/ooK1/pjptDsHrWLrJUts8ig4V3Ev1dO6f5Dm9jt3X/+sE2
MQdtn+lz74Y4w7ym2Hsu+WcL85qYcPDxJUtlCsdpyc/5mlQPblBXe+OP842dqvehKnBlQua5bh3C
yBIoDbukgZYER2feLGK2fyIfoCImiThWOO52gFvUnS0gnmwSPhl/36a+e4RIlaWbfvQ8EiFqdGpV
41aHzpbznSNni+Tq3P5VtiJ5WMJEsgMfWArUnLiXYOE+wH+WtvushJiBj5dkNxcroMrA9fTSBhOU
d9EdvnJ9q+s6yuNhcsb7zJrhv+lqUN4zor2RH6cy+4qQrOYunSL0rraxthlJyUBzkEdcz7S09nbu
hdhhkPJ+tY7g/bGIAXfhxNy4iQU0f3A/SWyQH6yQpvtSyOFa2lbwkUVyuLKSIH/FkE22VcIRtxEI
Jph+kebM7h+o+ByiM/K77DPCjnKsKgSQCVyg41yyFMhL6d7YsmXB01qiOq1OL2C0lfJ21BYGfB9V
3zNDu0s6J5iGwG7DgypS59FPy/AEHnY5LaJOP+WMdbdr5vLIsq5/nwNSLCO7sh4v/qeTwOWyKzO7
OLiDyn+ErQd8DntLnDdd/TSuXXRd4za8G5F13toBeVqNatJ3Tw36ruLR/hALXTsBy/RxlrZbJE6O
uSEi0N1xodCwWTR1Q1IR+dUbXAzWzEGv11gvLQGIsjvUOLhJDKBOoAkyyUlboThEWUZaYdVRGjat
Zp9VCILsTQVVrkjBTXqVI25KdwAgGZX5zWottcUpj2DKTNJ+DtB3xlnjwd+aw3QT9aVzqGuJQlIT
eHwMRqlJaSMMYr5eiGEnOyYtm48GAxx/e7X+4suCx5ICbKljxn7dbcFIFcisfGsaghJIfNZvohMK
0JHv3M4OeBQWpEPz5DPc2PVTVr6XdR58a0fLZ7R5pEamHbsLE6KDRVPMXVgW8qVFUHyn1Ji+0Ccw
V7X8oTsEvELpJhj1cMcCK3kNhsB6HEjEvLHaLjiKpElu53ke4eVcEml1n2XPZA+nZwGa4bczy+gn
ouOGfZPIdm2dDCcrCUVMnMHA1e75COZKg2xjdpZPB2vOQygbBPDKF+Z2DkP/2hLzumcDo6HIW8Ra
GmQgm8IR3SnNQvLpGld9N8wDEHyG45Urlmprw+xKYitlZJ6qatg3cgrfaV2S26R2DbNa28gT7xLq
VCNIQ/JGDDkDM2EC64h32jQl9ckGBjOqF7cdPgonb151ODNKR1fUD5vWw6azgzbiPZlJOacSpBPZ
LqXey9rUu45QTvJdEuF9uM3Fhqas9h2iJXj/OnWfyXjU53VIo4NHSvi0ycKaHwrmxNlxDhBSWvVi
vZ9LBmzxms/FkX7M3qNtro5KpyRG2/lCgl+NpzIN1LRHuYOKQtpBwJxlgsKzsekxbsqwmve5Z3pu
sDE5shWCfz02on+c57L+6dZImEHzZN94bKfXIBEJ3qUMcTQkuxDktCozmEhk5n4PJDC1xNQJsFIV
Ftwi9LBHM7F/yomuYWeZD8cKzSZqDR1B9svcSfOrhGGBDAfZ+zY09nTmZ2EIZvJF3NgqeaAHI52r
Whrzu+zX8dOVbLK49tp903XBFTmsDcEbOCBpkO05bl34EO5o+JK8JBqgsS3m1aJi3jkd32EzhCLA
qpiUj2VbDT86aXf30nb5O5Qy57rS5W7qiKPfs8k1v2ZJfCM4Zh9t6MhnuFaT/WN1ESAgF54hG3r1
ZDThg9AsgOd222XV9nmoPb3u/WFh0ew67npNwoDaF5HkQszd9hJPOoMzFnNQ8+/ktfvesLN4xb0m
T06L0JeXuMqfWypfFoZ6hgtDKfyt7LL7AW6mP68srQ9UGcQdodRur71VAnrxPAMSV/jTs41E9ru1
KhjbQvGXU9s9FnUYfi5uqw4y64k0sKHS4mQbflduFxLgqYMzyRL1N22WfTeVts25CWiSfyX9OYFe
+FGnANsnU/ceF6ZlH9fedNuuENFLsAJ06cQgHQ71uY/LRLhxJcruKtNmfjFyyclLLlx3H+aSw8Bc
JGBLQ8BUk5VXxHmsN5XK0zsLnRS+xQ5rWyDX8C2jfrnNTDB+dBXyNXeaw58pKD0U/HpuMZAnIdnA
2hUQn5eGlJkCdbGcsvxej6l+LV2mJjPc8+O4jPJMvkx2XuTQP1grN8XoL2EKkESDJYoW+d2FEZGd
a9HkDw5P1kMmAhetoSY3Jo0H2+3DTTk0F2mC4BXZgpAZPvrCldbOkZc04rZfSZO6yO1fJgxHMZm6
5TWiCsS5QV1TvFo9+Wd82dGbsUO+Q5lCsgxL4kdP4SrtW8PYjuMkCS+qNOwat+z01h8ySwnfNChI
IFBaqjB7L3cxg0lVzCREOPXb7Cv4N+2M5CZL8/4ngbxJs6swGsoDmJOLc8PyqONCpyuTXagdJpA4
bBToOieTsVgXAJvatigv7TDpHxkNJDM89aUeGTSIaBnWY7TkiCLXxAqWuFrKwcTos4QAks5EmpAb
fQlOctzyNQeMDA1Htwrnut8XLZGwGU5v5gQp73NvXane9LAvVxijSARnnD4iIOsd0FVSx23SBuWZ
0UIit37u+awgUozAfqBfkmSs70RULM9QOtW5q/ppZ4T0N9Bko02xKCKrGjov8ov9Zr4hg2N41HxT
N4lpugUQT0B+qSQ84IYkgfXNbtzxO8N6dav0lM8cSZZ3m9GnSnr5dLoZxqoaNlE6ug1kgzoc7jz4
O4T+LDMVIYSUo/a0JIE+qYMrblJJWZi03T0pzNm9jpz+I5QjlTyxpOFXUQxljSgfVE3r23WOkL8J
r1Wr06e6cef7NaNDHOeVPGqOp+hlJGCPDidPX9KJJ44xVr6TPlGr6FHWinDBxfskaokkArvdOYb8
PalzYFEuEAxptR9Bv4Yb4ar5AIzjAt2NsBk5kY5+z9Os9iU97HEKVXouSZpoEHRXUErsYa6uCOTi
2q9JqxuWEWzXxBd1M2UjJJ/Wh4ZRJM5L2xeK8pdr7Ztkgc/AXHJj3d778u0APHKIs8SYVl21WV5e
LQjlzrJklMWlI8cIZW2VP9YadCNFkWONG3A7usbYtnJYznolwyrovxCwmU9ZWu1V1ZN1mGZqxmVj
6m09DunRXgKAnoxo95VMkm3UFfxW49LfhDBHb+zCF7+hXuZgTcBQX+Vo7PeBUB1YRYg5GyjU8qeq
uva4jDZBU15bfzFpRzPmriM8giRvxVdV5BzyLkuN6FGanGSVlY/Y2fjslTgDUH9iRojotHuihyK7
Bd+WJfVbGAWE1Tlm2i8uHNSohfd0XUGhfQwndJoIL+iZCP5LCwDxSgNrEGpk5d1roCVQsr4DF8u/
PVnVGQu88x5Shx3HgTSD0Mp5jfBv7UKz3Ltp+0tH3tWEXDuWCwYHx7TgdmVCWB72tP6Y1lCdF/J+
N1nQUUckbpymKkIC6vWxK/AqySZcQGzgnaCBHHZcZQBHulqTz1aQ+1U14I0MVzfP+1Q6d01X1N/1
AJ89URjFeObtZzULjzUCiY2+A2bRCRJFHlrebtMq7cFLYAWhzKgcJ2YFHlFR6x7bbBUQcWOnNVku
fO2X1GR8ECF3+rZPQlAauRivBjTUCFBLe6eEJe5Bu3b7kUMXiUSXvbVz6JGv6LEV2pHIzBrfD7Dq
uqQbd8VSwJ0Og+FgrJKvk20BGM6ZgUkgLv1CPb6wt/DpGvP+XVt+cRpniYaOhw2ux8JGYwrxLRBX
mbFQmCxBVLIOJWivwJnJk5iY8XVVMiD6sZc74yT296Bk94RbeH0UIg1eWZi243ZI1olgsLDC/JfK
FkYif+xVpC3r14qdLbZQjr4NAPLuK1/OL57o1Q9sVOlWYOectgQdGFbyiKigsyKEJbDTS7I4Yl+w
rZNaveARVHIv0sJKDlDNlivWfnwHBO109X4gDOhugmV0qrIkgTVOZ2s200yWzSbyjHjIiUi7A8qS
HKu8XJ/IykjPVtAHR2vgt6NMsROUJbw/L5cVywYmJ8FDgCWwpKvCPbvU5eyIykXepJAlHztqPzIA
nfDYLuzFSEZoLjmkor/HbX/GIe8+16AreeidCDEeQyT7qzG+/TsRa/rkr3V9wBPh71mMfIWpt55M
Qw6OZnlzI5eIUD8vmM+dqrtDBOhiX2TqWwgL4CAz8eUEjndASU0otcT5tGtkl53HugUKUzmFfmwQ
pv5eLkKMNPf0tdtF3FHhpJCTGj9Ud2viuCQkoziZlkW9+nlUPFSm7d4Ge6FdMk552SO0IVFrk7PI
o+qT5AAcyLsmPOAyjx7LW35fQhCTVD4UgpQSt3Ose1VX5qADdl70omAxsiKaYSp5/vNsWWWsEOiT
p27nH7WbuN88HiEdewH5m2YdKOSy5ObJA2axkTNT270JG4IMaVfHFDpd010nfTjuzSSSTY6c5Cql
tSA3dAF+yt7lh2eJixgvY/gH9ljHVe59tVw3TzVD5C+GBHmiUdFaIv0Eia+Dl2qJ7NtwZZPSbtcV
1j74qJzSAhpkSM4GTNpXmrdoi9dyVb+noK/wR8wRK8mfaelb5iOwGZvehUneBTsqo/GIuR/KREgq
/OXE5KRy0zpo9nPvDr8ANLofhu3WbZfMMCMDNouDG01gVSPaIq1m9IQuIuYpBhOXWXtd+M6HaKXf
7wf49oREyiru6CxfMeVyvrrCw1oVqgwOKsbDYBmbdy816dfg2hMVR9vz1c+CuKWyhhPFIDzjOZLt
sfZ6mNSjDUlraptxH/UWHDpXj3IX9tC0HxRqDEbEeiXYxyXCK2yz1WFi6jHHIVQX0nnu9GeFSOke
k2x9qpIgeW2QVeFp1BwlXF+tiT0Cjc4wJdWP3CpGlGb+Mp8WqwO3QwCwu7cjXbxPhcDe2iNuSmbV
hRu0mNkjWMr2vTeXJCTD4CRnML3lLPpd2ODeI44nJgUE9C7jJebPG/hQXEYOZHLYL3PhOXipi1F+
gRMFb1ItKX8784d93V52zH3lUeZgPju1E0SzE8cJZKTmclTWxB3cO0s2/syt2pzoPJO7XKdor+dh
wc+W1zjTwbXMhAvP0Lr9zdgTiw4RwYjHhQ0p6yNNcbApSksdgVXXPyDRrq9FnzMwsefiZ9KauiZN
IxGxhJN9RA1MDo+c0/tcO0T7+maq9gxZOkJEVYsLwYO48KtIeYLjGpAz1YQKy/0aGpIs3Zoit1+4
PiklgpuAfvkFM8g4HIrMRqqeWk7HLwBBg+DS8iFKo8uX6K0wAT2QnMXGhZLxiGASqFTYjHlsZzz2
YSkBbDftBHhjKYp3g4xsU01d9eyBhNg2REs/0kbReOpBk6tVJ+RB6yZK5aFH/6lj22q9/SKAxLOK
5lYnparYzCsw60sWQotum9ylfKNoQuMpMXWxpe3OP70SOQIQ1dB9zxpLLBtu0ibamHJM7tty5sUL
6/mUNiraGuKrH1kyrGR05O0uW2d9WOvZvp+shcBKBVMZr4p1hqwxvMrKd3Yhe4q4hIC9Rx/G44cr
Zksgp0WmssZ9WPuA8hT4sYiRAG2WjHZ1GwG/Knv7tvTQjy4waCCV9Phua8JqYRH3wZ5BOXCsrubQ
0o24pd4Wr7iLdVwqMkg3Oh/Kg7ngbnYqTYoqHvLMe1pRNm8zKcYbrfIQvmVH9gdz38Pk+9A0XOVR
eLX2cVYW/pUuy+3DIKrluRhUM21blIbFwTQoBCC8FZ7a4J6fqrv5MsftJ+E+ejqkHRwUkktmzanc
tLqzbwDcU0qQOx1+VjJizThJtyJ1jtXfFdydUl4QxmK5jVaWEYeOEhvHGZnU3MIpCZpuaY1n56+q
2dRhdm0VlOpBL8cFPQPzQTgn1TJvRRQEZ2teo5tGW8mVS8nzG6F5+9jagXissKaIraUs730aAudc
l57/5HaB/FCOEW+uDgryFOwhlqsPHwof78lvWgqnOse1RkBIdljgwj+KwBvesAoPe/cS+bcB4xte
p1LUV8qfrKcIVkrcJbLcRf66PPWN9mh4qy62Vw2w1YlIYoF+v/eW2ZARriiQE1WZoyqt9JS6YFrh
DMKTLxJAZ25ZXU25q09CYYHfRAOHgcjR5osm0neztpfrlf3TZ5mm/qss6+FKjTK6T4f118AGztu4
wh7uM1fg/p376SJmSddgvwwBrxfI8jd/dYePZhXWN9GYT+sozWMTjBT/xWzXS4z1XHebJmdebAJt
q1NJqt051WD9UU74q8X8S5INs1iUH+uae2+YVP0vaRwewHmJgnsuYqQpHkGrm5C69CSJDo8bGEhX
0mdoTXRr7h1K5HFvGs/awQ7GmQxEQopaKJxWG49m6E5TtgyweovZ3zhTrweK6llfL1MaPDszoZFl
MS6PVKPTe9n649lLfYovK6OxiatWwkd1StdmfDwSKJZm9bluUnOQfd99aZ2M+94g9Rlqne9ZtHdH
M65JPAPC2RP6TFM6616XdGaYJEcGkafS98V54h0Gz5qu417UmiS0HJf0xl1as+UFXuIB4neclsn0
4FipDTXK4vCq03E/SrzAfpT6XyoqDQjJ7DKAKnKuD9rlxmEFVeSnJR+Xw6LVcmDQXe8ve+TrTsvs
vhmCipPuclhUAwGW6B7DTwGvaTdak/sxm3omhJKwAHeI0Ot4uRU8ePChvntnit6CKMp/d0aKiUyI
BQ4sZ/3B7aPqsFh+cOmZ3KsxBK3rWsrGZV4IPPlpeBAakRSnctE9rYnCoW3V45vXrOyWSpsAXNf3
d/8DvnnIqIIEvQhuxg+IE/YdJSo1c7DCKJ99/8dfwoH/j9WuFkYLZAL/Z63r1ecAuPPz3xzH//P/
80+la/APD1Ov67Gw9Hzflfxr/3Qcu/9ABY+TjNoJucFf/+WfSldH/iNE7MBenmk0WmWJ6OF/KV2D
f/gOwlSUqRS+TuD93whdreB/EyD85V5GcQsLTtKbOxel179oeUoL/GJZZs0hl/ZLNzNZNNOVDJV5
bulCD1VSdQczrMMP+zJVL+xNvcJjQUv/1bqluQtQ4jlM7RIPfoMi3c++WfNwO6IkZ/w9/pi6UNz4
9FOEgqqbpZxZn7f+rrbfk2giT34hp2QYASDDYH2WbHV2OjBEyEWtOluLme7GGghOW9428+gdhsFq
4tlWrBkr+8Jj1desLFoWbQbWIONF1NxJcK2k2wFqbukYKsLsfaadh3Gdm3iMgnpn5jDmb3Puxum3
iGbCVjxio1j1Q7LNfG9j+/ik/HkhE0nAz2xmhhSD763QGf3xUwY4Wtx2vRXj8DgpA/qKPIStbkmU
I/OHO9VHvCGcNzVAnKaVOJvAau5T2bXbqnKC2C6j+cjo6XWU4nIFxPXwMnY2IcNUBCFzZBOs2aZn
mIoSd7ol+wBgyOCfEy/O+/6eRSMz0hlmtc8YjOCXSX3qAdvvmPn2NlDtsWzRK649ZTyw6T3/xrdL
wAZH2bjjtCxjmUfOtmtuvdwnuCgrLwWMT3K56xDgRgsHr9Dx1oPUVN+m3BkdvUc5qO+I4IPFb4gu
IdUm6gK6tKB5t+yEtDj7hi2Axd1BYOjgE/yTdnTHic3nXr75aRTtHGV88guLfmtcZ+8yY9rQv589
UA5VD7VzALUzi/zHoiEOXUZEXXRveV16dIfpd1JovEY+vIaRxqXAN74ZLQNdIRU/a2Ffu151My9y
2StyQMgjWUBRWM95ceYP/xoc660dSqILLwxKErmZ3LhxIEkgGPORiZSM0q3f4atwm4MJkV77c35j
r0xAaEYewBl5B3sim4PZih+uV1mQb5kuLKeAdO4UrzyqlvBZueWH70WkcmZkcrrFrzGxi/tiGn65
38Nw22QdHKeSIWkdyB1D8VPHWHvjKMQtiZ06m3GdkMxGRytU90XQf+o8f8jz6LpaC4IXGgieFvvx
lfxu9Fo90ULc3yJkpcc3Z/j4BRv1xt54fVfEo6BGSMrm2HaXTJ68vxMO7LjRnw6X/IPMAY6spUsB
Nz1U3UACxyriua+yBzcl/ytxfxqyK/auQP3hotXpQvvIGN/CPZgscaLc/RAVRZywJYXcQSW2vpjc
O1vpOgCoa+5DJglbtGAABXmddPUDUWJ5RLTNdoY51GYcinPhqBClhv8QMbnQXvgNgf4WGSNjp5kk
R84SonYs+ol+MCxDWPOQam1ZCl562X27Zhpf3Dpjd5ONLzixUn63/EwvPBzaLCCOTCLtBaSkaJCC
ZB9MdRMXw/TseAI2z0qwck6HtV0s+EkDCP8NVdNTWr2EluxujaSm1tNnN7XtOTH9afGt8shoZLil
lNiLCnVDoisqvcU/ZY1xY2+aiHihOfBTrzpMJovo1rMXl6f+PIR45BKZ3AxqKuNmadV+1N5tQvLa
Vaqb4jS10xWUK32FGg+e/GCD1PQgHbmErx17MPZ5l6tnAGSs/cxHUhXJW1+mD4vVP5V19VZ7q0IW
JZZ4WqXPpkIeG5MWb51W10k5QIDCznxr+pQFtGf/Jkpe81rscxflT9gFzzDUXsckO9t2x9AUFybv
RyV3Ng0Zc9q5O2gvCpG01mDH3elO18F0U/On3IRr59MTzuxYw4GtWsi8eFaesyf2sT54E3JlL+1g
+kYJ7zjJ0HNT61PIKbYZuPzuZ0uehmF5isjIPI3NmclFgOJpyE7TYDLgMzMCa5uNjcicUzZDc7RQ
dmXs/w6GUD+8zNvSULGmKSU7E58NFHu8z5mZMI6x44UsQEjMqKkC/e4SzfBlu9VzPmXv/gxNW49Z
sM0a+6m/m/BebDsp+k3tue9mKh+hvLJTgGkJK9zBsxi9q8L66cjoNHTGYp4B26X1JxdgWrbNKTI3
MmNFjdzlS3EXMCJiybquT3Zz+cETiJqAMKUpAYo0l5z/yV0b9XCDdfJVFmQ9IFsmeikIvwscbwpl
jF018wa13r51CFfBfcEsZsDfvshux1W4bggtebVpRQ/T4nA4ItcTwZBumWF8D8X0TX3IKPia6MZq
G+X1R91HT7QNEJpQitjNUFGestFrlumBowl9Nlwo5snf5LdBepPp+7xYTypXw/Uwey8pezb+a/fE
jdfGLdDQ5c5R6Uc+pIyWiQyoOr1vRim3S/QOHJlBY6G2IwStbVCTC9F6HG7dZyjbN09Yn11HDiRq
L8BkwIuRSMzNuZmQUgHWbtuc598sKyKD/mm0TiarbwL97ubuXbLUm1GTnZT2drkLGkJUJxV8u0Rt
IE5gVV6w3EydlrSikv08gTGPlZ3AuU3J4uQEW/ijL/zNoY9XwYpPMk3aiIqh9mzUemAhNxSaCUH4
s/aah9qb3C0Q1xKtLfvOwcGajXh4u7Jo2XhVxLfMw552dhJX9vCmxN7y58/ejIrcsiHfoyYgRKXT
930q8j1nJwIe0bxzogEIsOg4SzVshykrDnZPzsxK2DoTUnK8tKQlc52yi2Ux4Law6i/EkmHTJNs8
WE5F3jzQ9hjGFuqQZ7+TYWZ40y/HvODmV0bUB1IV7qGRKDDRaJZxu6c79l43QgZxHoJTZ7Wjd/ST
ZIs44SlpxV2W1U6MRpjYS3eEXcBYf+NG612qBRERHkYVIi6UNmZjdADH65KPSMDYNuuyjyJSvNa0
Ocno3VTJGle89CqtblTegMJfoge3676Sgh2RqIwXW3AHmjB7WCK8n6gXaTodbt9W/KZYbEPPIfBq
nYG9glagQCNitnHu0UOenbHL9kGbpNu2Gq8z77cbFiVTdwwHUdVW+waYwjCF5TVV9bptQ/1O/VmQ
XpHeZiXkDAs5KhA6Z7xF1vCgfCsh5FPAi22JJxbBdVvq4Cmbn4JUNWxQSFWItHjCNbzwlAy/xAxP
ALHN4xi+A1gRPGUJA0jwNUW06g3jGi/Kfg9mXcnT9a5JrbpnmBa8BsWnmOZylxHvsWAxXKbA3TmL
Wj7IYYvJG77xk04/dbKYry6exa3qxHVBr/mBBP1qLi+jN8eboSoiVaoRuiaG4uhSNcxOOZG9yD65
SHJWTPBgWPbgVTm6DDo3jglfUCxa24IQ8Iqvap9k1WOx4EOoHqTPvCsg94WVO/9TUVyz7E+vBjph
Y3hh66nJ0RcusWjWLl7IdHLes7za6ep3VvHYtCFcALxq421PKmxP+ue2ZREYz8TUZcu0nMbeIKUn
N9gp0vzqv6g7jyW5kbTLvsq8ANoAh97MIiRCZaSIVNzAyMwiHHAIhxZPPyeqe9r+6hE9/2LMZmqR
RhpZZDIC4f6Je88tveUc3LUEDpM84BgmwrTe2akmeaNElocEOl9H8qMrqrfKmG+LSxCKK93fZGXP
LI/Sh1zNWVTF5B5AdNmMdxRoD4Cc4DG8yu2S65uz6j23voTtOdZTcJPzHEFNQxWnULGZXv6Zjnlz
ChLu/1ySrqQzJ913nqcQm5F335lqQyef70PbYWaF3iICm1acnHgk6I0A4ANjrXuGZ3yUrdBPqfNk
Nt9NbFSnaWjy83D/Qqo1CX/sJVKZIyBLrGPr64/CDprtSIjTqbdsidp2NLdVYH1ivks/29R8imtk
Lu3ilBsTWcsB4RnJ1Va2PPk0N3cwxHIgPXytZoYytaUeRUknUuV08zY63DVr63SlXCAfNcf5Wtsh
2GwE0Su/KjZZMXUPY1CInRJ8rkleU2zMKiJVfKnOsYecI++CcTeQwvrcbpx3NpQfKJLmWy377NYz
bCXq8DgkmoTypagpjpj0WeRyPiSWfkhE/sRmLTvVhaC4Mcxf6OhHBB6I+MzONC6V75ucCEE09WwP
lsK+70zT5rSIOl3hY5jewmm6kd1HVnDf3UxmiA9kC/Kcw6mUQcugD7/hjgsXXPcYIs9h0rRdAuMH
MIzH0o3FI1EUC6QRgzNaWhG7iwIBCkKPxnLFzsyYhkJG+c4Jczx4grOlGvXFIEmLKVZDT+guCaq7
9lEGXr2vhPa2UiY+au6qWzsEWP9gB/YsjAOlpoJrI7krtSG2/ZJohHrUTB5vcjSi+to7Tre1/Yog
0o6SVLl/Pn46qlS6RH+Gc24Xzbxbt279xfCP3xE2b3Qi4W7hETv0eF6el0nUK2HLdeU6482ZLLFn
Ok1xY5ISmoYl82hXhuDB4h9TOzhkkFTBJS3MYOOXxM4PZvhg1WEE1dLd+Q1I+cS7ss6695hXttrH
XDOTDZHfX8RCUjvYAJikof0c3r+kI8KktPoW2kVCzdAYQQES1yQA3tS6vAa53Z0T65TlSr5ZqSU3
sUrdgztkxfvgJsjSwpM5uOIUogFeC0xS0ZRnFH3sRFljBPnObxfvKUmY8cGdzQcRPBF3X8XD/Eie
HVsUtgP7KfNnameUWbGVELlU/QT3F1wQ+F46c7BJ14ONwhzU2zMNFPuytuwDK+yUp9t44Zgyf3Y+
x6BNnwTemrAIMQ2kuDtZ5N7hL4oDDqsxEmenGq4g05D1MsdA8mN+1r7xQTXrf7cZAnflcDrk8Jb0
qMXOU1wG7PKsTRrSUet6gWmUZOVaFzlD+lin+9wZ0SGUZn0aDZiVQ6rFj5A+j1BX/xemgHubjqCc
JVq5RUNkPFXkRTrNBAIs926Ft0zPdfBaWuTMhdNDFZTzQ5WibLMpUB/G8YkpfvGDLODt1LTVmjcg
fBf5+JRIR//hzuUx5HX6kF6yRSh17jjxRypLCoywIuI7TCt9GXTn3/EJ+apKZn0BVUl9A2Qz4p4w
SaOTK8+unxTCsoOe+jdCsYJd6FQ+14UJWF0lFh+g5k2yZ/tM7C+zcM0jV7YH76LqNnGYFDAumO+a
Lbp5zfjdImIXmwF2iXFAoM4nitCowR72FrfP3mQ9DaFizG+gNUDfIjb4yO7+Eu3NX0Ka0Vzl1neT
0cISLvZQ3XcndiiGreGlICGsdH5LDODqFjyX7YTK5n4t6CjmWyIkIj13ZkKcPPoFkYBGSwuv4gUj
4YzQLIt5V2VHti7eyXQkOrOLk+e79rOantzFlr/tftrUf6CKdD6ctpx2QTXl3M0VwwzVtdfOyHdL
083n3rFq5smtddUBCTsGNPurTzbqal4yoPrh/Clcid2jzPbxlA17s3XvifHJGdl3vcbpGBlFk7z2
NUPrMlCfQ1la7EGDfp+huF/bgnXZUJPZMGK4ubJgzU91mf6ukz1V3/hm33UNhusZdPhhNOduuh3V
bEVU8uNeVJpXBEGoGteF36nzXaewZp5xr8xfGBvI54WiUHisGRqrSreNMuw9hzBO3Sbm0M7Tsylb
tceame2aGoRVUqDM9G3oVJhZvYM9a2c1CXj1JN0hpZ7L6VCFyUM3MY2jkjnnxHuBBeY8hNTEnsZB
61TC+gdQqKI2NeSj7RcnXcg3As5hUYs8Yh+TXuOgpo4mUKcTTrMBC1BsdJ1bOw+XzxqZk31VQ8Tr
5T42ssnOpu09trOhH0fGbOwFiT7sR4GArCJSlfItXWEdIcQoK4m2J82xIyc8ChYRbt2mj8F2Tdm+
Jt16JWbbeEVe8urFYL9r0+622m0qir25i4IilFFHZb9KGGKejMyeGANs+sSwV1RbFX5cMnExHFMs
zva6YuW373OnZSE3z+sRTf4DdjyiCoLO3qFWcZn6mDj+HdWciMhuthn6Ny6Y7C6fDCA4peyv3JyL
PherjnBIeFIFCvy0e0XGdKiT6WOJ4+yN3GNmOUXvHhqnDdFge1NUO8aeOJhlG2QG08DW22VzrLbB
XSJJS14RqHAQrlNtq/5BCvEulW0dEwmOLO8ewrqG3XeXpS+mYz239WdFgvd6TL1yq03HOP35pbn/
aKncghQUMhntT2t01UUysWGgWo3cQjwI7FReJJryPmFugsLzAn3BR6/IQNFOZrkJFgyP+p5QOXTS
WvNY3FNzWnMnyAPfGW116NGnMj7BywUHnlbb97qoYas1F0VOCm8R8k0OeO8z85v4kvlQ9eZ7MfZQ
z/pU01oGL/mQHqdlsq69XWxNkSzrACtHs4L+V0Sx1z06eTdSvwHP48NzqFvnC/3D/KgNJoRlyNU7
txZJjJZfPdj3PfGLcny8GII4D9dCaNmF7z0RopUWyb7pTBhtZmufdc+6CW7SqTSKbpXy34qNj71h
tZadnblT22SXBZ353aGkLrTuTrPJwZStQZczhkZkhBY5tL1fMcOVDeISZAC5fcidQRxsb/BPeN75
XZTra2BVMNCL9ofo6mHnK8dbA236hSWi3FflRDq1Ye1dkkVW4E/kajSD4CDuT02YARNkikZiprVS
XiJ3uFNWjkNWcFLinMPB072HOC6XhWipto6joBz8fdnKACdmvcNGQZqPHirsSrO5tQtm2EgAfliJ
/kVS52EhoejZZeOxFX5Oxe4fVd9NuzrnxKrahnFU2P1aWkCZhlf253AGLjx2VXcughcg35u4R8to
efG1GNrh6IQ0YnIoQfg4NUGZbk15gjjrPEh65IaVK/qtWR0594mYzq2FkQl++5UJh6r26DKqR3Sl
w3MYkMgW1M119PvhKnnSecfEGsU/ba6fPrJSnDaeaOWF2alLoGw0Tkxt+6wiZDK1f7gMBy4zm+CX
7yT2i6i0C/uYymmnzBoavFcuO5HEHr7Dfbjkv9E8Qn8YjH5PvGm5N0J3utlo3HQ1Vi+1N94Y55Uv
cxUeWeKSoBgaw2YKqZgLoV98cKFrWN9UGllCNttEULqJyOEHDcQWYdy3KLL+zArTf0JRA/J0EBZy
Pn46g0/bdlbg8jjFcofQso5iLZfPbvkIp9G+JPdvuQAoyYLy9c8vYgy24lQUw/KUZCohJVjbm3mk
cE4awkCMZIYgZ/TdWef9CN8fgd2UwMmfLL87eoMG6tPRjvOIbFkHQBzye/VQxCCXiW81llxd7Xsh
/eePutCl+qmSyM+8B2Wq9kRKr03+MOF4hFW/hTNOn5qFyIv3Cy5FR5OZ9I+U6Ovc5e1Duha85zqx
VhTd5YV9OHuckRZoKt9DP2/h7dXtvhzr22IY8xEtHXL92rzGXlLvvHSX4QB8LZbnmc3OAyYfY+Vl
qmXKDe2Zf122K61Kbly1xIc8iAkH7YtmZ/u7Fs3NphlTbjyLgNBYWxRN1XUuK4Pj1zv7IGZYzJOU
HpuCzOymOjIZQmuCzINP2I8MwO4TKuhfli7Hq5lVmzgfT/7gk4LXQ/HthgYhJma1CAS43vPAaPTv
7NezmBNrFt46gQK7NhCm78Ao6a0zLYdJZcPKGMPwYymtHx0CZLD643npHf+c1MX7kpaSQsSPymL5
gx118uSMMaKvu6BuHJJjUWgSoZJkxcbC6eCP2OrFZkZ4+vPLKPFbgKWxtqkOTmqiFkyk+u4KIOeL
PV69oDbeMxy0iKib31mqj7K3X9rSf2WePTzIqnMjBrrzwVIBlq562VKWcqQ4TnbojXoz1LO6hoQY
rBwWfA+Yk0/aqZ3InRgXAicMaAM+giRMTynx1qtAl/XJkZRPtBcI5XnRq7stCFXxaXCa/ODVHATm
mJH643QOA50CUN1o79yRwHGEcP2W4chdSMBxrSfsXQ2eTz4IPEE6bZ/6OY+vS599WG4mzy4Y28Kw
ueTQPq2teS6iiZLtIS5R1TmXwCd7yO/diyN+ODBx9r4yb3E6O8+5x5OUsio4GwBaWaFlbCdNgzHO
NLX5wekwEk8u98/QnEo7QS3W5fgZkZ7uy0Tv4AORXFtM87NnZvEuYRWHWIuxk9uNW+xfb4ZTGJFs
HUVOCjlTuCFT0iXi/iAzfZyacPkp5jNeXy7Jsmb//7Rwf6FLyjEW5dXVm/x4Zav2rbCoApzEUbtU
GO0G5UtxGPuBGmS0zkFvPJtV6R1qbRkn9OOEN7BTBP97sHusPKZgeRC2KHSMQB09s+938dASDBFo
Vi1CzTsO7gccH/ZTivTYb0S/XuSUvFYjpV8AsC9VqC6KuZSXxhKPONryCDKvs8K5Gh/ist6yE9gp
xCY4MqofcsFVWVWDdVAhU2Jtjht+Nq/LeCbU02aNRRJKSd2NVGIkvV7VOF5EN3MS2PiNIUogLcvc
yJ+DK2Zy432YA3KBGyEeUFE6B4OLFMETEc5DF36HaErIdb81lt7YTq2fUJ0bL7QW05rZN7uAmkgN
nmmJPJijgvFm1fTWRlBJbjJCmDeys0mEtLHMMD0r2GbdK5WgwplAokER5Vn/PZLOpZU53HxoNcxX
i5SrGzGI30J4TJ3wVJVu8oBVmBsZoNQuNoZhV809f1c86lOb45PAYs+8aKo4WYsFLw+bIaB4HVI3
XAw8szGXTpa9zXEwYyhzv/6vqD8u6VcDrON391e62V/znf7r/0dENKQbNiiR/41GJC1+fsmf+X95
bH5+/9HKv4hF/v4//0MsEgKhDwAqi1DA53L+QyCTi4yEtuif2UrAH/+7WMT+mwDVcedFA6z4h0wE
BcmfgEXKQssF4uF5/xmdCMTPv3Aq4EEIG4UI/Gw/DKAeu//CJEEFjnxEoemEfgypcHLrs+MNAdrm
uqJXteLPzlX9KaxyhAWQidCZxnwMPMt0DrmhHXz3dnGv4cZm+OD3N7+F9P2XsZka0AYaqVXsVEQ/
ZhaGhWWetm11b7FtrAbEpjFxaZNiP3mZcR2zJI7uEBeWrg45DJOszz62LTY1Mhb0F4P8TFMpUMwN
DoKreFTZhpyzbG+Psr0GwUyhaw/e9zyYAwb5vPwlAKU/eKpL96ZhMoYr6yESZTcxhm7iwyC1c1VL
G5yNjpUt5gLavGkYF7gaHSH2C6aGlI8ggoYaHWqBUKvDderg3ULRdpN4ZDFI5gUa4TvTl2kXhKI2
VGR+6OXADdsjQl5m3B2JUbx0wrVw23n45Wq89b8Toxo/5wyagxpxLK57ZNpv/eShfFGz/i3vc38s
Z/YTB+JwwzmAuYJ10xsiTmYzBkGcDrCHKx3ycDSXgtEooKad2aj5mZG3t/arplsjo5+6lTWX4VPa
DfIR0Zp6GMaSDk7mFjmViHU32u4XIlMT/UyzLzcmHktaCUt9FRh4b1VtAlVnCGpf7XJgT0eqxm4a
pIeJpQ3NZy49fsioRGK/bKcTtg+PgFpk4arM50ffne/ZS4ihdrHj1Sbi7VlhIl/yx350reNs1umj
WWtweJOVzJGFsurUt5ZxIEmAXm9Q4sOWnoG8MMD3rOMCmIKUtt543pwCc/DFsRxS4yNcFDk5o7Is
VOMJU+QhadqrxlTOBgqfP2vjOPAYgLVFSJpCO/52W9T1G5mDuOWNcabjGIfV1Q2Yki6z4yDmawEF
uLX1Ug46HiNg9pQePcT+9aw8uixZcQXcl2nhQ00ypBH5iEtIkBcpflneiPJJpEP/KTWv7XY2K/fa
avwSG7/VpASYZtMhuDQ0i6Ow66YIAelMOKJOgl+g+wX7wWnAhW6bHbP/3vEwGndFHRUd9sekVSZc
eC9nyqFzABbhwhYA7HWKlKYrNcJNSCVH5A2oLJTphUeDD8SR73sEX6CaNkWabxL+EpsG0rAWF9gE
PGmTh8Z0CEM+idhHzXXY5tXRrHzn0S188qPRCaD9qNintn5pXWLLtiKbbg5DfsGIwfaV3jfkEuz6
PrV+107YPU4sBr/SzBivCwr1N6PPuhfBd+Gthz6fnjlNjGlTYEK6ehapGLTR0n5g/tNHqCQUsv8W
b83oCFwmHIfuYzFredS4uR66fgjvHbff/ALcF++XvEbR4Vv+h7JNd5cmo0ZhkgTBNguIpm8MjcdH
Zt5wS3DKz/dBvb0tx2K5LYNt73xvwkGSVd4jBBB3nQ8jo5tsXLJ34hjyA4Yvs1nrnql4lSTIPIqq
jELRuvgCQTfl4ZS1F0+XydYbxjAy4fxsxRDMuxIVVr5SAl/guqgN54o+SEXp1HjA4rwETUti8eLN
PvLckC49xh4j7KPvaXVSxoybMgiaRz/HrbWGJVJsZ5ZHj2limJ94tbKXYMlGkltFcpKwmkDNOYH3
FPfm+JrHlbNjJ8dgzG6K7ldXme5H0WHs7bQCrELoEfVlUEbo8PutQVl3EjoEA2L4Xb4VM/1zbBk8
ULagqC0qMV3mueyPiFBoPlOGvt1I4inM25GtjkNh0lr2DJaoSoY9m2+1c5FAflStco5VZue7Ttnz
u6VYZK/KhaZ2LANCNG1Ycu1AADqsQDwsddjgup9Z+KiQcY7fuMFpaizOMTZL+bXvnOQg55rsbX1X
2VmORnPYhDMYiKT4GrkQ3uMW97fqCC3O6rDbLh7ykhgkOB2gr/GsUtxSYMMURDfJcJVjFFxZx+5/
lvTc5jAhpEvc2MUQWA/jj6C2ppsZK/fYhUSbllk3HjQjm33aGfGlInjmiD5kiki2sj7mru9vC73G
nWGZEZBs6Ve3o4NapZ5dfMMfQEKTh8Wzw0j9KUtVyVqYfQ8bztIgD8QYxG2hvT0BgJIJE8rcYR+d
jtgU65J3UuYlkq/C9Mr3rFDFLubl3aXmmEf2PIQ5YnGXDO3ACoez7csJH6BAXuTr5ijYivFRQBk3
DXlMCxBkp9IaOYlqDJ0OGgK5Qk3i7oH5qcOgFwbM3DN7l51L1PuENbAPEhmCead/wajHS9XAUonU
KKfzZM3NzuVXLiYyC0RbvLIcy8H9lYErJFi09qtldp39kPc8KfVg11HSxPBYcgPoYZC2ZcHUSw56
re7jbtaR/oOlWSoZfRNsFlEyLHJFTVRiYW9naU97s/eyTTrl5hujQpZlvXBaBjpFdaaQ1k+038x1
c5xx60mW0mH/IFhcBqmYb5bnV9XGh0uIcEZV/UvKUnOTAE95kXowkZ+MaedtnK4Jyn1hxt1LWHMZ
mqaor1Dg+bPULyJ3N3QTTjSyp+JO6EUsSYMnqavNzPaSVyWY/SDVT0Unst1SGLGxxZjqv1vuxEyW
lSY+oGW8DJVmd7m04XPjeuGm1wO2jUGBc121btNELEu667j4CY7HUn9MNRfwrJPllGJTc3FPGs0+
kNBG1mj+nE8EP9lbOSV3G17rHNjaZsd0auXZyzE6BBK5Xx/nxbY02hE9C0iYsr/lCOxWrDuWS0rC
3HNejQQMNYsT4+25Jxy2Ej50sbjps5P72PKIhzR/pDXbvakx1WXA8McEoViGP2bkAsx7uQHDBUDG
ggOPODTfxQCTsqpf+uCMb4fouE6N19DIMJ158wJTyaqx6zoYRPic5+NzDVTlBOqkJ+bZbX6bi4N5
i4HiWiVdv4c/JS8keZEIgnkFZafRqJc6KZYtK7Dsox4IiwMwkZKycP8IY0JK2SiIEMuyMeujcrC9
2FllX7sKydQ6LGxI6X6d/jTcpSB1eM71NhxZvpDb54gDMkcbGYaRed6qykGgoFAts2bTOKwFp6zP
TnOZtlCkFv+rKy1KDqTP89roU2aHgvUjS0Nz7Zsts9es0nozjnfHDea6h1DZ3VXhzjz2fJNXzlJz
m7vLfFxwrBD0Qs3JRHu4Ef5WPnpGXKB4QShdoNbZBIMBgnty5bQWqT8QdJh1kSnG4iwr3VJWMcYC
cpTh9K8hgOmVscQludleML11nhsTzmyYwYvhJemxcmf96nRxd0IZ2h/M2WtxueFuf8OMivsHX/I7
GNiCGgNHbj2my8b1dRYx8Q4izHzxptVjGu4AiMIwjGl+izCOX7q6KB470ilWKZP8CNNnsR58+Vab
rrtzhi5/se6+FKchNxkwZ/UmZIMagil8vQN3l/0bnCYA5n/T8PwLfZIpNTmlQRdQp2AZ7xy5VfiO
EMggzVnyrtznTYWmbBDDirsfhQ3SFmTNw23g71rV7Ms7u26fgU1QwSyYVoIRNVNyd2iNWY3SxokX
Kv7qYuDrBqB6qWeaoAFcyKEZyoscsixqNdPOwrjrHL3w3BeoKhdzIhTPsyMxTrdh8j9KY4aEbzRM
n6ZO1V81iq9V2NbE7/nBtFYB0i8E2QipgqE9BqE0dqRHjDu0V+W5wmlAltR4Zw7E836SrQ+jwi5+
TFYqv5tynNaAdIAi1BbTrqUPW94ekDYOBh6v6hGkiBYzpU7nd2eZ5p3Zp3UkPWaeY+P4Ryas4beC
x8J1JOcY31rc76D4SYyurWAOa7nxaypV+YHYHDJWyqA3yVMWqlW9nu1k/LC5JQ+zMMt9e7/EE5Ff
IHEEV4SF4xZwSBVVklU8l3+IvNeFit+3y6M7TftFLN06zCZprQrbm/dxXrINRmOnX4elqv4Ykd4+
lGpsj+xYb/isWKLT47GGrB1rJVxA13QnMXNoSkvqtq4BQRnLdl5YOLG/DWbEcx6P3wejoulIcdId
rX5Yp1YN6W0ZP1irSMAZGcdakYlfOWcda9LWhwey4AMLYiu4EkN+37vGMGvrtHXOy9iIF88a6ELs
2EC5kA75yDWhsBuYivSvTBQXiE9V1Cz+bcmNY2GlPm7yVi7LCmNXeWxQB76mbWF/1w1YY8ua5gaH
ZdDvuph8NaR3ELwzo/5lsDZbwXoKEdj05seQkJBY3xuFkFXdpsJ8ESmMVLgYkU47xuDu7Xm6JSVB
wDGNQLtCtBju7AYkxIAGOzPD8W5uKtATE7HVBOEPHPHlZ0FRdegFJo0BIt01JZvXXzeBpKgdOvQW
KZmZvnS+i1wtxNGHw13Z8oefiuRVdmO/rCwLfpNiJuzGQ3LRnVmcx2oJv13tJK8TIV50exZ3YAcr
OwJBgbd8rCZ85QHYZVUIDgm7KJ9K05T9xqucpgC40etvQ2fXtjFQDRDhtOt1Jh4Wey7uCqm7fthu
9trmX0mQAKY8wSOM8zt/df/e1xXVcy3gMxJJ3L8Wfpbf4rbKTuPIjWSHFqM3p563YZEn+2Uo6o+g
8s23vguXXbXYWM76eV8thdxOMe8WDLXwgZS0Y9UtnVq7xrBsrdnqPuoJXEUts+TBlcq98qoHUISs
/twns7OL815ia6nGS6N4VDTNvHAsqkTF81oBEVnnVXOmRkQAg5z1K//zkEAc5pAdUf0oKPoC1z/Y
hpSrhlBV5CTqEdEd/VsdsO8EuVI4k8/uFYd6PjFLNlBrjBkQa7vdo6A+6NzL1n3pfZXsW1aqGp4t
xYEewOd9Js7K+De4VPGvASeAUgWxWybZgSS7OMH91/+DVyn2UTrQ58V7ZMeEuU7kcgOVCYei2xCw
BVeTR2A9FvCecL4Ly26BErL2+uiWYfxNIUosnizzk9cEzSv9tHECI0lEKfwAeQ5VjS+/5Nbd0rM7
xbbrGuhPlDrqGWYCJZstW5s0FZb53iGru/xiOXcIBkAd7s2emf/fzXQEPPzP88//B9A8qXWhezf4
W5hRBHDiv/5zESmIOCaRcm/AWd66TuZ9NcmAXIs95UzfwqaID4z6dJFz/9EoiGIbiSTnifDl7jPD
RxVsc4eALOBTCww5UztfWApsKBih2XNj4adJ0GNJbNYyySh5GzAtB1QDwTF1gR3j0xjdf8Qr/acs
gv9nE+BbBcWp+Nch8f0v+mdAxv8biRiWSeiOf0/r+1+PgC8/y1T3zV8mv//83/4+/A2dv/nI0Xi8
Xc9xIAJTkvzdKRiKv+HR8GExuY4IIfYz5/3H8Fe4f/MQSgj8g5awXTKr/jkCFvbfAuyFLpBu/sQQ
puF/ZgQMdPkvFZEfwEZ2Xdf3+RYQzAXevyRVuHVL9rmpwqhnhITzGfUI6tk7kpU7zSlaWvJihMSr
yWxmmTy4E6taOwOJ5jobO6ZihOBFewizvr1z2oqJfDO6kSZHxh9nBk59Pq0HVb7Hhr6JkYqehvpB
GoZeFVZFSNvIVmfOxm1rEKJdOxClaBT5s4fkCmHX2ZRwTFbJOOPPUumRS2VaNJV+HsJLYfCnjWM4
+AbpDMG5ypcmiu38sdFDAHbjrc365yxd3BVtFITdZQvoFNR1byIczfUHUzJN9RBrQHHWISWY4nkQ
tbU3c3DEmVOv8yxvH7NPrhCC0YIkYGwU/Iy7VG+tyny1kYqV6U+fqPlrobxqwxD5QLBAthZVa724
9c1iTubq9InZOICxlIMbJYPUPmrxCsyHY5ucNJMkDDQGHODGvxFp9GuvbbuNhTiCKRkLsYKx00rP
oHoXT5qw/sznlgsfrRIzb2I7tiGmjQ873C/NLYh7PD9zXQA5GLsVmEP0oSTQe/cRBVbKejWKT/aR
9aNLlugaVTEv/tQga66nTR/0BHuqwcRxx+uHP8bfLedi8K0TxyYjUMM/Qc4ktwMWSVuv7ESxlpur
mzT8YeP5rbvG8r9m5kciaZEjktSwEbDOfRYha0BRpXKfaoZGMeaj1ezfwRII+ad4oqetIBNj/gEV
JsLg4JPVhjku8Hcc0O85xg8YNSHAV0DQDLmUsTaltWxEEX+pygUlTS4Xp32AzKUCdtzg+TwVSl/A
Y4erDrfNSnf6xeopR+YWipjIZBuli8MSoYb3LlJ1NGzxMk1EBsGh4EZ8hZwlTgJg0L7s5VXCOTwi
kVlLbCN3CXe1SVIKixjPH6AyjwHJMck73qic6OoGUeRuBq9jFXa5R3G4T2uCpFv2+K4PnzhTxUOS
MSWqvBbZCDzlpEP4rR0aaQ57yJOKzcLo9afeXeqDdsYoYTqyXiwo2hJC9Qm4HWAd9ViEzi/IWW/g
UUvWOLra867J3cyrwjOGqCDsuWbCJlNXt3/Pobzvg7G/Lk05MZ0ykSZJD1DKsMWfOq9kp44gOh7K
slfv1NLFCbSxXuf3n8ae7ndu7Xz6BnByJGPWoTWvLlS1lRypIfScIakd3TdsaMrHKBrIUK2ZFgL5
cu9dFf/ErcpN8FgxrtKedNgTS06yc+X0zdwSyZEUxipjx4NdNIjcIkc0X2GhqcC4jN25FsMp74eN
K7potuOb5bTHmES7FdyeiPS40+JGbaueKsaQaz+R/qrR8a1D5YfP0M7WbTy9xZqashzO3uQ9VLp7
z1lFZeAXDllRngNV3QCZJBs/NOKDV0qoc3/Ujrsp2OesUJRDzLprqzCHWWxn2Ep57nMw2Sat9RW6
0swyooMsgotMWWV80rCbmIfK8SVcgHC54VccTxytMyjHLGnvMDKlz0uY+W+hTd6oTC6FmuXJMy31
4LvDDPCrsnd9LtooMP3hiHJpOLoCGE02Ous+tRtIfDN+Imkh7RuNk9OnM3At04uqUhavrRuC1h0D
xTuYglpdwPNWWffT8FN/5+bGguHJ9Ld5IN2LzauMsBbXCELRDpD5Xfmce0IchcM2e8X29wF6fcFp
4/BUbaH6QnCjyrzPyytlgjbjkVNNA8zOdqP7tINS+cXi0wjO41LX8lXlBiLR9iR7Ak/ZZRNzuJ3Z
CawYvOcHqBv0HMi/iflsYCKv2ABY+0CUPweJtcCGcLvHk/tZG1N3wOfobVFE0d3U0xylxIZukz7+
PZvmsSlEcaiZLfUML1eOMPOv1mVWwRkOnwsIlJso/srgC8W5WCWT+Xxfgq4b7f2hY3oOyZRoIzze
VrOBRePB8R9ZYW1twzHXyBqtfVbrgxXr+H3WqX9ocmLUoJrF716J90vC7GgTm3XAD6tQ8aVhMb8R
07SgsCy/7mim30G2n5rhG47Uf2PvTHYkx7Lt+itvpBkLvCQvG2hmRjNa7+a9R0wI9/AI9uRl33z9
W8xSoaoESMKbCBpokIHMjMbDzWjkufvsvbbz5HEL2C1ClLth4s4BH0RezDWtkkdpjlicl8HkwilM
O7EzFMVqjbFMWxQmxB2PdrcmKs5mnfJKmXya9ZRnC2K8CYwd2JLGIilCItiiQvKUwSO2d/GF+1i1
w7MmmtyHYc2VFOPzswvxMhYj2fMCwpje9Sc2vAuhC5fHumJzBAuhIRRK3DpNDRKC4lh4LR9kB1Mu
1v97TvnfNo2aA8/n7tHUI+IuoAUaB3il4RBmt+3+R1E5v/NXaiG4hogFG6b9PbJK9mW3bGPXLU6l
M9zwoTSexBnVmRQ54l1UcJZxnuCPJ0tllUfs+lvW28UW2rpvo7nxZyPXeC6KjqFrXzFvUD3xWUBR
u2QaJ/g4EfcJiWXT1HdYJXt0qyhJuBdGDxwXuQRzIlC4iPQ6J96F4Yk/QZrNeRS8b8p6KTmYwrdM
iXjl6bfRT0FKNtJsj4tO6ZEqjl13kYM0CflW3aZaUuBEYk+m8BMUCuR4sYcf+K018pGF65azFDNJ
0rhbXQnAOAHWVGOn0aO4xUTCVTYBPVQ9xqyoHaBEuVO5n/vhlpiWtc3DLN1kdGrr0Xye2vajYdlr
lNydFtu0uP2QZYimFp4xJQ+Xgfln41pZT0gAhlYj73BGP3io/+oiMrsLliLWUfmtEwBQPEPj6Zz2
PLrT9tLVSSBF+YfilO8cEGc6GK1v7LUqitmtgB2Om2iPDrPt3BSoTkShkpgvIlXVHkZ2ve11t1hl
0Xcr1a6W7NlhsrrcTHZ14exuAS+O+0m/xk73sESEVYzBu+T68BnqPfe1VjuX1ewRdoRXC1L5kK8P
2qJsrhTQjdu6QafX7/Ss6aiq/RO5yIGhMb4v1bnv9XLbWfYTZHX2ZnHabiNeS5nyMOdq/RVmsBLa
yeHPjnofXBV8TziEcDU5OdfOj4UxZg+x+CtBG2OJcEl5r3ySE3u1qJchwahcLPA7XfeqFdpJsver
1PBl553wob7zLdbzXt0Kmu1WMGWyx9xvUdZ+sFT9ViqdEZo/YVD6VoDeRRKtuNV0852cP0EyPqlC
MB2KyfbzTt6XQUy+bvJRsrOtkUO0hvW0AbE4URvNZ3PQGGmjP4x7onbi3djIYi9Z+27o/L0VreTX
Ggx+djL+6lT8UoYMGoW23B1jzzhpFid+miBq6gI2gIIQGZnxpMSxNNV09ShP3NZMQX5Fa9QOLrIe
kP8M5BSOp8jjr1BpS3FK7FHtHIs1jK7cDja5ZCdasswcGxscc+bt85j78yA3KHj1V6bkuUc5P0VU
Hu8n12GyGXLxXHnyngn3DfBVe82qRT5lJeG8zLqlCxQ6IDvWPs7nP5AN1k4sNzop7CldtGyUKzUf
BfqrXoazEAwFg6kBy49nPrSjs+mrdy8uvRPsXSeZnQ0NBTruLu9JsC1kt5HAkUrqD4bmeT877bMF
IxCMhjwAig5R6AfLb7oHR2g1zBL3kXmUfAv9AW1aNETSw3e6Gi6jKM5Ct/FkmfN4WoSFzphSaEQs
BdJn8Rs5odvPENKNrgKGstrn1rk4mz513CK27pBJIIrIJVPRoVYn3/wtHhoEPRmyFOokpuLJhaTW
L95DlvTfndXsNGE+1hGzM6cHpDqOEBP21v7q2FnCvWjZ5U6NPMtTJxgZhHQ3lVfiERg/DGqhRVXh
x0jx1dbCep85mwyYGuzYCfBl1r6dhZ92Ls9wxqxL3Cbv1FeEN4/O6DKsk6NgdWeN8VXkK223MsOt
m0cHd5t5jJHlwHpmjHCpDTA5lsz6tKoQD23zmHjJj3pIHlhVp9skBzRrFhdrcvMDn0Z658pTQuJu
MxVzT4vLPG6r0vT16jgM7nJcovlbG4CrTaHxbMYs+Rh3pk1kr9gV45N/3kkYB3PH84TjFTcMM3kq
1cT9YWdwvtgIaNcXtJedkyGODDnDeFgc/r9n7q8u0v9Di6ggWwfU6H8tmJw+YYL/x3/7LNR//4/z
ZxsjBP+bePL33/8/bHP233BTuwirAs3MpSP0H8qJY/6NFYakd0lHCbFsFw3tH7Y5+TdBlSjsCldI
Tzhri9k/zHPG3wzHpgPM4oNHkb0l/ivKibUqQf9Sp6UZwnIoz7Gd/8k0Vxo0N1KTtQSNMRl7/APi
rbbi1RWdDDdloQPsMKxEP91czh4ProxjhLaaU6YhPOIeqfdkw+UNmjexV03ou5JychxjFekVNyQO
lxpu4XDKmaa950zpRovhCptgSUmJQSuoq24+FkhXmwQM87O9LuiNdnSYIWyW9lKIi+iN7F3ijGc1
5PHxasE25K7TnzygPcdy4UZCqUOxKzibn4qE27aqEvHDW30DiPRO4lt/2QmSbPL2LiavIFvdBuXq
OxjHqBYrEjb7NU62eUtKF4+CjslgQ7cGTi+UbgjKq52BrhPN4vkZ4nIgcVW9LEs7PWSqoByHIT2Y
1w3B2GY3FPv8Qys7cPMO2Iz5LwMFodz+JbWTCaJN3V2XBbacnNR884QdH9G1zAAMQBKI1ZuROfH8
0mfAs89t1IYmrUarm4P+UtxuIje6GzXlnIAMXM2VRrOJXM0gFmgKzhxGTTIJq0i6mka81T5SpWX2
Dk2h+BWCJt9BnjI+ZogNb2AWGLydvGC5nXt9t3UHsJ2s7csw2seOm+kbCiFi7ubuCsDWtMKZrp1k
ovRttOp7IyUCV+R11ttggKfAgiXkIxBeHFLuNL0a1uBtHUNrzly/1ScsB0eAhG26XYuafyCTYTya
zhBGqA+98TQotDQtr4irDlluPmp5yfPI9WoVvRYtfUJE8SxPQzhq+XMq6NWhH7M552RWx3dp4BoT
isanTUVaBTCMo+HgxsustgY1F+d69CRMvVoZ94bq988+nXowKYLIC5ZFe34po1XeoKfhI0YoBYqC
0Xw3K0gsG5x2kpFaxHx5wdUQ72DuGE+O3YafKNX4qvtOQsEsEpn6doGB/qLV43SXTje2m8VTghbQ
RaVYK2xxxUnZ4fsOk18TOPoddQeQt3j25SAjGX97ggegODZIeKEWtIRnfodSo1NlzrI3Z1Cmi46Z
Gr8tym85FESyqv1mirWeYXTUeZVIPs5fUEJd02fcIKTv5gYekWmAoOjJYlj7oRzXutuIM5nfj+4S
ffZZ3D6XE8LNxlQs3nhCt6WxS7lkSMQ5SfNnnOvqqHWJ0Fd7RNT4dVSubBI9JBw4OxGklNzzngZ7
YMgnR9AScwgngE3AuJ84AXGkWSmxb5OWRp9xXfU/MYYATMIB99hbLCjyhp6Hko6Eb4Zj0BXmEhvm
ag/gRR+rUZxDzKnuBuipG1geHkuCCl6vdnlqmY8S5vc11+py5UlrCXqvnMxvAtPu78SzQN1oGVl3
/GBJw5ht9JcUwy0QsAbzKq7K2foJEtqcNlrSWLeFnPquAjv+4GSi57ybTT+JGA6HvI7AfJi6GYiu
Mw9havw17JVbt6cFshVTRFVdmLdQm1LsRWSKG0Dg8eR3NX4PNELsMqwiy7PKKbHw8zqsm72rz0Z+
HNbqgsFcFMBnjYMbOTDclbsw7/RPcGHRW9H0HleD7qJc5I/si2DYOrXOYsyS+xp/WkogrCzfXdRu
cGM6LJ++p9BIaWQjK47kS+0yK1LD9AJ2n0BWCwWPNqLsYCSgZsXQ1r6KQmNX40PcGbmTXGOvDw92
NFk/zJS2HizCcgjw65g+LXXWw9xr+TnWkuk6LGxoMpf1tVWgZ5seFtyR6+3SGr12q+XoPtdz6Fys
npi29IDjm/0cPUcpv3IDow3FnaY8cu9AwA5lXGtBPTglSghoP88KiwdO4SalfQbUZ3R0Sk1QCSq/
7jR59erGlb5p1OaP2ZqJM0PNqE/j1D1OFhY/C31ObspW4tqaest84TE9XcViWD91iKyvi67ajcOQ
FzJz2fr7nDOkrkXDvAXpRGdynkphBmTwyweZYD9iShRYezIVAVOh29Uvm27cIsxNV2nkiKIeLOB9
aSMLsBwfncdiMp1L3pA9t9uMlHezaE9hPrUoeewib7QZjw9dPLSPrZ2EMLdbzQ8LL3oNiUXsBa1j
4wb/UfNbl2YS3wxnWGjeauxj39fy1mX0kmx0FNJtCXH90Kg22kXcOFD3+/KG+D68G22U7mtj1O9T
oqIfah7JlgHCQXiD86EDhgmgU6ubTgLb45DeDc/mUJW32O2mHVR/TE06P7eRrRk9W3WXQL6yqvan
Ubvjcfbiirwhtlf6PzEPfxp83ppN6RnRw4LoRWSpT1KCicDno8Y2j5RSAGFq3Gg8caRmNU9vEPxa
vQ/oSh6PtqqLX6BskiM9itmlUBp5kSJW+27B/tViPzzRkVC/UhnSbNs4WU7JGp41haPdJbDqQHND
56VN0ddptjEPSzFrPrcg9Nmrq9k3zBjlkZC+tZuWFlwxkT7n4i1G9PV/d2z+f3GLaAtWvXT4/m+n
4vizyeLP8vvfZuF//s6/z8Ou8zdPutyFeF9MKpf/uUl0mYdNVugWK8G/50X+uUc0XD6cbNV1alDd
f1kjir957N09EKHy7wjT/8owbFjm2qL6r+WyrCJBmrrI0OvfEZ/+v6+19UInwQEGnQXPjWexvXNH
r343veWBGa2/WRpSJZVuu6ay5J/W9g5Rq6nfaeteJR1hynXGbae8MLBnMb5WTve5KKc84S6OfO74
zj7prHlDXyfO7VKWN7TynwSCuSmlIBvTz7nsMr/oC/gxlrk8SirD8FFByiJN+LOsX3TOBJ9zgbOZ
JgAZJFb+xL72j6Izk9jApCGnyKPukS/VC8LniwPoLfMUWMvxkmj9Z+W1UG+4eftKeOhG3Cm23LcN
X/twm+ZjaHD0AQyaWO8UAQcWlCWNaBj0nS7Xiitln7DQkY5XNs+3cKJ9HfXsC12iLIZJZ2Np7UAu
gKuLf2gaj6Xcc9NrY8B/GyPvO47wVU8JgixJyRqDqtsUJygMmV910avlfsBD+ZWFOjZjDKjOyrIL
s4UdjSpejGqISZEOya3AlDN22oTa3IYfed8G0C1QQjvRoPImPwdKpr/QyK6TukTgD54pUVyuCziw
1jXzrY0T/pzUlNmhgD4Qohtu8XDwaMfifFI9uOFoPRJwNq6kv4/T5FqPf/0v6i1PE2TiTU9+lmcY
pviqKsTelDyIC9sq9rFmho9wicwtdt7xPc8Jw6ksio9DPUeUIgwsHxjcXjNaD3azg91Gb/rXmVn+
Mi8WRictORVapJ+cGT6a1cvXasCQJu0XXH4XK9Unlh7tRwQ8/XnGiQvzsWarFAOFsJr60/HeTJNn
MT5dj7i18GFGgcXr4+hcryFwNkoYyQUGsdIOrISsNTx6mmV7zX6I4hCu6a1lJXyTk/e2CMkIYBcW
/E6qC6KmPkwGJssB4kcjCt/qx/SczkimCLGoR0Zl3f/6wZrxdbMN4uDQudmtjJdih1Xsxzy1Yl81
HCKYkN8yAWsBaGB3ngRlhbaYT7ASWZSmw6fKHQxkEIo2YKsfw9JhbJzz17xxrmE3zRe85lCJivnE
Y2dtQNR/diwCpD7JB71T2N9pNQw6tpxbKgxiFpBjFaDd+maH7bqXpg2MDJPuROM9zEOaFPqjppmn
MZM7ysR5EDmXtsUjxSYb0x87ZGq3i03SITtFxYYn9j3vgd4OkQZtOGNS6OYQlMSEX5zkK1i/bpW8
SRwcimz5sHrz7AwgdmOWrY1tX2hEdaAQTDLQ29VS2xkHLhFxSce1hCHLLo1eZQQ8ZXxawTNnT5R7
WxTTQTCG7PK+L356yUOZCVZeRf4GKcg61CTctmk7z4+dVIRMI/WqD0NAPC3fxG7cvYY85j0zmvaY
cTzc+IuCmDIl2670+m1RlODkDYC5U5c+uBYaFgUKL6awnrq4L1gQzaCCdQwQIGWe9ZiYpm2sZd8F
Jy2zygIqpA6QqcJzruzmBr+Vyqc534mmvcTAoJjiZDDrbvm8mOJNx7oraaDblzOm4F6bSfKE/XKy
i2E4M2PByhtFFeTCelNTOl7LJPPbAkiKFXqgKAISJlSA5bp+7BxlPAtkRq40/RyPs7kfrOR7XiLv
6kjAonmRHElcNyci0xc9KfKDlUoQHK2xCQfAgfayWtQjhDk7ievAYnk8sFW6DYD4fUFVE/AFZd0S
QMvsv3Hp16T52UClaRDBoXlllj2KFsb8JOJLnnAndcK2PWaFQ/g/K3eSwfK61AbI0QpyofGjnRoL
XVysvAMbyzj1uRKQ2I3GsxvIWuegheFN03rrNoQwXyzaEHIk5ZBq+WGwA0FcaAmLP6JufmmNdhwi
41dCa4qNt6OJybqU1ZlX4VPVPAdcXfuzdCziCOgYEXU2c46Szm7wuynGz6VByyT48bKW3W46vPdj
y3KBy+d5MvEvdGXO4lRsQoZ/KKTZL8tU1GbWJEh69czXxEv+U40NGYbsFhfGITml83Lv2GV451k0
ascG9EAWPlD18FQrd/LnbKF/sYlABCzygVoJiCgjdi9jZB+L8qG0zDv1tvYKOSbcAJ4Losa6i0lw
uJwgExPqvqcGosXAg80Kk2Of3zG5upl3zWDOX02A2HCrZtulDwSuDTnsluvLrk8xnMqTQyZq51rE
6FmMGAWMgkWw8HgRJGdOntncE2NxDmE8BlWCkJGG408HWXrq6vkjLUSxQUTDUEqz9kGXnZ/5invx
M/QJDIceVvlUa1mBt125hS+l+1K29IiV8wBUjW2BBNeNM4XvIoweFzKe9RidJ+V1L6IGhNEbCf3i
mf3Qr9aUSkooS9oMcmKXD8S9a5e/dphIgLCmMW7nPHnJOJ0xXMt9XLu/K8W+bYm5TRWFC748htjl
NZp3qD3rXYpFXGHCQV8OY+/qpRcQbvW9WKpXi06e7ZQaDprO5PrEW/NgLCC9rvjLsEPaKCohdzpb
gpMn4Bu8DbbNWhq40phgHS6kV4CsdvG6hAbfZFj9dHH6mnXlkyDmpjik9z7PqewgGhGZNWaG9AXk
U+1DPiAwrnZU17U+xi5Y05XH5yC+zjmmiGqhmlo6Lx09DIj/eHWsZW0jxtdVHDqYzVC8OB8RNaDn
0zBZwqec8zzZgDZ57cu+uhs5PwVre4ude/E7d6T8jNoQcpWUdiTDtutICzVETzjrw0NbHvKxxMNk
Q0nkoZb1X8QNFHZpb8IpLydfe/DSDpHJsLOdZdZzwBhDg5atv0Ry+PDC9oNpARQ6rRz4jJOjSc52
W0cUtYGW/5JjdSkzgrS0B29kNpjk/+ldwQ0sK/xIDpMUjX5DRnbGemz5Z9RH1y8lZ7w5/1LMQlPj
nCqY9n4Xpx/Jpj2QHjY2WZo9C2Uf7NYaaK4iD1lma6+tmPeEA2OfNF/Q6A5+fkoothprUE0M5g60
2q9Si5+Zgb9ARROLIK/nmJSTZQTzyAOw+cAokhmoVrR40r6ItX0PmAmCAXMj4FZWrxevYF1NX1S2
10L+RbAVtgeSSaL8lnqXbvF9xSchbEZEAn06ErKOblLPGgJD/SEV2ZbGMa9ZOJ/qfjjr3XCy85sT
Guc2U6cystvNpLI/Bq++rrN9IzkwltB32cynG9tLd00/EdbL8j9DjOLakTMzk5Rnr+m99F790TUe
WOoZUQS9dFoCyo5nx0SUfJsS3UaWSbxNWaJlhfFX5Wi7ZObNBu95mYyW7SH+Jb6OQxh0W03ENitz
1zMZLlO4A7L6okzcWosV/SEnv4ugqriWjYTU8HskDHBOzeKlHtUmiqdd032IZTk0XbOjR+lHTJ7F
FB71hWb6xwjtY1W4CXh598WJzMe/vj3QqEh3E1VEZqQOmZ7+JtCEqd1BkbLAiaZt+EIDlcER3TiO
S3RypvJP5ZqvNmhqDrxfLrroFvMNp97prY6Xn8SGgtFYXgouKjjPl7gpnqm3zTR5S1Lj0Rk0/kDj
UfbpHxi1R72vP7KCL+lpS8CrCLaJ78zqnZvTpH86kX/hSPtD3+6Hjj95045A6szHsghfljT70wzz
Z+WyL+RD+eVE4YuEUq9s7yVZWLQ7xSXK0y8dA8ymMORNtNatSMOXpiDyM2i/1UqNLx4omn1JyvaD
9hUSjOlXr/Kv3nKeEt5HZC4+U+DaTi2/iW3J4/qd5mPy5ZnGY6hsSh0nn5jWb+JKAU51YLgY6OyZ
x+T69T0b3U5bkm0LcVMxFjPH0orIZg5NvAks5XxVUcvnvao/yjL5Ar5EQRslEvkFmM2HmgSdJtrO
8YxHvPM8rbr7+u3Vdf6ny91j3mAGQh37Kj3vBUzoVx/Hj3E2PulWdTOCWzS7DQ28BZ3ssJIAqSES
452nuaCOVpNAJdXP1nDp4UNZnubkkWMhhQXtO6kG0ikjt5KKckvUTp6UCLJbe1Lwz1KezDpbW6v5
mmp0NZT26GiO28EQIG0xYzPtxO1mbr5Ab95DkrTbiHDOxgude6YMVEoqmfw1OWQm+s+BnoEpW/F/
xkyVqR7/Gh3vvkz6wZ5GNuplu0upjA3oSv9ltYt1co3xJPX04HYmp438PZ5zPO1pC6qkcHgkNJO4
5h4ATeyTNeWh1ybJbmZv9tu4MlJOYLicUDBrX4vrduMWRKRhzlG8oMr+XBVpFmT4AhmZ3GM99PMJ
LDP7nzBJoNl3pECGlIrxQgt4XtHviQn+opLlLropDFwQuz7VjNMdVuh+npG1AJTUa1E959mlyH5w
UB7t9pcJpfDB67AjiFkDFTM1IKkwmFEkl9UnIyNMadTP3G4/aqtXj0CEUl5yPqHeADx5ds4xp6MO
vObJ5fig9WuAEfiz78GZ3hg6TE0zU95RFgm6qjZclKFzCpdzhkui9UuW1fexrQ6eGvMfRl+eclb1
d5y3QQ8f2bdn5w2rljjaon10o2q8VAy6+tgkdJzO4jzFw3AZ1XDErx8eqQ4FdFfsnWKUN0JiWCcG
IQKiJeZ+Elm4JZsH6zdLBn+cJ84nXj3iSCKjm1AoQGYUb2sVKPCWuw5P5AP/4Y5F0OUeHOKiHq6I
JQPGkTV3ZfTh0TK4SBM99E41xCQP+FRmaPp2mt6kbJw3QEBwxnqSHIldHcZxVg995L7RaNfsZjrS
TqpP3smB8fVDOb96/fjVd81zJur+CWnoVxGH9YVeE5jUkgnRzqLw5Iy8atliUU/pqjpw+x4P39hY
V9Orj2k8plc3zwRlr6NAByYNJnXXPCZ2lxwqO9IOSkDDF3Z7JEeVQKBn3+NA3rm1OCtFbD+FOpd1
ojTf0LI7XEDP1yTAd7XaBamt2dGuSJK81LOgqoNiOdRpTG9Hq/WPFZExCkvaXYZccjOb3s/MTD8n
6w9aUf6WmBcCq00rInwqx6YmaEio6GUyJyd5QYJKdynkuqanQdkr50CrwvzQZiU2PDTTJsy6O3wI
zBbGcglNbwM0DGtW74pXOILNVjPtT8CoflGr6Ty3PWGtjt7R1Na6R2JBuY+lTYEpsLaVNTvbZWQM
UZ3nGxHEnjUVOArclu0Q8TS0KNGIjX2Rd6+UU2lbvu5VSApxW+wkW+pr3AsaOm+B0LMjK6HfGFfd
n+u/UI/jI1EhwzBOPafYL7iT659Jrr3mOsUUpNCr5YEB5apNNIKNYRwFLAT026gjDk2x88ENcK1z
A1NWTpCdhsXeWGlD1ZY5QMAKkd9k/Ey7GYWCbfadRnjt1YqAZYuB8rSDvOLr8GB2IvRW53vubap0
tdqZe8q013BNNz9qWOPaSq92Wc3GB9IwOAyH4i6SC7iV6Yyuifrry8qTGa4GmNqXytUOo46zuUZF
3NDEK87RTINZQ5qNnu1qW6dedbC1+e6OJPhWWsWw7r57d8Q7Pb0l7DT2otFRTjJ2Jl3aacSa6h+y
SaNdK7GutVm2jxCvtrNLO3arbLGdNV77RIsynPPjKedoc43fgaaYQWQQ77Z02n1GlQWOHoQhVeL9
AmqGd/6M4vLuDVggI54AZqHYS2Gt82P2+GA+lsrX0rkJhm5EefJqUI1FcgDXx2gfop8vVJcdXdYG
kkpaMMkz1I9uYvnlRjW1dEbu4pMcF2zteRJUrH1vf/1gj8LYmmFD5WDh1lsW++1WH/CiKh2EvBV7
wF6X1jrQ7cjxgzaIbD7bMl4OikM31Tfp1dPb7GD39bXWUmoThxhFaHWFAtyJCW/eWAjbF1rIt2no
DuQ6m5/TaB0K0QYm664NqFLm3uhhdlLWu+qXWJLIX/KYPHOsdhp1foHbCiAEJRh2aqtfLfDyPjUb
cNT06t46zmeqUVZGYlEeHUoD47wuQLup+LDkyy9Na4BeUZoJsVQfz5Yb6gxe81vTrX7ZuSx9Lob+
7NIi/tJwpvMITrBy5bkm8sUXHp9ru6tb7kCttk+oHd3hLKj9kaQNQ13+lfewqsPM+yDGBRrBnZsT
m37etfq7ddvsJdezN6JZ9IRM1eN7kqmBsz+mgKLKEW6hyh9Dw/5ljhmXXbki3qTKfNj/9mYQCfdg
Yb1YyG3U5ET9UYrh5JD0zuP+RYj+0+0869DJxd428fxADdFwnvtGnJwsv/adkx4BvpGfcGAIOlb1
KIbGCoq2eqlzBLrmnQVlcxjTBXj9QqxYzkv4/FfKd2iT8lS3BecQYjCdu5Kxc6PfyJpd7roBONh0
/ZQR6kdr2CCM9C56crTnppt7NHQahBqHAupQYlmdyE70UyHgybAhksmpnuMD7ZcozWV7EVoKP5VF
PH6DgTQ0arac+W4LNRzAOWu82HfSOhzWk8e6SRwYCNJAZmkv9HYhYeOCmwkJ+45Nx031lHYObcJJ
l2w9M7kOiJ+qg5kdt40k+158OlwXFE6z/BuRN6G7aIHB4QDOZ+mxLsDoj7yF97tADWcT5V3TdIRU
8CXa/l0UZfFEWWEUpJP97UYUIqmSS2eVXDYcxtrPus8O/RTPf1JWkITfifPbzXfXMbsMlfCnUtco
tggn0KHwycu446QAgNlOi+uIcZi6A6fdK11+lXplXbj+2RKY9gnHy0NV5MulGimxriLamGCzwwJh
JJJJtYnxlh/KvFxuNc0XmWrFkfwuAYmi7fc6rWy+ruGIiQ0H4M+oMaAOebY3neiSGJD+l8jsmdE8
xRl9tHbdGnamSrg+Z24Vndb/wu8xXQxXMng2heSH8GFg5wACwyz8OGFUTDAfHwkIsqO2YMSRkuIw
yNmdnM8AQLkaz0ZENKDuah7ypfE1sdZF4HajY49db1vE3C0TbpFcSbnfzn1xcFxqBmiBhbhA/1dE
NcZhLQrpnWq40LWLcQEtnYjYPgk5z9scIy64Tf5wEJhPxhhDNJiTb3To7OYuPabuMvY4x8FtXzwG
Dfb/0BlFROdKDh0v7bxnSju6fW4WH5NqMesN9OoogB3bUi/sK4RnxKxkqHkzUAVYiUByNkSAy14E
NuyBAxT8Q0299s62jF9y1sVdwTe82yFW1C42L4VN+lyVgoSxIlKSxPe+9BQ3GMsKGgnpoBkxGGFB
Y8gqkcYo+qsu2dy3G1QZFRT19FvJPDp7Iw5O0eeUp/d9fGGJQL8aypmvcj0CBoh5PmG/fDBMpBby
HiBMxKqjcJEEIWv97WxQx8YvSY5k4Ae/4PQABvwytDRUmU4ybh1zFjsKNAOBmdIdE+MglyYJHDe+
AuJ0D5lFEVEorBm7TJRvrYWJ04bm2aqk2ktk33uqblR7340uL9/ZLl8MEtEgwjJ18MIza/1mt5QR
oAARVA69oMOY7KGL0WDWy6sM63crQqdjbXYf8LJsQI3rN0enTzVUB0t42YOaJtJfho54iuAIuWkD
7ooVwjR/VV7sHYreO5R6Mh1rFe84adhn8sr2OUum31NGOXHBgiAflm9hOtarRfdNDR0ea+pyk+WK
gFzGB4cn8jHLrT3e3hygJkGrVNMCkfAxcWTuHOx98ZoQ27uaxQAlhuktYzg/N0iCqrGbY9SZ82l0
R6xrGJ4AkLjrpl8SYnOwmQzMUew3GCeyDt98O2WIrPJOPQQ89JSZYCATjPlf2yrpHYUVdpchBFcF
ThNNrnV9lpkjHudH1mbZEbbde0Qd2j6CZ1PSZ3TQbPWtqIULCno8nyWlQgqiVq1H6tiVEPghlbn3
VEw7IQh95CygdnkbjQeVIwWzQAU5kE1P5AJ5ng/vPQGnD8rrtnaK86lrRfHqxPhdoRqRoMxnBHHz
q1PztJ+pieUbQJ/swgYgJfeDjk7tIi5Osz2bOHq6P9SD5DvLcqPApuaa3GE7HHRm6+3ITRebj/lQ
JDnPS0Ulll7i82hIKBZDfHREQkBdEQYD6yV3uBh/Vx0V1iOctiPb3ysLk2M0UfossMh0va5v/rpg
24zNkuM80SZS+xP2eBD471YcHSVl8347eHgOE9arM4LaHGtnTpTyFtkum+DqaZ6hpY/LI4vOt6Uy
vpb6P6k7kx3HkTVLv0qj97ygGedF10LzLLnLp/AN4eEeyck4GWc+fX/Ke1GoKjQaXcveCJmIzIhw
iSLt/88533GPzba09LApq1PDIpI34bW0g+toir0dsa53XYhDgcR53W2GLkQaqXzmKJI+JO+Wrtnj
aC/vOOkKchJoY7H/PU3Jb0mdwyLLc+bz+i+AM77NwBY8DjoEAQZu023DsEcTpW0of91QFrX0QOiX
SiGKGWQrId2eFMQdOoi4/cYmx1ZytHBBO+NPYdA/EadVd2TzePe7MGXWXtVt1XIBix05p+kAGulL
WwnM1a7GtGnz5MUW3diduwShNuw6XBl6rI3bZOgXEr7GFsbaxmNG3sctlBlsOSdRHNJ20sccDi3x
oaJeVI/KhLmqE5QkihyKxMROxbvuuUfgUtdHeXEYQRFJxERSRBc8DHzxu8iCZtsGlw5gxrKOjX2I
CLEaI8Jxwnagc9OIdCDhv1Q6dTEhzepY0sflD7K78jmyiI5RH8P+jRIDpPWkypaBZ0xHQw/4QEPC
aYa25zO1PpDYfZ08jXXFFGZ7FFTnjrnJ+cp4ZWz9CgpJKpDieDPsEF92jRF1vzrXO/c68E9w8fYR
zea7srS+whINpBM41mlQXpRW1G7m4RHtnLL2AIMu2NHotyYmQnbZdsZra7rDHeLDQbQTDIuKyDNc
lHWW6Zx4aobT0B++zALwaj+RA63J24G9eIfw8zaksE0qN2Mn4dK+bvzlRPNFhG6yV/Z31v0UiNut
HR5Th3RRUwybuWScnsi85JHOT+b7wJHQd/3N8KAFztygemFGax2RGkPz+mVX3YB2r4F+aOvO+XpT
5pR+960mnJikbOntYmdUwU19TrFJQUrQ//YBpJexfgloYNnELmq7KQXxCWpB/T4Rq8EV7WIKvkca
NBnIqOVulb0dDIYlCPOLiQ4hLLnXUrnmju4nG5TWomwMqn3mb9ZhW2c0ml3GnboK8D3YIxT3Vl89
d++GmuCadH91XUXYUxs/nRv+nixySMKofGJeXF1jcoeMmDJJ4tWjcIEG8vQwyeZODPDu2uNK00yF
zXIJ7AC6bwL9mFz6A/h/tBBdlr7dPdMgwapRe/RVmVSYWcXw1HDElF07LmuvMVdWUfLSBbdOGO/F
5P/Eob2uH+GC2Y7jtWcxnCt/G+oWE+WYUstJXygT158BLWhde+53rmGhxZ84NI/O7JDusA+0y/4G
wM67k6RfuH/vYNzwq+IiNTE0E2Rh7n/85WNrWvUhWOIpGO5uSOdC8nB2xOmAOjfqU5tryGcaqKbl
x3INi2Pak9cGOI7FbA+xdYeC2t5smXnbEmUAA0XMM6PPKTZiv3uiAXORUImyZR9G/Y/ojj3bzq1p
y+cA6Iw5i8tQ938GHflrV1TV0bFDezXOMEctZHmDLQTWC2l9YETbo5KJe9K8+GYXPYXhsJRWU9/t
EbNDNNdniMvyCsmN5VG0xdpCbDiK0pM3yeTUjCYmYfg+UW2cZIZhfbQ652JiX3jBEbhkpfoa+dC/
1NS8Ge70FRPBbXOBBr+iE0gdHRXCUGRf1h4xdnwKV9o7w9HWoY7LZz/CAaR1la47KzQvJMEPrqWL
pzCoT2NTWwuzdsx75D+1s5cQD6aKtuz66S7SNRS+zWw5+d2yXQp4gn4L45OTIQtBOy2CExlxIAEJ
hlwqyKxd3LpvZokdIYJHtQrhXi7tsUR6CMIWS1xMqTmwGnhwVH40Ia0V0um8FR9iewiRrbdZlu7C
KXmG2phfZQkPeiKOBfQcYnXND3wQ5bAGECyYUBQz0JANC5XbAZ9Ek64Qv68Y4L1FU5F8tw3/z5SD
aMPWOoKLNLig7QjPXeUf8FWbpPpCYHeuibOHeS8apM0KV3F8wbdyZY6JFRsJVTsdoTRjTaURZsLu
lWyitw3oMmHKJw8HtN7mLtShV/bJtNVxfo2HubpWlbOmiUDeCpkhkpkeeTIwxZ9UWxmUnC6IRgTc
mxqkmILw5oGM+E+IFYc/RBd7ymP3ECCqz9BD6it4xr0TBeNgmsBPQHc3N26ig1dmWM90Gnb+lIEK
Eg+EiLvqlCDjrfrOyU6Z//h5soYcDw2rYWqnT9HQmy912p4HtLpDWwenYRzjWzvhrMeN/Z4qOhPm
+DrpKiYhFVHJ4Fm30ibj3Dl8Fli7H558u7njygGWqdXjyAtdR3SIMVHVZbyBuoaUqqylNAifxgqj
QlNN895FrV53rBPpezGdXf/wmIpSjGeEjCeQc8W58znIBdwh1MTfsipHjLR0/MWWucuK6t0S8OYF
cdFVhp/qAGp2yY5ww2Vb811GHMS+5G0x98eXvPjpeIJH2OvPDDnjEnsZ9dmRLGG4ZP96wQ1bHvLH
pNR21pZIYHzuw11ShHsTHwNZWuOgi755mt2dko55/vvFq6dlQtfa8VGPnKdJeDCruzuWCb8xnA+r
38fukO/xYU0fj2GF8BxzEtHBtVWf7d4dfmJVWotiH89TTzLRXqshVYfeqOqlyXT8KuF7HpJAY9GY
qFbRvoEqlQWvJdTL3dBFx8zMgxPf3gIxdIATrPziQJ9Ryf6sAd2FnlAJAPBlLVZWM6hXDhzlbRb2
sfE4PwemlKt6DMMFNaQj4ESSzkxqZFhb+BiJy22bLd+8LiQsD2Dx8HeD6FRVMt3S7pVvAAKS7sSb
Nc1xdh4R21KqSV76wYd2P4yHwNNwABqVQnPiYDpaPWay7Msb2vE6TIRC+tXH0NxKaKMHozfWGMR8
vjQpU5rKrzkFp3scv5smFXdQBcFrUGcDZrrw2yzqZTsV0TdOmVdz8NQrrRoesyrHcfqK3+s5+2pK
hH9226RXWDw3eVpcs0ZSTYyxaGVRib1LTNwADo2Bpzmth2ccRPa2iSukqqjh9x9wBLJ3cFiHpfGa
2gS1Gm27vbgVCFc1Wsa1Q5ghczzRPl2nR/5w41YVZrglU/OLSPnWlqCgHi7Bj6jn+D9G+TosYVw0
lW+CVPSby1xhZZwlK8gAptcutiDBFrrElRLSo+Z4ETvC5tCMYByq1oMx6m30MLBr6OVnRt/I0JLT
ltYuqCE6j7pCXbRb9myomBBauWs/BFf/UrXFX1NWbHKfvgHbK745Ht5auJDLNBv1KqYJSZOsRhRD
36J78Qvtj6O4HT/T/jCiAacHHCpYOQ1rx4PgUVHEadHM01Oc/1YNHaApevakryhB46aL8Fc3REZf
DHfseCPjgQXEh6pimh8pI7SzYSUHby+Eb/1qXLS/3my/ptofj5TwTFcu6nwdu33yqD8AUoOvKhrV
P0lZ/y3I0v8Zn/Qf6Un/9v/GYfr/icRPaO//imE6funiq/3Kvv6zf/rv/+tfWUL/Hw4nToD3ErCx
R0r+37OE9j/MwHJ5VHqPF+FgXP6Xe1r4/7BBkpnm37Auj//r37OEQvzD8SS4MjBeNv/g+v8d+7QQ
/9U87fgcVR+uab5nII//CwLNbRyj8riVrJ3G2U1cT26Y/YXWTE0FkmHmohhxA3Dv1qzQT1u9+A9u
89s/Xdr/g+raW5kUbfO//idcKZzg/9m+7eInB8AGD4rWAfn3r/8HCBuBbWtmaOvWbVluWEByl6lH
9xzaqPRZLPBFtz6xhKz7nKiL2/ssUraakZHFW/1a9ZRYGmlTrJLU+Upzxzt7pixWYaPOY2zLc+VI
e+nVWQ4NJXK2cQvayMGhscJNITeeF/wpvdlf5ZUaCF28JhCpf+Ebek8JGjw9/oGs0LyjuQ58s+ld
YwciFMGVTaSV/GATGIv2bmOrO1X5ePAeEZaEspXcGXz0zeTHFf3HZAv7UuYcjR4r2tnClVzmHAQd
7ewTp36WWNU3eGfQk6Lo7FrVcrYKgQugV8e/X+DrsGgE7h3W4i+r6Td9I39KtdOYqUbrd6N2ibL9
tRN/AaFAEHFLF6BS0mK3SZ875zFkUnWiJ2zHBaUzIpvzZVU6b5x2vYNk80H/mwPvIe9xWpE309Wj
Xw3OZ0tDN7b0iY0vnGhKHubHpIlRxio3A86dRWC7YjEbqlmJOd6JRhzACoaCEOLADWxB51oEjZJF
UWSuCdM4VKASb8MAarNWX+RDLQjzWAH9dLNDHlvuzHDlQ86DD5naK/fitk68dNSj5i25zjSk0Vhz
AoEOPbj0MGzw+FGO6vf2KG49OgKcibfIrzABBjzbzIlUTAUuQ43OkacrcVemuxpn3dKqPq02upgu
8OignUgzUlbJThasr4fDkZzo14CfK2GUw3whbhJ2PZhbvChOEsE+7vmPYo+NZK1bTBHWE44B8gHx
0HAIhRNlDbzHZg8HkvDKyca7DizBOWJCVQetxZdME71IbXgzQTyNC0ZkXO4ujPL6Le58DHPqrbL8
Tdb0W+qk2JK6W5/utoXR+39RAEF9WlqzHggdtoKZ2Hv44rDEkqYVlnlxMQ1ikOFaK+0tY+BXP7Hu
cM2vyliS5KsWo9zjG+VdMiJ233m7FskUUm/Bmx0p973kIYe8RVVYGTMlJzdlQlcYNRTd9RA02LRb
h5wA6fwRZMiGTKC1NPOrL/KvyZZqK6fuM8drYtr0zjtVr5aVErhZWTT1IG/zkBgZ0PfvKXnQRKb0
jVESe0y6DSgDxH8vVh2hS8YO/yeyjU0jWHqnUwvWMwNOlsp4NaRTsfdw5LDAtvjb2qwlcj/87RBU
Qx4k1uCDrc6Td8HccWJ5EPCoVjN2H1gpKlxQnqxoEeKQIvl5qHoGyoNIiko91x1eiIFcaG//tGT/
QrrS9mFgDuzXMH/XOW6tCDHZUqzmaZKEMoLdbcy8H5SMVxmLFBxqAwndWDdzDTgtFw9rixqp5OKl
lnSleXqT6xmphRg5Hj8cRQGBrt6h5jrcyxEIZeOVD8oqLstwbHbBOyujpUb7P/hmcqrKpnmSjMlg
3CekpVzDIfFAbFp+We86NXOmMZOjleXtc1WfLZ34F5U4wYb1FM0E7P8X3dgNG8vNRlpXQFMNqImx
o747PCILLQpvQ3A5geRrYkyxlWYY6v9kHnvLIKXNsO2FQav9QhrrLHIm1qnim1D0o0GlLE/miA3T
lNYlTII9mZbzROngTevxzzDg1ytSxAGvqZ2Vw7/ZgZWe3RQTSB+Hb1bhDi+uoBgriPFJoTYf8tq5
u1WrD4TfWb0003msLxqr7HMSbqsKa3uYCsmXdMi2MSXai8JF5BaJhH8ViV2atPNxnnJ7mXmkQpkE
FG68a+d2tAYbXrTPmRdXyWPjZbcENUtPX9pq7ogH1Hz4cLO9TmdHY3RvRtgTh8yNpzp4DDZjAKk8
o2CFMP5TXH11bY2BoK/1OVVusK4qIzozfjRH5pIDbgBvg923xWZLA41fpE8uAHBKNfJqT93vPWg6
cR5xk4PT8S4Eu90F+7yCr63Fbc6Jkg1G6urk1XiWncdLyh0/Ry17kiD0mjC/9FC/lxRQyMXYctCO
p/fSKfFSjji5hde9RVk/LAdT1of8uedXFk0rklPvheGr5FJZ0NcLqcpo77iRjGdn0Affy/Dm1A1l
illugy8evGWogng1O5TPyQeFKimwIdDhHTjlL4dQ+YogfLKWBuV1xBw0LkKfAu38k81Wv5bk9nba
n9eGsx+KMLtMucoxSSDNZMJosQ9w4jfDk6HLB1S8KZOjLoDpef5yMqv+u6CB0Yj6Z23m4t0f6ntQ
yY/CTWfiU573xJi3mEdLXn0PhM44MVPqNFiNL5LWNPgkLkvYZPROmCVIQ2e0YpaSvU/UYFOVXtqg
7ubZunKq4lhm6jUeYPT3ru0susZuN71s++PfL6H6NSVcvr7TY47pkBRDVGtYKu575BfuC/suUab2
K/cb8RIHy7QkQNwEvzwbeq+TTth1ouxlSvUZZNavmG7tX5rtOLtLgItCAAFOJKQh4w8kWlaBSXnx
R4cOFVkQ6EaqSj3SkIXj7tI0eYpcKPGCWckeMF5j/+wZZWwa3fF62/5nr4LV/FhJwH29o08lN8d9
mJAbYiZCJe8eKpL/wN3mDK0xj2Phy/nYTeNzkdjpccSDsAsbFFrHw6zW9xYRdu7x69wNO+ArzpK1
SLd1Y6jpZjtTXtSFPFBSdSrhwGQ2OMKidt/GALe7NbUdNbvET6O6S/a2VZKU7o6CBfNL4IEvMkXK
DNnXtFo8XiZLPqT75Oh0cXEucEGvaLUbKtB7o589hVqHH9Hjy1Tn0XGq1Y//UKr/lqsndm3WXDn7
wjbrcybD+tzkX7ElpjUVa3KTVDRBita5YmxgjkN1x4cnQXpNbnWey+m7KMtwrX3+e4TpZFUiXPDj
GO1qcCJ4+m7EOQCMxTWPfqM4sbEkoBqE1dXMEEQLEKKmyqc1i0SAgirx9yiL067pbXsda4RsMlne
gmpYdQgehl32R92WZAApdqnpFkJmWRk4LVeD4XMkRkfH/lP5Vwg9LCuL6o8dmtmT5BK41BnufTUm
gu05NDXTsMa9TKESyap8kr1oj+GUWrthnn6r1AwOiufOQhuDu6qC7E9HG/LWN9/SrMtfjbOm5/El
NShkJSpHjWEQcuvMppq2b+c+xXN/Ku254sxa+ICAysfKz+x3Y1xdiG05L52JalZnXvHaj/17YXOq
TYeSmJPQ46HMsmeZQ+/q+rqG24DtXI1Yq2zyvKYfv5KBbo8J3tEtnBfca2ZoPbOeQ7i2+eHcUOGr
KhNO/Q2LMsek+VOAb3O+Jg2VCsfFXsT1iRR3TBorqVczWglYAz2uCp+zr4VvZfnoA+GYqj6Aium9
ZQGjIkHYVzw4RZbRrIPVaNFAwKRhxqEz1JeY2j5CYx7u5G6MZV9GVxo/5ba1CO6lc4nPT7PCLZzh
t8PFzcZUSlIIAiOEW/4Sw7Avon/WobDhnMSjdbHvn5uE3iFPQW7kTrPB7Jysvc7ql0GV2Svgm90x
qkklsr3icOTzHrEEYV0+pzeDHCEn4J7iX2m3UEPBc1bZvlTGS0+gajea5oPF92isiXVybgeyX/ia
b5Wt0TKkQ2VDER21lV4syWOi693mmXZt1scaS2rZA0wCvLVwetYjaZvDy7Vm83U3/KQ1BzXHy8oj
EHAcjebBnv9kQOWjuJzvQR++DjUnlwdwYMFpCBOGExiXZCZSYM9pcRwk0ZphAheYlT4W7IHFKu2i
5M1ot7DNquMdi7Iz6v7RLm0Qi3W0zqOWT5urd53jwF/G+IqPoenVxxSGxrppwx7nQc622OU6E/HD
/ZMNX2xUuYxSCp5LLzjGlYECJ83wkubcR0KSWaoHtEZ6D3FgsJnaitijGaBkZdNPYD5H/SYyyi3L
9qBr0e+HdjqXDdE/KGDidfYZFQc8Fhxx2/o5npJbYMhjrjyqSErGgf5BwiKZKTamYFtt69g7WsRV
1n55HFmJr9lUpet5/g5tV9+jzmIMhLC6huhfbfp4NvBz92InBzdex43zUulYvraNeeBz6fZhF3xb
L5r+MoQXLoc6sndkSQk60W56HeWxql8kmdR1YFZ6F8w+WDa6AG65Fw1rgrAc6PoBUT6JyxVgWWwW
A4/8yHGKle/HyRMWxo0t0y+64jpsGJbYBt2Dpaxs88mr3Bt9q9YVI3+2DGMO7HnUIcFEvrnKHR+f
SGp018a04t1QKOLAtSWWVo5HimPYcC/YtCySeRwOmQH4qi8HhH1ilxMDRFdm4cnJEu9szQXVyjkV
zJMjxIXnMc4bvDMee7oDtgLMGkat17myh73nXcKuoErIGdaFPRRkax9RM2SKnuDtoSCwnCcIwjXs
2Nzpor2ZzTXOEumvamLQO9cLDvXslZTZaiZIZc50VrXivezmvZ7pEqd0PN+aTGzbjJQxPvdYP43J
e+X69rnhMhujVr4N+Mmn3Kt/ase7WxERl2JuIGxIjTVNfQhHGntjqN8QPfS+iZJsqbvOP1Bq2iw5
H1+J3MxYOqlOyiL3T5Dn8o9Rv0wYJCKwL9eQS+5O/O4znoKM0uvk199wVHBHn4bhq4NgYf2YYCGz
K3oRZGv/YTnwifOSo3dKmkNEfnqJVZatxsF74i/n7cnXcnIanm36l58hM2lP2cBxrIVsiUHOvaYW
BVjbs/SMaDM7aIk5NeN1L+q93UXlgRTCOYzrADOm9I/wJqNdlQB4M7wRqy9aN9BaOEuyZ3bL7DEh
TWwe9ZxlxFaKZJ0R61zGjhk97tRfIxrejif0KfAidTQHJz33bf0npMOorw3nqbNm56muwOJIouWg
jIcdhPlwn3IjwbldnSojfpGMiedETZIPlTtQIcZXF7ZEaXvttveSjgyVG66GsEuOOb/NBqXppxBN
cSP3SEO3hfCJiX5by7x5JfBM6GzcEv5D/e0y8Ra5KltapUFAWga4E+sof8uJBWSyNG+WwRzEjdnf
yZ5hoS8ifDAdD5l89F7aLs4OQttE1TAEtVW/LbvMO0oZ3BLcMAdX0uoiYaR6Xe2tKoPvn8piLKtl
wmqqR494rHhS0xCHWFTNLupbOHqjqAggE4+OcxyFsvriT1+k0EC+mzg9pDX1Dq5SfLs5GG1p+ADB
Dye3Hmbn7DaUfEVj9+QU3geBAhuKcfnIXsfQE4TvPZJVGNWy4vfIYZRnU78KMKdsgLbGN5UmxspG
HIWafFByOIYph2Y6xDY6KKw91UyXqQUcbA61vSgYh7BZj+8ZPRaUL8ZE+ia+72AtV1nS/jRw0jbJ
tLIjn8nW4INkD75N3Wij8Iq89FjdKaWY8QvVn+S0iNNFgsSVANZAK8rNCZKLcJGD6qR+B35zwd3+
NQrIiUrNBWbkBNu/Cs/ReuBGGtHVWdO5kqDe921u0danJFu2uduIwXE3qu5ffcPmuOoEroV1pB0W
rIZABseRWtUNJhyN7SAujaswXMo7M81PYTErJzEydOupr87sk5PuZQVvYmf5VbEdsBhurLFQ7PRt
Z53yW6+1wbmn8iYIKwCc3FjpPea18KLAkFtgyVRT3ePYNM7VMHwnoVCv2MrcSJgrbDfjlfrQfdKn
ehFrCExOb3iMqdHFtqu3IiQEKQZGpbwaILwlEUHn9MMPqxeUiYtdhD/DGOLHhi0w84ZuW7dJ142J
6AVXbFiHIdRUUzY8HP043lHt8U3pdHGt2xt33Yqnyr5t1MnxoMIbZo/les7UxrImteyz6csP3QLR
TD97ov5pa/AXosOUGnj+Jca0eopG8SeC8rNWQry0SgU8DjlIVzxGKLL3NyO2Wnz2dKmYoLtveQNW
soRAthxq2RzrkbYXjLvETPviUPVMw3Hlh49NZvphuRH4rsBflFzQgLq0j7YzBh9UVmHbMlNIdA46
L6wDdVBtlC+dHGcblgC1Ko0xXNmEjJaex9G6SAx7y3qEZ1ky4aHJ7avZWc6Ss6j/NDme2lBAVJ1T
CrupOE9/MHXjzuyym8u3+Tfmjkc850Thgly0GilOqOxQh5186edp77RGBULWMc5mN60tuxmXpeuy
k6wbJm4bh6D0l4mfzYeBWDshSR7hXfUydFTd0gNJoZibPnni1Tb74t6HGTxzzuh1xyGFfISzk+PW
Q+satXRJ3FNflj7Q2n1olWvuvSzQ7wlt3us8iQ69Q9uLM/zV+KaFgB/8+FVCjSsn5mBKuXiTeiPz
+k+EkHR6GId9M/ytEspa7fZvYarcNIMODtAL/EVG1u5JjMG0TBNKpBtiXpvQL7k7YhJetEyNZ8K6
VspmNfJSffNiAssF5uIADxI/U9fyN8GwYI8EeRKzpxZO4vonnIWCC3QCSIK+aTOgbd3piYKA8NtG
VMgtXJrMVtlEXCesZ5qcYuMgYCPviomiqzyd77lw4iNvWrRVBdHYxHHz098vacwdG/favhVa7CUW
onXSZyu++Z+Dnq1bgHiMBmwcEygLgMuP2Jm6QywBm0Gm6Fd9mpnnmSBmV+RbgdS5MMzJAKYRfLgF
Gw5vFu0pZobe9FWXk9f040s8VYiYXveedvqF3P0zDMR5i3bfEYLDdeiN7cpuDHnhpCwvQeAl2yL0
YJ09/rXVWGILo+PRF2GWrUNz3XSzupp6ekcXqXbKaq51ZFjPg2PunfpJQ0c8cjRoCU+53y2f90bb
fb2Pp/IA2u0hosr84oSGybyMFXOW096vRHyovaE4NoEedr4rIgAsHTtbtw0v2DW8dcRd5Yk2SHtV
twKl3vE+rCkeruVk1YcyKu6y7rlLijCB2BINd5bk09qNznYnwEnwILhW1MSwRSQtFHdfwQwxq409
ODB2v7EE9IbAddW1UV2xog5BrRuiCreIu5ahi+AShXDfB1l9xtRu3uSUqCVcfL3NyNGBgcxDvbJa
0kx6PqVp7jPcwW5vJ4O7S2pAyvLVfKW1ONwghECrJI9T6m89Y9mvVHQ2i0bc3cLA8lP6yb7K5pGu
BTgJadeXG/YIlFHjFVglPIIdolR/kP6/YAux8yUEBqCHJEFeuRzjrcFBg6EUIMkn2OZFmd/GUHyT
BJhu2M30o3zzo7DbfN+LCWRt7TtPGd9aiU1s1WF6tersK8ckjOGQICy1HdaQvJoT5LCuZD6zHowY
IN7uw7VAFdFCT3ij4wfPmA9JC91D48Yt78z1GpiZWFs0Ri6HtgArBrduYVNXL4tPhQFr46aWXjoB
X9VEV2ptRGCSuzxdgTf8qnorYjAotlEU3Odw6lg0YaDKQBVCuuRWnesAP7Xu7ZfMsj9UHXvwfXke
mMJ6MRVRO4UjSxe5DbUdi13SmQkTMdE5/P0uJ5ZovFRZ7TBrNvWBdBlkNO4ofUpBXNRw8UczSlFu
5mTqYkJ6dREUt6JX1d7txvfSd5hDgtDcmFHSvvTCdTaj2RqryLNuIQny/TDI9pBL/7uWrXVkjUkf
UV8drOgtCj3vVoBE8pR3tD2nuXDmGF+m5NAYrk8nXl4jrtVkGKN+2WtBwMVHbUr7IiWimHNFF+yN
yD3qZ+Xa9gJgwXvvYObIqV6wQneXVxh+A9euN0ZfssOjFpdoFjqONQwO7SbQLczAJB9EDTFvjmLf
Q2HcyvYe/U882lBYjD094+WmdFvjCBcb6AsChfQz8y2o8f1zQV4arJuniuSmnZnza5I8IMgPJbTJ
fQZUe3jxKdCAOLTE/l3dZ2EZS0Ju/ibWFYdUb96Gbg0hBJp4ZXTdM36NXSK0vspcNeuOpqYxV7SX
N2QElSlfpixNjvA4KF7NeOgoKU+cMCloaX6qUZiECW9VjWjbKeG8Bzzt8TNSSpBS/bfUIwdSrSYH
W0+1KSAO3gLOMTQLDDes3e9xarpb9q8Gh/Y6AWoKIa9/IB/RUhQYb8OjfmcD718ffVMkR5q7mUga
fSXzgRddjpeRa9waqpQbXJstlNMiGAbNJeU8sOadBPpTJueszYKjDlmdi4cdNy4dfXDM+jNiobtt
QviaAs/HaCHrVIYY2JsPF5AVz1HdGx+eCNf5IU0qpuHYbZ8yewFyjyrr0m8Pdi4IxcXFpa7xztkp
ZSlENhyIKDQXNLH1oJYS7E2dFFv4UGGCJDCyqKGPHJXJmDu3zWYwSnomQvOj8QQZatMcbrHk8sKi
vzW5S5yLDI07y4eD5eYjR6mq/HrkC3oivoPO5xVbeny1pjFc2BxOS9l9dIVqXjgN9xs61RG2s99q
zu2Tj8q5zLRvLjO66bcEe4stuHfVieptHg+9Z5EgKOf28ljhplnBrVB68c7ru3nj+bAj2G9uqhD7
K2d0+BwWvtbKCfRz0DXfOTaeXFvts4XtZ0E5YbYN/OG1iYvuUvTCRqqX27DpJK3fFTiYWNQsE0wz
3sq6+5SYaY7ceDmd+VmylRj1J0cGhyGyM5DoRbcKE2sNZGW85VZZX3Nsmx4lprHVHZF3xGns3gaG
4TMnc+Rfnjb47FJj01PHui6a+LNkE7cJWZsnnH9IH0TB2mNQrlK3JwZmEX93rTcLeuFAUeOOxRZV
KFPANlI77mpKu2STz4Fc0sdnbNyCuI2n0bJV2avDTEUMDYzOsffyvVLuMm7JyKI1BESgoq1niCdq
0b6CSe7nrK0IKuYbWYgbiuVL7zAHWmXPBGO6T+yJWNlp5qjHmS7U1d3gzp9PaC2DoKkYe32E93ro
KTo2/Gfk7pc8NW/NdKgptF3qqJoYKJD9EJmYnPWCMzkkO5+UvE1KMid449kRyUw9/MVO6JGv0MOy
SrBmem10YMtpr5oA2haGvQ+aieejqQZgLlBlF5FksZv5Ma6BnNvVuHyZJYOXzKLqECXuXw4GTuIM
pKv97ExiKQUBeU3q+dC6BkmxUEULTurkG9AQ4zQ9ybI50YKI9om+WPf0xLXqxzX+N3tnsiQ5sh3Z
f+GaKAFgGAwLbnyePTzGzNxAKnLAPBhgGL+eB9FPmq/ZQqFwz01IZVZVZKS7A7CrV/UoRfedH5QQ
mhKasiyE5jr50fLmM6zXOAGoIcR4+DF7vN9k1+KmHw7j0pzaJPdaJD9bIe4jbRbke1LatgnmmmXN
wBRzO8eqSKHR8KfAsbYSLSzkLvptG0OAVbT8dMyB3i20TOVx+PJku+OzBfkDukmCm6BOXqd+2IgR
bZtqmARMyfjDad2rnYXwSTKaKgr/MIJX3qjcgPzhTm9dBHW01os+V618axzOGbsMCSQ+zgcaOWGJ
rp3wmjsUlgRLwmxIGM+sWnGLzY+WKhRJOtx5iSRCmYHKdrOHOXTlPuYplYXOWuqOIyObLJqhnyjT
PhQz3uha+BzF5MrlAj2V9FCOLjppaP4ycXSus9FtVnU1ganqv2WcKNqF0x8HBD2l51xxpv7yzXJY
Rw4FHx4RlDgU4kqhRN03HBgX/zgkC0T8wnd3k+77tZVvG5dKjR7TQ876eU3tabzvSxjGbWoQRImy
vZnVbKAcRR8B5wAgSWQSWpPz/8oFAgUrJhz3gaqYmDMoKTFVDuwsaDxyAeG1VgMLOFXAGax4EzpT
/rDhxzIWDMmawtBsN5jm3YvT7lq4BLArSgU2HFCyXc+Afq57r2ZK6qzvxXwjikNBmgc2xPnDqEyB
TWL3N8gSrzhArG/5YgZIQT9nQVXuUmDIK2gtPYpeeSiq4dgXpX+n34wohAlUa5CkoUtb0wnxSZVr
tTMm4G89laGm7fwp6Of6Pvc+x6HmNnIHvUzSIPpExTR5cjQ5oZeyxSS9W4DfdkqY2UUnPRqISI09
4uyd00r2o7RQDWnf3gxjV7z7LQ3H+fTUQxk6NnVV7uvQCjZDVDmrJjRCLqriZ65q94aCfvCrlscX
XUFEl2meVkHwIDnQnATF7muvBPomnTG9VX5MRkN6IK7NacPmzz+r5cuoIBe08dHoU3Vqleq2Y+jj
s5xydemdGM533PIJw5bRsBCl28Y+W5nlXAYwFCug28MOiIa+5lrcgC52lCspBUN6Ss/JpOyVnfIR
Y6+if0fZhcxy/cuJLS7dZByeu7Ic97YPBUI0LTd8/DfYZz58nNtnkzT9WWeiPbaZeFJT4J+HsP9u
alldpCGNzW3wW/8Ak82/jjlVWOU1bqkHohuDchHHB5qs6FAd2j987Emh2SuK1gisek11jQpA1Q7h
1KGafnMCXYewRTYhEditRHnJnKHYcE+aftTO37apfxvlhB2ZRtGnLp7Ql03rHQ65XI+tOZ9hhoHZ
Lev6Mdq13OUNBybixvOObEqyRpXe17ZbfCvi9jnp8u95a0ro8dTThGw/XkKPbJspf484nj9SYHtl
Qma9sjHdzrEdEdyChTMbXYtFf7GbxOkbsamU1GgBnrDO3+xwAOg7p+GNSGe/rllFAhctvUM0pVDi
IDoRtDbdvZvIsx+DmsaCvnaTujphvkvWSZrwPM7pyMBKVe3JbP/myGTvwgT1E987qdIqS0jB18H1
68vUzMHVEC7XoaK/Rdfn0sAgx9J1pY1fPT31z0jb3kvte5BOKf9A6zoY2jGfPXInCrR7bfpkfIJX
QeKfo9RY3AY8O6ziO4QHZZzHoL63qMNHYXfpgXKYZNcAxsJ421+hJU1MfuzJy0aRbHIcn28Vc+pb
tvWT0zQUgxUf7COrQxRRi84iCgeJmp5cW8mjn/nvxoJq6YJFjgnVjcawra/pXIya/p2u4ZbQnQsh
yzcD6PdNxgavJ9eI7tOxQ8/TrMVcMH7WZrTYiI36HNWKu09p7rNltR2M+lE3Tf4j96mG9Kdoq/yR
W0adTdcyzX6NS82Cq5xtTRv1zaxMl3AoYA6wEDzNc5KkWVt2T+QH1krRUEKlL8nuKZc3e6mOxc5z
bd1q4wEbZ32MhRJupYN6Q4LAqJLqGMCpWfcLD94cfUzKXQ0cowD0WRvROSir+By3FglsOGubzmvW
crowE8dvKvV+YcqhTmt03tMKyD5ytrX0zPWPchoemZH2Z1hEmYjJlE5d9egHEHcEimaWg2n1gN80
Ibm2Hvm9I1tS/V7IOX6ytIaHkHK0c/xmPzq0tvdT84Pde7HjPaJfZcrqbTkX+S0ri5duDJHbRZge
TSvA2sA29Da7w2qqh99TotWn73RneL3O0ekHvZ+C+hawteSB0nQH0spbrwGv40/tdZCeu516ijkF
D7FtEcz0hCNtH+ullTqzvHMUSjKRjnXwWC9AO+NLOWMGYw3j7VHZ2er75T5lW7WZWQVsahwmh8kD
ftYmBecPRD3L+xaaQ3zrpPhdEQzY90H+kYdRf+1y52Q7ncDzZZ5ajYmNmmvJnYDsD0tzH/APTQ5F
i9Et7pOarbb/3VZ2wKXISRPYLgdxZ371WoqF+1D/9nC3gpOIioMlZ7gdaVavGp/3P5zxZBV6fvIE
vJMMWCgDh1Gu6Smau3cZNuEKhgtWx5i+AMDDlK1p79s0mTcEa72dRPtDRaAUvBCYuxsFn54sERKG
FCQsJrzhOU0gABNHCTYEvLs1Jt3dIiEFBCYw3cd1/Q6ExeWHNAhJ0ouFA5eAi7qVqZ2ugeuAB5bu
p4lmSfOyfg9t88ktSzz0TbAeHfUOBOfJkLJnyWQc+X+sc4nMkzTqLZ7Mp6CBzefPHX+1ReefTNpW
4f2kQZY+u7jXLFu/GuiCNBbChZP4izECTO5eq4xGgKnehVPzjnWNvosqwIDaIHDE2d1HidzHqwxj
5ca1dfiCcKfvpEhPcx380mX0geWeHp/pMFbO3+gWL1PDVcwlKvAC5yYIotFely6vPfiVp68f0Al4
cSvpB6vaeeIk8KnK5F1E0cWmXDrsqbC1gu99zI3TGshrqzz8KBwsBaxq2T+F+95mnbK8kxCGTNKs
vJ1+WZ8c4HSk5J5qnhqT9HnQ1jWUMAbcHfUM/rWtZ6RU8IU7T4CYlV32knp8okxKBkZTBQ9UvtPs
dx7msgYdaFZA5geeXYQYNl9vJNUv/FFZsjNoMpqCBgjc4jOZqoHoRl/lN9SRDVFgF801hPvn4hUP
DDxykUYI6FqC1a2FBvCjgT1/wN63STJq00hl/ZxgukSqeOOSOpWwwZgIOfTphKm6pQmDFpdsFRbj
Ml9xsol5AbIi+IxrPKKxM6Ids5PZ1A1ZJQdOn1PwiWN122wD5lIcVbBTVJNdRku98NMOh37ODukY
zI9xEp8hdKpj05hHzKX1WZshYag4Jw1Pv/ANKZw64S4YNziVjQtWcGdtJWw6/G7o1tSlBwj53UaW
zceccCYEk3BPa3AGMns2Uk5SXT7Nqyz0J84Z4wSLuxm3ZgqOwUehvNhTW1xKHrkUcPt40C03v2QO
VBepeGWalE9KPXh4RMJKnaMKi47N0oznzbwx+MhACAeOpPFoILlwU/C584JS5lzj+QfhFOJULDa8
pGBlws2qVPA7UpmlvF0ZWkmRaXiy3cMrkmDfjmRgsFgpxOY4PjoV5RAdNsKyQmzOI4zBqgrT+9cX
OiGzu+7G70mhw43p9r+6usbtTHJ1V+Va3XoW/nDgBG4RJVExJQsksEJ7aT2XkMguJcvFC6nw18B2
5ZHmjv4E9OglN9P3SlN0MCiq3rnf9HBSxLFM+/ThmD9jU7f7umEnSMUQhltnfCDMvydx312jtl5C
VvO9iOcRs/DOfMSwPjZF0EVbcw6XspfSWUUW7UY5p3qK04AhArGj0EN8+TzBKaWyfffrfoBZx6jb
xYrtW+E/hYFw9/w0M0OXlWBfd4czpqIEQABQaZfUzpVjCJY4k4y0UVhvuvejO/7rFjMbIpMog6d4
COfLbMWE1BV3GfAxG1/o9hz6ikshUjcRzkvLHzIKtVSEiokrnSkD1QcBPZrN9pPso4MmUPvLHhi7
pKY1DnqTsZtLa2Cu9/6UIe7g1FdvHdP6ZW68ZAspPj3jwJp3LJr0AQ2rPrJAw8mkefEyq0w39DSy
KfXnRag07CNPk5OHJrnOYr2zXYO5wg8e3HOnczLPdNAaxXRIl4JA3a/wpcS3vHJ4pkYS2kmT7Yeg
6XcYJTV2trmBiVxCVDEi0Nz+/AgzKR5R0kY06mYGPZGNSe9kFBwCTFzruR3zmxvMR80OfS3STFP2
2aruwoV4cXoBz3BOm+PSdgQcCOFBegnoL3z0exT0dpfGWPIt+DLbKikqsMAE6Tm/SpzWxGR7i+D9
GGH2oaaiJPQ5j7sRIRuEK4FiWEU7IoHjATEXk0ad3sfYnWAcYTMpbVxtOK6T51ACo1iM8nZsaCJb
WCHU8uXrn2QrgyPtk4gZtOsypuMvl6V/sPG8YlotfjM703mZgALpfLO5sTEk2eKYhwou30omHqXF
rKJOAgILP+NhlL13GgcOJfWUeZsyL7oLHIv3DP/CKrUKyKlqIq9vsIC1skJehP9Ox4DaZBm41rwj
SemQYdyyWMLURnXLE/mxx0Q+80LURG/C0f2s/PCnm2JirdK6Rzejznes8IagQC8lUvqYB9PfHfNE
U3jZJTfSAghv2VLd6A+borA+h2z6MZIBuEpsln5O9tFy0nswLKSsSUTbeIjba0pxGMc0yq0TlbFI
B91GiVAC1GKmvvRpcAvn1Uox8o9JWW/HwXxKs4BzUULsKJC8aX601ll/lR61YV1T1wfyqwEjidJn
KkG+cen3BGfOevlStcI4ff2SlMmVc050cvsFUqPwmmfwKNAwiMq1izNQ6hTetOx9+/QVavrftNx/
18HnOQFBtf+6g+/8u/k7/09Rua//5R9ROZ9yPZu5mAURn0Z3+WbD71b/27/4zl/c96j48DBMCYfE
939E5ey/fFNafuD4Qvp0ndMC2FY8m/7tX+RftsNdPyBz5lONYXve/ywqZy1NIv/cNOIH9PtZrmkT
zPOE8Pj56n+KqgVdCg8uo8NMhHSh93F8ER+FGEK6s5OIzvgu5TwTGtfKo4Mcmph1yCz2HkRui22v
X+eYqz+JXxO3ImefGO1Gjh6SkGZwbMoWc/2i7cC6Tg/KEx+4FLEzkOWWZOtWQ1tYJ1HkexGrZBuF
Dkf2eQTTB5/NNtuzMaBMImhHGRsDc1QRt3Xp7o2J7SXtI4+imZw7KtiWfhfkMzVvUwAArYx4AroL
/gMqtIyc/knXmAqJjyifOwdsUCwYs3GuCbhz64RLwmW2doarNyfOoZk1YG+pkjdPbjG/dK9TNP0c
Y9+8i53hZ/fOn9uPxqXstRUBaALubCp2s9e0Zh6Jk/wyq2FCMwWLA642ZCzUM6Nd8Mym293hJXP2
NYHndQDE77k1RL4vI/VAa7LZ2yx1XTqrH7No3ivKn248/BnPeuPwtd+uGk73uVltsnjMn4IEa2Yh
IE/1GKNYIAzlobdqPA/IDisyg9DoWUKcbCJhXz5dwzFP4/QBuaL5iJvyyTORyYcaO1VVKRJGDB+7
1m24lUYKl7YMd0aG5Kqk090E65J1PLojoA91HOo4+45AuMuj3D4jcMc7iknFKqhSwX0OmoSs4m+F
TQij70dx63NbvHWYugIyat/GyW0IjqFtzPRpgVgc8cGyyghAyFGrta9m2yH73i1Kr42bYMS0E9jl
ekqMs2vF4bkPx3UAJv+cOjBzamo2zDwwb1bM58wOGg9DHyHvvJPvJtaFO7so5yojM0N466+U65Rb
x8/Z1HtDjakv+R7IeE/xYfEcifDNaONxh94L88jZZs/OOJTf45kcOP4Pa0v6hvnDoIx2ikj+kM50
G+UdtJm/jOUC6GA5iIriTESvkmNF6cKeGjQC+fEnELaQ7ngCHNGYGacJa3On5n9kA4Qrr/SXNQfY
bDO2XWdCbubSMGBnzgZ/w6wF23Fluza+9v3QPrc2DXXEsmCjCrFmv7cF0xN9OD3LiKlut/hrG9Jd
Lq0KeZXdiK9/d6OOqMzIVRGK6YnueiIeCZN/q3j3KbHoPwTTga9mecGpNtxKB5dPXIcvsg7V3fRp
X9BVjCMyC361wq5+TCQY3HzMqeaCyLijWCHZpou87eT2b9+qP6gXZxQYTeMU2HxO8zL3dlqnklwQ
R/fQ9Z4SppSbwGRLi0brbcGOZr7CEeeN/pn8D85GyWAdNawBS+zlx4AIyhkIRcnuVVdbq7RxrjRZ
eSpzHxtNwvcn4XIkRyMudlGSRm9/SCMb72PFuYIkBJ6GSetg5fsmohDi0pCBwW7NV0W9MFND7Jx7
DZOy6ctxHVsNRMoU3BP36epUeVi6GUiuvqW5B3ER0pZNzmUcg7dy7tsdAJzbNA/9Q5IsXhWKM0uM
2bCFqX60Of3uoQVMOyednnFurgfhSVhq2AWF5lXrg2Q86SzrjlEVP0wvgmKdYQCxKZ0J5R04lT62
1NL3rY5vBofje+akfzvpCE0G1jywgpJ5duKSqm1K5wGG0VUykZVi/zBtchsgoLCAMLZNf00wOB2y
sP3kBBpselTd1eyWxrmxFAYpPyX2l/QvAzCerHbwVbokv8xC33WYHNocJ2Vm+9POdV3x6IxlvVba
F9EGJnpSVO9lPrx8ga6DdORhoUGbx7lrrcFGVo9wMebm2SXGK8psu9zbIx4pU1oq9oljvcgoRDoq
R97R1SIMh2PNFVUWZ1rYxAavGoVOE370Iq922uqGbeam38qqe+UUShIpjhUgatgvpe+8hhnrKjuN
p/UUhhMMH3t7IVNoXCm8+2V14/zUNtmzTNCdWFjs6j60LwZr7LEEa+GQcdpl/fIdgJTt+S8p4uH1
3nro4ij5sEXxqWXrKBu+eXUlvrvDdAmpLH+1ss661PlMU2wV16+6RY2EWgycIllCep6JtlNlS8qz
xOqA0zSz9VHV4S6ZAdkMpXc0RR/ew4SGG9/M35KAh9Gfns6EtzTlmRwEY3YvMo9Zm8DtVAALwqKL
gQBzxsmSAWNrugT6ov4cYl31U/jmblsfOHwbOKqvFVeY6WEhG3r7tYK05eoQk70yZvaSOAV1gi2Y
SYYW06AJ92PSNjDnaKUn4maE8GjNwbmGcjpYi0TLumjCyIrP1JoKd0NhKPe5vjv0naivkGJ8Gp9Y
O1sHg+fRpcYPzMrX5mEV80IMSrD9ZycNIm+dRrn1y/qmKuIb0oz0S5TWD4e/7ZExeWmOgQAOhgqe
dXuFUWReR87rNAR+JssBvluO8sVyqG+X433POb/gvO8vB/9wGQGsZRiYmArgTgPXXgaFmonBYHKI
lxFiXoYJm6lCL+OFXAYNdxk5imX4gGtEVfcykDj+O082eTGXUSUF5rc1jCjaMmESts4mgjSSTG6q
vE0gWn87LYMPLjpnGYRMVdQ4ZSAJVinT08S8lC6DU7+MUFOODXnM+f20Tn8zgkendBm50mX4El9z
GA/mNpyDI5Mn1d7Ll69/6kxPr1MmOWMZ6dQy3EFVJoG9DHzTMvrpZQj0mQZZ1eIpXAZECn1W0zIy
2svwaC9jJNIGnWeG3566Zb6cdEyDQoHFF9ZfyTIadk0/zrCWlgEVlmKzD5ahtVjGV7UMspjnm6O7
DLcGU262jLvO1+TbLUMwyZYjj/v8hjyZr6OJUTlehuZxGZ/jZZCmKl08BmbrbBmyh2Xc7pfBWywj
+LgM4z5Tub2M58UyqHfLyM58vsqY4cHlTIeE+gzkp3o+l4HxYLnlHlu8S6qhW4jg2SkakAUiuQgE
i1SQL6LBsMgHbDNIk8OWOaqx1yigyAxqERzMRXroFxHCmCjsxE1x8mLnjzGxAyReG+6CL/FikTG6
RdAIUDZSFI7UqH4EftEdpnYS52CRQQjrQLFapBEw42xhUEvkIpuU6CfFIqSYi6RiZZV5mUvjqVjk
lmwRXrpFgolK661cRBl6Wu2ttwg18yLZ0HgMFHiRcTiiJKtmkXaMReRBTnsKhZ2/mS7xD/klBaEJ
2T6ptFnkZ8tOOSwvwlHxpSHFi5xkLsKStUhMNHNFWwmKeg3CYFyDOqN22p/6S9B6fwxlET6Jp+Jc
Vp77MpPs5AVdK24Et3auuls4Fk+m6WYk0kNykpUdPETP8oQdoDjnD0Q6+7UdiuC1AjuZ2WV+w2S+
nlob3VSDEDaeaU/6Gcd1d49NwHI1RAA3FftQe9W5CPDUxzyuVhmFoWeCfsUrhseEmJIat4H29cEi
6ce92TbvRtnsIke5tH4looYvn/sL7iJ8nkXdPFoefnChwuev38ozk9blCGv71y8jPqno0YO3s+Cz
rcwUhLtrs7cTcyRx65rHOKBwKsffTQQkaDYzPi8hVP5JieLTEm7eeKBUjvWMo6OTpXGK2mF8ihzB
HQDK+5vhcoLQIeK+nfXAmfC7pLOxjYnTHK0+Cg+WkvwEdgyWurDXPJs5bY0pJJHGlVgoOuvNB5K9
IjDG+900sNMd7ztZ/BeR0/ZVhGD7lz+CieSC9afYGMZ4TgZpA2X1+e3YZOVOMWPdjs12KOpto8D8
Ve4Bijt2vw+di5+NE+EM68wPFZS7CHUnqd4rPFFxdBLDd8tUL1mNoCdwj8j4pY+bTU2NeYhHPbYi
i0La9pTPfPvK49GaNmJpDgOA1OE11jS/U40Twkke42PqKo4EcBXWCsF8qIpHP7Yxn51KL17F5plj
h3pWbemuY4hO+//4PYOBtDXmjmVGAvK0if9EtvrN4u0jKMwji1YCfRMi+BLz0nH26k7cBVJNBCYS
8jWipZ1QbnzrO4D6eV6ceEKoNycOwmdTKV51S70ltEWh0dGYbRC44m5Om4hkXxDDNxl/T13EUcDi
cRyPin7hICmec6Kj5MmKN1hd/EuKK4AjZ2LlJLjTrNie1o6Jj1IPXf8OT8OWyZWu+PiaNlz7s6xg
MEkldqz6M9IiNdreciy3KH9g7W6f80nnTwjwCcwoI1oMkvmTaWBkmL/23XR031TBfrVVtbcvdGfd
2GZYt9Ey1AG9F75qR1U0f2PWcG2KAwpdm6cwcWa8e8fYoTo80MJ67eYWO1VNFcrXL4eC3JKRuDn3
Pf4tI3pzlFHXrr9+iaSX3rxWvQOMDl8m4Pqyse+OlfwYC67RvIFKK2FDTBzCaPFuXr6+1JJ3ounN
4fT1S+5/BXj9aFpZk0XyglXXvhvt9MnzK55i9XM4RumThbh6ojnkLalH58kY0SAabbVbzyuATYdU
uoXmZymtmsD9/D2ywwfC+3AKkenukKqTO8PPuYnHeKP5sJChi09GkXpXHvLfXJ06B9/33i2cnTtX
Wyfo6lvG8WBt+ancsGvu6P/2xNMw9Vv54VTEEhsWacT5nBMFLf51QgfdhLVP7KjlP04ZsneKu9VV
Ehs4o55y7O+9y//5ghNhRdrB3eL4V5cgtspDOZCPUbx/A3rBzll+n5yyPuTSu0nGouvXlzie1wo4
6oUNV3BSNmZWI5pNuqbVj5lWkuMkrPZJoHpwv05vwF7wHZtojtos3UufJD+1iNPXry8qwHNkwt3E
xp3uMRQ0r4ZiKecqi03x8suEHNaungl4wiossI0PABeChIIJVfpUhuOcpkgmv2exuHuFLV6/vgBu
7qExup2Xn2piNq/ApYtlreWtXZNlOPg0vUeNwGjQR/N9yvPwhCv5PtKvdKJY4SPg7/Q8lvE1oV92
HdGCicpAArDN9Nb2WSMXg2Cwh7ruTrdIUwsSFY8S48o57i3/ySLqgQu7nD9H3PgFqeh3u0OI8ZeJ
LOJuawWTfsmX8It0c+/nmPDpA1f5zSV+FjHwLToWrUsu858BfI9OHatEGLL3XSiuvTmOv3u3YyOD
MGy0QcSna9YcgCjAph0NLKBMO4paZ/+VIQByYhcmv+2G4cB1ZsCbwHndmehL3lpIQmyT90HBSdD3
GgcwEvf72VN3uCg3Ko3pZfdEftGlm69tyit7nB+NDc55nJZJtGa7WMTW34OR7OAFYPwd4w9dGYJb
hzudLR7ztxzD8qavh2gvRiX3kLh5jjFPJCRi1oEbZ2uDTombEQ/B5l9ZTPtZZrYY75WFfuNEP6N0
PhhRi1mxjbvVv7p1MFHI2Kktxo2fceBfctWNOxdWER5F7a9T1QOUWGA0Wnz/X12aZjQ9/be6NGqy
7QqU4f9am379nf9dRn+X/0me/r//5z+asK2/hG17ArAV3882BTy1f0jU/l82shNEN9uz8J79s0Qd
/BVYDo3XpmXZAukYyNo/JGrL/WsRugNqshG4Tfd/JlH78v+DqaEhQKmVPhxUKfgz/1+FOsnYsot0
iHaS4O43Qt3eHi4tUJAmIGer09Z9Yo4UJMuwe+bpcnYyp3Yh3Q9ueR9QXjt2bxhRiIOVl0hXGpzJ
bOyUM42QYp0eu8/Eg0Rj2XQ5taRhyHWjQ/ajK+ZQyFGdrZNw1XQmRrKR3q9kGDAABER8va3DDHlT
hiObdTgV4qepw3TYuE5Dt0GYZdFnUmdtu7Y9mRFzWSqZSXgIxB64jo3YF1NhPvsFu3v4sQLNElSF
SfxaavPXKCG4LRxNvOpF69GUGbqYmb2ceF0KYgamgBffdNVNPIjG2vxAfkw+7HaBBrt+uBRNJnP6
OhAEvujIA9I0ONy0OEW+mwvgk2PZAGZJ8hbX/DgBGRw3dcDmhxp7DvpmCpS1NoXxq3BMcRHGDJSo
HUjH4ufO0w8dtvFisG7HF5t/BJ2AEzzgucPosHIqE1swiF1GiaGoMpbnZcGLNungUDvRgLm+VcD9
Czd87oJBPZBixu2QRr21GtVcXorZkY+o7StsjEL9sqLZu47+4GOv1XO31T7QE6xv1aY3KdkL2A4f
fKNI3uu2gkiU1QkJ327CsmhS9mJCzKUBq7kHhmuANEkNjPUZNgBJ0tvrCiANPL+PttEqrPCZ+UPN
80w8IwqfKlGm1ykNqx3vB/CwvjCq7QBi9kAsiVh9WgRrtx4H1iTS34VDB60kaOo3wMPhzndFRa0H
bvm1VwfIpAHW9v2k+nd0Ra+gYUksjpTQqqcVBhx3p7iPHjIlSPUGNZgQonZj+TGQkr8bkVU//NRG
ozfiCdKEctXJBt35blG1/rfD6o8Gc2EJuacnOIEsrokHCNIM19ZQBlYmg4emMtUBb1r/FKUQj9ge
lA0RnCA5FvC6iMBWnvNeptK5uYUUh2Iy+9fB0MXZNcBlE99L/ph9Dks8wtdPFrb0f5CbiJo1BIDg
1S8x8qc6oc4ijpLoitW6oC18CDhLJvHDUax9O1fQHjjrxv27ZqVjbyYdJc+UWWJ9sTg17EnO6Q8x
h+mt8ywLlbwEf02C/wO2WX3kiGtRgJ27xqEdnXrb9jr21mHt9q8yGO23rvCHgzdQltFGpfeR4zuh
tiaU+jM3RzJCc6w5aCXk7uhAFaa/owE6/lvA7IJKgimA/pjY9+/srihfYZChXDothNplqDX4h4rg
CryhOPCxjfcQjqnUzlKSDgVKTdi49gvXDN0+7YRhOSZoe60U0KGNFFVDXCayuE10Uwvz1cO5ulWG
OaBZCxDMVp3+8Cae8etlFV1t4Mx3IIKJ3iCV0ZG0yq2MSAfUhvCMGck6dOXQ08oRm2c60pZGJ5fC
VTg4lvVazI2stwUkoDU8VuPdx2n5kE1kPs+81twYdcF+ADP0+EekgSS35nYAb10nqHZZOhTtqsBH
j2Jk1AWtuly4x9BYKraLQbVAeoccKvlgIpvUgntNHGjrMEqLWW1OoDDJyfBOJoVCJ3KV/p8xBL4c
UC61uBJUvbXsaj6pBvRUEBpCbg1rnDinKDDuK9owAZPRtyK2lYuw204BPZaW0RzaqfW/j4Qyru0c
FVyBTYxKJtuGSgMrLy9q4ghMwj0iTMuUaW51bkzfpqGI/vSeWT4bZL42g+c71EF1fk9rCxW0FgU+
97zWtGKJRObnPnV7a22PsvjT5FX+o0IxiFZW2qQngVkflLGklrpsXJjNIeAfQnC8WFUszXnlNcGC
YheeRYy5zE7hPNfnNgmczeyr+oXJBva1k/dNR05tivHxsmisVhXK4h8SuWAFAb5M7w7o6SvGe4WV
wRFvjoS7uSaYZhIfTYMHT2+B9zse6u+DNnyy2rpHik58B9wGCkD8u9BRj23ZBN6yKQwrOkcS6OqK
bRqsNPIsNrELR2bdqvKKCUzDiJ96Rdu3xA7jhr8qrlTCc1VvP7eqiejeKroxXXuWWafkTfvoA+Nq
dPaybvwWt2X6ZjKgrbnBE/VpRhLgvaG4+4dzexxSG9QDKh4bXJ/jbKc1yhUmxRyPB2FZX2YYNlLl
/05SGR4MCqbvpOd8aE5NJy6dO3p4daJhI7EDMsRyhuEJJQfvt5pS/aOICUPLvKQnjgw8VV9UL9fA
UhrAGnXZM7Q4TvlEQG/Y852SHzmfVQwSbQ4eijbkRKfzB13xBHRmMaTPiFGM8STn+7O2WWHbetSf
Q1hl7ynY6kiMBeT3FNIntxAPNy/kmvJjmtu3EWV518DfujuVNOmfZOSllypuWBCgzm8K5o5vvfZQ
7kl6frbUr11db05pKIqJbnRN+0Dlq1nrpKE50pPGaoyQs4vICpuZaC83u0MVOjEAGdA9Lqi8cTvB
CuX8X1vzNWOT+dOfkvBBSxZE9qHT0bqzRHNp/cl5rWOaOkP2/H8z2X4360xwI3UlaIC2zZ+JEoSP
AvfZOxQw4wAhLT6RpCW90I7tqe41FZfl5O6IJPUjK5Q5fHBckJfCLNHXYyPjRADE8R33vfz8d+rO
a0dy5NzWr6IHOBwwyAgaYEMXmUyfWZXlzQ1Rrum959Pvj3NmQxpBELZuhHMAQRipu6erssgw61/r
WwgE9ZkjYXYXKmPI8KLFhHY1y2oMirZb+ZbzkkHvl84HIW45rGKcom+ayPB2ajkoyqDr3b2dxxRD
yri7aaVw3hyXsUyjdVN5iIWV4NozB3kwAwGQZ65x5bk26DA6kqTuRZqgDJC7/LZ2i/Y8kiQ3N7nm
5keTOcEzFQDyS8ZD+9jGQXOv4VA8mFj9vwtG6kiZfSXOQbZoZQEVOPBW9JyQEODUi0sm9lh11eRx
MCheQ4y/726eJkc+Am3rDL7cOqIligX/Bo9RaiIqRkF4R2M1ALzO6hBRk+BVWvQAZ4wquIwFBU1f
QvsUGs/BVsf8PtwnbpkdIe+Mnl9Xxi6Ref4qCqd+NUA+ov/X3aGtq/BbE252bGa92pSBZIqjD2n9
pbnzwl6KaD+LeyLOuR+zQBas6fk8BAxWLYvCN5NW8MCAsk5ikeEvtY5UQ9VPel1VN5Bh+gOftHiP
KlfbQzpoL5lLoKuvyvQjdvp67XIbvAfnCg9W5jorTJapzyCK7UOvaiCnjsXexlS6u5tKuHQrQ68E
dIlBW+V2ob27hoh2dmtZvJLQf0CnpKW7nscs/7RIZVxriEvrNjeW6mufYBrsMG0JF4/lae5xga+c
vJOHsoFeM0d18dBzd3iaE6cjbT5UF6OaDaANPtQlo5ufmXSVO6sc3F3X9jHzIifcZEnHABOU6pYh
FTy1hkNZbxbtgaa29o3qs/5j7umCFdM83vqlpnP3Lmy2l4Ywah+15oajiLvrrUBu3IwIDhTp8pzP
jvHeZJgH6mxstoXOYaEzNXzTUZgVZ390XVCwsxoJzAhtPFd5zo+tijJ3Z9vU3DZF2dxPI9Y+v46d
Lx1qn6Q4iz14Sn373UXp50XSneQZhrrYcOF2b9oBfjXh6emW+b/YoOM6b1YespqrhADm5Cr1S9V1
8RLh8bklCEUVtd/qNNTk4lL2DUuFm7n1R0Bh0C7Fx3IX4D9eTdiSz46gx4/yovpRBwn0kVK5RJHZ
ILxYb+VVtyo0Ql2HQLSaZsd9SqsR1RQY4LKyacZCR+JKQWFxc0+TXnSwG+NXlOTuMcDPB2UilylR
8J4AEPvuM1hApAG96UIvKmS5RTIwn2gHKftNqKXJMzzs4NGOp+g+lDh5cRY66aEIcyAcMjOaa2K3
5W01qbikp7yY9nVswHEmX9jfB7hhuVnhqzmlvkXZSumr+w5Q52cAUhILjsmgRoPn5CKyn41A4DRO
8+bJ0pn5thkZMC3T+6eaaTDNm1awGJT6GNInPJRpoJgrn2fWWfwBr3Vi6g+u4cu7zhhsJLLYfK7r
3+t2RHfjECQ4jvDEafQb5hsj+OFmpNDwydNQfjYYTDbQZmiSB9N/DasgDlY68LkrbvGMnYSsFXp5
1j9UMo2Ktd5lzqvETwIVMXYXODPYsJdOhRKZC3TWKZ4wbpoFc/gV7q2ZG0OfkMANgivEcfupSZzk
ZlGh9kVmTVu9nMvdUMXpFQOVeRaOeB9cW3qiryiUIYLGUt02SbUyprqnT3UeLsxwmIPocYgtxIyx
mhsdVSZDYr3Ngvy6aoheMJP0GQIZ1pZWJZsheqUgYziZ051UiM7mcUunAcku7Wx5UnkMbVVQp8LW
Nu4Lvcs5mEjQyERg+8Cz0t55Fz6q8gqPACmj3q5CdgZrfCiJwnzaADy31txF/2GJafFYfhXlVLPg
t81f/+sPz6UHY/9P/4PRMbrPXfdTT/c/DR2Hf/0v/mTwUyy/83/7i3/5+d+oR4j8po4rkSONxT+w
PvzLRoDzx/dHEv59HcA//Rf8ISfpyEmOxTnXIoyAEPQ3x6PxG0qOblmOK/kH42+GR9P+TbeXYyiK
0f+4JP9Qk0zjN746RwrQJgwslbT/LcMj39yfDI/a0jAgJTgy/c8yksQshM2xDfeEvrNtx1dPsWee
mrcqb8hlVwI08WpuyuFqazl3dH73LdyB6UgDbfRVumG/xXs7tUBfS5dcRo7/a8UtpzlT75d9l+gA
1FXJMcdqOPb0vMeD+aMnrv2SlXFzZyfkgdc2EBedksQZ4/CqpFp5aUEOKJ2qW4JHAgArWJ+a8WtB
O5+ikwsJ8NhAJd6Oflrv5zrtvm1rcImzcM4/Jcmg/0yMzfeVmfbyhpK6vOEeYcYnDemnhd4iB3Cy
oNrcbTiWSQDAO2+sdVcCWz8yx7Du7dxlvkVjQXIYMz+jVngkMAWwCz5mWlC7R4OTmMa1H8MKRTEC
2KyC5LuOZwYBLgtO6ZmyjiMvY0gRrt2ktRHqI3gejGr7r1hp49GNM3p8aAF7KoNOrisnMh7YLHU4
XnWFFz8PrrM7wxcjc7puBpvMelrOO3T1fGMRFeBQiO3m11QoCPGhTxuYwDNJAJrLCdn9LvzSIXQE
O6IuqbFNDaungpguzFMJa/pXzux6E0Oh81SRSLAwQ0aViaNp1ZeRNPor0EdmE8WQLc1tqTs/ZzIO
nspa8LsCt07u+Paju3roqzeWKwqlI5Aihyln9kC0ux/Ia7XRtsFVcWB+AokJqLT+5HRcx1auVU3J
BtdR+zr5oXUfi6HalVmXeo7eQ3eZq/E0wmu+pqETEVFTZPy80BQat46kPcd5yDy3rYFrWJjZNtmg
GGmjbhLCgjuMcREr+RvEUuxOOEagfhNTXIvO9F+CzB8fVU86CCJt6wsCFpoDeaBzLrTCU81gVz3W
HJUnkKRhH7nqxqpcYJi4T/x1ixtrJHIEV3cVWQ1UpWG2R0D30BLkhqmrRtubnO0fWY80KKKZqHnd
Z7HiwFUZ1EVoRP7ZQlVdvs95VZxAfDR7cjlYOY1hZGrfGAZxU2tIs2GPq7eEGm8iCHCs4Ei76vqO
r7ZhKYnXKfxmgL18nggOrrnIE43p/4ri0p6OdFbALWKEcjPjx0K1jM3AurDrFw0dssxd9iU4pifN
aQng0jkULxiy7ielsG0Erh71L527BPJFOnY99LYgH/Zh5qfanpKJ4EZoUZFs+q5zaa3zQXHExTh+
uMCXHujoU4ee0D58t4iRbT675zkJCb5y6PUwSftwk5DUxiCh3HTUQ2qy1YzBw7RJ26QQu50aNEa+
sCPjXn5F3JvyrLqGY0GZZaGsTeGOxU3kVNPFMQQ+jGH64JtBVp2yMvjWfPF7DyY0vzKi1qgaFvAs
xt8852tKRXo1cwMp2QC4heWiv6DAhO+BbbS7IlNvQzcA/KsHpq7ZUBKghHVAri5dAYEn+9x0FQ5I
8m9ZZNcrQayQNFAyblNNHktNY9mUAA6TkNxrpTgNSVHcYjBKNlU2vCVmjdoclnJbRCX4FmNUO6OU
p7GeL20KiStMCkAfJDupAkTJV2PyQ61Tdg6Tehcu76jN9Wk9YLhYdzDAXFh8q8EZm3OWcEQzay3z
ktm6mma8ZFHbWyNq5hM1ckhAuQJd4sCJ3xWSqEaDbOZJw8JU2EIvzqxq3JVhA92gVmpVM188jaYv
vHoW5qEwMokINWEp5x74q2vmpxqDiJcMIxXC8hZjHS4BeZy5ThIHSVYE8a5D1J3NHPpN3v+MMbVJ
bULUaiISMjl39mSfRGuABzHKVxSibzoCbyxrXmPLDEFXIJw14bH3w8fe1VgdOL+lMSe7eusraCo0
eGG/itxXIzQuXOqqDSji29YZ7wR49WIq0XJPCBCE6qJ9bZgbuBmu16S6u8uJn8S6uasqFlcHbEVn
31eV+4pJiQC1/54Avwl5HbkE1s+4Ni7SHTcEx5fXHfr70R6S1ZCcnDwhTx55tbj3reeSa0g3OjsO
8+PKNgU1hda3SC6RVXmKnt1V2bXHhg92wI5KG/dR2ch+zYA1q8eqxlNyUsWMQTCHyxUme5KKUAdC
930zS/fAd67sZeShAVfJsPVjGAvLU2wld2Fzk00EBgMI2Ma6G3bUYd8mrvNaJazCsnhnAgEdqNKw
XVNxfc8WfVfU+X09VHvMOBmJaZhd2QCoOrXrU1F1sJbD8NQJ5tA+/ZWcBbpfWYxzE2L2qIixaxSR
1BGClgT7NBiUAeutEDjo2BgR8ysvm/t5h97cM60tlk68ZTdvfeavUqQYsdCOu3bQPLNCc6O3GLYN
BtIN8UwuvjiwL5E7pV9WqIN4TxD8nQm8h18B+lASS4w/pIEXWUFxsHXtm3Wn31NsNNKXQtcIP73P
nIK0nTGCrWDUig1qKMvXJob4tOoktBEw4033YbT6dMG4q106OwwubqOSkDSxiN8b4qWfqBl0fDmD
vWOQj/ew8cfFE1299K5Br4lm+j1m5C5/LYrQ3thmSSvZkHYPZCVzHGdtPx9NaAohhH6kRkv03NwZ
3MTvcSR1Cl1dZO+satMXLqYxrtg55htw1FRvk6QwwcYbDYzGiMBnBoeVjhiPByas93ZT04deh+hL
emJVX11ZKcqjMfu+xniu8oOpi9patoyZugW8zAWPEaAILDb98ANavfhMlWk9thLxhR8DFldiUXXz
IrhhvqpqGNwVrXbJ9+DzfWJktOv7KuV+uaqHSXud3QDH2rhsZ2K53jQxIP/72TDb6C4Ewgi9vhxL
SYn1xKAR4ZGNq0iL4j4QoTM9xZk+UdTGGNK8LauyvtBoqd7MNE4laKWEsBY86UtYJM3bGAbhr8rI
yovju8U9LTHJMbYw4QWGYBm308TZxZVPv08a8JD5kyBmEuQ2dMucdlFPi127g6Bu0LsNvaaC02/T
NoRjFODu6EbgSsrKnL2ar6tGLS5FRLlTV+4iqhu2WBz4O3GGPxuAsPd6aYZYyLSldNu2fjArO7/A
vQo45DMVM7FjYsd2C0w3rR4PTxm2sGBdMKUAHGYkLiPSXg27zhDqbAW6gS5MxIc65HzkrMOMpsDH
PTqE5fUMVWBuW5Pw8RDod2ZjGS9OPPgcJfB+4pUhSXNFok3fsfTJxuulmnclugMZQYeXI587/Zeb
ODg6o4SQXjmIAzz4cF/lob9Lum56n8pQ3btBzRCTZ8k6mKDoXqOgjwEHUtB+WwbWfJjmSs0rPOgJ
2lOusLq2/kdYaPm9GUU1HIAoZuknOULhlNlH95M9QBqXmq/9iBGxYS0docEgYvzhriLiELc1N+Pb
Fhn/DQNJBT/VSMoL8zt56tDNqmUEkN/mUWPcNZMAZ07hcf9gqSl4kFnq3A/OhBWvtAQ/VBE1V/pt
xj2V2Dj1tBAEdTCj5ngTR7hTAcn9TqcKfoe2P58LtwpfBTOFAmK10b2D7ze5snThGW6K9SWiljaG
USr9p0/imKLDxL2rjKb5AkNcXq0WL6kmSIKskxlJWuSJ2I1i6i+BpaIHt7DC7WTM9dOsDPs9m814
Whfc058sGfHWKAYtPxC0w9uMoc457rjTr7MUpThni+UZbLnXM6ru3no5sZD0lfOgSROVntls8JaV
k+SFLRnQaVaovWtZFfWrQuuKm9KNrV3oIK83qio8+hKBrDkKzSMCfXpjB830iQmSGjJHmRlUkVkB
v+prp310Gf/gpG44VXtmEDnGis95uiMf5mztSQ3Ps7SsrV3l2QcZPpdjzpiO1AfMw7Myc/ueJuNl
OlqZC/DdGOCTBUuDHMPDu6g26UHvGoPjOQQWULBGMbbppuzCOjoCZ+sKREc0jUM/uQG4cc0Z6bec
fPsxAUz4AOzabVew4TnhYNYlJGvbHMDoo6+BftCR+xAFNktbIUds6T0h5HAN/4Li686oKE7yp6Fm
AhQxNmp7ht9rXfrjMbIMs/BUa4WHRuTuQmGP2g8iwiMt74qsOopRBZTY6RDfM6bWt0uz2EXKsLof
hCvfHV8M94YZNTxNKjyTTCjkOkIbY/yimtwAhTXk0E+cwKEBjdPfA3qqEXyokhShJ4jnyasDr8bf
Dr3CPoesSFYtkYxkeOwd0wMp1/YXjmuck1D0RMwxcKYgg2HEvJvdATtliOHj10D9q/SmgB4G0lPG
Z02m4Kfnj2HLrpeGnlqmTM+SasLzh+mj3ERamF7avgzPTetOT1pl1ersV1ht86UrGQ5Co18WRYyz
6iiMDYd8o6OgrPE/sB8Y93quFVTSihAmbs1tKN2MpcUxrwHSt3GdqJ/x2vINreYeCz4yQ05MsErc
YFvFevFhulVpXNGpUiDqIXS0NCtRyqhDW+dlMbCNlTWtuDwSxtrPKmp2RzvZ5BxjfG+ysJfCeJP8
1WkzKWBTQVuHZ2YNzDjZSfkywPmUzwuoqd7UTjXeFGlk3CcEBAA9R4KBrJGCDwR7O9xiw09p/4Qr
/DEFtQ7upvOPblK72zQP0Nv80J33Kb0s4ZprkXzugWcxWPOp/W2ULzXP1zJ7vAjY6I+91uvc5EMa
0T0D0cSgKYR/W8GT9zWlbtey24vgnl0Q5qzJSfUUc0PbCNk633IeKiISTbceq7r4wHnWnfUEiz5X
MHN6yWMz3QaMhY4sV/prWZJLU5HqdrUwJwBOhM+YX9TTeHGRIdexzSl0pNbl3lIMIP0imC41xiba
l/si2hU0m9/Y1LVAmAM/wMYZ2yfs8t0maByCC9wkd3rEL5OzbTZjk0DtwPLyMToxfalhGsmt2+nD
U9AU9l0wi2ZcxXTJndJU2kDyRv86ha14i+xuvvqizcAwAXxZN45TX5E8nINllclpnAyThGVjQDi0
I8X8QjdeqpoJ8CqwyrFBle445+IXugWurvGzGxb+keidactMdt4oXvU9MVrCJC6c0Esi8CKxuGIL
nYN8z25DdoeH1EsnXLfrgOkDdqQ5frHapPspAtIanH2sqwXO6IHtyNzOmpoei0Zx47EK0DsBUMjH
SiuB3LEiGgfS/PSycSzw3ywRO6/Ynst3xw0iXnnGcbAbcz27ydlNCfKH1rXnMlWvKvwaDHosPbko
zey4SYTmTWTMCzs0j+PbOq1Y9ZSeLYS8zj4ALp8az+/ilkaJPHgOiR1jxgnUl6VP7bXtIvGrasJm
W7sx1wibBujl8EMsURukeIFdpBFL0XV8V6qU3UFmdr02A7u8U1bMxI3uD48OPh8mljaS1HHoO57l
fNJ0aoyYJMH04kSkLk7mjjeEAHtzhc2dFzLPDRdca5s++EbqPLZhh8Vq6kqjWVF9aOHXjUGymMZ4
KQq8FeskHSh24yeI5cKSNAwX0vhl2zXGTxtnAsgSVc37SY72c9LJetMniZPfp6Mcni22xxYrSGXD
XBC5eof3Ma3/zwzZPVCGke7ROUKvJ5Lsekm30I5ytHOwiQwkqrpSHezW2TbW/1kH5f+D8rbQhWEg
Uf8rb6T3kX3kf/nIv//iRd3fS9t/+8N/JPgNnI4G/y+cHwsD4OJ0/MMeqf/m2CQ0GXijKaOmo3T/
UXZr6L/xKzY6uIU0g3+Kr+UPQZtfQnQ3XXrllfV79P/fEbRdDJ9/yu/TdYsn0hL8RwoHNMCfZe2y
RveRMCo2LNe/OpsDEV0npUXplY/NSo/FJp2AGvaa/xgFxl05W292HezQs8IBiIRgifPDmWfV2pWR
2gpN28TUYdfHdlDr0U6J5feXcNCfK8PcJW3AYGtpDqr3xLcwZW8Qak+Qfa3O4WKobSCh4sWb2ZLr
vazSQ2KZd2zEN7T1MmCSd9IXN/AHDSv4BF2yRUrfOGn1AE/uYR79jW/R1g0Xm5ggZWKfc/owBdUm
hiuPhWNrk9G3S4dywewsSkk8eaRSVK7Llig7h1uitbt0wXCTYJ8M/3Emm+hR8/rYWMG+HmLOpmSl
bJC6nGZQ0/2Bmr8gJewHXKhs4nWk+ve2dh91Ru6x5GMLdLkDfn3gdWeC335pLWS6MiPRlm7+7un7
J63BYvlB/T2I4fcfpM3lzOSB4sn5BxDDlNVGg+pOBXxV0VVvrTI7OwdDdcuR9dauNVClGLMBa260
pVmSn86//gIYpPzDF+Dqlm5jsle4oHSs7H9+khj5YxYwIn+jMQcpy2hhQ4EfT2mAmZRCdzdupZ9g
vvXna1zNz30emWfQEgDXLJMp3upnMtsapwj38p6k2Ba49NJ3jsGd0UWHULO2nEA76LCsM9xYa6nS
zEOnmlyiTAIHG0HLwXQn3H1Eowpf7XHKnqqxxmKGx2PDafuLoSsOl3G+A7y+m5uIC78hXlBY4A6N
5Oe7E0woyP1VGZz+s+vk308B//r/U1+4azn/cjp4+fgOp4+/XOuP75/mT1NC8X//6B9zQeM3Rzl0
3wlYI4QNHV6AP9ZR+Rt0FB0AiQOo4+/ngob1m2PZIEpsxRIqxGJ3/59lVDAypJzItWhhVY7p/lud
4cwRnX94/HGwWcwsmTr888cfH85IXKbZWuRvj5NfBxu6fhJPcvO9t5dKCGonkyQ8cW+6CqmGO4sJ
4DE0vHC2qLb2gU33pc4I25iOroUzVcvNGzsB7YSTfk2+VHo4D6kHmvLyjOhfboOWAYxAbT4NdUqf
FEGyLcjnEkx25zKZkamHYyAmKKYBX1yit3ZDR4Id2Vfw7xQWFt0n9k10Y6L1RvScpq8zKZD7BOAw
58+02SVzXmxoUlVn2gPSM7asZG1M6SP8t4Pv032xGuHCk2mSe5OkIpCRglAY7EX43QrQHEL5WqCj
bCLfMR648KGiiXob0vX1rrCpkNJ0wi5+uUROn7+5WnaqZGxdkGTkHhHUa2zj2Q/3TTMCQ1H2lzF/
JJoct2CQhrWD/uuP9PiNDbPPQ8Co+tQ1RBpAJWJDSX7NTUG23vFkxy10yKdnbCiXSkYka0ZixdiD
ryUo4SGi8mUynrWY1Hk97nV81FOQMyFjFnTFB8a4Y9onBf5yd9CPNffh1ewTw1QUj+TxmUM0jaZs
BmsqqPO1H2SA5S6qQfIel6h60o/d2ldk8sn+PTeMd7YkFbij4YgWAg1OjmHCImjZHie+6ljn/g22
bB+ledB3xG4QXKPuGkZdsEWDvVpsReS+k1/jaIKj63xCqvlUeHMJTN9M8OBG9auZla+Bs/AdixW1
sZ+UcL3h+gzYYWlybqaWfvIxlhfbZgNs6pI6pXnPHar+5GO5pdVCPok2+OaU7u8jzqpc24qTFlAc
l7bYbc1URjeZZtAA3gaIastDaNjzS67rcCjjsnkUVg7/aiyPSIEvBDScB6uiwtEJ7+xisE9ap4nD
aJGI7SI/v+1TRFRK3di18sArQhNjtctW1eQPMB/NoyxzapyDyouXUDpFms5NUInM4/B/BE4hTpPR
0SgcubiJq2lTSepfI9hWN0nfPRT0mGwHU7xRnx1iXKeC1Tdc+BFWuolcNLYB0ztXlOBF91xMUscJ
nPpKsNeuya5Q39Jb+5Gyz6fJts/FUoyjIJrdOLMN74VNTJMMGuI+M+nVonCtzhxqeHDm0Fvs17el
6q9xgKzdjOVZw8nH2eFY65pBNH/u9hYgfhSZ7NLmwj7EA6WbaooeOoc2kU7RWmub+tZMZnEBXrF2
ImwFVdTu63xcTJD+Xo2IYFFBB7bkI13pEjyjUScHYaI9G/4MkEgbNvXIIHYE37zBObY3RU4zljFx
p+OiAUaEmjO8RpTF94F7crAzrhm8DZ7Few6451zTYon3QORbhevtxkkVBIKy2hKbHHZFzYZMX2F+
oJ6hv1G20o+DXZyauY/2OJsMJiBdxK023fARN4eeGs29lvXbSIzialGbAoXe1Lw2hTkiUchuCBwW
+1Cw3wP2YBKZX5K5++JCCCDXH+AqN/ULHil8EMMtD0OOlVRPq33C4nxMqs/UoNaljM9xOJqL2mbs
u3pGqhlszKiCtiAJOZcK82N6qK3cOs9EtHkt3KtCTVnhzq6Zx1HXRXz0lo/0LAt4qSEUfayUIOwi
n86Dqd0UzrLsdNY+ZK6GfZtjxpKU0YrxzvflTSFx7zkpU1hh3PXsBmbLJzEUN3NIQ69th1igMOSD
ufsUYXDAOx3BuRIWIR92Ahdazz4e0GgK0AF1YRrnRI/HdTzY9g5JM7yg0q9lY7+bUSyvg22a1zA1
H4gPR4cW8N8eYvu90w7NRaf9zgvLbALROdk3zFxWZTmpW2DLLFvCkwlTNV3nCPT7P/3+Xw2+ULrq
nOYXDaX0/YB0b8s6vm2ASAe16VxqfJprZYjh2a/uoxhHY6DKYm2mLaodXkkjCN0HuzLXrrtaUEkv
JDWSTQvKdBNKjTAwHgWvW3YtMUO7Gn0L2B2I9DNB8TXo2nk9lnF7Uxh3JsVPhzgK9W2mY2me/GDY
4v1oj4Ht2vRYTWfwo0w9met7Ng/aesR/vDW76cYcjY1RFz/R3DBI7hP+loiSingR/2hai/O63eo2
zBiVVidsc1TF1AGLJ2uzLPJjwXGEfQCh0tf1wyjmaYND5YGgMUKucyB2crBzeWrJW6ODuVSIcaO/
bwTU8f6RV0hDEktHr10IhiVgBrfKlae7KU0ehuYxp+l4lmxWkeAZcs5u8P3Qa8Q0bMPJOAdB86oV
5LvdyhzWmnrRpuSciOKmF9xFoNneYubdIStY60olnxIzxzqOJVDY6SuVK8nQ60x5yws0oCc9+Gim
bYbyM+fTLXFl4OqZuOnIqZqzudJruyePmuD4tPGyahY4iIYeDzn+6kOCJtlCZfQZegEfIB9ENy/W
DlIQpWSQFI/VygxxnlABqPXde8KztwROSg4/JZB7dmISSNg8VcVssfVEwyaXkx2jyeBc1skl0MoQ
t9CpH+wPo1AJfgaBcpTr7tYo1ZFFD3Bui4zk64W/Ayb8WbQQkHwuCDxYC6DKsWvPztXzqOmUhJYM
MrnqsaJXq2rGBes69lVTo04hwsywKYPV4NtuuqVwaCn7y+5nmYfrRpY3eE4pJJngDTCBR56ujccI
R9nazRkBNr36tFXobiNpnLRaPAW93I34wVYjFNaNnn2P0n+EJjUhM02wGCJ1IrVzQ1jJ9Vz6ZDe9
jVcib6m90YOFnEMLRBGkTHZrvJoO6C1S0jy+Wc0oItDfSGdwf4y30yz1GyIiBN6IN1PouzLd+35B
T+nuYz6b79FQUTphLGu//yANREKmavPW6dy7MaweZPjoK86JfpM+hyYGXag2V+CSh7DxaS7OkKUl
tPVOlnCUwILsKGZ/Qc88JkPGhIE554S67VtDtDHD8YVGiXJr51Q8uxRjWFGP3SW+dtlI8HGo/Ys0
HQpwKMmqjSeDC/SFdxVEtTOBhg/0C67uZm3ZM4mnYdyEzOsQP/e54YFfKFalXa3tyVxjscOwEzPn
VO2ZENG+t2lO7JXtJbzDqzAXOLNC4jiLZU6PyDfzwq56lqwScH4wl29qZGxHuAaIRB/Uy81+g/9p
3ZFyyVMf8kz+PHzCUeIZbZtwI1RyqtL5k3zrq8PMZwgruteNb5fOc75IukRjqDzLB1K07XhsxAdt
p9ZO53yZpwrN0hevpoReY+X+gwrbb0dAXA6y/Dlq5aOOJ7CIvjOsCRhxUZiZp201QdF7qDgZJkwT
gunXFBM0LXW6g7EVxjghKp7UjoiAa43kZxKxjmW4dYPKQZv3tBBwSNq+KNKau3mMmRzjXHbGTT5C
XahcEihYj65ZnZ1tORFsHQx3pzFp4MQuFCUa5nOs0luJr2nRO27HBFMJFkN+sANuBg1aiAxfOCHd
zXjv3fLDzpwTGUsiZAXGa7fn/JT1GDZsxeGNSwIN41TpvtoddWdGZt0xu0IpsnjTbYuDnMhviKxt
SycEi6xnijExAzcb29mYftEkOq/80ngHQX1QeukfkzQ7jZIDh9AdyfydErYGCFgd1u5ZI+2yMjJC
VBUtszvdfY1os7yYUIl8QgqHqRG7SAHV6WHuEc60N0me/IwA53Yp2Yvedy7pOJyKKM03bQZNr2LQ
DiJcdJ7FJstLN71MJp/UtCCf8NrZOCt/JTpYd2nQAIKZ6D4mlbNRNpmwMKrgF/a11ybrtqRo1YcW
t3JfSxdZC8t1fuhAZWBZoiI5T0zQZmNM264rtq2uJj7I9gDkmyNcxoKQarfU/5Cz4pwomKsDsC6G
VRhXl6HphzujDV5wc64oqCL8NxdfDQenXVFxhmu7/g6DG8wxA1ign2Gk0s1PK9UfoB+yJOSi9txP
NbjFWmnUiXlxnvNdpE8uQN1VI9xXIdj4rEnJNaH7h6TvM4ZJY3zEArOadY5xDr0RHXKeNzFI9lLi
yqt+djYjWTMXhFORDih9RGjXVMGxxdr5ekbq98qtmdofpCz7NZFKDtuNAxDevFLvloLLS59Ekhsn
15w2ZpE72xLXDCW0gYV1piPFyIColDhH6me4Pu8UDVwoch5WfvBoLryz0GlWvWN/Y8K1n8aRrgRK
DkzQ3NMptLNxTQ0ltZydYT5clD4SJWmHJzmy5wQm/evDOJ4h77woqwCjGBHDo/viC7H2SFRTvUC3
JK/M3LXEItUFtLvnTPAo6O2MS45XzPIF2btO39ELu9Inbs1lS9zFnJSFyRL00ajsneFP7tZtgi8s
/YoTtvKZsKreK2YV3neSwlxILNhQoIdh6DiaA1PEmd0N9xhXr8HgZQ0FkdMUnOkUFdUOydFziFOt
Yl5qj6l9tp2BTmzwn0xLyu9lKnqAMv14GCbKcbDlM5+hKbYDY7/ijaZIhM+EFJVax+OL+m+izmy3
ceWKol9EgPPwKlHULFueuu0Xwm7bHItzsUh+fRbvSwIkQC6Sblsiq86w99pmLp8r4ycT+1S32Hi0
XGx9ZfdPJp7uAwoUY+kPcwKyRdj1gIf3ypXtH0dGcamb5jsumx2K2R9kytoB8iwXVE1Kn+9zLSmL
jJixJCBscjCnN5UZc3U735Uc84twjXOsoeRsEewsTE46Y5yirpY1rb2SF2Fre1Hp1gEdHiLUTnVb
XIqU9MWCp/KLPRRR9538se3MDYGmbtpVptpNfk/QMT5YKB18w7naI0LON2M4KI6S/16z9dkf0z6c
gpwSuJvaiODIYytdb4v2xAn9BohoMuX5NpnUbycJzgYNuikXFBE4UX8TQskhUmNDw1settiQt1PJ
eg0jLUkG2RX1+MZuX3kEMsJoPG2/XOx18QcR7A2r4p8UC/ozqhxjx8j2p8uHX9eROppXHy4/tIud
niTGjnctCJvSM49UzOjI2sI+SVIF+oachAp2d+5B72k9gH2e+0Um09mc85pcA7H3p8mIesN7Bam7
XDusYbbbioPW8BvNx3lsLg4QjpDR+cXIGaFr5MLEySxPA3aLDaL45oga1t2NjfMGhcb5kwYjZlrs
0bVVvic3ieoJUY/31rvK3/dEwJ1QTu/0sZnPS27/VhWiz7m3DYKQyrfR74rHuMwevBqxJomh9Q7g
9y8zbFRJOqFe1qj8k8Bh4uLLvhJFMfndPiOBe9f7ItvpONM2ywX/RnJqG2N6UCDZdYuxrxrjx3Zu
n/XCikjt6Q6xxuINZ+wp6SQid2s0dpOwprBhWMxXMluHptLKfbk28f3AW2t69fyK0W9bFhZSCMx8
QiaPcexpD17s/+r6hAqioM7Mkdzt26RwIHorDYYPMDFqvyJ9y3X5prPg3AprDMK4tr5Rg+XPS6Nf
0b3yywAe2vcMIU5TL1/JRK5vHqqXTaYHT02e08sPyvg7W82BiUIUC64v0M1ya8CGvOo6KMtJr0It
s//VysgPqdbuE5eEFM1eM0pdZg9ZTWgueTbxtifA4VC3gY6wy8bNMnNQ9xOdNEa0Bv/QARZvQvBQ
ews0Wlzht8W9Gp23EgVB2JgBux/24HIS011CAdi0uXfByu2fGWNGwG3NvdbX/HxLs7MJ4rpmmX7x
wLZejRKUuqXd7GzRMTDKXRlUu9J6622cwXRZwcYd8UnlcL0uLVyC3spm0joxalrJXWO320M6uMw5
yZwLLGLb9l5QpWsggTRhn/XAJdPWNzHK5Yfes81DUuMTq2kD+NRrisbZQPHWZtHs+9NDIVH3SKe9
IfhDVt711oGVO9W/XzaHqhloV2Js6xOb/s1ikm3cWT8Ce8NGeRmgf8SNSuv+UCO9+kgStrRx0N+B
21ATtvkOggh72fUPjWXznaiG5UbLJlYPQEX4DmJGRDfQfpHN7UVA0WeyKJscWXFjMaQoSBwYnE8K
3q2lXPdGGmoMJbKytlQcdVree49qSxefNYiqqPDnbzUPqAuS/p/neOQTBpr5RzHii8EZ3/pVIm41
L/Q7MGHEcAHcEZBz7vVM0ZYgQncUEPdAW4QEcro5CKk2hUWFoml2dzYs8RTM/YfVnGrRrBReUonV
8i1zAymbfkxAXcZCeykG9TdpfvLF3tVUAQASL/VEmmFdvVvCvvUdSXjGaN19GlrX015Mtbr0soMF
iSDDlJyQtS5yoKIBCN3Yui+Tu7JWLob2z/Te14xPavEby6KLPrr7adRQdpO4VWsDhXDphA4X07r+
88c8gIFR77LKPJgFQu8k5Z9w9f6WwXRG1/2vor7bjJV9Zw2eMbJp/6Za9kXD5fsYcyfFVTBMM7Pa
VZfhYT2OOYTK7Be92eLFCPlZDAqUGVUBfzqJ0W74/kswZZ/yRooMqmU+Ik2a9xLT90Z3MAQY68/h
VcCpZU1+FHiGXzzYFY8XFDourRjxoDKKX45zgPuWc/d792hXGYTSJf9KVuu2CZu2y79wZd9ShuMc
GcE3C/sozbOfPrYRCtEGBzozLyTIX+tmr48tuvciJBOyj5JU8oDGevYJIWtbtwsW3qK9Nv1B84zb
KDLxOtlIRuScPDh1oO+6hqalWylOsFa2rq2PFErJr81ucp3HhpqOiBvoGJ+v6v+mCW9NjMhNZ8al
+GhtUlG2Dh8WmMPTlNaPfsL/tBF88hWxxlsKM4jdAycxsztZx4eh44MJljqSQbmOLLv8rCY9P3uZ
bux8RpwMEfL6Ab8FIrAUPVBravc5acgVzFLGGRgLHoSqA2gxOFUqHmXgOI1xbGuqOMfpYhip8XJG
0M6pCVM6cDnNU1nWFw1B48Vulk8ed++EZHLYzp2DLYAPj9d9Dde1slM2GoCSUVudayPAdGuWdUip
nIZsceODP846a1unovIrwMvX3rJ12iB9ZvXY7URatKGm6qvrFtOlEISPQO+FTi99An1Wpsgoe2Or
PMzRc1E+twT/nvGowsCovF8YP90NXdajhfc5DPLkZzBlvPfMNSNQ5uOu7BXc2gpxXxM851h1MHsB
hR7zYWeP9gIOpJyP3ey9+JVFA5UOvDYL463Wcxn06aN+5e9qGb0i/sfernZtbDb7mRCujtS2xyFF
hEqMMTqnRvvl5r8xfyiOS+61ZHegyW2GDPYpynn4dY6gTUpYMCz4vi1j8c5BaW+5oax9WmdGFBB0
d8bixXedNo854qpTx0h+bAfM9Fn20cBlxwPmtHxLctPYY3Dzq2c+iutEgNihc4yjKu0lKudfqczi
BDy130iVyF2R4J/DR/RQ1u54MeyPrmDsls1+BFutVZj9XWW3d9/CiWIHY0i67rAz3PJqtVpGvHEa
b4gUxrcX5PTw6Gh2LW1IWzPsL5FVg5oUO6/I+Ta9+dlUIFQ7SDa7nLXXCYEiaR4zJm63e8QiNjPj
Bg7R1Ie2dc1dPgBpgKx5b2d3Ppq63pwDQUAHFcGXbjrHonmBdlXtOn0OuEshB6WTe1davvP8Faad
s6bve2uzJstN/FICveiFbRMeHFdnmJKDc4gnPQpE9peR+Rnbn44IIf10/BqDmGccwQua1BMmQzqf
J2wD7t/foJraLZ18x3/D/cAUtvUfAQsUW70f52g8y1kRR56h58vyxDl0nfvgdIbBwVQ/NsULnqZq
kxRat0dTALCgI7FK0PWMDNFmZ1tXC8YEGHibzI5fi1VyzQD4YLoDJiL+FdFY9QWInzxlTtOgRp4Q
pi1pzOYS1kmc65HTp+RluRlfn6LGsv/oPoI2u6OG70X5qVd/isxYNv5EV6Y7LAHzRx23xXHNlNjO
mJtpfYp2R8pdsfcESrVybp2dMuDWlXp6nUr7wwwy/nih/7aOGu/CXIhynRfzzRrkCbbDuSqgSeU2
imD0kqRgMumE9ezgO8gPTKTVdpLs4xpkC/D7JoimATxza4BBqmeafQ4YenG8vM++qb8IS7xZoKM0
s2o+ZfM3zXX7XMQGtcVQnaapeUUPOJ/YXB4JZzAjXTrM+Rg0HetG7QRr7YeY4e7OHsJsLNXF7j/K
4Et2HvrUma2cQuLim3ejvKsakevSJAeBVjrE3z0xJmBsXsQNcGy9+eI+anec0/S9kG7QMgybvtZf
bekQ+mf2R17rqO854Up2bhRaOvpInIqDS5KFcYbQaO9JogE13cTDk7OeVKXDNLEu6LH6EmkcOu4i
0jucmTqEbkSMYg3uJNO6YkYzV93jMPPBl62js2qy3nsyxQ+OXwWhOzfx40DSxjb1xyhVUw5pF00s
bDQ6NOYAl8yI97oeeIdexY8mlexhJhA2G/zkCTk3+cMUNTBuifWq1E16dv1E+4f/UGUPJd3chYDm
fUfneHImDVFtVb2Ywt+qLFNrkhMg2K58IAGabVNKhG1n8rtJ8rBN3ZYMDVLu5DojVsrMQfQ4JUhe
q5ijLEPOWTX8TuNCLOiQthTLQ1/vJgmmZFoxo+mMRnfKJ2PXUYzCcuKDN6dx37vDmjoJf4tPnF87
yqdc/gDB3FjWuiCaKvdxqId8O46NwpPpTPtqadcSsjNOsfBBAvnrQWRSQWfpyI5Kmhf7sSCu6TFQ
XvowoL78L6Y2TcSj27JkzmaX5TT+RsndmtAKZPBFNk5Jbbg4GnWZDnlLSQDoVptuG2s0987QQjgv
IdNXeb08sGVK+IFMgicxDLX9Qpi6lHfJHuiKseON0bjJE6TkhvCSxrfSz4QcxjATL61ZTHvpVixW
LayEbdDvk5y3wh/tODIYp7kZ2BwjTnmKL/1oWDcwPBJCXmMyRMWZ4CJRhcBgXTpif08jgSuwalRz
6Dn2F037Sxfc/6VWDTbLCngZA1SgTciUAGU72UVAVgaxUnrEEdANlWFCpmwzj/iYQD6zgwy1KgiO
yOHNY5YHI5Mt0pEzFEHbioXQQ+zSgbnNydavtmcT5ul7Lzao341ZIe4sZgydMg6lxJDml6yGlhnB
Q5c+uW3+DeIr2xa+p29c+Q++ZXZshDHslp6B8uQlFj62dtxIN/9WzXRfjxfCAhVtEf8MSrePeGSL
3HvxCFdGV29j0nIvcen8FSYZGApkCalzePLmDxzqr6YxOiCVCW9nMIhT60ix8IvZU0aVe4X6kG7J
bW6i1sAQYMKv28Rcp2u2E8saABjdrveco+oOqMkuIqsdogVYc/oJwa241CkVsLmA5dwHujWHPW9r
HjTX1qveTB5BRsaUr6mZfdMFlvv/ysWUkrduzAcjITI2CCVQiFvKwrTUl1fXrN59LWioeI1XG2FE
THJMyD7rT+K5mL80/Sjb6Q4CWW5h7lohVi/XoSbVCaizISZCx58LZNpagjyvRTehPMWq9R+cXN4L
NzPxFxvyDxr3am69v0mQ+cdWgTD8778OpvZKcEd59HLPXp2Y1EhWhUAHezcWMsI18y49tVPjhVWG
Y7irWZn6fomYR54A8jMkhPWHlVDASvsAz/xblaraDigWQtO11b0fSoISBMdSxywWHFfyNgzeUyD6
4LEKWMG1FtVXU4TKoivqe9jUASXKgZITq4QWe+eKEiowByYGFC6FY2JUnMvfmDr4UbOQwcOG3OVB
jPutTv94GSZosr9b6Ls721SvLiWMRoYPF8GwW43GuAHy5qTlV3IDvfPk1ngzobezbdGcJ5Y+fGY9
FZgYcnApOUx/7mGm/PZH26pdRqvpT04auo39C4UrSoI2PiwabU7J2cwtn8r3LDm3zXKHlULKJmrk
Z0QBFi/v6vi0906L74xAwqsgfHbbKFuFmmG3h9qANZBl9pEscEYImSyiLAHkwx9lPhYzNCGVf1tO
6Z2SdatedR3cYDmyGEmc5dgYaX8scD9sQULaoK4M6zWuPJ+Fnbz6RIisGgDrrvkHPDVENIuue6q7
+U1q8nNEwHGg/RA47YfI6peXlp7hBNgbnfk8mpiXCfiGXkBMLvaXdEyuOUC/TafpSVTVJbEywr3A
70tSkUTKKXM4l7EIl+Alle68q/Xlr5W01aEv+M6czLjrIrilrB9OHXuwjejzezPV5XMlVmbhho5p
DBtn3aQaRMGoLCYSkTJKUWTsh354SFIinQ2g+cxN9nwLI27hNFyySkc55l/xBZURJbaI2gG62ZyV
zF2gLbgyK/cuo55tPdIJ1Ukezj1Tmk5jtlJ4//gtEoz5TLDho5wLqOqhwLLNPkorDqpYeeRxearJ
/HkcjCcA1j+KJIBz2ow/DsmzQlcSM9RyS0zHwliGb2weAa9MrTy3ciJ5b74U0/BjCAlWu6UDrYiN
qacivhU97IN5iv77IDuyvQAyOruSiPvHrlgB421dhlFmmf3dTIcgTINgOLjF0G68Ra/2vqRG71Rj
vf73X7u6YC0Hai/sNN+6mhiGrpC4sTSk6WFhLuT6fUwEYrkncvEorNa7lyTvcZfs9XL0zrAb22NX
lfLkBM3Zl9mfeFnFa56vziOHXjiXi3/xg+yuZkWrQGnQ1gLZVyG8qLCXjxaQI+IeFCoJSin2SstX
0Dh9tGQuA6WFEx1pi9wXqSbP5tCFVfGaSOl9m4k2bnB5aU8+c4S9pK2s2pyI7aFVe1Fgwk5qbPTK
dxhJp0u8ayrWnAxGg+0oBQ5upots2JjlmYF2jQtcSDny13MP/+5C6izPvnGocv4myJd7P9aiOCF8
Mte9mznXcBxitiwkIwVc3qRiI06nJwh41PSmidyqd7hIsSTyFxRR2sHhMHwTSppNXgcNGvoIz9wZ
2lDhb8rarVLNowfK7lZ5sGpzQV9ItjvXB+Q0qdlqKyvaxFRBfytHAx1Gnw1buj395PmUlE0jd1al
mQ/orfFGbwaz8++jy5yhSdIkGmrzp1yDzl3HPnteb+9HKZtrIesj7vxP+VfqQ3MU9CAs9S9ytL6z
WMoIKzLFUQvKrSy+APHelQnRiUyy+aSy5u4rQxyJTjD4kRj8oGg+CTWQUTHQzlfOoIOIzadbwIMT
Aausue8L/w92ppux8yYLsyORLWhuiHRrY/RPtc9a2HN2IjPl2XWM9InI2uf1csjiIv6wEalj+igu
AmwFhjIUIGrllHgaRHCBF81w4mnPqvQxK0R1+/9/xOB/u1EWh3LmAGH0MfM6y+ziCX4w28DVJWKC
VTCS0nsa6Jo08MPKSF7sNlW3CYkECD2C9OY6p4TutX7vYt8EuZV+VxXxEVXSj4+wtXf+koq7UNVL
qYrXNsNQbnlzfl9s2iv2Bhurj8fHBtJaHpiITU1WHH5qpNcstw7j0JxtwQ6sin3rBu95vhH1pY/y
OHbDUyUGBi4lG26CnzHKShsdE6clxt6/dsU8FLcRaEqTZio9+cKtozitfi1zeBCoi/ZG7EXOItxo
ImuD6tQcuzSsWHEx5vhI5vqOBfZN44k7KocBP8DV7WD5ZQiQpd/0eQJoMFQI5CKzkM9GO70rVRbP
id30l7kqH8gMqHn1Jxa8XmayMQ2Ba1xTtA6XFNnIaGjYI2MDHwO6WSfQY7a3zd40cRjZhGWBimP0
1bj3ipmQnHdGhUZoBHtVoiWv4+yvYAKpauK8UUAxrkmMr3JymisvNdItBhEiqWg4mqAiRTyAbwnl
Yj1eU2BYoWXfLWTNx0p3D04Hy4w+EsI/Ruhezx5nF+CJyvGNZvZwnOv31RG+Q7JBP6P8R7Rm58mi
0oizAVBygVveZbGK6bXLZxNzn5l9jgV8iXS0nvMYhofrV9tah26aYEvhl2p/PZS2Zxqafy1UZ8AZ
1hRlTlcAFmqsU9fNc5iUXr+LIW/tJlgNh8JiHKDJJH9OYFMMrpNeu7oXJ1tYj4PKekiXrM14SlxI
cSsEprBBNoLVUYBhSlbJ184hUwJE3IwKxvyxfOyBiazHretM9j4DdhOOCFE2GeuLdpzOi1k9tybb
3olsaxJOcLO7Iv6sTTquXjMOeu/Qk9lsUBPyH1Bfm08wK3t2BNNlcFOeSSKwreI1oBpl+Tbi6Ag+
V0nVgiiNmYv0iH5+9Mzug+X9uWtQwcGxo8c22AwGlsYOkAvbSWWM3HDbzZW3G2r3gyv/CyP7cs5V
vUvghZjIeJ/mgfFl3V4IUeDLyh9jSQqkYdvh5Dk/6LcRzxX2P06201Avu0nn6yKc25W/k2IaQSe7
aUYyoCu/mq89ALsUjucdwJwDc/NrTAksKKr2QXTzB5pde4tH2TsYbs1UA/b4rCXsoNvh5kyBx3Va
J/fAWraFM9vnpUFaUuZSi+pB745oEJuzM5dvJnwKxiGj9zrCPtoOSq//tGtuTGwSY0agH7qMfOBI
K/HVkWbt5CfKPHIELHKWKDo1ve3C1NFZrlpsYZRL/IVbyoDlrrnmbESlXxL0MagnENXVvqthtKyB
upsh4wGDFf4Bc6s6lToq8wTjO8i5ivo5/8y65MN3/7RpgbktscajOTc92iVAHqSe39qFvzcmjDDk
kVrVS7dEq0kfs3+0dV6Kw/enoihlc8BqETkDF4N5L7IeOSXu47EAxTBO/htPkr/FNfziL1oMrpfV
mdOWu47uBIydP54ze/4ESnIdWnI4vRgK0mxZnx7hgShv2vpgBympJcvftpPffEh8g1sWDwzPYIkT
2fpaa/k94LlGi0jvzedoK93l/anozjVtuz7u9PIIh8eh4q3oSdLmffGR26fpcxxbw0ORza+Tpl0w
9m/NIh+3TpPhNxIKlWqFQdHL2MXbo4hKC/nZ8lybjX4w0uGZ0fCXIfu/pLDxnbCDsgN+WQSVqAlL
Ng1ieYh1iHn4aJktQJ8ZhoXWaMr0595RaF3XST6Q28PKun/XVIJpEwkXHFvVm+oWp1ezc3NULCLe
w4iJvMV/NTsiDKehe0gX4zhOHiMF0n/GxtMhq68MhTU8g6Vet1WNTqVa4PBmw1Wh/luVwLAJN8SC
isTI9+Xibu12UPe/dsmCqV36IpTeZOxty4kcCjuyfZJ/C3ILssCtn8wcnxuNxx3u8z/qyXAWdIrQ
6c94RRmAVN2pd9OryrzuBHrpF6HmcDCqfjy1cBOiSnr7enAXvEoD5LPEd9F619kFrPeMhsfQdrNd
LwencprNbOTLQ5WGqTY/FsCvL0nnPNYGyFBbJObRb5uwqPAQ9BpEUwuE/I5MZsJCiW+KpkR9+lmG
LiKd/wG5LTbmqsU0h8FgVDEds7TRWNvrD5M+6Hf5RpzcD4vWiT+CNMoenQTj93rfAn/Z9xbUsIaS
16onf6cY49lGMxwZVFln3uN8JzPst3PncqNxXeLqbqnRDevQ08pvdKtvw2xdHJqzC1pcX0JzHe/F
6QlEliJ9qMz3bHuaByaglyVVR9zyzol50SUWQGOLhDKQJ6Ojkj33s8b9MOaRqFqDajA/Iqx/ZiSD
13bgPJSMaxpYI3OK/MBmLcXyTbvaU0uGAvB1tF+NutZISJNi/NPCxtt02QjbSe/IPCG2qiYQG0O8
d2zwgoQ6qSITmFZ3jd7OayfKUk43Lh9Je82b5Vree8bUJBpHGELwbkfWgNjloLB06za9nEhlK8yo
EeYfKqanpWDrtfIxtfSts2vWISN3SmN4UTooJLfIjOaaqtazD4LAs42AWcpAMIbi5Q9lRB7mbDR7
UcqXfMEbkjq0GDW1Y1Eszx+L4YTGUL0u3nwkjwmx74zlpqCms/RBhnmvTVuS5/da2f1oVqaFmh3s
58Ygcma4kzhxovPbdnZ6nz9MwLOhsDQVNm16HvKmjFIsIBu0d9MlifEFL2oSh1o29aZ1nAejk95J
5N5HThqVTImBmif/1NnlvMtw4+3BzuWRU8PvMvwaXoi9GDj3FdcezqOTXouz6S7eic8m2HqjtLYo
+LK9I+SjJQrn5AjSdkXaHF1vPtcd8okplecSghygsGGHUuGLhAH9XluKxba1dyz/0kzTqeHMYkSI
7mUm6Cyo5M6xp+885UlstReARU+z2RNiL5KPUoe53RevOQkD4D+KrdDW1TDYhcx2Scmd+mNQpu/e
Ei5m+Qa4/KXXcVMY9jPt3Emr6F+WCkT9/Kfu3EtDsjHyZ36A+A8o5ZcFhB6XPU8Cl8K33sYX1zHf
PA9dXdOTkJxNWRplnjgtAeLznlfkACnGIDotGZ4k5LeDaeBAV3nPGMRuj05D2q5sGBm3LDD1ciK2
rzZ29dDKEGYx0Ee3eoExfZtS/vRcGHVoAo6zxPIEHXoLc+7Z9uZ76TPrjkcVmvn85Jjdn8btLujS
mq0cfeaLDkO5lMBZuNtHBNV2XeSnInW+XGkoylKydBmZmmEVt5AicP5cCXEUVcPyRtloo9hMwbJp
P6TXPnu5pMo1UYcweQwM9a171XOPVDr3nb3H5GnTa+Q9OnjTzMm/Q3dFEHSqTIuIMg39PnnCHrAy
yjkfX0xHqGwhG0JES/VA8UoOW/Zh22yyeA72jeedl35mlVZbG2+yn6YUujSkGhKBaJYzQhlbF4bI
ZBqRnAJsvv4fWDYtLc2h19lPiOUoGb8iJSOjKCVgEJqSDrdJTzLoV/RB3UgSbud3zHpQOCFEnOvI
7om0yh6zElFCkWhFOMd6fsWIkZPkXf3z42Nemoxz4I7VwI54txExV83bNHhHQGtIkOW2jCd7Z6+w
2r5Cdy8pRk1a5ix1o6YS28Fhs1YVD6aEkVjI+4ioAvspwRjsqCAKnGhn96Ot3dJE/2QDczZkdVLW
s1CocbOUce1UBhHy0jK0RXw14UPc9Lon7nUKhV9qUdepz8n2njoPkV/Xs1XNy6miQsXUNcPhI+Ct
PEJovrQDc+lEkSo1pxyyc36r+L+Pnk3poNCYMhNJEH5d6gX+2FwTw5jxDCIEeuuz+rT+O07tZKv/
J8DQUOCZq7Kvz16RE3A9QzybRuPHMyCBdLJ5p4HmnkYwaVPZRv9xE9ucbx7h6haNuoshIEFzGzc7
3wZiXaYIKtgxMwkOBtLVe9qDSE0SYIzRnpIp8Q+1Sp5kIaiXYlZTpuxImLd/iK1BlDlbR4nIqQf6
sJ/a4h1xNGfz/A1N5UvaKULtPoUFkt90pOoD5crcasdEQOKoCmJHC+elBbuWxPgHUWCVFdKyym5R
i7tEOPBYKRQKWy/N33PyHKLRhcfWONZ+GDhNy7J5RWXIQE8whO0nOjA3qD7l1LWMFNNxx+Kz2Rcj
Ynv2egj+ILTGiKgo9zgNVQ6MZ0iNcBmB0LsJuQqSzeTGGdhhZ3VYt+VwVAvwuJQ8UvjbVDraj41k
aFsTKacqFR8SDcVjndR/utFp94ZOa4LNXnrNLvYDi5rEPZu10CJbx60QgKLe8q5rVDnQaxzckUH8
VpPEsBkUbimygWXuGqFw010/1WJjMi/aizsYVnG2hHvy2xr8dOYeVOu6SEc0NrqrIJOhcIQOAzLL
KqIlTwwC/4lQt19pifzAjOJoESsa9ooJVA3olZk9dD5RZqFWB0d7Aq/nOPU1XxB+TfGbWq0VtYm8
gJTsBxM4KQ5V+6572UmP18OnQPUHFWubBQ9Y3ZCA0aFuyNALopZnkDEJomeBqacSiMGmRUONnDF2
JWL6206z+zBX74XlfYM7xbb+WtWsSvyRsdtK2bGWehv0vPf4IJOzr9kf5KDQJFvUfgOzubbsvlxo
txsY9VHT8pjHWfrdm8svZNgn8YBypKbyJq134ENtFDmMwNCvyLe/G0dscxqGdQIkOr0OqxpxoyGc
O0MpvpY5uE4DYk/HUNfRQhdF9xMk6MM5aMPByYkt70wE2aQ5kCZJReBxPI7Ic3h8aI5IP3f5LeZ1
YwZJnruZkDv8iXPU6vw4CWwAcidZLUlO9YLhS1QwlGupFIlSYBieViDaHTe0UKfSF7H1Z8gAV7Z8
qo1qPCA9vlYJ1DQUbIr9sb53QUd4LRKm0uUr8le1zAJeUC2/TCBf8xEhrm2M3CBa4Gw8NXpbzybg
Rs4wg8exZpiCDJE8Vcn+YnW8NdMWUZrc8I/wyMi/RWeL0CStxOZWz2pk6GbXUaIa8lp0PIBOjDwd
pxRdnLaonQ7hsZydbrss2sCTvPAWX5JyGkLdR8xkFM4GVwHmasDrxMebj7o5vonRefeGbuFucIjd
yY0NGvJi1zdXt22vmWd82Sum2GsYX7AyfXR1VZ47kbxay0fCy60KYn9mIigOM2l5xAFor5V5Qnmr
tm2iK65kwnJZ74Zxwc8vPfMHhzXMM00eFw/qDi6s/czV41IOQcilnKzY1BT+VR+DJvTbsM+66hS/
JAJ9AD0VuY8zOQ84iRHo+r9GHNytUpCkUS7HbDA5ly1wMsL9dPWuvyNGirSqJHWdE15g0ZgdbnbE
m0VkxvmjPfQVqjJD7MgD6ofuydEt/9B045l+lEMxRaXvaeSWJ06+K7TCCIsXre9om6iAWm947poE
bbXHBCbL1hB6v6PKGCF+pteGVFH2iusaU9CLEu5wyZU+nqYBFZ4q1BB2KPNDi6FkrXuf7hy4D4YQ
rKNpPIkS4Qtz3kXFcUT0EV7b4MewMoo7UNWePdzLL6UZ3+0QYJLizHR97R+qwdtkOeCzG7QhmjV8
6/5cUl2VL15mt3u05uck46kA1YFBh/tkszjeew59fQMzD4JIYw9RxRxoqZ2/84Aq0zRTfjyuuW2R
SRbBFljmmhEUcUb2hx5TE8RO8q7TJSfaNB1a/bEW5hFC9nIf7SKSBU9aXrKAzRs6og6zN24e5Ppd
Cz/R0cfQWFlmjXAITDD+DcC3NgxFkATKMPOR2swKEivNk0ecPMP4dSmIv9VUvA/64LiwLUaNJChr
OQLh5LDfJCWFiYyDNzOBQRsQRFWrW9o1b32CXykbcbgnvBCxR4nlYcWTCVObZqlfgzYITqQtEVyM
JLVNvb+enYI2B/QFXnzb58sjycu8AwTn3QJTEUaxOLveLsmmFOZuVhNW0YVwi8kfjjVn57n2zMcy
45aUMZgqNirJDggblFJiPHDdkh/2P/bOZDluJO2yr/JbrRtlmIdFbWKeSAYZpEhxA6MoCfPgA8an
/w+UvchSpWVZ73sjy8osKoIRgMP9fveeG9jY64IPOVQRE+nwYM6c+Wg2wv/tkwaDNLlzpohSB3/+
kGV/NIHDbWxruYNDLkp76o7Ncz7hR8zA613KBFKtl6CTwUFY5TMNHew277yphodok+KwLX1TKaqo
m/MWODxgq2R/B5dhnjt3yyyJ4x22bj5WYs2lR3zKqW4ic0bm6QZiKjJOnmpeklQWXwK2qIBdLnOX
xzrq80NSizNxpHe4bPoo7Iavo+VTof+AgVAvqHNZ6CPGRDWwCZShGilSSsfT2KhrRNxlU1SkFlIy
6eDX52ORoZ6BTVxHSTJsDb+I13ZAV8fQT/dzwR7V4DA4fu/mKEaZqNm1RV6PhdyilIjvDrNmR2Q2
paSKncuOvHi6mZanEt/2EZ44olvxGJufMkeoiZWVbbsifws7H4Td5AwHwej7rqzzaYEVs+gjMu2c
prRuPgyFsRTlvWTb1eLdPbZljHWh5rzRYkge694+qtKauDB0QbxuwWHVNkAhoKGW6MTRauKfnm2G
lEyvbWO+laoyb9Ur05vxipybb/12ZvHJ551n1+6tC+Ti1YjTHwFBhCZ7pg+JEJgu/EMkjYehQgVX
0EM2OI4hCOmEEI2d0TMHA+BlVFsLC8BzRxAEYuF4tazEfMrqojsVXvHDbpxip1KcBcqzMCQVjPHx
OpFaBCDytJgwLEdSphs8DLVUuypJ+q2XVh/ACmxyWkAs4ZnZviZ4OshzkY98SQTn1yKMg4cwApYg
YEPEqUqvXsfzoSPisu8y5t+IxOj6QScOMB6/G7kqFvTjWtWBe2uB2BAz2Vs+5mwJ63WV27hUnI4a
cOW1R1ptZwCtwB8YSYFq7vLVnLjWIc6YyvWdZ+8GxWk49SdzN8nuEtM1xWiQEDr20PHsyhBajqru
rAbJxBkjA8eNZawLGJF7hu31WtJXSFth5nyO5nSoOgJCTWrbewpp2EslkX2j1z3dxjPBa0w8aLFo
ZofG9wmQuFI/BtOIy1IID44FG1occ8zvw2E7Y5pd8YymTUg9kRJmM5Lo/uIhbKxGo8Ba6WA0oNvG
2AxSbEJOpdfMrnImBw+d7syNzNi/WsRwSZ4BeZ6mj7SLeERja4Xz56upWtNRAMiubG6dZj8sZ+9T
GWymK1jNDMV3jQ1NrcPPl7pLwhpKRluN9Ya2Burl6pkigKOB9nESWXhgYEO0dFgWA6tCIOPZYdVN
tZsyOz+M9jNYFZhLNR4Re27GyzBM5bofOXcymFmllsigcXNMdmO5MYKsv40seVQ50wU6D4reGrer
WaMYpc8J61oJEKIMHrPE5Bxlk+iMrAcOlMGqnSdGDIRFhODB1bY2V5+2wP8W9S5125cud8RZBuN8
QhlQjuWdG2i2iTcuU6YQOK3b721lvcT9q23gLY7tgfBJJQ/p8N3ieaoPA/DlFf0UBFjOVdQ5p4pD
+KbDEBDRw7z3QhyDyFf4Jyr/s29r9vxkshHpsHcx9njB4JweCLqTCoRDjlHBOUY0MOzmqof3aIBy
Mj991aLXhvSPyvDTwj2w6qKzGzvi1A0omsTWEOI5usVoOXHR4HbZFTXsYkV5AqdFJlf0ToVHA7ce
xox8hz4PIZJ0cyUKgOnMI9YjIxPmTHeoMcXJsKxn1PNxq1T2SCKu2PndAJZEVVuDISB7KwE2u+1P
GbUIGesTHt76VQ1JeXCl/UZ50Q96E9nw450kbVKdCyNln+WV/QbiBF59+raTAG2DO1zBryRTVsTB
B/2s9Jvnam/T6Ixubpr0gQzySIV6jL7BRDk13J6ai/Kq9ZOY3fxz0Pmzsnmut46JiZikcJ30C0BF
rFKj3YFJpdcmtPSeeZd1Yn/E6YBAq4YxSQhOF3CwDAlh3J3OLtH9/SAMBl1jlUBMQZc0xeDepV1m
rDu3Qyvzhg+66QsgHVSwNlUQowmBCLMgeW5F5b3EkZqe0Qi7Y20pcv4THlWHvCoCrjOdDJtzD6d0
uVK+p85Gm7CEUDf6GKXhJmomfCUJNbpR07tfOB3egKIeKV8zn6IOx2fLIIAtjHfXEVrnnMUVk/GN
k54oi61dWuNTESafkbjPoG7e9y7DNhpR620Xp6BSPJOZBDfqvjVwhzkkco4ZQk6+fFx9yOEsHCbF
lG3Eb9dOpGmWkqMiT8m2clBbG6gebT1S89bgt7cwE99kDngB656GhfwS9hjo5TI9hhRyr73uvqbU
HmBPDHI+aN5Z4uUdIu/itD4kg3CY5krkt44hP80mlbqNKQe6uQ/KHcexxZfgIUHO/rTHaNBsyh6B
XIVGw7Q1L299kCmmZdaTU3ols/SCUVNr1Wed6vnAscEPnfGZHexDGP/wYEocF9DtPS1K9Z6nJh1Z
y6/tTc6dg4fxaKWcH6JpfqggrWzqGqLEMCctg9JqFcIVuQ0OkeRerTuvNyGZBv15wnS9zYOccVEY
DDtPJQ+9xmdUhcoAWNsapzZOUeEH/Tw63c4flVibUPBHP3qJqUsD8Z6wPaFD5qIS77lom0uQFcEV
uQIdnLhv2pQgHyKYHFQQbzoLmxgO93FbwUVZB8zuL3nZg37ejtwmJ3N0oxMUcfZXaXxnDQ27GdlH
K6NMLkYxklhKOe8lhsyIvxkvvR7EHce9ekOJqM0QuX0ecjc+MVHc2EyeTjbJYGfhleTQ6JFkmZGr
GZk+D7uTIRjsIyPSOshhrCRm1oSY7gXFG0Zr2bguaoBQtUOPSJEDjBuDI12kNueQVLJL8OM128oN
hGyqI5qvwo6GD0Pu2OqTWQY4cYoERx3de8ZG5hHs2dpM1hb2pvsZUXccQYOMrnN02wEMceWdCOtd
uePKvZ70SxyO3YOp2Ou1wwC6T8PSqydErIzI3pok72Onw2LXp8RAemsCfm+5+JQB/G8TM50vdfYc
N2Z8AadkUDtPSJMCg+/T6LnXzsEvGCZszXr2DEhJOTEditsLRouG6T3XLa5lbFKbRubf8QTy7PYS
jT1VkA+bfgjE2FSOiEgNnpo44KmA//LI8dlFZnH3EEz2eTxywmTYB0trfBXRENIpp94BK3MAMgPk
S8Zfv/5WLemiVCbz0TZWHNr9D1f37+jAxaZY7JBm55lkgLitO5rLWMa+k18c36QVPmUcnSdBgMNj
glYXRXkg3nfIekMhsEDl6RuedKDeG8LNKsyZDYVoJFVOrgGzHVTcCKp0D1aaK8VgOMjZiLa7fjs5
01HgwN+y5qyUzo+ZlZY7S8F+N7OjzUDiQbABqWz3NW62mA5tXJWTePDb4cPxEKUEWk4ca34ed0Aw
+dje41riR9YVewg4IuTdjnnXmMemV3QL2uG5BXH/mtYVi6Dqnnnh9l75TrWP2mw6D9NXJvrjaSiX
NU2CKPeq7GYslCgy4c2q79xjzmrAc7oEM2QbBSY8Qb7OqPZ9qbJdam7atKZXNotRXSp5b0p4CKb5
DX8eoXzpvxfRDOHH4pGB67LbJ/K7h7vYxybVdpH80gYjoAL/7GP6Ww22LLfVoyj65jmJxueZMvQV
k2J5hhN2agvPP81G8sWA2HhO+adV1SpSwV1evcjAOfuuZsYVWGcljeiJDjxuEZghjBu7SxBISAat
16xdw6Z4tlO3mkVeA7a+dikHWoZVhZ/2F6i6iP5o/Uk1OqQWmNwy1fuoIjZmoRtFa6VI8plAJPJg
WWb0QJY5F/dhb7Mdxdy48fz8zqGt5a7v0h95mvSUDNJbVCvxbdC8Acyu1d2UUlNiZKRvNcGdEwFa
APJLdNevnHzH5q68s5KM6BRs4HXolMnRxQ3NXDi5w8tuXIBsb1qLtHDpKes+r0gee1XqrvvYq/YJ
5+lLPfBeC8d9nMyxujpFusfYzKYw6L9reoO5HER9g23k7Zk4GId5AKo39mTAK5RRuL/lNof/dBkw
BvcUVx6pCQ3Aj+OSynDxHhuz3YLsSb/RLx8T1NI/oxlLaaf8mEpmC09ilF/86LtB0eilR/q460T3
f/8gvbD2xrE6eb0dnCVS7sEW9oXl1Tlp6g1DbixoVdIDpGWI14xpt0E5DAbWOllsency29qEkj95
RYhTpPqLwsuuRcQWv+MXBedeY/BCqW8xXQVTY54Lp8XaKDmEBbEEkoU69Ey6u+5RMltKIvfhFDlI
htJZz2Fb7K3PzHLVzhSd+aYpfAnasmBxAhtCUl8dCqk9mFpUUuDowmBQg0o32egZog2OrAhfCIN9
ZRAFEVTQ1FqEI4bdqVtPHfxtY571oz2y0cwtps/4H9v1RM9oiEW9owLyQXhBvrVpP9vaLew7puVk
AdqDBTupzEqFuDQR0R+tW501wEobOmxjC4xhhPrG5x8gExW8aKI5DJoz5+OQvZthmHoP6V6vTX+x
eqL9WXODrSjXJ9mmOdaQMsPMiR2IdA7VHn2HaVe1e6eeuMGrTVZsMSQam74fCWEtYWgnK/bltw5b
4aGwAfPaycxyai6E6kExDBxS1iVtOXBpqIJb12KYjj1DwZOZ3s9E+3YjXderAK7ZDlrr2tXhQutp
AUjRwPbHH0ntWrtYp2RmWBbWVQFCwgQqDBdroQWFRJ7k/F3bNIqNejpGfEX3tAE092ztclH6p5iS
VeRo+H5+09EnyTBwbbdPE3SZSwLG7dHNqhEqZkLrtRxxI8zEhZKF9xO13+YWlZMFDqz2K0RwYkGS
/J6ZWdPZ7Oxbw4KyJoETr/sk+96QVFkHFIUdZ4KFa0Qm8w7IBinGTr44gf06dK5FLBbijUfCfBLW
fHbixV6m8vqh4+pFFu/7e7TCHOJaJXaB0sPa7dri+uvf/fontNlTVvf1ZdIKrE4O5b+a24UjI0o4
jWS6clAYOOu2owO4idHg8Gj5XrCOtZw4z8HGImdJfKxtzhNMIs8R+qwzfaY73oD7mVhIr0wxOO9Q
79w9zgyb7I62bLilBCTqpHwgEV88FG78Olgt+qXu1QXU0rWpp/5AzHPYO/OIrpOwu5mz9iV1rJeU
y+WxL5MXWXsjOVTqg8JDn/XtPTe2/jqq4H4q3nUWJ5eoH6+cRHG6NiCeoa1jpJsGYomed7Hz1LxQ
DvoiIZ49sYlxn1gkemoE0etNvcydKgBHwlS41Sv5GXY1Qbcq+2gmGCFpQx63BoqNTiLTV2V+90SV
3sUJ4Y/Aa1mTK0LGVv+ljMLX2MGcySfxNBMvW+U+u0TZG82WzeOb2w052IK82oJ/mSQA/fEqMy96
aFoqXMAjHBHN3fOvP8ZO92vKYJ2z8lWE2Yro4LzhSA16KuGs441NB3l9KnddCNGB2ltmIpxMHyA3
6GNLTHxTSucWmoH3Enj9hRg/iS7fwODkkX8DmLJTyYCXP0AzAIC3a6dtSX72ADn+jTEbB7qiAB7V
rvMisTcCpFKqyMhxOKjTty7vjbOvD1Gh/S1Q6Edi08CmrXva7Z6xNuNv5LFQOwAbeUDmtrrYTmGf
Mdu9+5UbYiUt7/rcx+Cp7yoLz1zrM7DyTwV0rw8qDXfluJ6Fgzl/Tipm3eZ3MDPfPIld2ohRQ2i7
Li/qWOUTQloIrlUvkhdT14rliD1ymhXpA54yWjtQtlfYsSEQ2PWGbIGzsQXOj2aO202cyq+ctbOr
0pwmoe18C4vBPXv9xGNODyeAqZRddDxj+7HjMuqOTueXX/IIoTl3o+GdCs6vqMbUvVXWKYir4NCP
/lNautP3FJltNjp9IMMbr8dMp0RthYMfKMKP21nvqLnBNc/ae0Kp5BEat3vge6As0y7rjReOHIBl
OG6sqBnXLraB7Wg1exRF6xvnJTROno0PsorFRdsgoLSm65FMm0e7zT6+H7tZfq0ohYallgOuVkwh
00J+m5NpvhtTajCg/iMUzM1T7FDRlqlEbRBYJaCmtH0wFCDIYArrO9sgRCWyQuwUNszNYKl9G0In
9JLxiDmXE0qPRVfXo792INVseLyYG3dQIV5HzIy+NE7EjeztqOLLlMzzoej9+UQqB/hJHrSHyQiz
C3ykh7BqdpoNz/euCL5pDzABNlBvE0S4OnvkuK3/HY9eSrmbt66UY1xxx92qYnS2HKKI1Q3ZSaAk
YBAjm9YV6Gax4NCcCz1Tqdh+2C4gVPyGpHatc9fU5c3IbzLW2b2yKPSIrWLa2jpfdFn5XPKIrkYg
Ipmz/Pqfw1wo0lJCrRqPu7FCnV+FFcUt+mOIxOsEv8QnmNP0P113KcOaGtQ22BsM3yJGlZX7tKzY
zD5JjcGFmtY8/n+dhMMjAK1J+4+RMZhnc8A+FfXM4zPA5VdHbwJYo4+qjU5TjTra8yz6akXTGiBa
cqH3eOkNxbzZBnlzbkhhUPeaPvMB+w88G0biRio90KmTbcCIkPcR7a6PRPU8VnwmdQ4QXUOC1VHB
xGOuDuEwE5byt14HVo5mWes2F0iN04zF24r0K7HUo0DwToZa/7FRq6aquHjqGpZQ+7LQG3F+tktN
nbuZQm94zlK+Gsk1u41qGImMBNkMNH58nipQn7pmGFfl40iTaxfsECoFsfUE63U02NSkEgdXdZ3t
LX2vCgMC7Fx1PBH9jNbt9LMYTrbtqTVrNo5qn2tK+xRSM2njbONjgTTb04L4zwU/apmOy85wpnHC
FyGJEMxHMiVMkAnoKc5wX8uIs01CwrXwo5UtsczMKpkvEhRf9aRzvBVtTSy0jjEp97jhR0mI0o5o
Zqo5gKH0UebiuCnnZJbEsZAGe3wyenwZbwXebdcJgFxkaXBCPX4pVChuOMLYOEyx3lfdwAG9909U
2MDr8R+m0cEZlhuPAGDTfUIsmb1WTR3SYB9SGtP2bU6Qh10F2vQ0xufZKM92BBFBYCdb69ivD9YQ
5SeRm9UeDw6ECWkc+4BsW113OypSk6PnJC9pSe88Hs160+LWo7HWuni2NwO74ciWeW6yt8TEosF5
v/XFpZTVyWjxME4G02g/6p7MMNtOsxNdsiagWciqacrR8mjn83ikpRP7ECUvOx13tP54bXGRCaCn
uriCx6seacFZKHNFsOvK4cPrO/+aJlOINsNNJ4UxbjMuiWfL6zHjCmzyIisT0glJsCI/SoosozzF
0YV1wCONt4UGe1T4lto4bCtcNdQRVZ6SzJsF6IoEX8tgCBAppTQ/2v4uqar7NP+iU5xXyjEf5dKc
aAbdsIMj6skteafwNFU/3ApffRhGE4S6QTGQGt5H9gYFplazYIvXqFcOqu3RKVpj3Yfdvu2BZSri
YjVktaqV00owEwBjMgSboeimo+9Fh6q1yqMZvCG08Agdoh2RJeaiVXU07eyzwNeiWtmgs6T5reKT
A8SR3xf4+VoV3EHBufaLo9HptX00AXy0tuUgaoP8m1I7Po0ivu8qtE7B7IW4hI1zgU2XyWP0zkvh
lZfqs8sxwVOsztiOyiEcjEz5GG5WQyEvQJhdpveRvWtgH18j2VoQFsS64XBJD2rnbFwsLx5J9mOL
2Q/nPFkC6s8keQgZbqNAxDuafllGTPLwkUnsQNJIHAGeWfpTg1pj1ZSw2mYygSujgvCAU+Frq+M1
Y+pwmy+V6wnVwFcVBOswCpKrPVbtJmXqi/6d7WwxDc9xAo2yDu1PZ4KTQTQf2qZf7BrPS4k+0Ucb
qAlUZqG8t6Ye6tMs3J+Y1CxaOtgzuaFpvkUEoyhiV+rohOO5137+hLx1C0qS7VNK1xfxVH3IrPIQ
m7F5nZX+8A0d730tvSPJnmkXUOKq6qp4NtWNu906BAIfKvjp9ZjG/dvUWfjqEosArNN32yH3slfX
3GM4nY+Dyt5gkB+UZcCba8WeaBoOuzClUHQxDxb48MiNp4LJusX3tXaq5ClXEzsLpoy+3voE+PPI
EFgrMOSAeU02Gn8/kCrKvqH5uho/4FABhwePh+AsZWRQgsT8IjesmxnG2TmK+B1pHFp1VABxX5Vn
d4LAmToRwZoMbJwe2QO2xb0zVC8DFijJyrpqhvhNeYmzKVSxNZf7xWDc4Dn5e2/Wxsr1MqIe8lPY
drg1MxRBQbN9l2MdKmJciAEAKwqfgLbOLu8e0MgLEWBsfnNGZ1DGfiRq9NXx4i9mSgtcKCp57T17
C8x9i/5j7HB9tLvQ8nYlDF5sihJYei4hCLu3JpYkLBMjOI3LHzR5t+hpJLQFq919xIhu73fyp1FP
+hxKHt6Fsi+TT0miyIlxz53YY7p5pacK2lRJwaKl6rvBYCZpp7Gx7Sp0pcie7mXn0/lpmLeppos0
brjWh3Q6lZITPjmIy6iqL0ZL6VQ/JfukZLAFsQWtJzVeVBBrJDsyLFCP4C5mprsmwN9em8DhVizj
XTI65rYq7WArwyJ4SEzPo0YOJzxaBQf5VofMZr7lXaivWiEQaP7CwsK8sSIQtTX6GJpaeYmk0HsR
h7hNZ1Gdws79Wjr0yQEhuwWtg+c972+ESj9r7h9zdOQd11UmBb5pEyfJkp0emKagDBIYk2DdsFi7
97MAJv7rn8bs/1eS/Kg5BQM6a3/86x8f36usJteoZfap/1zR5PiW5f2p3WbzoT/+54+fvP+o+MnX
H0r/z+pHnXyUf/Fzf/SRROY/Td+NfNeOXNdxvIjCnYGf+9c/Qu+foR3ZuA18EjNhwEvVjdTpv/5h
B/+0HTMABBd4kb1UK/y5j8RzTaqeAjMIQy9w7f+XWifL/r2NJKLSxPYjh5QkGW1/aSv5/MDTkKh/
/cP6P4FrJIRX/HBv1/lXLPt3gWs+j753iPL23UAc7QhFrbmvjIhh+9jcGmHu//SR/UUjkWf+53tw
Lct2gyA03Yjf7t/fA3aF2IlAuew5Y0H+9aKfJGbvajfst0LW9Sb67AfGfgqNfvQp0lT462P8+xP+
9j7PqeIWIY46b2vYWMj1PLB9SXD1BCm2ntGUHWu3c/SFaa0dK3iY2vInDbHp2pung3YcPCx6OoQ8
0jdtfvAEcufs859dWR1qixMPlXXQ6CR/MMt24uECOH5kFoYRPpE8QMgR/ppu7Uj1XBlLwCAfNe/o
yFfLHt81vv39B2b93qDkR4SpQjN0TeraIi9YvtQ/fWkRQ2o3n6pwT4vi89yfUwOWSWEeTA3jrqld
jm+A67whgczLoNAIk3abDrx/28PyHSHogZc/QAMg45O9/5c393u/1PLmsA3Ar7J9y7G9395cEQo/
Bl0T7kOzM6DzT9uQvW1op5/WED7TXZ2yms+oPEKdwF9VayMxnv/+PdCU9m8VV8tb4APyaE2L6LmK
fmuYCrgyYILm4d5pvINXDK9jWWBRkearKwtOqDiCMjPe1tjE/0u51V98Mx6jZIeLGZQW982/fzMS
TdoccyognSBdB+Zi1FXj64g7n/OmgGQQOqu//11ZJH7/XaOl+I2CInqFAEj9+yvaUMHF4MVY+lJi
PBixhhWsgif8OJ9//0J/8aFGlutbQcTvFrJx+fcX8oyZT3q5S4Ow/Kxdj6rZ/Kfm6utbkDZOfc3g
7Ln2w9+/qvUXi0OEdYl10yFz7pm/vezYuU0TKDfY0xX6aQXOQzmVJ2wGL5HlvXUyhBuPQRrf5nrM
/cPfv3jAMvsfH65thY7jska6Tvjb15lZ4K1kkAR7NwW4aGhmMK2D1chm+6r8ASoIqq0BfbuMkEOI
PR4m3WZ7aV5M9ZJRGlYCBACt6d5yohCbtBhfe0tg5lGNjfuR/z+UV3ySJvPkvIBli0PQZSC2SSEf
biNwK5aC44xVdg1AuFlhWpYcwLH2u+WOaI23DpAWOBIOr7OBnNP67regQoZ1rWKndQ0oikxkMFm4
U/24OcdOesmwuB+SCDENFj/BlMJyjjFkAiK+Yg/kSK7Y0n9rSmciVol/ZRLzdbRGJG5lQ82YJXNU
CoRqbITr3CEwhliWLqeQTdJiufAdbum0Q5+ICRaoxYXoe9ZbCNJ2X3J+WZUNu/a//56cv1hzIi+i
pctm9/Oft91QMxVkzBkQSi/YQho4OplrZokHysk/VHZ/9Tv/K06Md9csf/b2uGesfoBSfQIWdAX2
cmkI29kVM8TRB7hO/3M0JF+y6AcJhp+CphHGd5hDUK5ETCOeC3N0Bva4mmz3HscVyKWgvv79L/WX
V37E892NrMDEy/bbxUcA3+WkWkb7WUBupnOq76EA+LJ7gNt5jzcum2KWewb6eI29zd+/+vKX/7kl
0I8i02TjwYIU0pn4+5WftqlCqYjCvduI56ChGiMqrqL1n2VTvfu1eZe2ifoviyfrCD1r//Gytklz
m8NeKfCd31ZuUVmOEdiKGy7q7a2q1F2d9TveiLk2RfUuo+FVET5kMJ8DcMwtsZ4wyx1sZ9i6Vnxv
JsTC4zTfMyGYVk4Hbhhji1Hj/Vpk/0kw80h4NPshjiBjWiknXIxpxIgZtWBu7Me9ARMDoFWbQdzy
7uktZo7jp7xi7YB0qZ+1sjdFj9kBwCNpdnwqK5106dqkeKITQ7A2mf/RtfC1wqKyaqfmErfGs+N7
z5DL93mX/ax6ktP4pRkfyP7Jw7hV5QzDcBa+zoLQjVBPvo4+s17vVWl+5sYB5M7OM+pd17FCBDpl
sM+FGqVH7TZqbzqaUC6uBgghZdS8zcw1UBVqYi2ErVtKgkLfuyy7Hgu6rSVptXAH4mX+gEgd2C52
MR4aDD0Xv8630reLDUPTS21DJIbqmi+7nEcx+K/LTkbiecb+UL5XicszPBo4LCWvNuyMdUZ9b9mO
5jZ2PhrFv7Bq8d60xrek6J/kgJrp9UeILhDtxh8E4nE8gzql5IQsRSbBNfRvVKivCgNNsPOrSzXg
bhup8eKEV70P1BTvkGwyWqwMK97ELohh1b9WvaDZHIiMrpufIsTfTcDuZxVPUOTw3I5MxfWBum5k
kbL6pBr6xnQQSQzxb5jGJ6IULi1fvAiel7WlCywKkMg7j0ur1HeDDXIWp+bPua9fsVDtoVFvrTa6
J6UPJDAbLx0wTFxhNh9GxhE1m2j8jsPneGQ9sf1FWCI0CUdwwia76dj8rofSeCPXcSBkTSs9M32y
b1xKFYqjbUp2aknwYQnRrWq2pOsw19/wpO5YmLMVybOeUz8B5OGZvvbHCsTJprSgGrTMOOuMv1CS
RmI78Oy4NvpqEnEYHopPFeRfYIyRh3Gb66gZIzjmOHAB8hO6xNmTTd9BX0D+6EjR+ZvRmMHcNGJg
CIkI4bbumhmduwpFdE2Ax4OZYy4QJuhsNCeBwMUen3ArNN6SXiE+ibbG+D5V/isLabbV/M/NyKwf
JRPzHVh+Gi0K7WxNz/2RVuTSLY/nBuMqgmQMsZpOwbLyc6bufsy9VyUE7dODB4Q0xnCS6zA8iCbC
DjQmPLB08rJcMcyc0JAxXmZB8NoMkABIt5nruDOxfNEZSDwlouIFZ7gXE1xvfQffERgGT+hXk2oX
9HjMSUnRsj9mXNBjKpV43UvbwEvTlyTKbdB0tNZ8NxzamiN2LWsni+zVUslt5MjGJX5Uyg6CXbY8
UVnBYfPRljFUbMMBUNDPERa3QbjfVIo1SMe/hlT9jgqPfV5DuTcQhNfSC3+4zKm05OhCL+qjzLmb
yoo7x0IohjGRH0TMBcxWEyZeNnDL07tmtgCHNLv8zsWHgMd0lccOgk9Abgv3Lz9rZYckw5dHRRnq
KeRXfK5RxbXfGu2XbAG9FQ6vT2Pb1QwRgQt2eODOr2k9vGJ/+ARjfq1KPqLCrK69wseRmKRlOaJh
eH+INWQdSb1iSztuTVioT4maWCSMPL8m3Vaz/TURV8SSdUsHfWhM47VCc9+oMZNb3gbkwJXdthy2
lmdrZfQsQIyh+dXbs88N6cfizEjvDWQ/8YjZ+EaEgCtwYMPU0PMohcOEk/faefRUeiGy89QWO5wE
VH/kw6mll2cnpHXX5WLBIckvYy3Efi4aDgrTqzNyK9YJ0yTD7DGmYGUekoTlrWmBCxA807aPJtzz
fbttvxuK5mckO4IjmQ6ofaKUzvTbcNNgM1xFqnyTIFnxvc04Sqb6fcE3mp5Cy3MrMNB9cc8F81RV
mUXBx0YoMzvUoeI0lNvPMCEfayb68bCsUoo/kogPJAvzT58U7HaIFBub/ojL+rONOM0MI9EZG5X4
10XCg2lgDXCfWmUeyClhG5ke+szf20txYtv3IZnx/JFjEl1MyZQxDXHuPfzhEo6TYdE6HAG4jY42
qpKDBgyFt13FbLLY/CylASP0I/O+zrqjXcgH36cqKPdoHGQ17XC3FAXOVXMOvkRt9dhjNwNA92AO
lnXX2th+cEpIDG0w1pOm87eYC25GyepgtfgesGXAtvTIDFJM8Vo31sJ3r74X5YhcXX9MTvq1zmn5
zWjtsnMGC4ZdOVCKmo864gLSGtOjitWJooMnp0f4dyzcUkZwNwf95yBIsyejBQPOeDULwrCJ3x9r
B65MYUNR4JE52OLDSmYSC1G9GaecWWlyCWvuPOVW11E4i8WbZwmIZpbSfOcmCPk+3+ZuWBBEIzYc
k/sd2fFOky8ZC/O9K1hCfj1iSRRAOhUzX6CY9wPyOfWYcAAp+mEFMeWuSQjgJcbaNHLWfNe91HX6
UERlcS7t4Vj0ITudZUUPjJhmZotLTE/OSnd0+xSSJaI1Bms3G/2lwKE+DLqEOeRH57goL+5835j0
GYjAPTCqJG1M+q5uI3mZSNf9sYPpeaMteY31PPLLuI089WZ7cxNEDG8azjPWxrzno8gzfg/PuZWx
iWFrgbn7Mwj0/+XoPHYjR7Io+kUEaCIY5Da9l1K+tQmoZOi959fP4SymMI1uVKkyyYhn7j0XSOND
YVhnfB4oN+ZA7VxyQrns9ZLQhGWo0L8mqEDtxX+BA3e0jDlpvbJ9R7a1qlzxAHjgEib8flHU67Vf
Y8PAdUJODt5CqpnsGcHShfXXV8Dw7JE/UQ/R2tHOkoRloWE0LExMFVE3nuGuejd6LV1cGLItw729
NgaPKM7SeW/4zjYs6pp1GmSHwQiypy6wX9rIFZskYu+gGnVUZWGy6bXyLeVUsGdOXhwNBJ6bWdTG
KvPGf33NsmKwvBowwnAC84ilumbc7CbJe9kzuzLyCgEgsnnLwlmYsbuDxqBXRZx8lrc4iYedUUxv
sqdm/P9wzUy57hvMIDSGAa/ZgMALDDo9294bDHmuivzDqoz4MVDlLRXv6Mn1qc1AGER4kATr1Gho
nI2X0PvNY3VLrSo8CrgObvQ8W6HNBxGaB2HHQA7b6RTb3jUNYniWNTuCaGwf7Axkvi7CI9/0zMaC
ilMRkedY/bRnJ9iees1AcErajnaJwzyhvCWOUYXpMfKg5GsV1axiPXtvuD5I3LF0tlSaW/i4P/DD
EWfnWbpPYn/vVt17Uk9PuJhXsTPeeqYxgZ8/8sbBhm67XZ0M+8FUO3T3j5jZLbzfwa/hkfMyqdWO
wUq5dxPjFJbTYyKK90UjC5HSgP9sONsGHiTSDvaFomdXgNXHD+RG2PgHnKym3FI99nLbAZrQ3luR
P4bO1FK6JmunlO8zERKldH51tIwJrwUUfqyfqJexOjxOVDYjOUpDQj6VC3vBb3FJmMBa0drtfQkO
VnbLyE37z4L66agmrnj80WBpATHJimIp5gS3DU9urXObN38N3dTGymntikTDZggdEAFOHG6rabxn
dYBLN7w4dUz2Yk6ML1HzL0M6YW6Ncd3ExCw3wbhuoOsS4PpWs+a+FkZFxJg/XMO8VFt7uOKwPDQt
TyMrIb2rCWhqe/hk/tRuikocjFi+uTTW67G2XpedmvDYLsfEAvhYoEEyI7YEjH7pBvN3cHHUOfro
RuIm2GxLJOWYlHykaUCE87Q9h+SygKK868EPNk4W/kvbLFz0NWdfwTyAlyDWVo3YHH11GxiPBB+y
34HKtYOOdMIV9maSELZSAZ/SHO3mKnyDorl4HZcuu3tzwqjHCYzeA1sBeg82Qsxi0MYZYXTWgZWv
Ujy7SBDN6wzW98cbCfHK7PBq9dUxt+P7UGKAwYG7I8zhoMH/OLITZ6hHg4IA4DhALlDUPs7ueJka
neyCxniZQGHQEiPylfhr/dL+qYiZWCW2JrgoUDhdiRdoqy16EXlhWkUSA+APuyqORG9VlNjPnkC0
lYf6rvroZYjOSveMs5vnsrKJcPNiazt0n0PgWGSSqF1dgnvpHAYMUBoHr8cdgVVTY5hYd57xK6vs
2zDqS0g4JLXXk+ctVVKL2b+S4ZdVLE+PjwlAl4hpYHrl7iB3ft6sE7wOq4HFEV0vqvFWFysi2aKV
5xDE4jQ5Krm5Pdoj2jJZwiwuO4pbOyKkoOJOiDuMPGWUbfvB6TcoG176YHwWlneXlW1sZesTttxh
nUEMa1fYG/KlLBtwOK0D8xj5wV35FpYu6GpO3FFjXViUf8iePSpvGwMpVn30Uu4urwdrowNIsi6q
AviXrFYbZW/sfKENOIzhS41G0ApfO5aNw9Ky+rhl80b91glMUDZ018o0d6mWeA5rfHpk+U3BrYMG
xvoV4qfFTla1s7m3MJpChWchfBiGLQDMcFd3MRYFDR0CeWGAXOyftkD2dL///xc1Iz48Gp61szL1
lI6GR+aXN1HX0YaFOkSf2vP/CkTYsNwDlst+HRz7CCUObT1AhegvRtFLUmR7N7TGlflvJM5wy0HC
iKI+U4vgZzfo8O1m+mH1TjEVdwRrR8sIQ8AOHKC85JxzQENtNO/mwBfZ7dEhj7wNw6U3YDuBSGlm
50cUJFiQK/ChYE8kU3hO0dRyzG3Mibo8z7Mfyz+iskuwIoYXMwbIgu7Zmfsbbjkcgao8V6ibFrP+
2yhxQ/sZj5WdBBp78ttiuNFY/onLhUwx/YoRvHEGQYM0lKdK5D8se/ZOb72gEGvJu6k/YmX8gzm6
z9zu6BXI92NGk8SyRZtK03Ca+Kn7Jnz2Z/1QUbrXtanpoFhvl/xcGx8AzFh3BHZX8M7WFi0KJW19
iAte16h8EFW2HPbuYR5xvFVXV+NWsEIa+1JFj4INEbFlej/k9EfJdHBBJGzqxQ43WdiHyBFEF+Wu
wdKACp/+NGmufuL0ULaXsJw0PdEtk2NhGeyi/BbGMLOB1h6hucHHQK7J1q/Gqj5YxKKEPIXOCJS6
66YrEWkQhArMb1UtHRrMERiWfeR9ec9KOz1QB9zhT3G5LwZ61gRVfVGhcHn1SAqtxLyVWc7ynXkT
10TQkhkzkRDl5YeiGe4BfCzteTygU3VMTflQQ/AZ3fYhriDH+/FHXHWvFoGLq/ZQYmpuw95cNyHF
YCfidwdwsOLxEYU8t0WeQK9QNISdtVbC+iIVTyI9T5mGTdm3lvOhcLjas3H87sLiN/RqJhyCa7f7
ZndAdqzF29SiMJDxvuUlXjduBPR2Jt9jcsVhQAKC1zW7ArclXF7j5A00JBnyjVJW2dk/RSOBeiJa
u0PxW9Gb7HxNDYZ25jzOPh0vMewrr0lgtgBpbkS8J8RXU0TGwbpSi7jff/JmE2ceIkV4CWpT2ngW
pRx3RYy5rVBErg9u+e6U/7FsiHaJLTFb5cF3TD7rKhRQ8yxESw0GORcVORPPHUEEKBxspkwR2KtK
ydMIRIkvkO+6IrFlnfXiu6s5mTC93SI/3ZR94p+c0jU3djTWnJ3zsWmgvWAi5oYMV8zytqXyrqPb
rOyovceWIQkpMe6wBD7970nD8xTzvh16SCPdd/dkpTMTpIDzHQ3fao6Sj1RABiI4hbsPts9KDujN
WycntTt/1BYAJs/vgQqKeyVvRf5q5jUIQrIPsJZ06Ns9Lttqo6yKj8Tl3JFGxEyymD+6NLk7IfFd
jiIxeC72eT4jVAHMMo72l90AQM1JcJ8UjDxdNAc1gSoLQ+wlmQ30kEyULq+MjZ3496qHJmX2NVow
fe99fPklfMm9M0UfKaOxva5hVram+R4XH1ojVBqYLBhskFhjXnsbVwR3yDaGMreePPxWYtC/aSu5
GPySxpkkHJTswbF4CgrnCr0hpYBCNxck6jMimwjwiP/ijYW8DAU3VjyZB/SuJpdgOHvEVjf8iS18
/Yml9H5WSpzxoIBzoGjuYTevDGO8dyXgwDlJb25kbv0xfQGfIe4Qf1adHAxCwYtyz3QUjZuj95B+
QwK40k3KbBS9FG/Z4HFjjsNINkVslatmnQmOOcxCNL8y/kSUKI5J3mzgxu1ZYYGVik1kyGFYbNMx
fQ27xzgU0c5A+blNZqiiqe9WNCMATSG3g1meEF9ZpvenEvOKUITat/S+bSMY39o8Hlcux/zWY/K4
6rGrwhlHzRsLiekhCa+VATi0SINPPErERdAsZ4Y9X2wQE+tasCDWQQy51Zs2okNjnOpZn1H6XKTq
8A4PaMwa1aLMh2FFpKXMS+8VdzPSsrA7pCgQ1yDKB5K3PE547F0HDysGXK/9lIl6LXH30UgwV0Co
vYvJ494AcDVRMgekqGn1GZjNMoYkLSSpSwRNGCLJmVfmoRuBd4+Uu40jr/APb8Yt6Y3yMJv9TzQQ
mBMrT2/n/EGVHZFmEKS62ObZaNBkRzS6NIIZpm0gRJzDNKp59M33yGQzfTd1x6xYono3sniTpPgs
/MD+adh6DGLaJGEPNIRPJxmzbSGabe3gHEfNtM4KtN7KMZGKOfY1Hc5WrwEy6GYLO3lXFO2rHdT1
SZHusULlBC9vyJYSel93C0ClcTG/0CxM8/iE56ZfeT5ZeEasqHPV0/8LgrntUbJ15onn5s+dIyrY
mq0DcysWBlnHFEbi/WYSl8peYWFqLzZG96kgV8oPzSfHnw9DFgZbLSTJUfh6KhxOq6B2nvJEflqs
vg6Bg6eSvjmELpLbmd6aedavR8b8RKysxdL7GVbxX+e2H4gTt7m2SCBqksug6g/bawEsyhKCJhZT
iDijz4HUjAxktUao37VFtRVtwO2KK04q9p15YeDi5gJhXvqM4/y1hB81cV0eR4Ih1lPZPQ2jwEDc
Je+jm7fbyUUyF+bGgVKzGtHao4AmkYYCdXCvLABZZMCwnx3xp5UKzoy8Ly6vw45lSbLuEuDJU/Di
JlQzKnoKgwZhSYkuqIEWRcRik4De95PwH8v0Hcguwqxrx8APw+wLNUMCviN+HlLmfWpOsNfG+X+p
Tn7I0jPWc2sAfI/ya1Wce9vEH0FFeMgXJVley2TN6vIL1furZaMos4V5ZAYd7IgnXMiq016S37gt
eBwb73OUD2lFtcFnvwmz8FCJ9nWefXMf5SWKUnvjjEO5NgyPgkPIo85gvXtJ/RvVvHAWg1Z4BRRo
Tcvfu4jdNSxoZ1ebE3SdBMfvTHKLGrno8LKRRAt13KXj8LxnPxoeFqlbYwYd6j3QEYnXm9ixaNm6
COo1rFeQP052BDm51rPx5Nhw5R1PP3ak5G5JN0Dcz7umG2PD/OIxDL0BjTPVES/HN/Ba6ymnhJpI
MMBWWBq7NutOo2xoSqP6PbO2qVqoPVb9B7NuZzZGB4bxX1LFPTx+3upKoUp3PfFPMDFZC9hPvRqx
HaBvthvquYldS0fVKz37fc7GeTOhEF3bVXazoYbPHonBjsl81ZflR0cFQOqLjbND7AaUg2vFeB8p
9FKDjra5A6BFanKg3+uYILQaxPLGjQEY4wlfBa3rbfjWmApaF77HR6cH9eOALjh7vl0RDeKo/Yi5
BCPcMkLnisXfnu6DxSXuf6TPvu0HZ97QF9Wnr1y8/6TAtAsPj1bbXvYHhSuPwVBvw9QEaNVyeqeM
YhkLmdesHF/NqkQglVI6JEkC+k7Q71AKAozqDlUwmvvYrvcyfinUID56c+aOteDgabvfJU0KAdb5
x6pmZL0Tg6Lwg7cyt559P3ioQ5d0WD1sY90ziaxS6IYB1kspXoZG2Dtl//l+/1oqY1y1JRP7UQaw
PcpoW3XuXyysduXkvtqQ0/05CAJwS2z0KmMxGnYSNnLKhaFXNWs3wrw0y7kGyWo85cxOwQvWM6vW
SQNaNpNuPJQnO+cF8RNTAaqS5taam6XQwDU4F2SvTsVj7+IumgYCXPq+frYJ6gIjPlwiFLOYGIZT
iu/Xp89e4aVX+29BkbyjfUXAa4KYM4cPZvO3LopO0gUp7g3+dbb1MUIfvKtdOjS/rZy9WTXfoqBq
HFWMeYujZZWU8SM+shW/4bWZUr31y2Qis52Qixo3Ezzud80ZuPcYJtUGBAnwRm5lsfXqGKfkNXAk
yvLtYDc/bjPbm9FszF1CL2IpIHxNCJzI06Sl2b2zbnbxADW3TPt/8v80wjrbMDY3trgjtimE9auV
2Lc2i+I9oE0AAfZL4jPPW+bttwBuSov4HIimaSAS938gIsGDcV/cod+VIeeYGybvRjhNR0wC5AS5
KZFX9y6kAk/yerwwSOV8dQIu0m6fqd4li43vcNDDkdx3m1K8/8vLnK8xzHhMffPGo1i8Co+lNcky
s3RIb4sigqGaBCdcy1NbJyZ9slu95478njps/wHJJFWXvwVlT07ekD1wMSdblliPSU9nGSpJbbsk
PpWuDV2rzhYvNhMEIgnrTH6TTplsYevAJLxbNi2FYqBF9YfqvcLc4jpseFqC18z+pcXUz1x5fmpy
BoYuEhdrqueDYjC/Nmc4vGio9iRbQfCnw6gLBkchDiK/Fy9SopKeFbkfoXwD1rDJYwLuatNiBWlc
lCFYIJzbjNW+o5tPKeQPxRRphkn/pq3pjbbT6zMsdrGHI8n2AFOL+MvCZWeF+n2BflPNywdDhCeo
qricsm1WcUrOBYcLUv5mX834T8YjVi9ARSr68IxqkzAAmCsEmgArjl2Yo81n6iFKcl1Z4PhMzSvC
5eHGfGGJeykL/sKhPb/qwIYTQlykSAXefj1uepN9XVmw2FR0mjwUj7DUPocIao3XvbsBj3bugUOd
Cd1tzNM0G/uul+ZauepDdzVhGmwCigmzsWNfoJJhU3EA58b+Tzh0O9Wx15cxl/4cEFDv1zSY5YgD
olGk/xniNSU5G2kVdfXYFOwC8urDbHG/kPfN6oGhem54IPRgbzfTZ5YOn1y26BuQc2BqZ8FkY2Yl
le4n0901VvlutMDpusNDDnix6nEOwUg4jZqZjB1H1j5qbrW/QK/TWmwzozmD3OCWR7Cx6cAwrMqF
ntmVz4lryJVRIq7MUgcwQzfw12jzM0mDVG2UaFWMbAHwFF0Yi0gFjuewCP8CKYG9w6teV+IeNBDU
/bqgFY2mLzN4KBtdryeG5JUhjkZ86dEIrPpKsrjN/no+kqOV47RJ0OVSzXnXKtFMi6IUSRVxukyd
wFpaafjtxkQALX6HIO9IRJDVVXMHMDqfMNq28w6/AzFZAEt59PNXaXJ+NmMeb/o8+3WBkoD86LYA
YgSoPfaZLWgMBt1AsdjALDT97gf210mJalq4JqdxJoUOXwFOnWy0VpqOHbnFGovYpY5Z0hR4S8yS
6irprScrVzfCvzY12Kaxs+8lCKaYPZ4kpzls4zvLHLmazPqzIcOOt8pamQs2ZIz0PSwZyMKZmiQM
jZdRuu8sg/pdAIaXP5SHn5DCfm2Pp6ZL8CDY4zkwYQZk1xRYxKFjXbrVCXoXFCerpuUF0T3Z1Hn+
L+wZkYcof3ySBZkQvg7UTFfSRskKpwMeEl5paNq9uCdNOz5343+4gwHm9s2jOzECl5KpaaKzPVvA
RY9v3ByNsSI0+lNmPRiVryAEgaptwr8S4PGGIJT1bJIcrp0Xe8iGk8pChBouvSH/0725yYjpExL8
nlEBimFKrsLhNTdlwhlEsW2PzybGD9/tH6yBMrXu07XRgKtO5CFy39Kq7dd9zfRjok7Xy0KrhrNF
Dky+qwwUSiiQUsAJSQ2qfcYGCfSbAGvePYBCK1AXEt8qk9+eEjwfX0MdQDLnoVkFpaIOJTe1nYlb
n1uUDkaa7Dglp33TFVdHwAXzuupXDVgzvM4h9F6R2zwTCh1n880t6pvd9SwDGfK0Fdd+WEMDq2Dg
eWkhV/YUHPOWudKCMrYZ5KwasqkxD7+Yg2w3bt6/VbGKLpZhRwA1WBGMe+xr5zoJtkNSfduBVx89
7RcYfIfXxBwQ1mBjEoSBKrs4ElZ3SRwd0ehhROsJYeE1yt8w294DjYRzsfwlrQd0DT0tnzQr9tz5
M6rl0ZynZ7S9v4j8HA6G0tu248C0vnzN2Y3sCEr6Al6JVAO2UGqFAJcoHIj1xqYzIvuO/ewTWoDA
JKnfNCDGojDPthyfIxXPe3j9BwNAFbBgaJ3wMBBc6Z2byeIQladYu28wslbZxNGl9edcC0bXZYhu
OcJOHmFRDTr1UFv2WxpHFUAarppEOzCjYslc1o8A/HbaRgDBBDrgaNBVgWyoAqpOgmLOC+84PH+K
YoZkgRT/lZ/1vCaS59FonkmghU7ZLLuC+Sm1WTnYibiQCmojr1HrvPfEZmBru/FtCNFteLMbfl9H
wdiOc7QZVofajSc+8YxoYxnqj8zc0xSR+iomcpVqA/ZVjITAhgO3HjNUZLGoMVF63VNOHB5jGIi/
FT/74G4Kq2pWMz/IqicWGQftFsH7R2YETwQ/vSsJwnwYMDRHaU9O0ARRcSA7i8qboI4QRFygiLea
JsBiqt/lZnNhu2XeGHmeUZrQniTFlnC77vGvzn0ePsUoYCy2yEOnlaqxKJtM/2IW6ptac4nhVUe7
A/CuVjzujCFRTZSAz4esZmfnJiiCssXl7fcfPsvkVSgvYIZ/6kwlZ+V8tWLcg7y4qy6/O1zdsrKI
6eactKEhQ6Put8S0jwyyx2gD3AjuVgehp3WndS+6JbQE6rZsbKaPjG0EU1uMCH8YKPfllD22Ywi1
Epi8I8H/5hWJZw3uWWfdGhszP3coWYjSrHGGjXMNuIQrWGSIZ+hAGNH+mTP8S7exb5ReewN+6IoL
NiL3J7zKDK9tNZMbEbM5Uh/Sh0Dpo0QdTPasZXma2tOcZp/QewpSt4uvyMRsbo3VtjFjybpmeuxM
66kManDE7DUjoz+TgnEfYIlBeQiBDS21IadxClqa7fHEPE7XwJWDMH8upbEbdA66hhBIMlVtuNHl
+DxPw9fUGYCeC5Qkumwfy6y+R7bz3gX+Ppu5VJy2py1dssos62G2YTCkzbRqpfs4MuJZMW9c2XoR
BA0kdQaoEOxeR+wjWLqAV64Ra5+GEJ2ZTEhCmCVEqjbC+I1abp17PvUYzJSwZCiWDukxYx55Rrz1
o4aazy4EP9OXwVNNss4q6w1/Z6T/MchiS9lcY0d+JUDgV1Zl5ceWTbcVJURIu/lvUOZnutQv7ZXX
IvY3FswJw+bKVS5Fvhf918LFGyvw8dNZmSV7ZpnvUxMUe5eBi0n36CNI/mvbd4nEaa0ZgViZcZtN
8aUotAWB2KHZns2w/Rs5D9ftmH93zj+PofbGqx0E0SGJJ11vwaAXNH0mSVAWvbTvGwqoRPY1iUNT
1GiJHLWq+gzkVQlEjpgMOkaxNe5TTWNckJhYzJhj40T9N1kE9yA/DDYzxGHYrCmJ7XAAuTK+0pjy
0TPRUSh3ZE5zdwVJxMBimVuyOad2JHR418xiLWs7eLEroGOm4T9GLFcJf2ZoGMMcAsDGFJFFKrLC
3Ti7oC/9tyTr/5HVxlQ79s+Y6gNgjPKRUyzl9BNvI/vHYxAznLfpr2NiFk/VpLeuU72TA6UPhT+/
i7T8z24HntiAzBKL1yluKfIbDQTGd458qMYlLhePEXjzxsbgaQNZwsbo00L2BEWlrxhe+hUohlfL
j/jvatKcfLgtsXGeW1G9dBFT8tHPbrWxy0RqnXOO3qJyXtHv+GvyjWhobRaDZXya0io5Iht7Bo/A
sFzwuiJKuURMC1eincyTMb83WbYIotdFRuh8Q9bnEjrkTiMpJ3DhNp6stsT2nrtyHPYhbEQySdJb
3Di/VWb+jmwutYWmmZQ6SHtHojPDCTFh4hNaTM21pIaCv2mMGRmDuygodLE34Cs2QDjuZB48WRwW
VUc2dxIx/XAbUtXVI93ex5Llg7LdPxl5ccp08cbsmsUt2e1F6RYXq62edGidRoIOoIo8aBFS2ehB
c7PS5qFN5POZPtIlE4xR9XvY0ln4MwiBCJ4e3TSao2rrFMktofMmO0ZvEGpeOwY5UDnDcaBt93/a
7rfMfHXD5Aqg23+q3OZSD/NGx/lzkVLFJ1DoQwm8wc+1WvW+vvZSMDtjX9q31ojLn01GF50NnYMY
mGAm5P1LVPGM9C7zpSY8KiHVaphhMIbdxLZAdWsVocJNcufLE4YLVp/rwQwZ3JvuD0kLzLE4hFdo
3Zle+PEhDTWxII18iBtIHHgB+Aem9UVjj9uxsiNkQLsabNnygqxlNyVveiQX3HZVcsighNK2f1D1
l89M4KOp9on5i5YxoHlkulRBwDLkEVLVDi3JAyOZ7JxGMN05rMy9CShWkPX7FBYyelZWfAgFrXGK
/p1ge3omVt5bx7AVG++UPVrIR5bylzsFIJogLL7OqW9dPCgDOL3yASGDDQZp+WVMVXYsNH7zTvhX
r+j8a2x3pyI3pnMM9R/bYXSsSyIJ+sEGlpUMZwq34SyMYd76MuJiH9C1BZ5FWh/etZeReeoDG7ar
HydiEQluiQZ+TLgWd1UZwPpASHTOXPnepkm9j7NivoSiGBFsldE6Tgsmhk54N9P/5i5BJu2NBjsr
UP6N7e+EG8EWtUkSKEHcTo3PmErMP66++0J/tjbxcm4abjHx3gPTp7P5P4yITsgMEbH0LAuyeEAD
oxtSriwGrUnv8GgR5VES3oEAGX4/OLV6YldqJiSIJtJZTyKI1wZXyLYICOskwn09UTQdQwv2oqjU
VvM1MGoFW24wAGVELrYRr5OXv/gNpzMfw38gTfDUg5afo7Eknipo0MHn76H5CDCG+lF6DqS9aWN4
o7O4Er7I7mJf3VsTKRfu15ihDEKPO66mEioyp9XVjmP1IHr51KJMDPL2Zpn/hRVnbWXaClQRHrO6
4NzpwXgkTNxMJMfrmi6fZQJXY2EyvgLQ+ikodKOQCxmBvtq6HuJpuJSXTLs7lXXupkoBoJukOOD5
fJboSfCq20+DBR08GXVytki0W+E6IBFqaqM9AOsLhzIdNd4/mjRGnRm4Lmrvad0q/qxQsXaEMr6s
rPxXYLHWpZZ5e0x7AyQxmhJbDG9DlaAgt9lUm4EiXHeGpSpcuhk7kwhLp+bBaWwIXmm1qZMUaNts
beK5G3euwOjQSNJ+RYc6PUwCfiIzAuf1nxhRm9nUT3nBnLylPtyOujnWOJLWJcnprczO4LwuvTPP
J7nM3LBPQgrPmIKOzEYWgZevY/JklbFtZp3tFFqWx1Kz3wTvnsYjP9HQ+fB5QVBzC0DRASrd+5eG
bLAoZBBpd4dw4m8OACLbo4w5JHCWaPHH52aAgpXl0HabY29TXTSDWDM/HI5i9lbBCDqJ/V08jcZG
DthTcru81+nExdtlh8yAFFFjMFylM0jSnG0XdKVXnGbMedwEVNkAI94ltn43VN3WMBtNr0Gm8TDS
+jg+SYEcW4y8Gkm0MFotPmmEUaA2GPMcGAMz4RkR5GAXjVEJmZRiXYZyNDK2bkrkA4gLZlm/mg3S
Plt2kXbUkYQ4ZDwqBd9gDn1IcipxRyabXoj8aFbhtwyr7Lrw4NtuItTJppWIahFv6xa6HPvcw+wE
xT4qhn91JzblbL+aVvIUsxfYK8nEr4qL5chOz1buMsdrAgoA8S8mZyeWhCCFps08RPcEylXxHb/H
2kUUjC7pUwyS4d89MXzsJ8klNAIOP3SMWtRP9C8UuCLbEP6BDhywkujtmxb5fs6Gm0FvvLPmB1rx
YlsDdUc4xTlrHhm4ohgSEAx7krmZJF3SQdCpNHOycf36hFjdOs7jdziyMKtKzpQGV0eikucU6iCS
bIdUlYSCtJyfbDisa5Z2yP0MNjNyemR/D1ImQtNF4BImS6qD/CS9FLjHzNrG7sEWFhxwhjPJLVPY
gRNpTDaiGfeuDM4tEaEXD2ccrD1GPSQn/401rgbtkAYDuVTY+R8nZnT0+GhjdH1SRTvgvWjEmjdn
5B3LhfNG3snV97T5uLcV09Wgd9841/d5B+rGnRR8SgySXKPbIULnGIai3jMAelBG/55W4bgFVHKK
KvdWD94bCU6g86pFlzsjlcxiynsxIkOj3d/Wpbd4uj8l0VaCXcquwwDGSOUvS7Jmh4NQAixigjHA
EN+MfnpkgY5+t4CeO02LzbQ7EAlwQQ3JPiPx0h0QyQrKqP7LhvBvqaCHlE4RwXWwjyWiLg2lMJ1i
qvYu37sxdTJZM7eisD9mxPxe7U+HHrkGHlH2ROz0BcKu+EEu8qLOtkj6HKozemscn2G54Zm2HDmd
kiF9xYUyXjLm7UWSRK/SSZlzB+ShlM3JFv77Ekw6OkQABOBP1rNLRijODsescaK2IxjYyfEw+fx6
JtMC2SAl9+ePumEvUjcUja4L5BBF0gM2Yn3SjvNkt9FjZ2E/hQn0Yfb2ry8YtzgNolY7yIyj48D7
06LiIZpwRxkIqWomxi3rz75q747lD5eyGO8t/El2kd78mKF5fbTj5LtFG3j6/z95aKjWRjc7hNIs
NV2B+LsTEoMf0uN97Bg8o6UiacUzTwmmpLuVVjPMm2GCbc1bNvuIoAvSqC+BQfuwysn6VC2Zj7FH
zGhnxSSME/cKDPHBXUaaNjbu73DRaQJftvy03ZVLAG5jmiPSNTfY48QRpz6R9RVzxmvUxp+NR7XD
QClP0bj/5mb7NnSZ+ROoljLNrJ44+omgbwdjC1UAJbSFgLdZfrEqwth0eumq4EYhog6pQcHnlP6r
KJg8ljNE2+WXwAZtljT5uazbeN0ZqXMibyvCXsGiaw7Lc+S157IAaau9hN3M+DyIFstTnbiodPM9
sk2QlDJK2agZ3i5mpgNGCoFc4ZFBpZYpaZ2mzFsmiotIcqg4V5FFb2auzgUiV8v9KXyRXxt0+Wmd
M3hjXwUUEeRtSDhmQdRh6kfkfVne76zif4XXnggTvil2yo+9A03KDEDd4PDaeJbYGxGL1ShiBZPe
QhQk0oPL5BMfvnIGh5cqjDZFWH5WEyIEF4qXiQJLj1Q209ixfk/Q3kQMrG9zanWsncN7ULFRAYbU
7z3lpq9mD5ZHyNygoGQbFtdM3alsEuqtOXzsKo+QBq/8KFw7PjMz0rtW2uVTI/14TS599xXH8LjA
qtzcSb6PVzhVV7WUj9YrXrfnGcqS3zPbdKGwjJN6a0EgEUHaPSKkOsSGeLY1SpHSpaSYq/K1bcQ9
tEMEPeG4h2h5KIH7h3JcD75zRkVjrMIA7UOR5oxwRjJQ5uzTs2KozdyWkXbeQmZ869IkTiXIm4wU
asVifkbUQLidnSGIYd9VTu0eMRvNAx8mx8RG/4+x81qOHEmz9Kus7T16HNoxNtsXwdA6qMkbGJMC
0qH10++H7J7drpqx2jVro3UWM8lgEHD84pzvmOfaR/bFK54j21DTcyzY57lbgGuKMNzL9+ijWGYa
YheD2lnb2JhmVCvKV8zbIKYPpVzpSfKQGzrvPyVn1jJUGAx170iEVj2tsFeYr1EckdEauoh5urOp
OT8DmmWTGyJB47fNTJQedjDfaYF2mnySPIhDg63I+iHussvURwQ6d11xLSBYEowbf3bVjJHFYFTu
ZpagB5mjZ5Gu4a0OWjhTtirezAQNRN2Z4PHnursdWeTV7LZRlmjnMqqdHStmwm0Fni4kUDUwMVLU
6DBIwmhV9VwjjH/VsqSArF+AtGVbKKv0DJYLoctoEWNisUpMrRtECol4C5Gk0sEkF84eAZwNEK/6
DLlVltS8aLJmkHkQNgx4UIpP0y2PJfsUFzuM4pJbpeStrmzE57on45XQ2YzX/ZVf68WpkYqwGz+y
4HtoJ8Pb1tZwGwYu24qSgOZz0A5moks8uG+QTT/7lpO6qWpx1ruKDflIwUEPceKZNl0OyP2Gpa1Z
r601fJTBvF3xNfUQs887ag1zxFy+UeXJj5j/0/ulAZA+U5uQMxv6PprxoXc85Ev2oed+WSJKfApd
5NKp7GhngiNrFu4iv0eXXQR3DfDipejFtrBGlx7FJNoT37TXCg99i2huI6iW9cQ+hjqoGA7jWHNd
Oh+kfBHG0kr9CQ8TFhwmJLZAYQZjYjECwL4FuPGXtWSjMPVi44sRXyOrLHJv1inuimWl0MqXRjPw
6ESdU0fIzXyXTtb0CuSRmv9Bl9eVPMSmVdjJ8Az2Q18FhBLDKW9vFKZMJeyeupIJb8HDxy/8du/r
HnK3Ci6CWwNWzENv2Ybx1Y0K5pp6DRJmah4cBd3Tjc55O1Fq5jK7T1z32KlmvBN6O277CcG4MbnB
bphw9k0WcYVRSyERwUI78UQ7pMrMuRFoXzl7NHagmMsHsJ/LXvn1QQS9SVYLObzJRI4KYazwFfWy
vXdi+6hT/CwimtonZ3LEyU7Ft4NKf+9PTryyUu3Npk05ExNm4Gzu6SOqcW/ZFUdUC6aQGbLhV2xO
pq0VlMGeNXaOe1f5LAoZdwvldyepyu5keSW2+XYXbwvfii91WSKyCjdhjm2VnX67r9xmrVxiEoaR
IwfThly6io0DxGD/DvBisjGIu0B9juQoqer0LIo3PWtN8i2SkpBAY+O1aXe0ZxBwM6WHOPBumiM6
SFf1rUTivkuVTn1A3CNREhuaAR451KAh2WZvlRTcLaq6FF1DPU6gZerNqYDEzxxJ+n4bsMLtdD8U
K1Owha+RUy2DLkiWAmXr4PrTvrGojPzcPaDk6yhprGSXfDP3DVGjlq+jCoGNnnQJXbLG0kzbiU4D
Mygipcr7+Q34IoA+oPxFSq+SN6TbH1ZqpsdhHBlJGSmoIb2/FgSRLHuSAjawl9l9JzGsd6L0qoCn
9zgq+pAoWIZ1Wq1rIgMWbA/HvXDEIUNBjes/JpIlH7yDaeIk0oy8o+jgGILL5IFqhsqnG228tVoO
2DpKzgTPiFPiAndGS4i0Uz/ls04YyG21MdoRC5v1rCUsdNIy2npGvw9Vmx78pn5r4LhuhoJxA+uX
k+bpWxLDsGHVT70x6kuO5fLOncGhw/Bul93KNQ20rIVRcxLgtqMbXDBaFWjpi+tU/aIKZZw7IvwK
HVSosc11AEepaRzU+kX/ioyadriMH8ouu9fVxLPNiNkwsj7xEuwAUcijwaKzGYMb6G1nUeq9fWBY
sOhwkb/3wvppHdtZV2VPnUA51Z0dtKXzcPiAGuXNdJ0dmzDCaHnzQjWurZrFuCF5vb2LcbUOfkIn
3eL24VkG+EDWdNTsON6KwnmEGnRu4mRpKh1VKgo0xrXOsEsqSpa2Lr+cBIdwpudfDAYTjRETzENY
6G51RFpAQnG0hCg7kTRqM9vQCSNu2WzD/JsZsWRCwPjnCkmJjgYDyuwYHYjO7ks03Zlsi6fQk3OK
KCuOBBeLBpx6kbrAA2SNm6couXaM8FqiUO0w4RBOZ35NtnWBAPrWYdELzOjHKsxbT/hfQSZDmCK+
8Eb30cGs4rnDvZn7eNajX1Pof1QVO0U2W8Wi0tEFNPUv3Tp5fnuJM4yzmcdn66L/NZn5LZzy9xl7
oVXMrmp19KuO94Zt/aIpm93kNUz44USa5ascY/ixhpugefEfwUr3WEwXXZvUyxCN4MJyxhvtjARw
zf25E8LP2V4v7RnfaqcA1pJ0dtdzKqFOR6a7VNF4tErfWTa6Zi1iDZeAaTiMV/rmVfbk8M5XjTGh
PR/Ive2rR8mGZkINWViQePQx2mN+2SY4tBgZuWxjUEWXbQMLlZg/zdZoX/NpQBGzQpDI88KPwCiU
jCE0JLEhrQGQ9XEZGA4MWrwOHRXQNQmfh2rC3dliJC/UhDoBY+aCeNJ1LlJylnscBt6DmzcpSz2W
sXVizZgB+QDiUO3G0uJy07GEZfYNtsRZ2jZKQMFUrsjsYgXxQScWaKk5waNetSW7L4i5ndwbk3aR
xizihEIj6FEB97xbrPjxjZAQaQ/QtPMZxcrj7XcA/EZF95Bijpbm6rtqikMK7tZYeLIPb03l3XUR
dIEyc0b0ZU1KH2zYgMzyJxAp6sooSUgxPzjpBdminJliXbXaRBURttrS96dyDTDjpxIM9+F+3Btx
SUXmahSp8YfToSkwCjFXBanOqG+wdlQ+2Ha2tKXT3IbKgx2OyPm5SqYwINTP6ZvHrJ+2U9jcqCmf
W24asiXZnvs2NXJmpVs6uzmkmezJgKkUXWFcMFeFdVChOT1Z/YDvCpw1pSp3odhCBPLQz7GckH47
vNL+Ee6ltx9WYN7KsLhTKvF2ttHwc5FS0bgPJTvY/WQWGEKIg0EwhlBu5QYoHvEfaGQYgDiPLGgG
BbNENu3bmGg0ImaGoxmDZP0u62THWBCvoMksAFK8MUA+shVrRRSAVxehkkVaKqY996nU8IJIV0I+
tp7aAQVR04XtXuBhubK8u/ba2EMNByneZM092O1NY4p1pMioBQluM30Zh2u453e1Fng0SAczV66B
hbgDFdw81MP0aDGLWyLc+vRMRDl6+dTVuC56ONVWnz4MdYwWrLBXE09yxDfaI+dZzkYneDYD8JlD
KtC7RyXM5xavW0N8mNB+vIJmj0nBRyvUIcTyF2XlNS5JPymnT88dNyaKUUhjyY8o1DnAyrOpYd2X
QsMHyb6sbOWhYUF7cp3gIpkpb1s9P8uyCs8Z+u0wgk7S+i5FKDOjg/7GQpfafyBzr5ta/5QQhVcb
rIFC25IMz3nBU+U0x6Hbuklz0aDtPKVzdPiYsSYklG0O25wdozMJk/OGQgX1J2QF4V9iEldLuoxN
G/BWIzh6VbJPjgaTXowP3n4Ce7gFnXL0NFHtYWZHu4y0SqYE3sllt+vTt9E1SXGwbboPtzAexlSI
HWPEj5KEp3Hy1CoYLHR6qJqHpj8RJ/5IbiW+PHtALJCbxdECxb0frBIc/5B+xUFG68nKDXrBryJx
2IRZ9iauSoP7Zt7SoaiDKr4MSzp0XfQDOWX21sgRBtUmv6WwhUwdzmPR1kvu+VHX5MtySuFZ3JVV
f2FOnD9awANsL4ovcXcvpOPv3VpxTY5uwWoxtQ9eM+VraQZIxtJ85ZCX8Kz7xqeovIPyg+LJRqFn
wlfmLkU8UiY2/q3I9B8pTlcyupBwrt4FlJWlDG3yfwa1HuIknZ/NAtxqOm2HPrgWpoj2cRDqx2kc
91PN7wLyjL2JbNq8ET/rEZEvURL5xTOdQzDqr0wZum3QWAq7UM6759GTdOPE0YoibsZRUtO3Fi5f
f2LmgN6C8dCoDz9mLHatnzLjERye6JiOet2uFIDXuDUgDRKi7M9LTMghKYSOxjYd7lKjXJGFuOhF
BR4jlMGWF4zeqaJyIBWoJNW6s8+jVW0H6GbvkxXtHMA/xG9N+O5ccLKNuQWC9olEYiD+KL6VlfPJ
THLcemn6QtQ7FjwjSvZxrd8G3CoH09N+Bqv5yCp3OA1Dra+DyX6gm0eUZKj0PITi27XoThojZ73V
eSbSfcJ/Gf5hnkCrcKh10ls4L7DHycfR1Q1ia4qNXoYWD5MuOnnKfdY6OzyTSzfMEhu9cC70fzzl
4nxAT5DGZx4227TPyRArBLS5uT4G09MjJ1QIzYTmgGxgYC8Sk0CmKjpAIT60ZWddBVf7ys1cdyUb
F6N4RBxQayf/+EDqacpuXCM914VEjn7qs0Kc/+LEKYRd1t/Ya21InbjtGyQwq07l6YMRsYcrikNT
tiM8vcdEJeEV/Hh4ZdpuqHI8OlyjW0xcRLX6Ps+JxFWPXsPyF0gR8dEmZWOR1CjE/aw5JTW23dxp
1kNffRmJk+yr6GxrPraqsv4Os6bCdMOgBl+OiaVqmTKcJUBkWbGueySehq3RYO6riqj6rJqGNVyX
5pw0wUfJJS+74M60TKTYwBxgSet3uvSf6jhepTWOgdpEBsH0ElFby+FIBFFfay/gj6JYvAmvSlim
T2/I2j7xWWY9wx2zEd66s2ukKNSXAOdJRA8bQmb9eLFosg7fc0uKljC4HcS0ROClfyOSmXcCBx7w
s/LXHL9VZ7oHMwqIh06gH6dwKPDum93Vi+N6JzDFESJcHdNQ3jSzpq1qQ2eTMG5g9lxfDbRjGxV7
975WeaRBGC/zDc3oenhuawfZpKw3PRT7k+2qctN3VMdpiXLHfyMd7jZ52DJTtnIrTy9gPehpdLI4
8BS+6DbU5NHwBJo+kaK0h9ASSsVEA9CFZwzkEGU82TNMPpANFDGAuMWduD4NE768Wo8/RcZesIZ3
ym17QDMlD56JGLcXxVXPkeWGCg6sg+3IRI7JTBtSTkumzbIgMXTNdpLcA5SpOOs+bSN58GgAsgre
X2MlS5uY+gVl9NPgDyTG+OVnV8hkp/NrhPNYr0CWiEXmOGwxG7mv2dpTY7fdGoyDfRfVpr2Tyd7U
APrfwuiemmpc8hOh6iLH8WBozrGlU8Zp9GGEP3U5PehVdQ2Z0Rb6/MNnfAhrb40I0sLOknn5u1Mj
15aIOp6WgqFBqwKiAcw5thrFtLuiSvOvVozgDajpplQM0YhR7/cCOUAzErebOV9ksAuWmi85JpaV
FHWNw1McAgvVdj2nVIfMT4rWPmJs8K88N8lXZI+k0HE3YXqMjIwBzmMNWY1RYnx2J3vrunQOoWMu
qdquZTCjrMYZRvGRV+wkSGwukgjtcTCVSLt9bnLdKK+yZ0INgqDHrcjTLyPzI3Rn2syjVfAZocdy
a9mvLJcpOTJ7xeb7Jw7RlyH+WMalsW7zngJs4Ifo4s7jLCeL2DaWo0PFWeJO40xmLxBEzBEvbuYg
ugnhUBkJ8D2+1kYEpDMiDNsW+v04sVEoB0mDJ+xf92LVCl5KMkEFYS4MNCuai6pasgwN+KKCdJ26
DLZEaOFv7QGfVCMiZ3sAEJF6H50EwTPowWs94TvqKy7asnRflY670R8I79KSzzwy0XxOh5SMkEXn
tgCRUPzF2lizLcakqg/ZAxKklVe2X/DGWL1LuBKgKJw67dls48McK/8nD9xrpaePcw7DwKi47M0I
PSNEiFan3LZovtKQYBvADcRpEwnEZi5lhgXIL/oxapb8rgNTBdtwhqGwkfWvuKDmgrcFf9fDauc0
zAqtW+PTz/oZK5ZAsHGOeIoXLp0LkaiLqgEAN0wo1aVaMBJgQjo6X7UaHux8pPmkqR6rcgF1SENs
m7/0Okfc6JJWFoThB0ViO/BpFsGXQNPctQiRAw8GpxcOp7tuHBFYpM+TMVbroVIbpojJ2lb0GRkU
qEVtdJD+SjqZxlCXxsBC4KIN9dnQ4Pzjgxqzs+WFxzxAVBd0kBNjr1urqHvugN/qAOlXbNzTMYx3
HnMup34PyL/YGNAKUDUX126a/8kIDdmm6sZXSdXaNAb2mlYgIrDWFs1MkDe4hEFC6oyNu1b7Dtv4
qAN9BVrcG+qHe+aIOR+gWQbRhfrj9Ncczt/Eyzwdgzzbff2v/+laM4jTYhzBuNmwcILN/N9/YT1D
l3eLIizlpvMJQ/W9GqAboL1ODz65y+9Gj80MYiVUezMAqxbRsW/qa2Y6r9Atvmal8p0zIIHuK2vv
Un8jY98YxaPpGqdJpcUeazDJtHZ0N+W/8rB/41F5nyQE4Noqv4mmWUFDoUhEysCThSTMX51+gM1Z
/z8wxrr5Xxmu/KDSMQRUbMPQ5Z9AvxNnpoy8QW6otNMF+WZsOwJ8iKONWAc5AEK9166qnY00yMEx
O3Iz3BoDvZbbMAM6ru3KJoGj3rIpYuM5g5A9TjCTORgNXXbLM9Yjps/mHCYbI0Zj6UzFL3QVaZED
XmFqFct9E+CwrZjn60mVcQTlBzN39mnDTVMRDVMg+RhmGkntJLfOTN9A6LxqaX/pNW2+jBifsAnE
C+E/T3zJBYvaQxRhDRl7BHtJSH67r+Hz0Ptqg17aLi9UG3sr3xgCuGJr2vfdlPDNQ3OvmR7C7GI+
YTgwUMAeUCDi59Ri9h4N/5UocKq9I0xdgSgm8LhkWefL6Pn3jVPYgBjBFu3NUb5gXIA3tA6qNt9Z
kG9B2iwrzdkp1xkWRPpy3aTNQ9qYO4SeLuBGfCugtBwzfKmd5jzFyQ/gnJ+sjD8LgYMw5vY1Fbm/
0h13ImBRUWobWGTwKRyuRCNOL6k3kuMbvzfFvIbFQ1XOO8++G7YsNIlqMrnHdMN4cnWAAOmjRfbp
7K4h8AilkYZJYehufSRe4OOhoGQUwrkmPgkVLlZSOVQ3hrUPBd/R5CeO9fVf33W/YdZ/uus8S3jw
+pkzmWwT/3jXqay2uCAt2LvSX6iJuqJgyAknhCQHhhooCkoHUob6yuvKJxKowxbGI12iy8YRWZ7k
0H5NrjKWletefntAfVd7pwXC15z+1HpVYypzXvBeg0BxMG540dap0G4YcW4sQ5BACuMrW2S+Qo5H
VpuRB0PKp+zyJxPmuGrIFsJEMW1FxYYCv/ZsksqfnTjgm/NwGGz/1R3aR3+2ohQghIkc0XhMQNkE
1TIHUtR7McPV/AKNuJur+Y3deTZwbYt5q8FPKhXModHRAaZQmP71O2z/N7e7RwykZ0k+ghme0dv/
cq4ReuiDUiTeqapfwy560ed00OYwOizb4pDRj647HSKXdAfbELSu1S61JGDZr4+C4tF662uaYLfL
kD8my6brQO+FpIHbDHVajQ1nHsNwKIpndnqM0YatG3WfQcQdmn7YNQxRPTiZlbWFVrcv6uYlU1y5
nu6+SKPf9g5vDMZgLGJgAWzho25Jj7+fnRT9GEbcdMkUZcer/UwLxG5l/B5lVEcyIgsYbtFfv1lz
6MSfscigchzJwQguFLv4H9+sgOBhR3eUtxmM/H0040+yYiWg2uf3oZ5LCpbGsMHT97H3fyRZta4N
EhjY7MonEWAp7O7lr1+Q+99wmj3PMsR8WOvC0//0goqYm4OZj7dxEYKxvIk+ZPqQJhCjrH5Z9v0+
E9rb1AHwnEK5y/x9W1QPxElQZhmI+NDP091ze4ym+QnklCRIpgBE0OatsUoGbgE2XO+RKvbWDOW0
DKimvrRfTegdQoPaD7r/K/mOo55yLO1elMz3edLjs+N5t2xrT+eShwk1qkcj90HllJj6ZwNdapAv
lfdLD6DiojNIhzgNzX0fuNVtqv1TrwB4OhoL8t6s7rSvTGLOgjj7MpVDcEInKPRZ+B2klDbKW5pz
iG+WHueDziy53joregsGej9XJ+EgHHko8ZuBPvfeF/YDUeevf/17sP5Mx3cFuy0b3SGYWniR5p/C
FtBlThDgOadyXuVSjQXZFOBtB8ZjjZsci+SehK5bFEWfEGB3o8h+xT4VfUoIg9XH5JrPeGWWHtkC
D/DC0OgCYgiw0cgFznEcteChUS6YvUTmLu1l3VjjnGSwMkc6kW586hzKaSIvPhW5QZRr+W1gRLCE
q7pC/ybvnCi41PPNCbOJN4Ik7d/vwL99Dv8efOfXf5zJ9d//gz9/5sVYRazX//THvz/miv/9x/xv
/s/f+eO/+Psp+uSczH+av/xbm+98znWp//yX/vCV+e7/fHVzHMwf/rD6HSpzAwQ23n/Xbdr8fhX8
HPPf/P/95D8DZh7/OpoGqJrBTfdv//od/hBNc/oIP6oPPE3Vx79G0/zz3/0jmkaKv3m6zqRWWrop
OFc4hP8RTeMafyOzBh+JSyCLTkVJGsR/ZtMYfxMGzZKkNqUqlR4ne523c2yNbv/N4WokisIE4GPq
HOr/+fr+8Jv8v7/Z/5G16ppHWUPajGXL/5I5Ac3fAhFsmtIRuvXnxzD7TBCNBolzTCfntKTI2zfz
h94gA+73B2YvpJg7EHxwYu2SorkFUqmjEzVP0RDke81axRMLnNQP5b0ep7C6DYKnII+fDBslZdzL
s0OPuoxs2Jk9GeCyG9srb4AOrdijMmoqeOi5sO/yPMTebpfo9MgmZm/75c++/8Id8jX0ERZJEJDI
/07f7bG70fPbbKBbsQmL8pBJDZIaktX1KKdftmrqQxG3s+GeDZul9hMT6dVsllg1qc02LyTRLqy6
5yy16ktViBUd0RngyrTHpUwATec968kkdw76jasNBzdP2mLZOlm+dWP1MlkVaX8tKQzw3iSzDAtr
pBrkurBCuhSyg+G12d3JNJk9YCZfU3XE28TSph2+70szltqhqy0AHTK9YxCkzhZCNuhDj6Vw661d
wnFym2vQWuI+8iFGDgyIXQcwySSdhz4W9X2rfaUAIXKNPObCbIrDHBBh2e1pqibvRLnxzw9M0aIV
oDYW9BF1PzoIY52yJFRIhzZFGrRHEn6IYbcH/C8dv1Gs2HcyZHoMWezgO/U8SwbOE46wN2MtI4EN
/iPrIqe7C1AwnlsBYq4s0idgSQnPcILMhzB+wrfQEpjYoplUVX7XgRc5BSazo6nIy/fMY6Lq9OkL
Qrpvw8yWht5ED7BwLqGnUPk5Mnvz4/aekOLstQ0A+aRgqtAuTOuBSc0mHXu5pkktbkiN2MXUYjpI
O5V3XFdztGGwbd0+v/oZYSa6aL5z66PHHv4eW71COyeBprT4mANkhDMWPCK69tsrAT2zTBSmnp8G
oxsYysBEUmJT9PUPYDTm0pZ7MjMDyU4tIWOdxpRMcNaf7ikHuLR9lyIKVlzV7COakfGdkgcZ21e7
1Ood31UdMoDEBx/ijk+JX7HrvbRcgju/bYcNW+v+PneYDlG8F199c7TLqv1mdsuEigf3IsQgeSBV
s0SRpbWbAR0a25b2NBQkIYJ2ZS6aIK4CCE8zw7UJjgDJdljvyU2FYoTXifBUoC5NiZo84PHExoKM
g0BShA7uQcwfqmlawv4gGDtDG+xazKnsLKMOcYgjManG96Pr3sK84rrNURk6cJ/QZYWUAIV9bhz1
Wfoa0M4g555BCbQsi5wBMDm/uzodr4jZr4QKq+cwLZaUvxC7ELu8wyu6NAAnkE+MdAGAf46M4ztU
V8kFCUa+pOR2d71Ch+noKWGbpG8fTf3cdcxx0Rk3b7J3f2KfXO4R/bY7ztmWv5TRIGWQyXhoBVs9
G3HFoopH9+Ibw85Oim0wpf2rydGBxq7j6IiLBiJ9unbMXmcEpR6TLujPg8NuOEeoAqxV/hoj/2R4
526U+hs57Wy9WtEdGN0nJD92Mx/KgY0exu2pE+ICU4//TuV0hyKSB7Q1pjceFqiuSZSv2EsfG9vT
Wb0bQExxxWgonvbh0GK+ySiCHLKdsVTSU7JBzPr1FAGLS62yWetJYeCaJPDTrGMNRin1VwuH2e4R
/NOya8fabhAMryZK97tGufY6mwJqpQpjZ4k0ENDFJQ0j68TkcdF7XGNZUrMpVeF3IpzT7A2/Y6vV
kCeDo7zoXssc7PzAZgfnCAhrX3yNdn2cUAWzRgr3DrVnM8o7Q3r2ISrd7RQ41xzsA+zMaOMlPmvE
8l6MesYkVd0Mp5/3DhhdcxgHoizneIvdAHN1iOp4ZQve83AqAszyZ6FD9tGF6O8GCJZ3qb2V+tAf
TGpaoDWPTUDue2Qj5qoYz6WwanEL7eLKrekqkBybtX1qp+HdiJjDQ18jlhrsBZ0KxvNhY2KfwOBx
qB1ZrwGgnAk6ozMU/ZsZZb/02TFoqPjb1ZqFEcC/77rpZ4RJJUNdW8oZTQ+l7E51sUnHSVSMBBCZ
1ukn64x+IgggqLp+24kRvFb7nBvhy4QLyvGS7K7yQa5xKoE4GLYdDP6FisHqOZJRCWvRqrN48yDQ
sJODhZrzXodxfIyV9gwBEy9UinXHozocoRv1OlOLMN4Dej+55AxZ7XzJhM6PngRYiQ3EMQ/dLNBQ
FdtcXMqBFGs50vYnIQAgr4Om21f2qyzz2V2HBUjzQkJxGBSMcQ/6f8TXWKTTTzfFwSJSBjmx5S/G
lgmCk0iScTln5baY5pQ8I5gc14XCtI5uLo3FlfiKR7y297lHVPEAtzaujp1e8OTrmALDMO/Zlz0o
rImJBT969I07rsGbW9KZI0zkkAj0xzafrqRzztrEAtiJDhM7+HA0/TY1waYIEm8ZsOFfJCmYRKxx
pjKQl7bdEqthuncq6HhjZsckjmN9bhkiI3yHTwkJyFkWfWHdB37CAMXq6m08o0iLzHpWg7UE8tU9
O3Ogh8X+O6wloELH2IHusNZ80XcXWdWqtzCYECvO/tiIsnNHvvCpb58DT+nHJjTbg3CbPSnwqZmX
l6QbhqsXmasMLd+yC6xk6xiaB/2rWuZuFW0io0ohooAD5CH2nmGC2zCFLMHFYguGUIEsGTb1BoiY
tWzCrD37sn9iV5ds6OZ+c9Wa+4xpq9/WnwA0q3vmA6B3xgm3O/JOyCfZutMwLmVKn9YjVx2GJmwz
KcE/6Hiac++a8VoMewWX8Lm1r8NY4IfOYAsKANCIrzTu2aK3joWpfhmdJEUkB/CqD/VjK1/zIYSM
F5bDOVYzbb3CBdj3OKcisSMjPv+Y3HpYZSQO72PT/RCtck5eYm/0WQiU2lp/Fcphjlqbr2iY5GZs
6nUisFowRuDhObBODvuioSxBVGg4xAcnCZwbS5hMvn3d3rBoRZpkc9lGMj9blgNRepbSuzPqK7bA
7zhIY6JC3LgwdJ89aqe9Mtm9F25/hrDfM0UfoHVDVpW+TmqJXhCeKsp3bL5onPuBHTvrt1ViNSjj
goSWF7sp57VcZVZ7tmsrugwOeBSXomnfKMDxA7tiPD3YTMzqIiUDTsGm2eBXfvCIPfUyRqNygOaV
IgMzAlZggdlFy0422kbvXGczagUBGsFwnef7+BWLqyR/mEeqvepqgh0YUGGgc6Gh8v5AO9Aj50X3
fbKPg5vuUDHZ7peDwv4Au8E4CrPudp6Vb6cE1bkSRGK083IuYmXGsmWpUC2uotqoLr1lbXOtbe+H
cuq48kt0jPqmAWTBDdHJdTZKIr97zLE+s++EEpVJzgDPu5EbkeNAGz3YhuSYPCFDon9Q/jHv6rPd
A3c1wlFwj7V3fVy02KtNDdRMQbHvBfvcbeRdniGtqUiwXoLSdJZZESGvHfFlEctU7eMSJy87x2pV
+Uw73bZtuT+1ct3Kul1PldwqiSNcZflj2usv9sjlBVqsvg8Qss3eyeAUkfiF+oV8iIr3ZenKoMOH
Wd6PQpVbJrhyM0SI2h0YJT2vOhvsA6zARa/37jV3njqVFXuPF1UYjUmGhPzsldbsFUDjneaY116A
iWh10JFTEDWPnueLNWsMgIVgudypKXZOnufXDCHGXcq3XBeeVy5hcqHmPabsDntXGy8ohFY6G7it
CAdWLqXGZhRdbIZaZu3WbQDWIzh50+TcD83WQct1QXkF7in/rhqzvgyKjVfwTLtknvtZn1UmLqxu
KnEzS1qYpYC/jKoGdWP5FK+ooh+D7KEqgYqMY4V/kxCk1Wi32nEwihiueqyYzYl1bHNVDZhSAYDT
zMU5vVbYhhZWfPlkGjYowJTA7z5GhhoF3EEDssE7tMl5KS+dJqaVlqxn7VA/a6JDUKbqRwAuZB1Z
8IO73U4PsWQSbf+jWT8YJINjNyTjBT07i9hXIZJn2N3aDvnbuEWX5q6Asrx0uvdoaI2B1dK27/2T
xBi0UaVLaW5Pm6idQKlpyUOj9S+J8mYRPqKXPvbEKnbBN+vqUATNsPFS8gZm8EiCrEQvv5nI/8JU
HhK+7r4VJqcv18+4DRMERbJL2c2Xs3keyzNx5Sx6uzMaZuhmM/1GUrFuiVlk1YPM9Gw2DOdon4D4
lv3NIYf4OfPfppcGSuVVb+AsdlhuCO9odr5MrVOF+cILW++adcE8AZrsJbc5L1c5x1olT3bTq5Mv
MVkNMQCmJkzWmh/6GwHecFFI7znrEbOWPlouGs1V1xK9pOPh3A2DLe9C3fkQdP8Xp6G8hAl3NHJV
ci0QYBPABrljyNkAsUTOVYLQr/NzGKTJMS3ZpVbzNdk23q7CyLx1AvERoULfQZcZ93HXLoMBBrMR
m96RYArm+pq2zejIUMj0OIys1mADGJ2aIMZCbSJsMuyN04bsvHO3vNYZe9GhmHY2diQ1510rR63T
JMrPzoT7n0d4ikjOQVCrHuxuMu9TGw8rR41zl/SldxlsllumbP0Ngmp8gTU2JierWCTn5QF8OFd9
AopO2W56EJ1L5RDVaos66kwCTbmHtZduu8G18YlykgSPXJbqTMMMsnWgLxwLtBS9b+710YWgYrTp
KlE4NFxsGDuyNt/wleinjJC0awHQozKbYNfb8kAwrneU/5uk81iSFMmi6BdhhnDA2YbWESkq1QbL
LAGOFo78+jn0zCKtx2asujIC3J+499zY+3D9Ar+yMawzOty0OvnQfL8RY0mUSSHqqKl857cdL64p
ycKp9KNYFOkuPpI7s8hqqcmLHWuUZl+0EtF87lmgN3R6IPKdHLxWYUETxcsQcdSjNC9WODGQzsva
PdSW/muPM10qzYbnLnFdg332fEWAgxHv+yDwT71HVkzVQj33LVxl2liEWaeS4DoLeMDGaQjNQAG3
z0kfQiGc7hkBp+s4ckDx55eq+wlC+ZJk4cXkg1uxU/+bVkjr+nh4muks56xcfLEIoMs42hUh0nK/
P0xZg+6qV48srKM1M/lfWQsUKxPezXM0QcTl/JIOlf/oDukgac5r6a7KCWJibCa063LG7y0R0njm
DpauhQLjVGd9u6XRrRhvfCK3Az3jzIeif4ly9+RRv2cBRwv4vc/JRptcxUD6MlSiACMZB8CBkL13
HCmyAaxgyrXajZGbwbFr9T62R8gUJfofcLVr157+WjImnUhBChQp0wiZMh1C686y3Un2jQdRJh/U
TVFdwk1wwNcq1lyJ+eVHWJMsNb4lybQ3sWhvu2prdA6FutO8hDnZXpisf8jaeMKt0c/VR2053QYw
ylvf979sYPsLvDZtQJgzHDgbMExbY9hFSeqwjGfrThWJ0jHO9+EC44rJSgEda8mCcx+2z4Hhxz/f
yWfW9+aSvzNHCHbrDKWF2GMrjY7CQDeU9vIQ5uZPqcfw1ht+eEsttKBV4amtiAPIn1M7bZYzYQ3i
QNFhcNh0na+vrs6PzAmzTyStcmVghIcJVXcQEuf2FEC8pes5eVl6d3R5w94Fz8c1iXdgSStZXmw9
AFQbi1yHWzvVzdFBY1dI9HawCe3onDIrphd0e/A9o7sTPY3awESefrP+C5wKuwfkkzsYcFzCOBvw
9vK0X6xhfKlbHHq5b+e7RDYEjQyUQJXOeIfDGo6EFtahTeBSV64tdrkxWg9/OkeR0REcxcuRhAbD
Ng0EFpfNNgdgsrXyAGVwC4617NQz09FvJyV4SYdmth0Q9G/KlsAo7TYJTFZwD2YYvOI+elDjnklw
6T9HCbgC8RnusDqrkNCU8fMcY+3P/Uq/cpFs+ANqAExQcjtmRCxx+k3QYXPrFB9/Qv2ltIPfVvgf
kY6f7Qb+iE0rDp6zgdvYKfJwHAQP1meSoZKkF1hgJxqKLx+Mu8TCpemhRpvP32/YOQpsb1GhUxkL
r15ZBscsis1lP5az59aYfeEKkHZw6ufoE+8qt7yZxQxZPa6iEqKWETLXsyt3Y7v6hx3hA+uDf/US
XqL5jxy5aAWHHGK55N1q49+96w8bGTqfqcsYN0IfFOBFWmUxG9m2U1s5iurA94FCygch5HZVuy6g
fbxAlf4AUbnWMk0+XBgbNXFfq2LAhyqduzsIkECtRnjYGcyWgM9WSHbXQImMZ2TwXpRFW56kXW9G
+KiL8gkChncHQwTkZEFGD2IjHe8pNlm3my6qOB7T+ux48tw31PcyrnHRsv/NNM7tPoZmLymwZhN7
kdH+2B6eAoPK8z/XXdcy42HLbUEWwm0/+eZDxe2hyXW89ye+az0cM7qic2porMEFyByv7NecuPO+
lt5Z3qemA90YLML4cXZ2MxYRsBJt/Gm47s53nIvVmN+8esU2nJnaMHIObt3orQSBeYaek3scHwvO
pb1HxlTqtC0lnA0meEJ+YTteufBsFycEOE8vYvJZvgK1jsDwosGICmJQago7EvKKA483hypV4CrO
0GLoxhp3Qxdg2pQojoBm/0PRNpFbkX2h8pVH1OQ3GdpEdZUyOJTzzW/8WxM10zYtUxPdbVidKgP5
w9ywFZzVNG0m2DhwSm95BajZDfwP3UCA8UT6TvUOQTozQP0kq0iZv32wU1sNtLlz+FxBK5XokQgG
8pDw8siUEYBYc0hPbjHgSeseJZSEo8moElefe8InfulTbe36GoWFkYPoyanhsqk5I0EN91GJacsp
dqFb/RohjLLKUx2uAfZ3Xt+/xH0ILsd+KvpgUzKyQ2KAOGTGK72uAAhaBcu/QaMMge666kzAewPE
VpFil6UrxnITMcyO69dpYirDpOKNO4GIPgsDVRO7z5PCfu/NTKbJkGSMP6yTruPFKRg80ZNPZeqs
wlz/NGHinA23+0UDTrCWC3qhq8sDeXrDVGxt3sAGcPkBCU6rcgVKter2U1MKtKA3BJ7maTIyjhst
h92Vg23c8rZJ7j0OgiDzyem1/nk+QTVGNJM8ErYKux7udE8ZsC6n/p3+yNjJXvwVJbK8FkxtPjXN
mbrQS5kUVQI8op5bb01+QE0eg4KQOz6ymiSZfpZy3WNl23XzFK20x6kbMLhK5M4S1YzjvN1Nnfcl
vBJkpvdnFO5hmqu3RljHKmIdlXf4+GHUSW6DHsG5by4c+AplXzercuXV0I7zUTNWIFGEvDRUgRfW
+EhgB/O7CWIQvhAcPT2VMFOy13QILVbW8UHNsj0o6qoVWnmI/eWZEe3vxqLKz6q3uSPI10r7XSLc
+GCBGE1YBT3Hsbl2iWg0HPXwg102F+rCFuThd7IkQWDgCl5iddVcbEXKnIL75IPU0ZOHhWJXN7su
0tHdQT0P0cW6pg1Yw85Q6Ya79ituext9Iiu30uJJaCSjwrTh6zR661L7UJlIjtMnU2fXiHET49e6
p3UAd8VFXRre85D307EKf8YpL1ccPr5k40UCzFJAT6spDxlYE1d8buL2Rhe3KRl5tY/IaP0t0djw
jH33ihGC0b1oqLmWjJ6Fq1K5OH5C99goSC4JX/AuaIYNhmQfvI0NRDf+6NSCao5TZ4+QbmWZkJ6x
B70VLKe3FlbYOTPrQ2u772GVfeqy+mcpA2K6GFvyIYpNwQ3lD8OxTOffbJ8aphdGuXFQdMalET6C
F6fV/5Z5wKsqsAyFCqLbgr6bSfnwbA31I3qpnGC6NVbbUNvijyrsDhlLz4wb8RjYdj/YO+5c0Fjh
AjG8utg4efZZO1ayH1l27eN2/igsCF5xXz63VIQ4lqGzRnlw5I1/HpTGBEw2lVWH0WOWcAHgDyHU
dcpxbbVjeqENO9VzHjLGQ6deBh0JwCJpyWJjiUU8eh3lbwMoY5wVVbOJnDDdxsUs0SCwZdPGvPzp
9R7ck4GpL27QvvrdtvLcadsg5KdM7XdKYXPoreK5dwxxrv3+SkjgtG6MAY5UTbyahxGNfEeiUZN8
ejD0CNGbGOmh6pIzw/n5V61NTrMs38PCiHbkzDTvRuiBwQ4NH6gqARqxT7zRyEBZirQ55vDWzzxG
qCWXPWCbFpsOD/49B75/TRS5YqMYApTEfY68v/hbFo7aEETSXhHIfeuA3jdvxR47n3jkMvbvToNw
JBiRf2EPp3TR1hUbY3oItfFrMq+F08Y/gMOIDDTAPmX164j6RWv/w2sqokOQjEVNylkf5umZN8I8
tiQBdZygOzlG3ibFthV4M4i4CREvluTswNqHLeGyyGis8lAH0obuTiqB78ot8gtm6MdMJNmXESF1
YdKR0prtkoCtbe7VF0Fd09lo2SdTDXvwnxvWphrXPXgoEC+n/360VfA+e1Z/cHHp3Ctw/msuENK3
YYPBKNrLhjWsSMwI/ngrtlRZpy4Anp4Syv6EIpfsGnjGVQofNh/yaQNSiG8cWylJWhzTUwoTrwAS
vmkUYrY0kg+j1zCkUiSNiUjkkUw26xAHbFTZ8uyH2XbuWTc895LdEaPw/KBSR+56xnq8jZQM2uoF
DZHxJOdSHxMRnPK8B1atg3IP2gUGpa2tS1lH76gJ1N8JunzOVHcVdXZ9bJjVP/DfWdu5GyGbV0SO
mID/UP0xx64wBFd1fvUtS13hgm/HQNUXzgBirrN2BCsgk4tyn6TtJldbe3+hFeidzDC1ehHkojD2
5qtIq+dq7pi1l91mLkzyGjJ1Gws8/LlnXDTZzAAEnqdM76uOJRhRCGTdVaSZuHXnX3Ej7S0raZ/m
0lYnbVc/nKLOWdr2pUFJvrYGxt9pOTI+L5xfAF3Mp4a5A2k5IPuFPLdGZq7hZrK78TBkxCoFJUiM
VBc290Ain3dTpg0OT931vx+hwHfFHgU/mwMk1TYBqQtinDyzuw42sZvAAzYRgDL4UwkfQTe62wFk
1KX0xw+yiYxD7PjUSqLlylQb38nKa1DGJ2UwoArDlqbGYWG2jHa1UMF+isQtqHKTR43XpDJLsRFF
pE+jwdSWF3ufsx8+dAxJeFa6V69xTziMyZNIrbsdD/21KZsfs3V27tTol1xXRKIIFPZNYD+Uymxe
Nqb7pbJM3KeT/YE4AgOsjbZz6N+Rv5Lw3VhMyY1EnBOjJ3MqhLk2ZDLGiJPJg0E8LHEDIjkLyye5
KRbfUzAfjcr+ctj6rAqpfkNiXlpthhgGj6IdEGcWzcBki1sKI39bDLxzve9/Orn3JDtsmsyPPjRB
tAPeu0D4d5X3EG2huhF1lVNtoMui2zk3fftNwwvu5skXMV6iQ8m2fGUJxMyU4SApG1pliek6dbN7
7zhvUwvGJUohgeeDHex7o2M/aqWXKCkfEw7RVTlygZAIuY0q9np9/OylY7JXmeZPBzlGPRbVWCRE
vPMtLEJD4LHU6dJT3TGKJCYtoSWUJtjpoEPi9s9ILXtrx26H0a07E/zl7eBuZNuCEE9Zqj+MghMt
XkVfvQUWvYIX6z9+Eb4Ixrn4bjD8AbkHN5uSjll4e219V1qPJ4deEgKnCTWUze3YGlDP3D9jXG8C
bHl+ZX7U4/Bju+nCNoi3BFVgn/6R3i+fZENcW4oLsUBUMFFuRM2Wcxt4kULIy9b2sx7IL8QlaC78
JdNkzzl6dPLk7y1JwudsxGY2uCQBoyVZ5rEH7eoLadBriHfkz00ISnzAmnyk3PObDCecCj0Eo7A4
fH9+nRdoghWZV8bWI5NAUINcrNk1TcxfpW3gxkJ1X8fhlVrYIMIA9ghL2DIg+VWSa9Dqmjwoq3tn
zUG2SmE+z7jczTQB821GJ8ut3mU+zPhZc3IqE81UvJ3WQMV9xqWgJu32oZxqWhlt9ob2g7y5+JV9
10uq/SdRM5WP2g5/xfQCSB1qiWb4SSrCl9X6r8AxziJ4nmkpas9i2LRkNszAs8H6dQbajCj/DAHW
rHRZq3Wr6e4QujMjtwF+cbrsTIMqb67JD5l7rTHYL5VjxfLThHebd5xa5kQ3X1B6TSJ8bZ3fWYJR
n1BhNoCc4lFr/UqEjVgmDna6d3/CghjGhEhw8F32awddlc8/IjbDqqK9Fmzf6TnX2sxRdzXJ1uAr
Y7e7eLchu64jbzSBZWGlmTnxgF/CbSfSeKp5hiwxvRaB/ZbYdrMREbt8Ozf53p1m2imR/XQ5U2p4
dKhK7XK1tR3nxMsW7IhMZ49cLL9nIMBen+Ola66bFNcy8WktC+hKA+TK2g3Dmw8ClULoEgz2Y6sE
VwVfPB1xKEXkvfriLmJ6pzghES5mubReQqP3EeTCbTDGJX1l9eGjFlsPMS4GMf6rWqgRhgdsHzUo
SuP0Ic1o2PjIWfrM+23kFpxzpFJOat67zrum7i7tv6s2/4UgDSVz6l14aIzpd5oQdueSgodtIv0R
NvDuqun2qdHc52zGz+TltzmgG/DewxqZWFTxlZGa9aEm1j/WhKKHrB60xfBf5uhtyt1bgVprXUew
JM06PbteTOhyxZCzg0GF02fcVBlHmUkMCxFS/jPKa54Ueeom3CayoAKMuDlG74gYA1NP/jJZ8wRy
cD6qmUDZSrpyR3V9yhRC6yBrImAtxRpVVX3GzrPvAavukCkQEOFX+6yGfVaivomRx+4wRP5NwFv7
83DT5cB6Gaj02h2AMYw91HN3GFBEERKUx7Y+1TXSHpofFMKNh6hKzuoo6qcsFKzYRD0vq8B1NhTR
BXwNGWYz3UjfkN6XxI61UcIgBqtQuD5LRH0IBojqRuaHpS1HhPmCnus6V5k4RCNrtRgH+j6on4Vt
DW81LDF2OppYIXakoxUt5RbxJhnUxpFayXQ1D3AUdKxJlx+Qxe3//xNxvMYQ0Wnrwr2HmgS5bvJv
qqL6smqEcYEe2qt0hueOv+PBdjp1VJnzMjKHeQgyVB5uywqKfVMNQf+ast6CL87d3pbkuVRMT/vZ
tp7HAVFSM+eg9ErKrt5z1caOo2OgvB9MPbiS5uRq8hGuh6GkJXOYkMTbyrKf6NO2lTDgK4TiltTz
k/KHi98QkkqqLaiLzjsMPriRedLbhLN0Y5eL8jDg+oHbtc5tmEJgtGa6ozWCB7ysIUvqPPcfxL9P
2wJ2xMXdd1l5Qje19a1o2vtLUFHfQIzrC9s+FFPjbJD+uBVHWet/pxR/p9YrD2WBhQvakz/cQ89b
jTKs3610QNPRRcds7n7nVnH1TTg3FuC4KenKA2uh9ObGgDjkQk6tleTw63KiymMWu2zND00rmmNA
nekXuWJXkdvLmJTLuywg244Y5Mu6v4UplgsB+pHA+3rYyzapd3J2TmDngptjdstzijmjQSgSzyNK
gQRclB2RIJk58mwEJgnSmFc2xOQRx26T9SiAlrKW9g5TlDvbdsSKDbxz2JKKhh+/J87TTNKj5K4r
Xd+C9VirSxAwGeONDg+G2X17dgPrndm21dksCWbr2vgAKXrX2hMCzKDanRQ7DiRLheUfGy+gNk6M
nZG23aHwbPvEUwaYtOdOGqsLeOZ17faABKk1s7QieJbJAbGBk32gyXLQtRZEpjjKuQSz/+y1bXWr
mI5sZmhbEALnX4o5kOOYLRYpP8DKi3rdzRHAmJR36j0qVHDzeIc56b1sW4c2yzxEQZWQMXQA67Mo
cNiz7HuJEz3dKhGxqw7pG7STg7rEP2vzOZwtwgziGl99KQJ5SxHFk5FaE4Fd1LymEj/4WL3M6GsG
RPgw21veKCcBG5CpXa/C4j55tuI0NqyjLAcfazZ5D3X4JJA2vJQaU0k2EmjmFeD9q/a1RNR/Jjrj
XUwdpwYKx21nzUuyg1a3OGd5FsVVt+uoLs/1SGDI7AWH0Ql+mzgBfuXBfA961fyolmVhYm4kALq1
PSbiqtGibPCjJRs1VLDvo+Jz4ibD4FUGTMVnN/9g4fyB9ZtkkCrfxcVU4ncMuYxHtj3UP//8hjml
jKOHdgpOWNU92ggcT+5DaEN+EW7agtWKaOoTuHgCKscYQL3V0WP55OaKgpTRmdU8EZlvFDcu2S8Q
KoM4JHoBxO9zE11zhk8+IQ7rHk7JupQMCBVkaJFMUEWsU7+4hisD1GkB+I1l93QQtFhZGz1Uq1Be
OWJXgYggGYu5M/UhUIoN/rPesx7RVHcXEib1phj7axn0b4NIxHqwNz2sVIhMZG/X3MR9m33jaiac
5RhPIJbYQCFIQEVaM6iS1TTu8uy7SdzfEFHlIYgPcjDfHCvbxOkswOAl3lUaOTlQcfG5beF4v/Pq
4oP+ztwu/ZLki48Vv8VkD/aLm/hiazdQ87Bd2QRkVuHDACAEzIbTtLAscdC8vl3oxFQg3XCkgniN
8KsjW+mySxPm7iWZoSVgOoLQTCohfMypfE6zD0u9GYw8Y3Yrz7bZ/EQNxPFpdjwefQEDV+IE8YS3
pYBI9gKyzsbFP42sqiVdboodbLfcWvbyEMaaOjFhUkgTVVSXrvPp28tWbGCFibWDCCgdAvvmopl3
wNyfmmjekx01rHU5WUckSUqDmnPLbniCbvTARx2f2YgZaXeP5i5+dnN4rHWVRwxzJYo/xV5iQbWw
8br990+y4SCgR03WI1sVS0jrzGLsC7GlwiHI2EM3Vx9pcT7L3/WU9C+ycl6k1b3kThVfGE99tnOd
n5pQKlBKtd5jtLxEQ3jTbYazLfcQG/j9HQUlre5YQPG0f+JKy9cw9UFeoOdjR8sgusX+CPrW9rcx
vI5tlIc7/NC4k0zSMZnQ0CWgqNg0S7in9kN9z2PjFzt2F4oGlvNhirAigO8LVLro88ZLzIeIr3eE
O7iE2mjjihPype2w04b2RLBe1CAVDY1tZGCongQxosL2PzJrNo+GS+0wFPXCOsTxXshvtahvgqZ+
j8pJn/2u+ReOU71vIHvenBiJkyjCcpOltn9Klh/kQuNRiuyXuXDrWzklzS0O5b7tBfL0rtpZg23A
szK3g2tjSc+bB3l0WFLd8C0JSv0IbAIDi2lWB73A8sv0l8MYZoX3moX9UtNlgCXX/cJhG+o63llK
b1U3SEg8zW8y8w6DWRgMkeMvz+hpOiL2hZTpsvbtTaTkRzsJwsop/n3+6LRKWQERObNEnSvElCxV
6GztOD3nOaOBzqMFIvcJvKNFIoM7v2jqmXUP+HU1gySG+3OEnwLKH9FWlVods0Q4oDOH3hQxr3Eg
Opj87VU/sS9tMTEdjJTTVuTRM4jI+NuCgIUYmQmaccsJHgKiFc8Eps3oulAImYbTHDjXD2OrPlC8
z8dB78fEVe+twyw1jax8zZgHj34c9h8cOWtZz3wH3mwdrPaFRit9lWN76RyJNGqJbkO2ixKm1d+G
CQI7wUnRGa6GjVWiKc/i/kGv/sJCJnkWcjxzALTHMBU+IzXT/JgrSNeFzFgGDdY/ImOLUxraH7j1
aaix1KlNlJjxNlBmugtr7ruGdJ5S2r+NiHbeqafhlfpV7dSQ8ErA8ENXwbnv00aCu3uwOkeVb81y
W4P4x288fkZF+TCh26xc2JhbuMP+SWEFHwbG6SU7IqH6cmub5XMZg44P+ah2c47sMDHI+cWkF6zr
HlmgZxMe7RKYZcSds6ki1QHL/Y+AZq2rybEe7LftnTv6guVo2lwUzF+kAnkEuCEtII+e+4RUkMr/
nTnhuGs59q+MFXhmKPVW3rwIhHLxNtXhbSY6/sRAgcPfZr5p4UQQvbbR6tuwkLrpUVatf4UBFi7K
qKJKyYiOkxfiTUusFd6Jm/D3ADgy72NIjqQJ1ySNb6X+6HKdHb1WUrdm09Eean8z1T0eOqeYIIXM
LARbuQmM8RMhHUdCaqyR5VTHUVbvbWAgG+j2gWl82bP+6qu6pVjDxRJFfr5Wzh9hDPIUsI/PyOEs
2XEvKpbUnojmxDqgkrc4z291f7Uylqjs+RYu7cK+TUF45E3cPFUWnUnmeUtAw/TEyTQcU4e9kP5u
qPJw+oWKo52IBY142+0QM44R8tqBugG6Yc8w1kyeifCRtqlf3Xlo4GOI/sxzqV+HZGy3rrDJIizO
gwi6fVIbXy5I95WT+s3JxGkRdCiqSPAOdEAQHVlla6fo00PmleeSXJiaHMKBoft2qkdnk6kRul1O
t9bYNYtK0p5piend0uwrdT1e3wFUTj/Em8x7CJR3+WQgKGjWoamPDbW1XZxYbL65Ynytxx5NdceQ
NaGCSPNNIZ0ba9tXYrMQWPR/0iw4pXmCPjcy8fVI58oIkX9daHwppc9jaN7TBjtCniMfI0bCX892
9joQhL5jb5/DlKgJraikd2+KaheztNqaCDoZkSFNX7ZxhzpEAxNWCOaVzLGtWRhTm9jpj+cpUx+G
72Kovpph5SHJBmZOQ43lJdqNo6ORZTI8DqJdGpKV49iwlroh/oUFpp7UYyTODP7aiTSTpyzpkcob
ZGjhGHmRvT4RwOgf/XbYAH9yLq0EgyvMedrQPbu3Co+YErJ6rgUgDRnF0Y/d4qFLhNjH4bRkpBJp
hq2J0KVFPGuLpgMjdixyqvixK2Bj9sOpBbl/8xHusG9AyyRBt97GiE3wVFvnePD5tRxkepqeXdoT
rcVovjoD5yTXXn7AHavA8w+roeuMLVj7A9LPFkFrZp48RxzzIEJHZZeb1nPCTwlFLs43tTO6iGCM
8hXkA2FSU7D2g1SvS1ZI17lr2msRsHBJJ+sHiRGlZtsb287pPwGVd6vaj9RJWtVXCEVooztqvQy5
K2aUITNORT1uc3LVaSHPJUOOY+nl31GXM3+uhk/0T0zUK9CjNZLgFUvMT4Vy6xLUSbMqRM9OLoqe
/vvB989fK3X/BPxn3Qrwr5xHxyppACoGlxwn3nbMIgO6TTUf9Ey5h9JrS9MwvSdz+ck1QOZ4Ob65
rnsKqMrOQxbTCpriBDvzpbLRgsSjdQ9ZIaYIW29o4snlc0vnCkcp2ssZWzIyKVRlQ3Lqsii/G4wg
dtzNh0n3y5ghzRF14q03BIh2u3ZLqghbbt2t70bpSoiKmVKENQMJpMXwFZ3kDF12P7bRa9CZYsNS
1nixXRj67tiTwYC74eGPPJiA7lD+u3Z5cNsUS9uyqrfnmqRGDggkfZ9W6w4oOSygbKU5ATMq/cuY
QUgaNZO7dE46CDK6u3j4xdf9qIJdMJxiTHu+HPQ9y5w//WR7V8Kw8xXTvWJjxBixWXIxwDcgA3Xp
Z1437VNL3+05c/6wM7Yzea+7LdXPfXp3Yu+I58z/Bt1K/l1lHzwKt6M3uuo5L66Za473dJTbcErC
Y5aC9u7tPLoUrc8Y1l3cHEbmc4YwHQjCRXA3xN22n9yRiBCqBxuxJivm+aZnA8afo15kV1R7zwpA
NnqAKkdVQZEULeiWDK2I0zj7Bix+iUn1GPWACDiBLWW92rCK9zareKZhQMAItP7LnuchiwjSreXH
O2I8fjg5eeTNZXM6MlLtHS7jhiGUDS2KsS1a/cS+ICjqsaS9zjTVfBvtxl2UZW3Fxxj4HgodvzEv
El8/u0b3aOE8e/z3A23dp5cCd57teNw02EqYJPNflTt4B0iWzNGT+VS4Kr6rob0jD5rO9OyMqILf
9lwhhXDArylzys+JQC1U+ms9QVcfK5bMs7Wk8cjfeaeNEzPXN+3jKaVBuwsHrO1MKAeqJJHtVRJ8
DaG2v7PuJxb11gKr865xv6Hm5/WxraD8GJHXxMKZvqwM66JZwD12Y5bBBLrPbZ9d0pagMJewz45F
twtyEk0xJUvs5SMR1bU4La6kuUmymxE55VbltL9mptUFTcIuFXzVxkjlmzRiX0kqIt9V14mqeW00
5OCZFrO67uF2DlWL5On2P/P/mEtRd41H80/czWhFC0VPQNQf7EfAtQgz9OSzYD6PnroXJKoxPSJO
izN846SxJi6BkZbwjcVaqPc40SCipf90bO3tAkg7NVO7rTgDS9TsDk111ZZkc4Xpt6h9GFC5+a+a
+r0xkMsVPcIBDZO3eGj6ibupSqJH1wgDUE0UgxUlDHTQCb1e1K2yLmAC6sbVPQHbanhfDRF3WBLt
5XON952svv6b0iD0AhWU1g9UBgDQYRdTUFr3II7Upa/eif9BphrIY1K6+jOkpmxizm/egoJgkxqL
W4wjIU0ukzfKJy80PmXOSHnGao79WXJbW8AGbK/FDZNO3c5hnH9l1P3qhE1EPOpI6Zu5zLydUN5E
xXiwdDdhTI6sLZJdOatig4iTmSjb+iZsSNfFJ7YrI/IsorJF3mTDxswxeOumGR9q4OxBXTbR+WbX
IYGiQW5YfLRGeEqM9vTaD8nUruDm7uvUjLZZNVxbWYdrz0D1igrtUVUgDWpfvxBiVq+NOvyYQyRn
deQSA6SKxRi67Un/su0C/0vYvvmp+tPoFNVmLE6A/Jkmjvx/Wdi6yFu8S1qnIPFUTvSH7zwzGGi3
SVB9l0A9emf46JqjYcmXacQnopzpJXIQ79Ct/XbR7vojExYmmRX5YvzvRdBfSUI+Zll/ttBcR3dt
COh3Hi/zICekIfNLeUe1P+wDxXYYdQY3QUQZ1jnmZ1TxK1aglhmlgCYLY/J8BDRQl89mQpe9Uh5Y
qdo28FEFyQtAlEq7EggLYH3yqhAmLQ7AfGBS2bTt05Ds+m58Jvf7J+u8vzAx3yMfHUKs0NNrcwPf
hcxxHDIyvyvTYzogbYJLILt0yropwYc+W/Mf8C77BHpOmJAvhPjh3UTnVsJDMtv+Epi+xemjnnsI
T9t6KAZigvA8SMULQxbVKrRXOCggnNcUlgLb1H75DMyeX6v0B9TEng/tJSxH3vnl14j/WYRZbyQ7
kWboh3ME7T4zkHkGWXgbCE/bahC/rHwTCQXd8HGZrEAhwVNCeb8p8yFlOqXLozHV22ShjKrOAJrE
sq4c/T9D6tJfVDP5jZmPIDv1ttDLz4VIfgViKJhgsxWSRlactJUfu4QAjJ5Av43j05Q2fpQfU5t8
MSutP5qR0JCWuJ2EtMsxXKAe1vxRMosIzaWnS0gP4oxspbB3vul/E6Oa2OcxwC7lTFDudERyWJQa
lF+UT/DzKLur7tpa/0SBxxa1kbkhc7wmFT2652n0x4P8ss5i97cul6xziQ3Uy/mOesEgPkB1N8TT
ixklLo+b8wLoE4Eyt6BdduaGTiLGuO9hog7KeylfCaR5cxVPmb28BZ2n/hABh+rMRkjMqGTk/WHK
yDRKM2TgfIyH5I+Y1CsyWuwv4LQJiiyQxdZ3NnI/4JfMTVuTIjb9j73zaM8bObPoHxr0UwWgUMD2
y4k5iOQGD8WAnDN+/Ryw7Wl7Fp7x3l7IVstUS/yAqjfcey6vFHMnArHsBxTB2dEn6XFNdM8bXqt7
t/bEIWlemX5Ya1ou1hBNMqKPi8tNBH2RbpA0jDAH7CwfwsQQBxCk4ZrcHGI2PfkLQAYO6JmGiqiW
W4Oh7gZ7LuZeAl1WZsAExlXGTSiG65IVw0ZTHW0nOESFyVLboxNZ89mO6CpJlhHi0MocnOHLhN93
7fnL/KYf2V6Feq8j8rhZAILSDPgsE9R8rFYuDAa3pQeNuIomWjEujjXjLRZUoM3tJzeOP8Yq5yXL
q5M7LAj5sbjxjfaDEMtHvXx8xUicxtg1N63z7WP92IJIzLYuOsdQzQD4JJahzOf3DyFVzT4nmZ3E
u9JSJFqwrhQ62UuAXBtd3QVjUz7ag3M1p/EaFLJ+i71jr/1XMDriUhF3QIXEkmuowysjc/RZMh3L
rErfFdkJAmxM0YYtMEvim7QMsKtZCgAm2L1JpmDSK2K0a5I7LB4PJWxxQCm3FpBIV7ghmi2d9NaI
Q8T7FEUa1Zb0jHXWQcisi2CrdIsgEfJEnuD2xXYPWsO3580YRJ9M0ljikDFg0p+O1a7tXCQhpXOf
4y5YawYiK7vVuwYlytYWPB1lnW2ngL0X70m+w76zqih7V+wckMCQYJ90TrMahxJpuhm9IN+FAwdk
k/2sczdMmoQ6QlUS+PMMJ6IV5AL+0oBhYXMzJ8hrdmMRb3gH2XbtN+05KNmWTI0rDpK0LCT1KBzn
trnEVkjaH4x5LCMbglPiNSPDdWcKdcCcWK+FmZF572QEyIaIOXL4/RlO1N3oNi11g/HcVZz1rB2T
vXKV3HERVicnv4/YE+2iOkbfJeIndt+LSARrTz7FI9kMCxI1iWxEjs597+UH5D2M8TU3n+WhDCOs
AIfnZ6jg9wuqvWEMP/hWiE3CAbjGBy5WQVziXoTOvC6J1/p5aeqs+y2LYd/PSwIOBIN4WmT7/sw4
L7yrAq7IuSLo24KXMpqgPeehGxF1W1AhmLq2st6G3pkIH+dO8PAi2CaOqIC/pBxjouaq6o3bxord
9zbMqrfW6axbytXdVChFJQwEbMZXXDolqm6s6Xu3aPbaMx7xhbChHqHr9earwWicqKyY35rUHRe3
19QXR/QkD4PDjriLeWEmvyLIjU9IeoSrJcJ+7uL2zShrEqCjnkenendD/wmMjHW0JFR15d2OWe+v
3eV1/3mcl+e6WsCLJLn0u85Z6lt4Z+y2m21BoCmt1NLcMu7EqLbG6vuLEvQ1BO1Ui/hzHrnZM/ye
m/hp9rqrZZJJMeVgLSIvch3O3KGq4wfyZggWGfMGKSOzJurrlEqS77p213gKAhK3h5dRArMcQv/F
HwabyUygUC+KB/pRYj5lvkHKG2y9jg+/HY0Ts6lXI+f+tUM2d944EkE1zvkuR3Hg9e1r4Y8vY4jj
oir9L9PvMFxYbBuCkj9yxf5t1VXVnsfE26CHKKdw2sZY7fXsU14MWJLgQkAPsKl6O+AIgUkFpchj
Y2iChj9NMlbleA/h/GC7m9z+dsCeW3EPtSOq4rqLeN74kjGDGSMq8fhTE7ClBRy3tK61x7VCT03R
pvitUsX7p1s8uagupCvFOmB8E6S8h4lh3I+SstdDAt7mzrhneF8Qv4ZudHZ8tXWFw7WQ8t0KWMyt
rBTrwbb/CutR7JvODpBpTMQccSsX4UTkfQ0ZA2rWPOf+HsMpsWSF9Wi4xRV6IEpL8iKWyrdkqfNz
OwZZz4zbodhnyK220qzfGjINZ8XxkFHoAeI4TWOMlwqBThRln5Efcg1SKvYRh5FsxBtEhL1Ed+ER
0uOGrEJ+vhmW73/SlP7cy0Zca17yjQcYZhu4JottSrTChYDBtvCYyGgfJosMmUD5taHGF9MYrkQn
3fuYMKdO9cZVAgq/mxvsvUuta3B8hGRtxAbnUh2LF2fkku9Ck90DHXp5GB38Mb4TGLufjtzsW6Je
U0nWL/05UiJ4ABS6LpgWxxmbXVFSWcRboizEzjLrije8XXdTdfKrJUBH8u/01QAYvUFts9R5U0IO
kZrLIyNbVJkaRaICfF+VfCg+dawsu/tkzm+HIvhEdQ1shUzDLmSiAhOIS4eVNLZ4cL+SZCUWQNfk
DpAcOcjTUmHG0/wy14JlQl2cB4rIjQqYdkT5sXJxfUcWrwRpvcWuU0fSwmI2EJzyyM1o/IkrcRy+
PfZS1eE9DxkrJdwhBUJCoY0bsog+DcnhlPbLNFSybDZwj2HnxAWkK432kjNu/VPiJSQStD5Hn4XY
e+OAGw0sUKJDjV7PyjNSgwVheZDAoUitehwOMAI2OZGLNmxZgLIq6LuVz+eZlPhNcNtve5s3tbXv
XG8E5oNYlH7V2DSC7qGlI8jroAFZ0e4RhHzaqtJr78kJ5pcgpAwhY4raK/DusbvehLBHuq6Y1vgE
16NJnd1ZS9nvs1cla9Kv9HMMsilxmRZ4+BRd48GqqNuNJf1GhXxvVOKeJTbJdqDGhfkUrtFpM0a0
7nk7rluQLlsTMxI38xG+plyhuNs0gCOQWyH2pyjcEeFVbIyYPOLG0/eVSol04DLnYIy9W9Il3NxJ
j0C13wLZnVg6vxQltXwwgPEpVLgLjGid9GP7czq6igehrW+TIR/XPRN4GPSvteGGbLRW/dQzPa0p
yA03/jSIIq81b4FPUfvzfpkcDEw6zhksJJZeFAQkzC6vhKJuJBlpBCePrtx292HWXvCy8Zx4xMN4
Ld+33uQyjaJhkRMyk6j7QxY6H01CZT0P7a0YlnFSyEObltHnzw0L/ZKDcuBWdtRSV4+gjMt+/tCl
vR45QxEVUh5ikbMj+8HLeur0km8vOkLavZxDEe7WJ4MaEAJY4cue6zJvWFf34CZZVnKduQvLfCw4
afomQ0CvtwZLrTX3Lt8/QRGGbm/nRD2Otszljlg6zToBKECGDdpuQtCrUKO1sFTOZQn9KSF1rYJI
OLTZd8acFcFniYoz9xeeLk4QFwDdih1GZk8vpafPvm1fVyblOazVbNWyOZprXrGEX+5nu95CiH2M
VI5JoXsBQ3HxQasvCLev3Euv65IvVD3LwywYTzFPG31Dj96U4gpUC0TdLNsZISAaxFaA4xgjbwtI
STZpuqvBYTsghpzBPI66qZ+fxqhPryJ9lWTZu2oFE/OcVSbKvPHRI5WxV2I3cBBuhwA+tsfTGElw
ZhUGqoNKki0P0Uc+d7R4SUM7j88sJ1h15ZFw0LXpw2zzWPURPKimjZ0/W9aEVpI5DIBzayAdbJyf
Mshyq7nici6XNMcW5sSauwJQCSHtPtYxK+lzZLjY6sZONBukH+YNVmxuTTpiXtZfmSoY7g51QAmi
+oMR9ktobzgwrH12leltarZc2CFpp0UZnnmr/qw/4EtTqJL2sUq/a+vM6ZcgvUX+H69GxV/WInZk
ZZtHl8Y9dOoZtCsuIDkXKBKb0NikouanQjf7KeJDGHz3GY3ByAUwPah62f9OejfPcb+r9KMA1slO
kdzLqGnhGPXwpirruyJKHhIFZ1Nk/gbQx8uFjY/p2TGK5Mo1y+4RAwphBxRY5AV//FxSDA74SLsp
Z+iqWRQzlrKRAdTg0fTw0bhaHMZCUOsL/YXQ64rXuSMWCaSz1TEKiwyPEXa9Qd5HFWHTMkVNwJqm
qIs9luCnMjIk54hpbhuarnWk3fEY1Q3PXEkaVSht+ZDY7CQQiN7iESvoQSuWrtxLdZe5e8PIunNn
gVpuvPomkJxkqLT2Y11HV9qfOO1NLn2tbXivA34AEUtocwPXfNpSlxs87zuCoJiIqJqVeIyxchw1
/DXTlVvWvcm1SUfoF2L/HzbnD+Hz/2BzSqzspraAWf4LPOcXb3j6Pv0TnPOvL/yTz+mZf2glTMsB
wWlawnb4Lf/kc7reHy7GVIclAuquP3/l73xO5w9qQKCennYdSzseMOG/8TlNBbpTKOmBhAHbpj39
7/A5tf2/8JyUsxDbLSU8x7X5zWz3n7HEHdNXVwERP4ym91iTjooWqpdsnVgSk+WojmYCoaNqq++S
cLgzNoXgdiolPikEgz7GBRD/CCCLel6iaeqNRPzAAkP2UNracAfGiSlhErlXc2+91ZaAaoKqHejk
JYom1mrN9NjNqbomLsxY+8yWOWHZEvCtHKEjDa/M6mmI00CfjFg5CLsw5CRFi8I3jrOjniHmtqyz
kzy4t0WkbvoOip5TsFH1Zsx+mOKKAs9tp0ZAQ3Uxr30UQbURmo+ukxLaajv2uZxz5xcRvCCJ25aY
x6hEZVM9eMIMD7pp8OjGAHUwDuIIH/HVGO47RqvxxhZS3Uo3cG6DnDJndsJntvTNORqNZN8ytr4S
M3rXk8V9iZGQukcsykkHEtlOJ6a4FiyAMSlB9/n5acXZAKIxZ3GxKDTbbtw6wRgg5+m7e6yPiZ9h
Wu9GmyFy493aofURuYTPFvZH0YUlA7OiuXWiaS9rdvPCjjIITpQc2YBXIR3Ft13A0uyoKF1BeBah
NCCmrgHTxMeqg0U5W/ZvUTq/lT9/TvUV56e1QmfGJDr5ZYQIeRGwvOAeuW9R4x51KD6iieWctmqm
B9V1VdbBESMumJPRPMgls6bK3fthHtP1nPzy2nt/jjcx3miNbBRlnXGAVw9YX0cgAMeQtQ/rzTVL
NtCNbnwTdBh9GZ+qjJ3zHEfOHf+np4jIYdBNlXut2o5VQgPVxSZVMCHBx+wbD/w4mZx+nNAPB0Q3
uyVlDaqciU06cWeCR2nnN/cvdTzq54SkFaDd7ILd4cTEfqlVsTIY9fitF2YcMCSkvVRJ9fDLyBlx
EX16xML15Nb8gvtBksywnkRY7/Ti7gNa/RSXRn70LTCSlSVorMv20mJLRFOeN8dshdmWTI/emLFU
+tF68Or0VOSI+UhsWhV1Px9bA8omkgsIoIhAezmehWKMT4ZVU/O4xXG3IRUcoOK7aS5FJWMOA4wd
xVhkHdVEvqHuZv+2gmfDmqdxsawUuzZT+nZct1GW3RPhSAfbyoMZmfPJ/p8f/vopi97kSHu+9miG
zgBO2YkEFRPfsrJKlneBuDcHCQS1Q/PiT4jHvufQsF+rNBAHeyRISFR3Zturu75fFlwhaIRhRGIc
NcK8WDkRZ3XnX6y5ymH9Wu8yGuANt+0ujSzxRrRouqx4yUdrZuIExwibRuFQMPqq29SpI56Smljg
SLdvmT9Y15Xi2Co7Y3wceqZ59ayb91Fk8Gpa3Lp+9tBYABuNchDgZsL0WtrAz3qMUEnX/gKHViHB
9qIVcLT+aOMAOtZp/ZYijX0zKvsDPmJ90+HO0Y5q7uOUzbXiFjhZ8wIfV+SlVrV7F5JH+4AV+yM2
puagtPntWE5urWarqla+MQFSSUP+gKQsm16xKztpHvvS6k8YRdDhvuDcybDkpL1C74dycSzjr580
VbJ3ePza4fTzM4XR/uwU07Jy8h2cjLpC6JnWMBv3TmWZt6WcSCLN4X0Mnnztem8bdKX1iw0wwwGZ
T/tWtfPVKNRn4ciMgDYYtTiysC6B8jlh4Q8hSGB4OP38/K8ffv4ZO7ZoBbk1OEz0MrdNy0+FWYfQ
Gqxmi2k7eITOxcgHbRn5Zv0mou25/pEtzg3SLxujKkCOHE93V/AUm7TcKWvnynZ2Xe49ddHIkaWR
pQbSfPQdwgEKne4BBzZbPEfZwZgZLtr51J0nZTJriSh+pmxYKyvorqccBYdXOda+Yoe59cKk3rF3
3tBK9GQah8jos/K9sophO+o4PCErGx87z7kF6CqOdh/Ze78uLlUeVU+8H9kxG7PPnrAxC3P1WeTm
cBxNk6XWNF7qwMD88JwV9V0T9vra87ovY8r0KW+zaINbydiwgiLPVAfTr75PkGwhWpTd1O6cEvKp
CrZ22skVPqRim72aOjKfUI5bp7ANdkGqH6Z2ABeTWU9NGzBGLziJAbLsLIe5c4nDZjemNQOV0jr6
SLwMGligWvJYmYtP2mswfuaapFaXLQBY033M7RbabNYnu0vJP/uwpxIaRcWlm5e4StOk8E/ITrHp
FZepl9MuiUcgPQtKRncEBnOko8J0cW+hCwETBaLRgXdpIgk9KKnCTWi0oB644fewOlZIzwhJDTNG
HR58lMr1syseNZRTurrBwiPvo3QmfQrJYMOpvjVgLkPmEejG/vxhGrCZz41+yHL1EJfOeNUUw3g1
5UQiTYRaL7Ba7GYOCmgA+yTND5gEerZGTP3bFeCF9tZHBdIK3N+5P12mUgfkLQ7E2bok6PmRQM+x
0IX40NAOGtOlG+Z1SLOKopHjepqqbxzNrN3UuBGWV4MhJvp2cESBOiF+MQCQHpOI248xTR+F0c5r
q2MrZnvb1+7NULg9nCFWrenZTU1rY0xqKa3K97hTj0lTZSTbLPCovnlr82ChQdZbwjY7XBr5bcBm
bFtNZKbZ+JII8sq3+bL4UDe6Ec9hIeGCxmzGlOXl1xKRCU1Mtm5L9FFNTsMbAFg4OgY5nhJQ5Hp0
aGKkpW/jJIEoFXOYxD657nEyNBsrddjYgIeVVcX0rrqYZnrnkfYLdCRDxove1uwk04Qp2BKuucpH
N94z14z35UgbSsaeNGaWhsB3p0XK5ddQnCaf0Q7N2p6lJM4YgtroGYljavUkr6Y+fTc8r0GgiGZY
+j3Sg9K/KhF5AxZHJ+MQ7AfQ7gvp2zt8UAd6g0Xy1ug6qwYcDxwa7FkxBJXjlNvD2Y6BbXNXMuyY
xa2x2C8Vm+/N0AenVrg8+IBfdjonkCUxy3Use6TzCufRZK4NobJz3xS/mt70gXzgjilCoz7lPWKs
3L2eVDiT+Mf6Fc/pJteY6MIo3OWWfeUWU7F3TLll3famWIEAQEl6EpJHknoLPvYSifIgh0s321ge
ZHjXJnpm33uuTd2BZxkLIDk4ncJUbs2Khs71ma+jGibIV25TgJd7wcgjLavomIZeidgTI4QbB88W
mhVzxPlC+35ThO3CE9G/ahV1d2O3Nbz62Ryaawd4MmQlQHIVGwzac29nNU505vV7LQN0iUzijkUY
GicDrt2mKSucvTOVSjwFR9UQfz0iaV7PmGauCjc5oD1sD24w1JTUM6bR2n8ymgXG0YcBAwYShyzn
YNpNuccWDlC3cT1O7S1WkmG9zKKqBf2uqspEIEw2BfO7rxBzwVF0c3xbzVPJeYcMxHt10v5mSEli
dc3xrZTnzFGQI6ZDnMzlVrr9c9nl5AMn/QMl7sAQvcEwCGCTfFsyhmQYbu1GvikVMPGZLLJVCuiI
oUvxbxmKehvVcp73jO4M5LvCvzjFEvqqT+WAibsJ60OIeHFVzhlSbhCBSYlSwEN/4LDg6wbagbJY
lOH2KWXpUpv1axVisi4asL1Gal+qOX2uldi6xCkxxMmfQzuuAR1v0yKeHiLTeYEHRBhWw0f9n279
/9mtC216/zpMI5qL+j37xyANqrS/fdnfenXrD9vSwNOFxZXlmHTdf7bqNPF4H13L1lq7lgmd/68o
DZuvAW7LfyzachAdf7Xq8g/aR7p04bqSr3Wcf6dVl9JaevF/SLRyFdlqFmlWS44Qf0Tzf+UtWR5z
JaSa/YHG7Ll0xLMZdePRm4fjYNObALZcUmtA2Wf3rWc3DMajU+Sirmp841GAyWH4hyoGVgUqobNP
qjmtoTgW9fg2TFW+7SbQ4Yn5WjVKHzJvJ70R76lmu5440001cuuaFI+xDccmkCkWqEycSNoUKw9X
185H8ElXQ88VDwFFbz6KY9B9AIS7ZMqg1sEhDyvF3Q3U3rXcQEbhD60YGpLOx69GbxWbHaLQJbpy
5ypLwzszsY/YysmTt8SHE1Fv1NFr2QN5xOsZkeG5OEbA/I6N265Thwo6a/1xRUohnPuY9zscGHZ3
yWW04zd8Bi+z7Ok1G9z8w4T0q0aitxFZvSVzyt6Ct/uwZzB/nesPh1m7vys1XhKPnRRK8vnswdny
RV/uBnNAqTZYN07qf2kZkspDEvj0mEwmADof00uonuK2QAIPtWTtaLh5eM2JO6WHMdEBEs3cJ9an
FPxpogGNc2W+tTGwv6YhM4/dQUP4jlMrtjCkv3vkF9CzoxIyRPVEtb/ODP1MsFO4cSvvU7ZAqRXb
QeHAIvOm8brJp0PPiGBlEwKSOdYrjrVfXixeY1tOq4x+ae0PV5bOzgPI9NCtL0HT3Elf36uYAvVd
NPPWtkoLSg7uxYJavRU9FBfHvLADkgC0snOT2Hc+Qv19Xz+EUzaxyml/AQg/WXb6VSXNtA1p43pu
VDbV1UcwQCws2Pi0tZGsxVS/mJ5NhATD+qCjUF1qNae8q7zwswTtvx5Jtka2Jn/1GkELBhb8GMw0
Kg1FIRq3o9GKu74WNwEISFgTatMqgA0tJKrNVJdYGYkKg2xyQy1cEsU+7RAhM6JBz7ZC0YErv3Dl
GnFWhFHHu8iUzPTS8jUaJsRTMSplZd/7Y/xR+0SuWbF53fHfvu3X53gZV9ed3seiO7m6uWba4q1o
eoN1h0dpVRpP2OsYQYT1d25VqJGUf6mGaJeP4zVeVnMbFIDog93UN3eEgqyM6ay99sVrwNUFSXvR
euABauqLckBkkf4R10h0LLaNpVcTl2beMZJHfWJaj7QDz+Fi/xOX0vYzwPULFHGKbxv3xejnDZ7F
gyWjlyiCBlErs90BCSaLhIwnif9m40I9JH0RTH48bQYb7NWAk3nwy/cuL658gmdWeMKfkOCjnebR
qOQCknIqcs4pD/qx0etgRhWrfMCBuRdQavDr5JZUPRIKf3yasm9mRJ+D7f9O5/KGTI+vsLAe2DHD
RmUvlut557kYgYac/pCYi0NCztw6dmcQJTQHdj8/18GDZdvDEfoQ7jObnVQ6MkYLx7s4hxtLnvYJ
ZAmAXwxirsG23JjjXQYDKMuS1ykpoiWIgZUw+qbhGx9Uvo1mXIiRzUQrFB0ya9TkflPfFwbDnVQc
QkBBm8ivxsNsfxHQiGV5cdABVjbq/iIi2BH0lsWmg6I3NC2cDS+molLf5GcBz74acJX8nvFQoHDy
0AhDdtiF0ttb2dkIWbvil3/qFN95gc6FPjWzkIawPhsjuBnxvTPz8vRGdTVVRKsnSLhAfQzm9Dy0
9vucvDaJupmsJR0F1CfBKBsl5/vlrZs521dVC2pzMuVMkNqigrNCphj9faZTsZ0iXEY2Hp+hc08E
ETOtzZx15CxBLnSBKwvJGWpv/1jk0YNNiOAKHza1LCIv0T8nwwbJ7qJvXoKVCpnsiDYs5PA9QHJt
U1Pu0c7Ot8SMuOQCo6xC2lP2TKoKPTPua5nIEfoC1mCMt85QL3t8/3MOdLcBk+GuAvsx0NxRRtOR
GZfXe6NEG9KC8diE4Vs91+9sNK/x1aNnlnqJogYIzL61HFj7Ejl9zYibtrcibjNW6dY2+ZimMOT4
JNrNgAnZQs5chTA9dmZRPjKnY//u3wHH5lAC3+BE0iTftnqx52ETQJuAx46cyOkXy+W7DsJql+DH
mHNYf+xPra3oqkdvGqpj6Rg3WBjuVBh+9x1SMDc8DZPXbZDgmJvKjjizjFlubHii5wQCz9iaetcl
ol3psif9wlZLTPsvEJ3Hdgbsa7CIxM8/w2LjEf/SZHWxGCPWWtsA81QLPa8O7rCpg1rqmIP0qd67
GcyqBfizrJZl/pzWKal+FQ4myx0+bAfU44JPVJwnudnaTMlAeKnFowIYFE2YlvVNaSrrGrl7Wszq
voh1Q2fsPqNSvBV9Kh8mV5OIV/Xzrh/j7kRFdO69pPptixr6o94Miecy3oATkXk5vGQGr7J027Nr
99zgzlBuS2POWM17fMcdOZxGJyV40yD9yNJyW5u2ufEl+qXCKscr6R3taTDvQckRExP6N5Y705D2
J0kTZO6qzJhvY5SFZR8/Vvb0YfnocczIM3mM82vkQoAgaoVBPgyjLTOBJPiWaLk3LuNVFIFoxkBA
IvCpduVkw6Zyhng7DXdOr9MP8rbZFCrW0EPSnUBbw1m2fcIJlEwvGFXSy8//imczOrYcqPlsHzsd
z6Dr8hqhAhtas6I0y9vqEXY7sA1/8A564Eb0GhKNExfgnYQBjJeAJ8CLh2uPMOxLXefpuWRQvZa5
MR6Z6p/9IhpPVY+XsiLoGIXosQWqsOHySJ9HjUSwx2A4Vk12rRjuT010BKbp4c414YrMGdTgYXrl
WZvBk1v6qTWmx6ghxYd1MmthqoTNUHYQsV9m3bGLBAfEgQzwIrkdHbO8BZiB7XM224tFEpZDi3/I
Ez8HgYIyxq7GkvsT0xkzgscKnw0xTN6MFyINH0Lfgh1e4CVp3YAtaBXdWSYcd92ef35QjW0d+gws
UrzoIlIkgRuT46WupnMla33mVEK6eoftnvV5wwS1+jX0yOgmFA/hs4Mgh/sclhNs3ke+emTsiAvA
YqEcVCTL0cTXOP3TmRoRxTtbdzVcg+4ZYTFEVDZkqtr+8GhlFj1hln8pW4HtsRXKQ78xGQ6ZxKeg
4WgGj0kQf8nc5NEsIWYWvCs7uwrfxfzVdb7ag0V5Y3VVrlwLXHE0gOxGWmszgkF7BbwshMx1ZIbE
vMp5jGT8mFNMxJyFsKjAvqW1yUqM45HhVrPuKKpFo383kQYnYSUD1sypu3Su7i5Gl/aXIgJE6Hw7
XXDVZ0BJFh5wbzlvpGLtrLlbtYupxJXR9zRRajGVXJkiRDdaJd3WlNNFed2ZqOtb2JyQsUon3Bai
ooFu9kDP7iqDmzcbnLUXeVwLbfQMPXqPUg4+xexQQLCODmwq8NGqr2QPv7eZ7b0b4pxEssatgMQF
cUeWs8Dgaf6maaHat8XOlvMh7cSdD/Gnq8dLQSYDeWBo/OTwVGKcsxrIncBZmCdC3+4TYkJkeAmt
5GDio96nUgDcZfBQzFj5THqgTcUJeRmGa6v0+3OWiENvkjPTyccm8hBZarwQiA9Q27g7W9mfNVE0
wrMPwhzxvoIiGRq6HmdCqKizS8u0TccQWuRxGJA7mGXy0JuEVqn4duJfVnvhqw/pl2grLsgW+/7Y
vGHAxsR3jvzOWiMaiDZikZD70zmrGgbOc/JMWs8e9upbVYKjthlsoV+31dIVjPVjkSM7qOrwMEPR
coyux2JrPFUCrEsPxatmMyiT5JnT9rGWi/uoJC1LZ9YvHH4It/StKD1zHWuWaHO+HgrjoVpSbDRe
LB/y4yqtyR3MrNvBQpWDveTedfOXukW6QC2So8Ru0fvsZ4X7RzgxAgJwHVTitMbRyq9iZ914/SNz
yF9OYn44/vjVJvWK9EZk/otcOrdLgvwMf5OA6D92FVisrMmYtYZMjfOTUeD5LVtCGeOIaJ2yg/gx
OE8RnTxTLd+DAwJUeCS2fUMR9AgvlFD2yi/XZfaRZ8U+EOwK506hCGxQGE0E3g8zjV2Uc3A1rF3m
2zkgFsRyHns7fRhb43WUEWlZ47CRPYJyofpjidhwLW1NLYMrr5uTTzbNBEDVw5kK/THh5ISRniMx
g42BK3c9gRcsgidWG3EzwXpjvbV8pwHm3w7SA1alPhB5fNk2n2GCLhFRKoPl/iVu7PoE5z/YqIw8
xLgsrgxXm1sh9UEsweXI2CnkCgO6c1ObaKK49qExACUSwARR8Fy8tHl1CigyUZoQMdW3S4ubhfBR
BWi+KgXO7zPTsn/bpnHpVXwi+mFHz8zgHXat5DDoix3pi3e9HR/djmTwNI8/mmBpCqz5pU9uJ8Un
C27cX42istD4GpdAI/NxRgpkWaMpY0fao8TVUGtNwCmOX7woaqB+bi6ytKBBF8PtZOriyhb+0WsQ
GFm2JLuTB6NAAbphq4QJJ50eZUgdpUYz3rTE1Ec3CfSvXUnUEybRdIX3mZclcS92gtZqMhjyp/Cg
MbFyookCS37enE2drjGDravOb890bcc559urZ9Wgzs13li5v6tQ9R9gGV65THY1xKWLjCJzOPC9L
hxvYCCZg15Vj8WmlU0euU+f/tpjTbQITjVU3Oas4nKyjNF/6dDqgw4yOQWC+V5wY2N69IGLLAOBm
J6c82GsSDldKn+mznFVXLRr7aRcOUEJQvvmybndhBrPL71+TZrx23Oqigu7LrM071tY2tMbuFk6S
BSGjR75Wq71r0TDBY9yHAe6mqMZFEjWPXFDUU7Cvfe5AxHzRjinMdcjfI4awuka0CKFjTncGnCoI
8flnG3pPvbt3MoFo0sW85IS4DK8I47Rj2EhlQFBdZfq/nXI5jBWsKwSEx97lXxOiMuDm+HJjfWSX
HGyR03crx0bQRdQHp21D7vgUoP4WpEE786YUZNbWDJfm9GxRPa+FC7AtdscNnBBKmeyr0B7hloG3
g8MLnOME0/uSTQobEJ7+DREYydqaxQGHmnUoQIJFs3/TVvknw5mAh45eC4POS2jE22zg7zPiInMb
GkmneuuYj61db9h5EIFRtYfP6NWpbcNpWPehdYzhiW98T2Bnq42Ojd+IKn54DdwJIUZytaQXb6vk
O+3lecxhZrkWdP+MtHpi2cw3RXDROqcH2JimiT0fQ5vC6YrvJ9xbvf+7x5ZEJFcCk8w6lCys/pOE
/PX/md9awlX6X0mtHqIE0+Q/zm7/9iV/Dm5d9w+P0EfTVo5gNurq/5nc8isMeR1TAHmQP//87xIr
9w9p8g/wctjkHaP1+mtuq/+AQ2YK19I2yi2bOey/EYFs/XPOOtot5sNCmai8HCImbMXsuPx4v4/y
gMBk+V8K2EgbuZM80DiifG66+1TlN6CUpCD0ynWP9NxoDO6d3N+g7gOwLoE6QUJxdf7f7J3HltxY
lmV/pVfPEQXxoHp118DctJZu7j7BMlfQWuPre4OZVRlkRkVkzWtC0kk3pxnEw7v3nrMPgDgGe96m
Z+X7GHb5Jb5kt/Ze3nXZX5mfuZpfkZqgWuEZ6R9PvzvEfw9z/n14s6381Vv/JZo8I44qKzIQO60v
bwNd2ZaiDTE5o6sfA+ZChSRABw4KOI105p6TjMjYxuv3Thtzv6hQ2PQDpIEOIr4N+px9fGoZW51s
CQV87Fwd4q2sgx4FLiihiEWsewPl+FQSQdjmY4opBhhfxmGsSxZMlQpComa8d5VRTWvKvokjok0u
A+oEwkbcmq1ni3Lwz5Elbk2lo0Do3yU9SRfSKHBjRLnyChHM0rIrJzpQ0JWUghOGtLAbcu+jFiJZ
4d+FWKRHqAbcpJn1mjv3tUCZwJyuTxH8tdRjY9IbhrknfHlDnmy8gprCgwEJL07wMOr8me6HAEXi
4D20LHWGxO/d7IK5J0c0xcGOT8lAWUJGS3YaPUkINi0fR2+/pcIAKSQz16UJtcCt+3R2gyMhvtJ4
isGqXK1Pg/Ne3bt7fiM/7SLv5OTD3yjbAQoh4vZsQ+iYzFQxQKQ2ZDv2KB3oVKWYAJBcC8MNSLSU
jqoMBo/cC5QUGDAI1DUnYupgqJsHZv3RpjLD/JTrsIJSpHrpCMHvF14V7+XCkM+BMHex4dLoTgw6
qjrt6yHFHh2Q5YW5DuC1Imczwqhv6clnS99U9/otdq218Ywi+t5a6aLep7L2inpG7rfEIj7iBw54
eiBriB4vAr31xgn7JfpovDWAyuTBu9b63LMw62oGzx7dJon7Fp7SU6Vp3yUlUHUXpXzK/G4eTVMQ
elxxDWccccxtPEyuoq+7q/dqv9gfIdQou61W3jV+1g5il2fM2TEkXwTmDVuE20QJ4Avg8ohpQopn
0k4+pKC8l88AY3SeRNa6aXVmKH4VTnGravhIpEvhOs6TvdG26dmr8WLEQQzwai291M/xI1D15on9
10tcgLlyFIAPpQ3SvWFWo9XqbLDfndqh+QFS3NcoyGKC0LoC2+A23wsowvowwhP9LTwgq8dD/4FY
rOzW1Xv3rrynb5YSI09gF8ruEijPvrrmyUXis8YP/2GLjwKAWH6WXtrn9EEaJQJueRySWhZTdEF7
ve0I2pbVsz+ozQI99AFlDoNyh4o9TxZ4skBthq9JSM833NR7UfSH5JhdSR66BkY1G7n22at0cE6m
tWimLHdkfmTVirOSe3bzZPBY3Q7GQ3dqug1JLa9TXHF+AzxaV9BPEZm3bQb6KnK0RV52dG/hrbuX
t/qWs5MVpNjO8zU4nH0ftKP/gR2LilUbFwSKKqZSOWU7GSD2QDVBFPrmHcvAJBiIXAgO9dcosBAz
CHMOLC3EGrZ9LbUWnlnXEstZ3xKS2PS9ubeOKNRIJLn5b20opbMuj3fE91EI1e0U5Ww45cVVTbHt
l+kjvglBwpIbzAbggiTU44FjeEIucIbKBm71Nm0xOWGbBYjy5G7lY5VLDwlx45Nk649S593VdoGk
rgDnF9UP6SaussTOWBz9W3wb7to9PdEJPppy9spojOt5MCAD5VgERjCX01+4RkP2XXzKiIYwtJdy
A7ysGMhct2k1vLlv5Vd7y9HPB9KTXIW0QCiKxvqCds1jqCQQmAtIEMwtYmM2koeTC9n05GQCO2L3
Q7pe+lbM/JXM5a3202MDa4iMpCdPcr5wmW9t3LaRelDIo0OiO3opnvqtEzjr4BwTPUW/cBEWoM4j
T8OrOComJ8Emt5eRGN7ra/ccX9UX52JdDHhcAfWn8lYC7VpE73nR72Icd8XdsWQ2yPA78cN4dycu
drikDkD5XhXCqEEWjlYfi3AFqAmZ9ZKbmTGtYefaNPnkdF2cS/4f8SJi7aS63sG96if14LSMFPRh
6+lZNLXVV03NxohL74W4QrqGSV4g8WNLPHlQBr3ZDSmH8VU6OZd4YNhYTolsA0hizb0HCRLP3bpJ
PtVLjzYzZ4Nufevn6j5eRuPa0xxw6pFBNAEvCPuKiA1FxOZUIKl4KTvjqJwUjAJDSx7lC6ppBpih
GU1c5Os0AeydyxOJCYUfj7l7306iftawrMt328yu/YtxKfX6GOABlZ1d8hw8A8Jy0XVlAQKR6rtL
s3kMKkobZvExOJPShfVmGGNAOQ7igC0B2lTw3B+Us3ONUNiU+VwvaPQgPgkfZVhSaUCgcy7qQdtl
mXXV9uJon+Nbfitvbee+gAfich2fR8q9vkXThPu0Wvq3MWsyfisuzLfig+VdkIksu/vA9xSXpIhP
yqamtoQfEF3abjOj+/IkPqQ3yBhhdlVO/ZHJ0qrognf5xboMJ2XvXIu75UmLuiG1OEzXpSqebXnV
0jvlsyExMh167BgefTERc9PcuJGzbh7Ohx+SEXqSdpCJZ135DJlwYhJyHntn7VStaVbdBS4zLhai
PYG4uLtqAz8aklnzGhNHgYbLLvlDTVNeJzREpBCP8QYC2WVaW03DZpOYREPTdAjYl2W3+JIfSgyw
3W1E4g6T8qg8d89qZ88ZNWC50Z8e2rqV0FIVzIxyFZ9WYaYgTgBnHqITiDGSlufSMbxERjBVN1FK
x1ibyMMwC76SL/XdBb0O8FV/Tb6Ct+TNzpKlH+QnpAOLVF8lp+xUMHIsyOB2NvkxOcd+tO0SliO1
lchV90CPkT0aWsOw8Tqm1WUS0HwqgICIG0gx59nM9I3cN9eG5TGQLTDPdgQGVn3RcdmpmRpuM769
QxXP04swXQZ/ioOxOq+8i6ER49WawQu6Uxr0qokkC2QAIkhsb3TcQ7WJ54hrIYj1yTTUbDGVSEgs
EFL5cdZOVJxSK18wNpMg0uoZOzS/ePHwJ9d2LH8JGIFaQeBvRMj9U1sj/y7ipRxz5QcocRqlYJha
vOuRCR6tZSSRa8mSZq05GyL/UIVkqmU13F+HyJBBxtKG6QeWAwxMpiE+rictw0TYlPO4M7/SCIUc
Qs5slbdHrVYK3GjyDSk6uCo7b8mfb8bTgneVFWouu/iOm6EBtV8JaaL7TggShLNrIHfwFJpVbs5o
GKmdnpTt0gsE8TAV5rnElLcqinGpQnAxBmvg2EfimbYI1qNc2nvCgKIa0z+NYEAVpBPFkaLR42Uk
3oqawS3jB6JJmf7necctZZuTLGa26MvR0nVICs69Ds5FdWdre3Gi3F0AMkBYK6RZNG4WzBbTeGZS
ksvm2pbDc00fY3ayLGCWjZbsYqE9y5DqIb9XiLjlPa20uet2xyDoNnbJvCFt828Rrm1ODZtNemuK
H3xHZozkWaWTVCJS3iLGInmjXwSJGU4JugEI4Qgcn1gaJpHaIN0n7oDA+eDo1gl5Uj70pOHL0MgU
rRPSl/X+aPVcuDFsPpoZOFKy4Sx8dhw+NrYuwF9dSvGlKzuC1FpcflZ+0d3PViLE3aqrdVnW4TRs
RTr78xpJ/YMSyTIUajx9tPfg1/m5ugtEFKlpqCtLqctoU9Sesy4n4cpVJ/KL+mK9DM+RQ/gXtl3l
Vd3SIVmQvHjvrxEb4uoNyYTHFjkBQRfc/vydUd/+JBf6UXhaBrM7RE6yQDqEPOr3hafkO3HTpQHx
wX5ztCP1y0Lt8hRjWJmkbxpbx+o9TLcLBh52259sD5d29c4a+dw/Z0d/U8qBsXD3NlI8Qts0CA4v
BLFMkmt8LvddMBLp+njphN6VVTjy26mKDVueKSv55D+z7fTbQ/6cP/pnadLM7Uv+LCk0GsOl/WG/
VKupeRletJfx36srS6w4wWKYicZwoDHkmGZnpJCckTiE5/icHcNN1vVHg8nDJpINbdoF+q4r6DTq
9SIOV6WoZxa1mji3wckBIRVvvK12SNTvMN0zzGa8wvw+fzUnWs0du9AdtZowhoFBI69sRg6xUuOw
VI4lF55Wvwcl3KeihVIrSpTpMkylgmI3eE6ek2T0Nr3E1+FZtVcwgjY2JKlJegw2FvEHVAFabl9i
Pxu9iSkU9EIln8Qw1gpUlEl4LUR2Lx7Kc3s1YzDdGfz8wvQ4oMGWBI4JKWOXYqxI3K25cy72qfPL
lUwAefbonrFcUBKK9dgJqICI014cy5yx3mF3SvGjUQTBaLtDwqYwSk7BKbsJiqU/v7R0+Q+uLEbX
yN00BUGcOf7771oaYdUlnqy62lLPUpDomNqViXYf3pt3w6rfcv+7Uox5Jj+Hg7boVkV27V4qQe2U
hMa7PxZR4iXl+OVHDS2xnn303CrZg78wz9lZbBPWJR5zWLpNCpvkTX5v38v3AtibBLrpI6QEClC1
+9uqKBZuXt77rUfl2y//4mOON8g/9HY/biDaQ4qBW8PCHyp+aX+oVYquPm21pWija5KrMy8z51Gv
rgAXW2ATxayFulmezDue87fmDkFyJpL3yn4jwugtfOvejVdINjpxnvtGYWgPj4ZMi2yCsskyjnVF
JkO96k/6pXvxcnxWSLcs0wVrqNIDeGoQVByCfWO+6AXoKAwWJ/8YnYu9qNsDuVHreCzI5M571aLo
8eefXR21hL9+ds4wmgnFsi2Q+T+f4rq1y1RJXMG0110g3WaPQ0mOX+3VJMnKqK8gd2S0CC1i+n7k
JtEg2mRraMH0UZ6yU3Ur2BAFN+mqHNO/ODF/1Jfijck6J0VRgcv98uZYjLSGiS/D3ab84g/TWkte
iWSA9CNmxVv15R8agRhSYqtxG1T9L65/6w8WfWg3iiqrTHt0ECw/Hxw+c105USGWRuDky9C1lyEM
NmP2Xh2qi0ZzxnlVkzOyeyqtqbwj5fWU37yLYPejv5NwsUsuOTVeeOuZ/mh8R3GJpkBnb+nN6TuE
S8vqUFxqisDujviASYa61d/zLwnVtfoom52GhG5Yk06uGvuWVtD403qHSqnIecRZr5Emf1pUpUDX
qVDRBm2jm0fVWo7lK2Ed1ljO2tS15L/S+qbSbcaS13uLbnjbyck+GntBEipEDipkplftXzw3/+AQ
ChnxLTeWrNo2PdqfDyE8ujY3fUdbFi+69VDS2p6gnmf6PxbGDhUySS3EelIzD0exK6ZqSyMhzdDe
oYiKFhlZht05LbAZZWw1C1wezjbaYE752BqSM3O2g+iLJ2Wv7SI6XU/GZVxjikfTe8cgrnCRTdB0
eMTJpBszlh5NIyM7EUR3dYr05J7CHX3tswYXqlBAQ8cyw4vePzOMvYx+9OZWfEmvrvGWUmn3VNwR
mKdNRw0eHvxDMBblJuRxavS8QqAU7vuxdM9YrIGoU8/31PXJSb33d87LTTsOY+GvXf/8Hv6xDP98
D+NAtXXbolnOYf71NpGUhu3VwKiij+1FnYTT5Fqr0pqWEiEGHjSSjthTyReHzFmoXbyNhPedRU/1
WOU/52PFb936NSBpr3hD/GBMKUZwzuI/L7JL/x2bI6CzQ86/SoqQvPW0e7g41hm5r8ICq71Xi21n
+VOQarNQ779KCfWp1OXfev9GOka0KgYsMrkguANTkeOSWi0hqqN71vuQdTHMwZnTTllfXIzuRV05
yyj6zolZ1HS0Mf42t5BiNWSc+JWOn585aRK8mfrEsFR/Fsv3bpQ5F2RA53b19BfHdlz7fz62Ouui
jGRL1nlGKL9osZHVyUmLDRYcdh1Ni1bZknF5oZF9SZ9Vyz+kqX5KH/aL/NxcMW6tQ07wCGMrG2Kl
NOcla/KpSyQIoGliS/CW2AnyXFob9tjioNURjz0P3gFzzDve3UVGSyR8L8b+SPbREEjs4xIkn4D2
Yv1sv6jPWam+59FK2+YQDjOvOnk0s1DfQWW7wiuCwS+U11Qrz57ehgcXMQiHpsRGUdX0uNndIDpe
Vnp4y6/NHhkM1gZ4FGfN6DdWAoiHCDaiZ4yVnuxtCRxMbHbe3+ZfH93/wb75BxMHxf7nPStyeZTy
zGVUWKHKLys7hKA2SEpY+8NBPcXPco2bLrSRsvvJY1f5oGZQus/pTNhX+dyfmhco+GqwFKf0uWvT
QzNVBVDGcWN3hlHiQLmuiKXMYFZXJpggg9T44dC8ECeQ7qWeubloj+NuNWPqqpuszZNYEp/Car6L
NllZSrNs1/rBcDRlwnmNqRQ7A9yT+9DwhnkqZIwL2OGjeHNTUsxo7IR0eLqx1WONTR8EK4dxqzYu
rOVdnH26QzJdou7o3Ez1M9oyC31WPpSaSDJSeMpZjJFoEj8H1xrRRwZ2xK7e8gmAudr/pmnNjJ04
MpDZ00TrF1xS5rdqoOcN/BWttfpsZp/eOTwS9vvWxNYcxYjy7cXd0U4/km9ipT/TLRUBuupwl4mM
aCQGBVE1NnoWtsD7ZOc0CcQqWXoCSLewHjENFVStE7rGF7cG1hrCKgbrtTRTY2FkmAILLRtwjmdn
h2U3HvMv6GyMXRbUX5LiwkNrD2bzVg5H51ImBVp3x12Gub4U/qbOQVJ14xSI0Aq0QeEkr4udHByB
ZFHM1hoNANRMTzE9o/Ew9vf2jgRnaXqXMD4U/F301t/tV+9WLrN1PEfweJP5nvKuHQF2Thp6VMUt
u0U366wd1X1KD+vP1wHtn7fCDPc0kgWh6Cv4PH65YEOUUnRtc2WZtcXd25oXvOVN1c3Dkfw/BsFL
VqOCPwPelr03k696aNyFXGQHpK7Xwp4KsUAEjz1g7DOVNJyihVS/RmMPqtxIW8nRpsasGDtUf1W6
/liifl7CDCajBr4WppOGZv2yi1EyG3fTYMhLVYu3xTU/69uSvlFJ/yhntJLpq7YuZi5aJqv99BTp
L7YA6nho/un/F5owNA2LjKr+8v97MFeKKgXK5tDEStkvp1/G65Bi+kc59Z5+hV8KbS+HlYbnjoaP
IZhGF/ckcV3TJotP0SGjbVbSPhMaTQVFeTid/WoSGfQXy9Ifv1OsP6qmqLZiy7+8U6WVSHkMO2Wp
XcLn8KGF8XtNh7I76hdZuXrZdfhovzUUWDth4EwWb96QTBLtFSum7JyVCKKojCy5ontp0sXM76xe
+z+/EFX9j46mBV8Eb7XBqPmXYkWRBKcoLJVla7cz8+BdDbqq6nfw2WpQ8qOtu9TlGLAjJk62Wi1H
FEzHaClYxaRg+RFWk2PBXO4SpEJMPY0xr33/8/f4hzeLCWrbFONh5DHMZ/hd3Qj+vSsz/D24BJ25
/eK9lucKEQZ5PDRM2fIexp1sd+cRREMVm/kCIh5xFNV0iLtHonurKDMORoa1qddnVejs0ly6q8ai
r+utHb6bmb8JC+/7x7v+t5+eSuWPCf9Hyl7Cd73qly///ZoiP4v/7/ia//yen1/x7zv/o2Dx/a7+
9LsWX+n+EX+Vv37TTz+Z//3v7276qB4/fTH7Iac41V9Ff/4q66j6D2XC+J3/6j/+r39JlKFQ4CCL
4Fr/rxE4+4cLASf5/L0y4x+v+7urTv+Ne5vWGDoMW9N0m63S32112m+42bDIUcQxbARV9A9bnYGi
Q6fstA31hwiDF5VpXXn/739DwBlvQeQUKlQdSoj/HgFn/EC/W4ZMSyY+i+xRaDvGj4JyLPZ+d1Fi
iTbZFQ3uChCqtmOCZ/SY6Vw/ku5aJkMFVnNzlbWacyc4cjXkpOgFgw1vm07MDL2xM5Nx8Di1KU+U
Nhym0RifSqbdl2KF1BSyei5lHgFRYH0Q2x6S8QAyTkEuHxIFnmpB/OEYJBLk/Eh0rCPgXF23KdVr
7rTqrA90VGmyQJRLggGQe6Na6ZB5EabbSIjppVhp/qCbrSxKm1JR4HvGxU5+FitQkEar3C2hB5rT
RLd7MrnAC1vlJoqkeZF7NzMg8Rq1rQdGu43UmROYy7Jr0BMrOKRBgC959rHd97yJWyRriyYbo1Wy
lOKZ5Nf7uhwAXGaypK7JDVXXmtMak9B0/JlKfhb9RMvTdyKSTWAH+GAc0zfnSVA93CFklp34NXZF
lxxlsqEn9KrjmxdaRAXWIIIUr5U2Q+DR/O6ngBFAh/mteIp0I1yxg2zWVhGS/GfaPPkJwkpAQ8Mq
s6WQXA3T25S6txtbKloI5aVTqmybZMTiUJ74hxhS06RrXJ5pOBLqqr0oEeEDsts5m7FyixsS+Hyl
7NemcwhjzivhBcaZKQrjPQasfoQzoUUYHMcGaV+aAdrj2yj8OWMuCSaA603hk1x9hi4+Wt0VUg8g
C9Vd74x91lVbh5MZ4qexc3ChWYoLRPKsqzRm5gl1VE2X4anXl6ZgjDVUS4dZMYb2mlgK5yrUCoFz
M8Wcv3GRKqRqiIluRO7lZLN1TEITny+8Hok4AZOUnPVnwrgT8ouDUMTB9RwSZTKT2KvOwiqqJ2mI
1zlE9/Aku4gh63iexdozlpcQXSp2NqJScnDAByh2CoJ2E2dNLl5tA1RBiLPyXqSQh0gqoec6finC
bu9WTANCaWlUAHAwtJGtqa0tKEHWkKj0w/IUqvNZT0lEkKxby6neiKohK66FT0m20TQ04C2klv/Z
q4TEa1QeWDkwRnX+JhUReSUqowqfkQ4q3llZbirLCHmyOuPgi3hAA+U29YtCbPM3vpZ6aRY8SwI3
Yco8RAr8y/CRFEY9rcywwzD+GmKDXDV9gmCX2B9RQ6wI8+qQlm9uHLnzQDJHfwj9lFQ3GBo/91kj
ndtYlid5FObEGNY70kWTSYTl6pa7NfSpTJmbKSyozGu5sk5G5LovQxLTJ6095CaUtI7nN2u1kHg/
lQx/kuavAzEwtjkKfmcLfki9qwr8KVFhvAeeZO3UrkTKqsT+PA4VRixj/lSRPMVDHi6JWKANn/7w
XErZwq/bhReTVomjUoKoaaWsTt42D56qlGTUThNvUSIdOuVbbaxpawXqh6M7zQREqxmXFXyqhm67
XzGHwWAwb92aLERDbpjgKMm2xl68alLthaR3Z+PpAXCP1JknwEqWA4UwG172O10ovSMMZx7SBv2T
mmxju5aWftz1BOA29DaJ8AuM8NXKgLFqSY9dSDNPjZr6O/ahcikbE6fA4SfVBaPzxlt3XW+x4UND
0/n9C8mmM2cY6H33O6XIPyKdwHUDpYEoQxAgZMEvelg8SkVsasxAFVT2yhnkJ5p2oNSjcKbFRDBi
b14o5rAJIrecSGpCJ0cNnsmLCiZobQlvImhlpgV9BN/s4XfuvY3wE5dllS0UPyMaIu4QNMn+rB1d
LqAOyHWpnvRWIp2qN0xsyFbJ8VLnCFK3okk+ylQO4E/k36WL8ryC7KLobXfyeUphlXkPVWJzInBN
i0HxpoWcoG4jMRuzJTQ1DzHSEH+hXXNmImWanDP1wBQxK2pOV6mQaIT8QpnkpLGslNibVuQfiFq7
jr9bIQ8yCAj1NAssYLFBi2xCebeEfLT1mvAqX85AV3SnsJMZf5o2emKfpLZesWElWciDDVOsoh5c
bUmsOed/Zat1i8XySKAFkh27fxuyVjkouvZFTA9VIJO4Dy/LDS5hTd7KXucwpR3spVFXK7uwEE0Y
Bv1Ru+e8IQCURCA/fGJiJn4tmyfwNzqRTCXZF/YBwbh6cA33ULLLX5SmKa1//DLQMGTZRpsTNoOO
QzXKD4iD0ylsantqFi1fjr/UEW36IOwPpQY7ihxX+dJoaTyPTUbaPhNhLkBl1Uj4RgkMpO3o7HW4
XbgeaJbFtaj2iRlYT+gTL8zNsU+GHtpAJXanWl5IU+KEvZMf6R3pfPnrMGjBNOz6EANv4nU7Ly26
XeyzMbBDK4GkCcaoCmKg0y7ZoLu0LsUyDWuJue68CHPpE4pqA9PeFxdJkvo5UaLhpsMssyOKi6Qg
QnvWqm1SsYc5J751cNEKrXnXQ9INOuK8c7e6kDgD7bTqjXPZhN1U4KamndsEm5JNBaPc0XDdHDJ7
VC9YPHLjooE0hDVez+tq71VaMe21FvmSD82ksPOKyMKueIsj+QxDqb6EIUtoHAX0ZXi2kKMabFyf
X1SrNNfIAsJE7c4YwAyEcN2CiCTy+JRWC9YYXWcMQfpUPKQklWeCNvja1fECGPA1WR+rQwwqHQNe
JZ4Q/JVodIpspwuVS8SzYIb10UyW9e7bXogY85Q85nIiLuPqx9cLgHcR1hg+gH3nC1A71GGgOXol
QE4QACxNiby0AVYV2OHPZgSmio1W4GfimsqlsfaslpVAQdmKxB+NAfE38bJ0QmcSGyJ7ElXSn7K0
3JVt7t25iHcCreUUdB29ZkPr5oPEaXcCOPbs380N0dLOFKq7xJPKVE6xl1d4XAm6chLf2vhDsbNC
yK7GwP0SIsDfFKERkh8fnXpszxvX9KppZmrRNHL74VQaccoTUaMTlAB00SH9bclndBC+jeNFEZS7
OPPmPGAQO8HyqmKJpJwR1IUcI19oab/wRantURzne7NqSO3Ii/YJZ7t8SUuD1X8AZdgbDUY0Mxyu
XaVAJwoc+5w5pG/jU8pPwIOncl3SxgI2vzXUaQwfchHYkG1Vb0CZkTsb2eInyOUIr7WhwoRO+5R4
DbEUyd2AiTZzHLH1j6ZlZ7vIa/fJ0OxUElKftEj2JnIO86oiaoYgGdkkhhCzPqgIB39QnutPcYpW
pO0SRmQU7Fis8Z4Zbb4x6m5n+/bwFLg+oMcyQWtXmbC88nYf1VtANN0T/bWF1tmwlGrZWrotSaKy
+97rOA8wp5OQZ0lTrX1YhdZOCNQl8qAML7KkLGIl3cfVo27CV4yELLrRqY41Y1545C+ZnnXUDJMs
Gh99TUYWKrnmKEC8aGZ2yWdA03oy0Iydap2gn00KmgixosatMpeLcuBQ2xc2M/fU1655489F4q0H
HddsFfRL2WXu4/Ymk3G6SRpjaA92QZEl8X5QHHRJrbfKZIw4vkcIoiriRTiKiOMm3ERGwevrFj8U
w394W0SdZwjMlm5efIRuwAApkEjrKlp9Cw2exruiJDMrpXHRqY15bovm0wwWvien3w2LodJ1nILe
sYBmUH7r2dv/1Nr/igEC54JN3flfF9qHT8RCzHD/VrmvPimD//aSvxsgzN+EIcu2xSzSkEd2zX/U
2Jbym5CFjJXB1NngMM/+R42t/qbzl9S9P0QivOo/a2zFhE1LU1CGgcCDg6L9v2OBUGnf/1xk48kA
NWdhhNCoEGUK/p+LbL8xckuk1YB3Vo5gWBioRTO2bmWs3iTYVUNVbF3oYQVEadFiARNJtcLdvED+
8DVY9lMKgBDZMvAGx0/mrYxrIPa9bJFkBCaYVb2qQnValu0uehmhKnqtK6i3pE1W4aEsPVATQiL6
LGfxBZ5hLhK7XbrpYE/KyMVW6xA0oydnVCACvKxlIH4ONlWa7MrcvZVxrU5I57poRu5PjMxY+2xx
peYHeHt4rV3x2hIjOM/hvm6TxmT710nOsXaDj36s6kC/hrxE+lLEt5OxXHQXWa/Nue/W0LhinX1S
sOpJLVuU9ESXrSaO8aBEh6HACtuoF4q1KWkU+DzbcuUqJr4m9PyToUeSgPLtIOzUWVj5s1c0zrRD
1Wb6J8ey34m8zi3p1hdsc1Idrg3GCpjfFUGwghR4NoB4Rw2kwaFmITknWbIOXtg6oUPDjGal6MzM
hIxdcpc8LE/ysxK2Nw3HLwLZe2UkV71oP/VI2SWs1wkJpQ2t7KWVi3JS65W6gBqOmTzGaJuURvsy
ZDxyibezarX9YIk+yLJo5kUnZUubjd+TGzXdPpcJZRVDh8ayiFd9qMvQN+DblUFzDurySzFIx/TD
gqWUqcwxCy15DqbE2Polupwyzs8ZUby7ypLXGomZO88m9BXtqoXlzLgDAHhRIpCFxZiCXqcp8EWT
/IlKJGunG9CKOSbdSOqVSSkrb6mdBNeerBWUoO48Umr5mOaNzNUpyr3bdQffQXNfNC4tilBYT74Y
3Lnau9fGNLzTQAedZKFhEpMIvnbpqkYBUWeFJggGyUCiuskAL6RL022Rl4xUIDOBPsBhVlUSwlNv
pIdR0Tv1YJwaB+/Ig7UbA3SNO8CrGppRVoqsVQZJ3DXvTlw3M4uRq9Y1OjNbtMV5Mq2FXkydYoCw
4kQaeWRKx1HSsAQaL6D4N4XmLjDYvxPCPTMFrv2CEDkLMoor1ENtk5ybtZdRuDpPx9pfY5Bu4gko
cw0N+kBHxJQYz0G/hhNomOYMHxZzercCAg1/DRynvoT8nJKWwW68N/Q3g1CPuUqLZaL0KNEUtaYm
luw3qdTf5JifKuWFMynxRNc5suuKMbFCgLuTSkeXvAItKtK5VFhroNtTkZnvVqovyl57y13tjR5c
PyG9o9bYEJj1PtS4AhLit9zE+9I1/zWpaByMYExZ5mDUmXMCm87gijMTBLeMZnkcfLJ9DY8IDAaM
hvVMl8riIPcwktXORLkpcFwOMdphkkg3Zarl8yI911JJ1wJHJHemhjkq0LEjho774ToX0oGelYg8
kngYtgqU17kqV1uVrIAxsSKbyajEJh6V1rkoik+7uTqpZkwG03ZAvjI9dwmqm1aGlmwiV5zR/hRT
v1aLjVKRSdmSIb9tdRgBaQpQUQSIhmncLynlPt28FkeJIdo0oAFJOeJY2yZL7e2PP4VAUCa2IrXk
hpVrfSyq6ngTqn785Rb1NaWLMSTItSUXlTjYbq6Hexde/z9z57EjOdJm2SdigzRK27qi6/DQYkNE
pKBRK6N8+jleP2am+19MYzaDAQqByqzKDA93kmZ2v3vPhSO9/C0Wyoyd7JpUFbsuV9BmMqpl7dEA
fO6jWXIqGModQVS6tj2yLXnWXZeh+J6cRu9MQ9JqO3g8nPx6RvKixY4NX31cvIX082xf+mQEEjxP
ByuCkDH7trr6KIvbkT3VseAV20YffyHeUJLKRsfqtHEVcz+FfeQla+azmqdqvR5tt73Z1SQ29b3o
Kl5muaLXgrLB6MOl5/GIAWtVC9o6h2QwT31uhU3nwt+Yzc9a99lrR5bUe4zjxvqJxsmBgtZMt8py
69Ooa0pjrWDam3P9wwJa7HuamdekXaMtC+1P17nLQ8eix7glujeG87wm1JcTQh9dQGuuPEnDuol6
Gs6j9l6y1sJxSIXBSbMl7VEFqY8CjMKz5eSbKQholxJLhqoohwypbSegPLSiA6fLCBLXwZVI83DI
mQvRfRj/9il/wU0tyFygorN4ONHdYf2eBfavzk7dvSaC5rTm72LxnLAcCTr5dtldJnOI8ADM9ta2
TpbdlR9Dzxul5pmKabc/YhZBdgxjNzr6g/2RL2XP885GN7aba3FMFJWlRUY8x1u8XVPJ4B5s8966
DPoUhIMpLSaS5PZz18WIbePAkl6key3LZufz0LuaQ7MfOjt5gMwD27tA8a7vLC0zieodjXXAJgYe
N4EO9DYtuUz++dIxwFxNMOD29STJAdbut8eQZ9V6jJmiJVkORetRf6JnEm4jfM4Yxo1Jrc3LCKCj
HaXxVqLTOqOOtp6iEVy2yfA6LKm9G4k2bv/5pcq8KdS+piWSM8CGv8w5QZp+70WWX+ImmkhvKTzf
toX1hFraMeBIO+ETF2h2pq+W7cKnsBFSfBYZWwEqn87+YsPjW749Z9+YP0ORudR5dIxfpQJAMphL
KImGZ8TbVo2XACbJs5/6DpADBchK6VIhGWTkl7P0MTOjx2xnLslH6vE+0KVCUUZJS57xSFIbgxxD
NN+BNmd1DwOPw00z+LfFxJxjG8NGLzPxbYcuK6qp7oXyqV6rzuvparzwPhHzo/SNxiv1lhTxaaQP
IyVuoPedjh7yhXOK3eB97Mzkqa3WpW2ilnYn1zAhui7qN8ctDzFwPnkG/xlM/HNgqXRnfbR5d9Zu
9LrQhIMxct66UzTCUBgnmPk2Wz3iZ6tWLCmeljRCX2+veU3GyxCBWLum4ex7JcPEM06qzaybZVYm
ejw3Y4y15AQH5yDKIHgURhY8zpNjb70yhtYV1Dxjr2Qh7O82Gqh11B0sLqtFHoWejdeiSTbGsmBs
ijJoJGwvqEknpeXJcdO3hh/SP3dvCovzK86i3dQvf7M5zw5DG5M8oqp0W1UeyzjsFiipi7z4xfAG
R0yB8xVrZyTzy7n33Abp4+LAfOVbyY/Bfpb6TlM1W3ctegI8FWL2lhaq6ZSkQ3eT4wLbjAfeZgpE
F3KhGKcsU2FKUXoedPauGjEEkl+NVosNaM9hDHtKuoV5kGn8Kvtx5XfaOVUIKLu5dX4lkHeanEY6
9AnGp439KPrUOCY1RZe0zmDZkgt27oKSc6Gm8shA92bze3yKkDU80ABFWpqP/lgGZ6UAQhuq9xHM
l9f9TrG9+hG9/uw8Nvm+W3Tbpf4canf+/loE2zNh1Z9dBJVNpK3xYtB7s6VQyTNU/EgGNN7kbJ7f
TQnMvulrA3l3oOihhAIyjdGfPC+/Yf2KN1e7Kwi+LbSjWbGdj6ZPhZZoaVBFfu9ep3pGQjdRKoqM
ec1kpMaZDssnZOYfnpBvhmtnD6rD5df16SFd0By5VsWqSvL6tw0qIYjq6icmILtOZbTiWMyS00Kc
nwti2UWZGt9t0l/kMgSvfSr7fdVJFfLENfdNSYf9KJ+F1uNbF8uFghZqNP1mcd+dBNIQ8PR+3Qfm
TZuFfg18Ve5ixze2LafvTQn+LyS+0u3ZIkTrzNT2i9KLONcetPU8UfYLP/u16GL/VA7qbAJJel3m
0r7df2UNnng1eYrfmnneK33M8mA8t336FUy2iawa0QVq1GQVR0yNXOVMT7whqHf//Gf60ZeTW40v
hp+OGwhO0SaAyPywyDJ4mEuDGbsuHtKueKO40zpMs5U9uE4FnNFvyfMEEN+dSkIK7qofc86a6z9f
XAtYUx099KnmUIWHa2iW6qbvXyj3qW5xsPYl3i0PyO5xsSb7SVakT2J9biasPobjz+uWzFGeWo9y
rFiK8hF6PG5qSgXuhWtgMA7oInpf5I1H8So0615gVIIZZsqE+6UVZFhE6awpy11zCmXJc4x+jeqm
X/w5F7t5iuQGNkr14FVoUDObnKnSw+8ROBK1pn+qrGSvB0OudSbv4teBddMlEzxhvrWRN/+CtsEg
8eo2bQ8CoztWyQjzWFfvuM4kcpT35Y+ju4PJaL+qYfxxkXKvrGjSah7dujRJPh0Hg8U7goJFjwmh
1SzXYecxa763VriT7JFDEWgdJ3noGo5FQVuWr4HOXlsHLlVBoAdYZJZ/i+E7VYuN63BctshCzlHW
6qHXnn90Kuxi8cGAn7fx/dQPpYSrilb7U/SAIFvSLLuilwEjov6prxb/GDnl45SVzbbn6OAoehNn
aW9mWiA2xJyMtZehJTdeZh1ppFskqbxpOhdE5DdaPbGoQLHqCwtGWTDAZ/PPyVhh3l0Cf1/MmlG5
L/YBc6sHbTcQ0Og5W3v1G2ma4lOZVNDyETy1sGTOnaC2gWiaiRl1fIel5z95TVuevZq31wik+dXD
VS2IvTwTZJMn0uogZu7/f5DIMHea6vf9qFSXNGa4sfigDoBHeVjlnrxRUcPZFHy0YZfBxWabwsAx
3Vv2nR8CvjFrsBgtlqM2Y/cWkS+bJvrPCgELpJxyf8d1vHKYkUH3ikPQ8AAS9eTt8wL7tae0CjFm
83b5XbnTvb085X2Q07zSnLssnGL/vuEsrkPNJtfxg3Sr8mwmbUNDWpl2zdXzlf1ULxTSX5Kir6+d
WPprgvyxsyOHCio96KtuyR95FR49mfnkBeQyvdRJgjMyoHEGQEvTW+9dpcUpSOKSm40DB6vwYz4m
xTqf0vGxN3BFDya2oYLq51PjRcVJl7QiDFJxTyyo9oNV1gzDIIsOJJYwr7YyJJ+sXkUxvwnfImE2
m9dJUSIHMrPfUiszg9+2bDQUWuuq2uLAD4fwUGh7O/dNsUqrgu0Zk+hnkjCcwxYz32k2Gytt9E04
l4FxaZlmX7Chrpxg9J2NHRt6ZUd594DcBSLOGaZd3UBp6geKg9yeNwTnBRvtWD73pvrgHm9V9pGw
WD1ZXS42SYEe73L25MmrwgnJ/ZIWuQiLafocYvPTV25BGDB46R1LnmvtvrJCwCVuBe3xXP5I8H2I
QJVdChU8tu2sj2kanyKkGIpfhhvcy2pYMR0BEpcAqGyJ1B5T4tfsMcrqWc5++Zw79cntr2W0NH+p
NykKusKllefs/+j24EemYjAdFXNYqI90I/7J3HKfNj5QZrfXEINehCEoPls+5zHPdrDQPx/ySHyj
JoWWQ4VkxmeZAdRaQUGbeGIhitvyE2o54LHCjda8/L9t0MZ4px9yHX+PXqGvtDhNO8OJcS1yCD0u
ivLnqFFvKQ/muijCxcD1mgjw/F3/GFGeHZqp84XfnhBtciW6wNzfrX7DWdO72otJJZca6NlAdEWX
7im1YD5FWjVbbffFy+xkX5a74HFx8nJPHtM/j2HmtvIhY9h7ixgILpmujgN1JyczfhjxAT7PKX4L
Y2FNQIEuebo3N2eh67QTHcYxu3ybUTe2WY3z1w3Ivvr3L2PvZmBH+DdqS/ZJMLbbrLL7XTR5zq3x
80ONvHSqyRX1KYt00gjvNOF63ziKku1cmMO6r82G9bLKQ02vuJuO6TWAKgHrA9/5UpRemDXwm3X2
2GqpnwUs7lPrkm60C2sDo1P+dmymBoF8ax2ahCFUh8OMx3VZCoOJU5M+12lHxtacmC3Lc1m43ks9
IKL0LkyU4qEvnOXIFDU5ziZjGCXys9WSEPHlssvjkZgldVCvXTUUxDnmeEfqXx2K3FWrdMrH96JY
7HVi2NFjCdQFthXaSk1hCF2OAatq63g0WcC8rBt1lNHosF0OnMfCMw4UcYnLP7+V+Dlzc5O/Z9gn
eT5cbTtPH9KmPPqV2WLCALVvTgBc3X65QG+yn+f67KXiMgbC/XGH5Mui7XnvxNm0c3NqVbxIflT0
a2zpjOdVA78QoOPwCkku73sCgGHyVhl3MZaokRDZr3j4cPLo5b5yMtotjn5jVquopqpbqaNmLRpi
+bsRdc8kLUgvkSHuxJZPyhmqNd1elOtJ5rOomaiw985mRD1f/e5iOnPqnCRMlxvFRQTjrjMNRkSo
hg7tKgLRgwBgw2wfGtryZhc1WnPdAUqwUMgy7QEdScj3Mqr8rpLhXPjMCbG98iS6Q44DDNaGbR/i
XGO3HmDcWjH9QFb6lCFrh54uGWfeTyNMgVTCUKXNyEVYJTWPeOEfoyL2t1RKZJvB+gJ+M526zrz4
Kv6qSsz49b3KVmlA0jU1rLs6E/FmEHN5LH397c7AFbtaRmEVkPrNU6hps3ehErL+06EtUmXg/p3m
YltNPhKRY+vrEs/cgGPz3ioXKkR0odU6p87wxPgenvydhwxBoNjGogSq1QTTaTT1t+Zsd1dE7E97
9A8OLfRGadwmu8nPQfAB5mN89iuiI1mWxa9iccx11TcTsLq5fYjStwK0S1L8dJM6901FXLpMuA8X
sU+5MzHPJkfHAWfnCOMx9uHsqML46hLSg8MdWKe7gJKXtt3wV973KESGivxXFNf+KomLnVyyv/F8
9QWLFS1haUvvEWdhmMRtLRkZc86NhL1n1LnOa0CPg/jqxpH9vsXCzgTXjBd6UMvu6Ls+HW6R2NEK
KY+JbVO1zUl7P3gZVMmaC0gNQXdFjwHCU0XWaY6LLb+VXmATfrhihCTEtR5GlvfZlHespj0Yt6FJ
T1Y9L8dhaul0mTvjwUvZT8iOMXwV5fnGKe/zCbY/G3fgyh9jJq1a1cD4Et/hGdyMT15sUWRRgzlt
W5u3bYr7TWYN5i6bnIIJAW6We5rJBON9m1XyndTeO+Y0nGSW74fW6Oev0upf6c+Mf1mAt0F8/EL3
H8+oHfJVp9azJl9bjvNC9SdUh4S+FXrugwf6dbd1GRfHqbudl7VTeem7bSfTwyhpTxz0q+5BDsou
T3HAYB3KmJCm0T2P25XViwYU4PVtdoFxNG4qrT91GhS7vJZpaGFgOSdu+pmiCjwtWixbz6HFhWFz
vLbZhRxmX9jPgQHPEr46O7s0EHi6dBGaFmx5wAo3pxvz17qxNo01WHCMfHzFRXdNvBSOh3MnSfjW
uDHkvfrdLOR56uMT9JRi7/vea+l6sAaKPt0lZlmvIymKo3k/WzGcuTezesDuO5sS9XK4+SG2ICSr
jJGIH186L0CMRw4jndxsZ8pcPhJvpChxOKRuwVF8qpKjVT+XaRIdg4KAWmmKE4T4dW0O5uWfL3C3
MMR0j1Iu2OgY/6ZldBij/VgLdcnZRoalls9zxxKZuvwo//oSC36oBn6rF+XTusqEuPQEmSP7F2ce
dTVy5YduX2BJbN36nI/2Tqc82CZOCy7j603Kwn1mE/jOT2VypualTcZ4JH70wiiNE0rgr9u7Vy72
5sd/fC3YBEYIu527F/ctnC9ztdVcz4ck7zy0fSrdl4yK3ByT1lHVtCkIaidXtW9xKGhRXWdhcn/F
bvdc0Pi7Glya5WsH16jn27ecKVm4tBxfPIYtPJm2Q6be+7lQt2ma1K1v+NQq1zq2qb6ocTBfDCDq
jy55f2RnaCdBbsCKYAOQdrC3Mim+50lm2Gx5NVNFNS8eMvqeFselrSjXF4NOAzaWYZAU7meDYwmu
/dFN8KQlCdQoSMrrtGzZudsk6ridYvahOCisv5ODa3IFDnqVLwz2qo5jds+ZbDMoVAGpqY9akro/
xLhQbpBZMeM3/rfwyWllfuGdM0SkbTSVIhxSplAVjtz3NmIfN0+Wc7Nq46sXZbqbAp8rqvGJmowV
x003uAGPvCgrHtlxxPrBjFt/XYmKgU4O7jcmsjMEM3VPuhgvQxpXfKeeqGR/1M7YXtsRr3GcpNOl
rvB7Uv0bIbUyXWLVvsadh/CCHWTbpZ/RHescgJiECJASSjcgBzUDrrWEUVUZV4rHU33kBmzJR4Pz
oTUl3ycypkusHY+5QZuIaKb9Yhm0+MZD/yLL0d+wRHpv+q7/m7XxU1Glw/syLru2FR64vAXd3ejS
I0Ve7bZiG33o+5kUkZmdksx2z0CO39FD8hCZ5tPCXPiSintojNYeuMcZZfNFl1OQ4gF1mRmD3FHW
vX/PLlN86a1FTNxFaAFrmweKnyS0ss86X5Mju4svNWHQsb8Wbce6ISHCVXFQbwXnji7Nk7M/DqGM
GVPPk8YuNi3HQIWOUPocLD0RUql2WYwJEOtW+qGtIsQLvSdMEuxH5XxMd5NXblXboTS+AjngOmRa
rNmVxZP51jTyqwRvi83ypb0flSxLzjuv6ayLxhsY92+1l/7gGjwN2K4e3KmhMMlzLpaiN8+wnHKv
e0whVmHBBUjZ7tjDDKShwepRUCGKR244J3iJ0flSyO9B9eBL76UBZXytOGpWEUqVMlldZZtyP9qw
bztBpN2yyOjfv3hGEmxaR0DzYudblpN3sru/tAbcJ4NQYpu7n4ct5ENUDsNdfGiYW8R5CJw2PhqZ
WDlLBb91GmgDxGPXOaCMo/E0Z3o8BTR17BJ3HFeyTmOKy7iJndEbcLVQTd0sqnkItHCOqFh0e8uU
WmyouzsZuWNBR0v7kk5Sh00Q9GdVbQonYyFcBo/DKi0hPDcQHjkK7d0G3gPgu8fESNOnpqNIFOhv
+V72bHJgRn1Wjbdg/yaE5fVfgYdOGtEU6YsqbH2T2YJax74Xh7Y9PjOcejELFre5eAli7xzAlsk8
/6N1CA/iAHqqIkhveoQnSxwAoi3A5ib9aLh+Vi47SFcmGlsUKUBVogo1DQ+c/oIKUe4qZb2KhFEz
DB0MiMHVijgEda2zGhRmc9OcD7hc2X623magqZxR8TBsnW7g6AuofqWDVIUAoeMzwOQE21WuPoqR
8o4GTcy3DJpLFrQP7qB6hWse45pwwlb59VqV9q/MGMSx6dqVHzBAyIrpPPpQ7eKkWUeV/ss+Blsx
ViWhYvZO9U4zNCB3DMSnAN2iKHmopbkxvOobik9+LXjIQE2BhUieEQR0i72SlpZT3bFlCdrNhFn3
zY7tS2RO4ZiXxM/nq2UGN5nMuC58whn435gNELWv7TdZWHdgNWRlspS0gqTzZz53BBBINHkioi2I
zEPa+a/AfkbMz/Y5ju0Oy2B5Kmrm15b6EBmeMrEZuCaRX3i4tHNS4sqdCUCjrG9qu/5jGjmqoaQT
sTesq8hH2mHYJamGGou6g9yWv1bFZB2NhmFNlgXTmyJ0AgHda57srGrWxcTxr7R9b8uZoXm8F1Om
QcpxpJp+z6x9F6mG7tKnOVO4OT0bujU/uir/SVv20dHgxBt6Qcutf9d/VBN0oTc4OEm7eVnTssmg
rzX7By6O7oxt5uLE1fCyJOYVWfe4TLZ7i4fo2WMasg2YD2Mwbvp9MxrGthoybJm6ILyJ/Ry4ssi3
XmoVj65p7wMhPyUjitvsU5DriO5Le/q1JT2Gd8N4ju2ZFRU7wg4jGqAqR3fHwbZL0AfeUz1G0bVe
AA3yUH7Oq8ZeZ+kQI6iYHEt888bhjEWpnxlndoyYLGfetrRR32a7rQ8z+uIKeA2bjTjlT2bVCzqm
uS3rP8lS6+20Lmz4Bb61oJ5Y9gfDqs+km/Yd8f0q+JYRetDkvuFxu3D23ZVz9dTl/WNiMu31nZ8G
jWOK6JM202mlYJVu4ZDuUnOkMjBAo1TewDCY99v2zlNdxA80R5TH1LZvAQPja2K2UBp84tOdxAAc
9NWpLZc+DJT509NUdLLaOlt7fYb3wmzOOqqot0DsDHuXYVWX8hBq+TZUU80Nz0N/2Xi5FNvOniVs
siLYTIZLvLhuN1Yaf0Rsb1Bk8PNlNAGzbWo/8ASuHFzUUMZkS3fjFrkR4TjpjypWFIP2yybrZrQ3
TxoPRjo8g3ENthY5gB2UOrBRjcpDn17SvGVdJ3p7w8vuXhhH7TLqJVd4F+InW+eXlmgFawiK+qBH
QGj4OSCgPYxznF8QlTwBdYl9Um0WPwtEmJ2RNDfyTushlSlHghoxSPengEOelSwYMqon35FIH7O4
oAuOKxYgYz8o9t+p5k+X5p9gNuXJMcTN6mVzwkaqd2Xh7Bdq2U7LOPZ7Zqvjup3kchaWD3XHtaJd
BeMUPva8kyS9Qm8iNk/ppcd8zuCYp/4ks1W+KNv8we3Tb+uKiWsGoX8H/JSqDjfvoBONDY8v19s3
DbT6acjl2aV4U7hlznG0DLbOIOgHdmAOdE2UnXw2ZRx0on183+aOA6JL35GsQSN8WcoPB4KvaCLn
6nqVe7XvXxrpojks+RoQ6xAWtgELVCIaxkvthxoG+x7m53jrBaGUxLGPlqGJVNl6R6MTK1BhncRs
xH/qfHnimyADjJgoKHTKn9irX5P0WiFLLGn8SdtZu8pT334bM7ouSaqtgqmZfrtYFPQ9d51O7qEr
A4btRN7SyMZzIQOQlyXRBYPb7Iqj6xFob7LxjEbC1ZtOeZO3xxSFu/OydBdIliJm99QT9FC/GPeY
Vv+W4sQgttY/ucVyNmam26YXvBoLfCLGSNRJZ1y2AbeznvsDU1xa39qs2uq2/0kIxQFcAsMoGu6j
yXwarfytU+Mh8/RfTIwTSQqP1en3QiaB1iAO+zNHkcTpDzmlu+y7IQrG9xyAxwO/mnkuUM/yR2Xq
TzHdT2ZTeqx9degHdgzaImPc2TWLUBu/t9IXB84vEBLuJq6ehJG2FjCPqab5ttTjgXMmOaupv+Dj
qE9OThGclSInDYQY1ibbxE252PY16I/e8o7IHK1FR3q/crNf9cWaskszYKQVxZfZmk+6Sn/xGR+d
CGvaYHTOJolvLAqkHsYB7K4LsQBjccxwD6cPpvYyEmfDHLG8c1LLHVwQSxZxvavfbLpRwEscIZ6i
5k8hW9ZUFCeaHLTpvkb4BRff+zUpsJxLpNkGU89BfwKE9RrlKvX94lr59E/7VstDbeNP/XPZuZxE
8/iJer/xEDOZ5DpmjExl8pqG2mVv+PPJngpv1d6dMX0Hm2twjOso3V+C+FYoxyPFB/1DS+PlTCnZ
IMcnDC3uBVzoPXuzlwsdfUAH43NjVA9mQlygRgTYy6x/ixihT9pX4Sj4GBDtYQ0fZmKKFjaqKZ5R
uQKIB0ucgeGjZWqyvFCVHsaGZDTW9HQ8MFM9RgSey4qdGlte1iVz3FVJBKjL+A5UE3q0lLA1C85j
esZxRseEH7UnDwf+XqQdOxmcgy+5B0Sw/Egi+Wx35vSQUu1zko7J9n6Ej6+X/MuvkFeV7D/8pSag
YxUfs+px9HGeXU8d001s3cfWRWpQgqxYzqk3LAmZbw3/zvlsk6dIeJ9T76Znh0+fEzBxZyc+Vt64
T2xoxEvcvPgKGikUWS5J0H0BB6q7YNbtpWR3NjFJM6aIyBOf0tLrPSvYVgV8f8OJ8vUQlBtFxBYl
U5552de4rP5KnG8uPeTQlxXyP5ueXT0nv0wqpOziQglcTYQi3Zq5b0HjWY2CLqm7V0xXDIxVMIRT
BGx7wevKVsgHsZqTUNUV4LYgI/VRikE9YsSl+3COH0EAgci04f01SUKCLHPlDsdjsXGdmq1UP0yQ
CPv5MN9D/+TIfmo7pyAXmYtur5y+jjhynhYCri5OM6tK4FSWcLX7lxmHADDr8gXfBxd09E2+pF6z
F9kYQ1B9JYqRA7sUDMnHUrk3ydH5aS6g1GijbF+R7w9z1b2kRFh+ROOeqanQ29EcLJYF2p8TONq3
ETLu5Jr5xaLWQlWmeUQiOvSO/UFZpjywyqXbaBAkTyRn3ECV1ENXubvifEN/X5Z8GIXgUdVPTLso
dMgd+gIESwVZu5t55wVEG6vVoZ85Ja2+HaCXWZFyR/gbvC+rkQupnLJFSCQRIawsJFyyU6WAYZdj
KnUoS1gthsmIOUDbTihLmAw8cvSfccGL14oIEjNX1J4+q3bKFgQlpMppOAuo2MR41wu1Kb15W9qw
KmUmHsyNqYD1gm6uAEGwf/Il2mdRvaDGPQ8DNiYn5rnE+BKwkg+2ehqi32WxsbtehOwV/hojmz0T
CTlwsOUNLJdASPvZPOl2cBDyiSMFdfKtBmzXjV0zxmpwZeQFxZZDSeWVipA+KA9MqvK1AKUXtnlo
IuDtLYVDgqkt5WjQjvXwp6rbl0VixrYYCQ/snCTH1hMXy7zqgj0G2GlFZGgXtO0bmNZzPMlmgydz
M3KghMJGCV011bi0G+ASJcCRjsKa3M3CxLXeaaSimyj61H+Bb3y2FQUdgYv9VlXeY0IrC+eXXZkY
XxArsWWZ8/2s3YQCKipLX/DPAPd1lpxSg19gO0dm9+Z6JpG+zRlwDFeAJtkqZpydVx1deh2FNphP
30Z3PqZtv7cJ8nKQK10GOlDf7aQHgTK8mknvgCXtv6n2psYYZU5X3SfOQRugNjlr+8IkbPhvIEfW
Pfr+vwkdPjAJEvvS9T1qkCVUnrur/z9F4xF6m4LPaWEO23XbWSixySc/2NG8PkmGLI7yrM3QSiaT
phF6GSEle6jeI0xcnqZd5T8lHm7/+r7/uY/AohLi316Ob9pMTQAveT4xyH9L6ovEqpaIyG5YOahi
Kd6dcazabbMMehsjy5NMzv4w+GKxsJIvRxuXuoE2b3TeH5+ipU1e1nx006vXRlySwtr8N6/v30gC
vF3+Pdpg/ZO2kKwF//Xtql0XGb3olhCCdLPOfGxAtHKW+8AnlznS7bZTqH0rr05vmulDNtfdx+z/
iJQ4UzDQhEVj3rYcyTR7iivy/2205v9DQoXguvw/pmZuPZncn/+SmvnXH/lXasYHMoFfhqJZG7e2
IE33P1Mzvv0fQeDaMkAw4zagFOx/pWZsUjPky52APhHhQV3lpuiqf5Ep5H+QQUSKcG3uGYI44v8m
NeNb/xXp4qNwux4vC0uo4/KP829sIaqkMi8hgBFGCF7gBkxK2GPgYbe4jcZDGUBNT8jZ3krskMd5
4AlIP6R9KayMhDHLCyHfwSxfWjVxOiLxABKbUq8N+S+YC3GU7MllGvsAr2HY1xnZMct0MXe1xs0j
ZkBvZqt+dN4RJEdDx/FhL8SwrTENJ6Y5R+zd1U0ZyXSNqLgcEQD77kclib1nzB/slrYkr6uSCItf
J79qz4nfGNSrMMh6hfQdmBLSgwO8z6LGaXHgOxMVB2kV+3H7ew6MYhs4kyLFOeNgS62Z4UnXpC8j
mIFtpdzJXnUgKv+ZCTrHfJyWi5F55alCr31K+srmWDtiuaxoRT3MuapeRWbR4GrP+cYQGCYoeK+o
Q2Xs3N5nMxhlBtjQRT/lFyhcCOu8TICKtfVhCB+QOpr+li6xGTmncQ9sDBhVY6LJwgxLLkJMnGzG
NnZ+ybjCGzCx3kadjV2la+drkyDeciiJ3WcHR/UFUK6/yU2mxF3vNR9eMkfs2Ob6l7dEf318+9+j
6r+ioCpaGoBZXpu6CGhSpLsS3PsoPxiG1jTfjXJv0qVw6fsl/x2IAoMVl8Fb545UcfQye2isxriV
Sx2geDls0GvMNyHej/tUAeLIVWfuFHYZ/qA+cuKLnGWEmcbkdJi2mD5U2UYHNqkTvmWrO7edxi8d
OAzq055tYiXQbci1U1hh1BwqCDYWt9irsquKJrTtxmmWd7rnAtIkVfNu9OZ8WXRD4JDdBNYSi3Ss
1ozwC6sh+gNqlXYtfLj7Wg8OHp1u6ZAoG7lrrUasR9SDQ2ySBsgdjZTbi3GXJCxH3dz6LwAnhh2m
sfzbUwaHwO5e94baEq0AXQEbLg1jPc14yY0ZJ0dtBKA3M1+Ye3M0+Mukzp8ciAIPVu1QLDiW7VGZ
3q2p1JFyKfPq4uvd1MQqNrCD/Zca9TV084qMvNV6SMgp5PuUZqwsmeYBAvYSPBrNpL4GVZg8++mq
TIfSuy3/g7rzWLLcyLLtr7S9OWhwAO4ABj25WsUNcUNlTGCRGZnQwqGBr+8Fkt3Fqq62sjdos/cm
tEySKeIGxPGz9147SHFnG7XDl5QH5ypOGPPRPOyddhH4qzDxVnlGuglJIDkFRt7sbEuzN+Iag6dB
GMvApVatNe3FTwkremDwjrWzCpFvyqkQZzMJYX5H6XwIKHgQeH4JsVUJ1dK8nf0dHl2PBB1GA5uv
nbo+7NxOI6c1WYJ5x1VE+lNMjBRJz1oKMLSLh9mGn7PlQELbgzdCku8j9V44g48das72nUrTR/SA
btN3RkQkPqRvs5IEV2o+/LwaOcu5dbKceMr8zhm64KeeHRTFPIpvueNau9YPSGybiSCJVgZvNoiB
TTrZ7ET8oT+ZGvNxkQ0e2xGHPVFjxe3OigekP6Ur7P5smFclKHbOKtS0V2tcXQEe9imrtqGac0rc
2JZ8BrmdHVwfyBwTc+jdZ04DOtqYqlOqsvIIwcG+H8ygJ/ZL0nWROAFjz8hY7zWe5q2OnPSW8YyD
F7LQAGmiSO+sYpEU2knSdyLiPSOI+lXPAjrhNLjXPmv7+97WAdNukbBfb4tKre1RotHPbXE/Dyxi
CTV4l8Zl3ZhyN53ikrvBL1LrJkUyr0cc8GiIc/9zppaH3jEMuwiPxJKtflCfWWIjHhb0Nz5NTdTF
4CRSwfMd936HJt+uQdVQRtE2zV3Pcmyl6+TTFEtfBZveyWDNTNORwTGyiS5wV1jYlalzLMeQivrJ
j1/Tqna+9Q5NWWAYRHyYKOKTa9H3rLJzghLv4+xifEPyP1Sdrh+IiLU/XRLFxOekgr4wNz6lMmN4
hCk6X9HV270lRwQmb3LfzNwIDOqve7k8RwuOjihol7rE8JMFEVOya7Rx+mgT0r5U3s9igPmat174
Yjhec6/H1KOpnF2FbGuv2PcDKXdosD0fYGRM5Q07t4cMWHY3WvGCikz7qJctRj8/mx2VQqwFi4ju
qj6L4GgUOISGLNaPmObKS0VX5l3dZ8DssbsRfOyAz+mKy7RkIt52lqe3JjfdZkYg2HRDTXembgtw
3MK5BapOv6Kuyu1LUIQkkvAeFOeaK+HgElACSkQS9oC64Y0rSsvJGsba6U94slhVNmn5UGU47Og4
6E+wLsJDB2NGb7QDzXRVDMr9TqW9dYlcE1Aq702IvjwYc45/iclSTZhbWYzkO8ZBXgHk6V0MemqX
2hZ4TKTznWnEBKHCqQk/hEiIQVJf010rJ0K6pbrotQi0hbJlhd9tgBeXaW6oHGl7w9lyViiOjNZX
24muOEniszFCbI17ENl6Bj0+1N508+1o2DvCNR46D0TG6PT63PUmoNesu4M4WoIEwlTV+U3w7mYS
Hy5JWio2AehyMQa06Sj3SqGiOoR52b74eNtf+UaAULWCkkrI7gtyqNg7tPTunNmMznbUGk9+y1o5
q5G8OGhH3SYeI0nIzplJF6plHUrTWvNRW7J9z2B1PCjFLMT1Y+lP10k8EsMgldb0YcY8dfzpxDwR
bFlB2Q/DNNFKyMtqXmxbwRN2r+Ao/HK4tEWgzkFoVA9G1mQ7uy26N8CrUNljr/6GH0mzo7QDHKBK
0/erQQWl8WTso4yc3BD6xk5lukU6nyL9aIYWa3+GCmT4cHp0Wb7dldKNYfcghTI42T8gTyV7drHW
NWhpUyxMEYC9zfXNhKVE9gi/zhOEIhBkIYYASzjkEWejyD8xOqf4aTC3PuVmR5rFKNKFLRBXWyci
L1JiKHotHem/MWyEj5iZzT3hTnFQpY/Y0VTJvsOtt8GwWH7P/VwhDqXdE3CFmeU5EOEWxMAxEJLn
tuDwl+oku5XDCMjMI5qxCgqnwIWTxdtQOMBvEDfxDLEmSpxd5SbmIUv88JnuBOdg0OBwdSlbXCvE
XL7Bg3zOTeluUSxoh6W3qqL2zQp5I5DmqkY72IE9FN9NI49OITGup2GGXjA3FgzyqhpefBm0L4Y1
tHc5a8xXN/Q66r+S8RhNSN7F2PRnz4yHT9xy4FSgaDjtJojr7mbWyUCXF69fEgMZEgPZcT6pJDtl
tgCn1LrCvsihTn8RsnZoChe40ZKm29Sqx3tQK1PufCumiluA9cUS3Z8SN2RgbZKyIgUXdh9+TMIG
Q+t4yJpm3Ig4Nt4Mt+7fWzPAAIxmE14wcvOcK6RcQlYGRbF2HfnvFSfhp8mzeXgA8bLylVc1EUaC
EESWzgL1krt9fCxSc9w4AN6pc7Lm90pWY7iya/5L0E+0yAZNc0V4gppRIbVUsyfObNeHdUj4cq87
134LrYya+DbAqmOWib7yW8jtHNhLY85gVoeEo1W6QqsMT/HYoedoxvNsRwn48CoDXyUYF2OMkzm7
7nSFBYR+wz6ux6tb9t5lZtF6syMR/KiDYkYNidyRpV2kR+yBzIUIGTJv82Pt9B7oC3QCKusKdA6s
v9fYihZMCLCxFZihcJMY43woBkZJbDYC5rcw/PdRzOVLytGK5VWhOhY8Cpi+TyID4JSmZKLg1aFy
vAIuieinusDCnIeROLJtte8bcygOXWWPP7kOaZ6tkJk+hyRzv9vtTEahEzTVaVGiDwTD48DEmaxN
tgubShnhoe/i/CbjwsxJtcQt01SmxD0D2bhV5IFPZmTncAgmsRGG5mXuyPoyNEKfJjhFT6ab4Iol
q5m+4mkIn81YgvA0IthdggeS4wY8/hsnKXfs1ptzKYS6ixu7+0hKo9lYsnJIIItkC1Gv8VZq6tMT
43u9k5wW76vOCgj3lY169MNavZa6IPmVRNHj/8rS4f8nKqYSoH4Zef6yG1rYm3+SORa457//n5e2
/WTUZ1v79dflg/jbr/0T2yF+Mx08PYIqAR4HLJD+awHhwuYAXvPfektteB6sLCw6GWxh+2pZCvzn
+sH7bQHqQ8Zks/RHC+p/0kH/3K79gTUlqfRPtm32f+uPUfx9+Wst2z/cjtL9h+3fNGvm/imOSLW1
i42RtrjGz+5tW5f4aPBlGR0W1Ka1hwuBYE3lb9z+nGFMPJIcafChUzgJCDr08LJSKrwUXEgsYzxH
mhXdR8EmSDBnOgbcaKynKXFsF7Jb6PrmDw7E9qFLCJb7jiHXjj0iQg8A0bXsFauFhOBqNaY+3Frm
Rspcin1WKrWRiffN4KzAjl29TpzfAp+8XLVUGFdLnTOnhOZKq8fwNDEtLWCL6nkuAyCW4Lrp1sO1
uZkCY4nHePE610G8jnjV7Vjdp7vGqVgh91OTXEhGt2uzC28e99UxCQ29NnrB7++qW1nrWz8E8Ls9
gnDKXnMopcN11pxKJ+E5j12qfsmUSnsM2xYjgZulpxlPwy7FzQMqbazRLjHxyS+r1TEtFk7Yjusp
p2tu2xuifJst4iocRj0iJTVOhUvgutOx9yL1jCXAOLahpR7TCNpYWqf9wRnN+wWmf45GJ/usujYl
8Sp3jGQww1Obz9ilVqEaQVFz/Fdb26sgQRfJcKlqYuaMKGgW9XBMrPJbniBwtIJ/Y8RzimmucTi0
8Yqoe/Nno0aHiJ1zG+B5GZFeNWV9Ryr1e2rM+PXJIeyB/ZekV9yOZDv5KmNA0RQW8u1QxXdOCx6w
84aIb2bg4n8I/T053FcT/hQMQdYGKv3AdudDhEbcaMtM7BJPYhCv0b/W+VTl58aru13fjO9hA4XJ
HBwaizAgM0jg78De7vKmNH/0YQrZacSZV/ttusbT1KwHcpH46H3vJQQvsGtNF0+hASCSyVtUKNUl
k9rQTCtpEZqlQZp9gkf02ZUR6L0AqwcNPHczDTirppczV3euHmqscTsZiHSrc9/Ax4pfoCRtuLYm
xTw5o+YsVu29jan5ubDbZi2nrntsJ8Pccj52121jcPauFyKYX88rs2XaHKbqg9MD4SC/755MaJln
kA79N1/kBLiyDhDAYPJaNuceZSk1IR3aQXJJUN/OUuJwL81Qr81WiA84ay0fxBQcJ07GoLSE/+7i
Mjm7hs3rcAqobJKB+zgNioOxEYb7xmqTnY46/HgqybcSmM69P0/gQ5GEb0btWvuWKWTd2xOqWWob
Twi21YE8fratfRoJO543D3FSN/SG5sbKTLwb780MY+Zor2ei2DixkbT0ZDPxxEWxki1+uMrIOiY/
c8DN1kTzvm89HEsVTb92S1qs0IZ7wIDWrKKAhlnoYPOpyUP1Bt+E06gykqPX5iRjscSxT6Gxakx0
8EIWxX5QRV6ecikh7GXNvPUaC96MHDPKxnL7YKpqLVJCOFJRtytE9piNS1/eGHxGtXFvVpSJTA6H
ujx4rZwZlxzoxGPKNLgG79Lcl5lpbWtGu612U70xDQ62UYLtusPjo6/Sdep5XfDFYfGxbfWN3V21
n7wJPbCjo/Q9zCb5Hbhg+om3K9kHRcfxuGZDUljwqCHvW1TMRWSRiEHgn2AfEiCw0hwxuK8mz+89
c5O4Nw0VscJcMPuav9VqToBo+1E9EY7VB2EZr7478Oi04y1qVLHmlBsfYffd+yMntzYkoLZSdFgc
WoOquXBeEtFm9Kq1zR1rjlgUWRKBFYec5E/8ClYKuJqpL914PdVhmQ/jfZUEHbJdRT9Ql47zI4um
9po1Bd7RkdXSgCgzh1eJW2y5DGgU8oxX5F7JMy7g2vEKdH14MG9mXIUHFUVQIO3c38aF+BXaicKV
OKqNz5/BAWHEEDLVT3NmTGvXWE6wHSHGZygr3TMeu4JItFPvIT7oXQ/uFNtjZNI+44Q1Lu0ixEK8
KgSnegAt986Qs10MoLQMTTHxPClK6ghM2Z7MyqSihCT3EZG+WfhrGOHb8vaX2eGfvIn/eNP+TYdD
hfv7N7H3D8JSFExVLW0FhIXwAL4tvAnz2h8GfVQc1d6bKbAe25nFR9o1IGug7rUJrAMwV74rzZMP
UWPdyJx73urjA8JltY8UXSGE0fP3Ss/sUQdfg0A0LIpzWwzqMG4Km6IIT85HY6Lrde25sfk0ZiGR
5SZrqX4tk0NCly+5VzxC26G09cZJMjZDopuTTVDl1EZ0NWEWWaXcOW0XX0LPEsiISbzx21ncnHYB
HBD4OCeLu7joeJpFxBS/eHKCyJN6op57gf9g+1A3d4b4m1ZK7xcm+CZnJqC3uh3mU01IcksiDVir
KAoI16HEYlQs9dQmnCKx4izhs/Lop3RYp77tbAuHW2kq4RbyJTrV9yZs41sbA+D02XvieA5gOISW
3g/B6D3pVsj3CGKVv2E5hXjCWCYemMU9UMR95f6IjZ4C7DLrgWRMGTDvmlIQQEZtQbLQ77HoclXe
Wr+mSK7orPLTsI3pbqrr4MNfrFjJ7FUPeV/bhFsoRtmkup03dQK8dgQCc+fFuvhlhSBViOyRnSsC
DgAYAcxN52S4MPvYPCnQ44+9LeGcYAWc0pWhvGqTDAWgCZnWXbO0Vvo/FQMQBLS5Aq8S10FFNZCr
vyo3p7zAWG4u1bvlhAsWVPqqmzDRbkNyJJ9RpUsQrML/oGwOOSbICzJvILfekpFcMK5bZ9tkln9q
Da4xSu8mjs1TXaD/F60+OGA2LJLuQ3QsdTzdRjJldOc14gFIVo2V5/dnWb481nK+TsQrvj/J8tAr
40h9J3Y8vjc8D6LVIDmXcVqMqV5anplFxCGaxUweN1faKwnqUT5vYA5jw/9NTJzOSfe1r6QIx8NC
ndqnbsE6M4CL99Arlb8OZi4J5AWG02/j398dRjWph8pKMkiwNu6zdRpbKB4mmiyb/HLY9ssbrHNb
AxTHFNtnWNMBG+HCxFq0vA7LGfPqJpNt/MIqbxGVJrSoNRg7jGHp8hZ2LEu8m1PJ1IZh9SiHTp0Z
DTFy6qrq97Op44d+INSScmImA7XMGo5juKtmVvHBIyOGv48NyANLP0yw5aQuhlX2RNKUt0+dimdx
HGBJNmQhqE/uRGmvDXrNfb4nQ/OejKa5j4O+PcZhTYSd7Pi88TTF744b0kEfi5ZZFczLNe7S6IEw
oQ+RXOLp8cq6XaOnuLQ9AVWRJXoRreXeblIBz2/X0A9GiUNpCFPvzda2++aHUnwZnD+fXbZtj3Bc
4o1A+v5lVVPPl2/JV/R+a1xr10yvoaF6onGUF9pRyZNcliYL7WDKb/U8VWwxU9LPvG5JoSmRHljE
emcTlyAVqGGzboXGPtbQhArZZ1TbQrT0PI7aip/iJlwCIbM/HzDmY4VN6nlTamLAK91lknxV7F1I
FlIaaaB52UU7vpoFhV3CMImoZXm8t1TTXXuVFd8BDvY7R+Dns7rY/5ilVRMCkgktWkbMPhQ28CqK
I3ycVhpF3wD9SoJIQV+fHeyap2hp2CCIExx6P63u26GAiGYySduzpXYNSu3WsUqaaZ0yBf/eQgy2
aRy4BLrwbh3vpV8VhLbnloqijJc+0NgN+DZ/oybey5AjiuwLekV4IfTUnVFegm8q8CjIm0a5qU0w
AVUIGt4EPrUtPXL4kz9eEbipRKvjbLlAp51ZELRiZsabn+T6UPU+d2ZMRVcyTNjNLB5iYiVoxslO
RBUh5KvkuaIXKIHHUopd1Rjsva2oG3fN4C23ulWE67krYvDGZbEVRAOOIC7oZNIqJynupUH8WlcV
jFVvqD480czTJs5i682O+2STI9SjxlTdjF2oax74sKrvVWfz8fTG29Ck2fPYDUwFpTb3CWPIA7aj
cD1UjcLwBGYK8xunnqYEXuFm82W2quA4Qjncm5bF5DDT1Jt7TrGV5ij3rYy8c4X2f/YFuAxDyPrO
RBy/B69UvOaRqqdVbSTjfQi+mE74oAS9KyPT2Xg5PlEvjKuPsU+bZ2GV9atkwrrYUd0eLEWEFQ/J
+M5Sq8dcX7mn1qrmTzPLupewz4NbhCBDhTXW3DOImcWAP7UEOXR0hWaU4DSXE8NeHd4B87X3mV2Y
lyaO83dyb/22p/wbOCEBtmo3oLofShPNezX5RgRRz7czDMTDbBW7HOjCLTbthTicc2g3B1d8haX2
C1IlhcJ1NQJQ2/WRW9oskw0edIPTBi+yg00UHc1GzN7GkcNYXesZKszg1xm1q3b8M8dwDst9bEZ0
YokBQSb6mZWrsUkca6Fne+om1VDuRhl+ZJML4KcfnGzr4ZY55CDxiSpxJqp9p95ZQ9/tKYhwTp07
VE+Fl19o3VwXVJmNY90cJUe9wzDaBXasgcOBM80U0LEM3RSdbxN/lU78EErwX91ijZwJdzEAWay2
q2L8cBsI9Vz5aiW0yYrXQ5aTMnq25oFTpAWQSBs++I8coOfJwhZwbXlJ7INyMG5tipDF41mtHatQ
d9lYxF+tARgt6RD7DPJQW68ehyf2yulzREL5FAUNQkQYQ3OLTML6WJZ2Y26UOFZ1+LJYHi6e0Tc0
9gQUV2c6kBvMJ0yhblHoeB3LUnxqr1Nb2ff+o0xHfxNGNnkbt2Ep3STyys/yNQ3e/ZYAAibUeWY9
MpAKpDstHiXzs2i3ldHSqop46m6jwIx24NNA5RuZgKNEYfTJnQbj5Hp1vxX16BzyUYlbQIptqwdL
XhL07pME27BHtRKv7aJqV1bDVYpL+YU/ikRRp2ZmyBCR6V3GXPMaB/oTrq52Q7HdcHUSbkvPnZ3X
iGLpH2Ygy4O2PCpPme83RawwcQ0etFRBRs4N2m4L06X45RWpd6eA870A2XB3nEPHbYalZMc+oTqF
BBe3LpCAoyNkywSWMjgxR34fGu+n303IgrHlnxuzRbdodoHj04zpW94OCz4tBXXxA9wFVRkt8bgZ
87jHTLZF0xMnmSBuTFZe3rk4wrelbRUneD/jqZJRS4V1gT9jxPyy7SCrkPfgO7qKsHRQ49ASETJT
qZ65Ue2Ny94q+Vd+uL+353EssGx3YfNKtn6mC7D37/1mfs1o41CJsOcy+bNN2XjXT8O1eQRlUNwb
2b8omfq9ROpvBxHXwXMn8Im49MT4yjZdbFF/NQQOQehQQBMH+155wXccjDGs25Qn18q0/R7WgiSs
50BGmkgdGMMv8B5cdE6Q/kIU9k1W+1S9iwFqK4q930FND2w+uKTsumRT+LF+nWVgvHEgY5Xl+myw
VFEOIEvaOF+efra+OdSEjsTuY7HrRxEcKmt0nnLYTBB+BKc5aXpnm5ztr7JO1HMVGPFRymy6ZYZR
QXpPaHfhQKmncgv/tvGOtT/ll2SM61fcrUaz8nMr+xe9V78b//7uY3MsLGRCKfa51B15/7BJbXzf
TnuNBmiIUZ+DtqU3c4lThLNOXqqe7gywED3E/DIO73rLFd9wLFAKV9OB9QVEl+SEDb4bP0dCslY0
Dx6r4ffIKet9ZpTEO73qEmOb2BDcqpqVbQ1EeJYuPpK+4OFW2DeHB+HYwgFH6UYvKjTcU6IsrFDd
slC0fUbjtRfMxWc9d0Tz8lYRCp6XHWT6+zoy+X01OYvaD5mdK7EY71ll/q+oBf9j09b/gxZFti8K
W9//DPZ+pkIx+7fr51f3V6Xgz1/2p0pg/mbLxfZq+fj02fuz8v+jQAsDI3ZDBATuxYXt7fJHFUzg
tGQJ+zfHN/HtcuOhF3iSh8OfOoH3G8ZCFARyMK6LyZE6u/8LnUD8o+vV5UTqcQVbDDImlciUeP31
mVBr4m9qVPU2DquHEt8LO+GD7eqH1MvXjjSYZYOTgC7kqoo6HEOuKE9dMai9wLjZZfYIkrDa/+Uz
/CcrExT/5eH313vOM1m2S6yTPBVo7VOLmfgv3uURI0QyuFW2beAVrUZZwI/C9r+qR/FDoUrjjHIf
m1I8akTKPpYY4kDXbQhPE0kwBGmGIvjSCAqrymvLY5Ce9CymB1IJxR7gtlhFaXdypiQ/evmXSKA3
GE7rXpqKhfoQmtmxiIsHhrAZwwVA6D74FlczfxL1WytjgG2kbGs5aJffbTtv0H41J+ig3XvJMa4b
H7ZU4a4l+KxpuZfTJrjCUuaus9VD6fgFYB3xoTVdKk425FsHJ9Om3Yw69Y/tTCvYYn68Q6X4VrsY
qaQeebqk05NZUejJgSNf5cov95Pum+fCmHBRxk2/RjcA2cxm/8kdc32XaOPeb05QULBUeaxG/BgU
YYfkHI3fK55TGwTNjMjdQAaT546TAyzpaT2+pvVrCteYc3noPjc+9Gm7GCo62vniFZtf5qJpzaKy
X9tm/cCulPWEhA7POljN5mnQv0pyAIMdGUeX2rHS/Kgm/0x7WrcLY4uNoOTI1hIxDlwQon5Qsyyn
Hz7pttRyU7s6GMWhca3XPpvtvZfR5zU4zyG7e20S8J9IIJx0voFbdfEcfJVWDHhR0x8Zm2IvvPoE
qgJ/Oa3zgwlCxk4/TItlfgW60FA/gQzQO+I5H4FCBm+Motk0kRecVPrkd19OYzGSe99Hq/HXdUfh
bNsBoUzpYOg6icWEaqM06+ZdUiJNcUR7ECKF4URYSSp3vIDYmMsk3JkOq27/Hucovw3HSl4Ohr0e
q9C4ix1oAGDcv+banUBHDv62WurU0pcyT7gCY+ejdAHSmgt8HtWlxYg1JrdQl9/wmJaf9ki83V0F
Xuc/ZnxDd8gFbBXd/hXR2b3OGfXzLdarazwvfrfW8/b2QNRUp0W6siOfrg8njiFFmC3xZXqkS2Hc
g9V7qVyV7Fsg6xv28TDyfAP3UWEzmtsjHhnWQ9gHqlUz9Oeui40zJxzw6QU0U6d0MN402Xeje+AL
CM8aB/C2ISxLptIhaRLi1FVTsR/taZ1ZqI0k8QLeiFxQbI1x5qZHO85OdeHUjwCekp3TTDl5D2Gc
Y6ydBDbJdfrOXcRWjwrJbD2m8FOX/8SDtdnrPjFWggfRMQIjkYAoK4R96gY2TIEfDWd63/B0jlcj
NAFZOtErZ+9gZZKCWA0KiPc4uPXZs01s0MEQ70a7JE83NMGeefdnkFvJndvZ9w48pFNEaf3aZrcG
2oDUetJBV0GDvdbeL7xwwXbWgCR14V4ds7sjX+itLMU6Jgld/oZG/Z6n+B8hB7/QpzKtUUrro5kV
3SaKFTwlrsRVIrYjRu+btkHQiX4qN0nUPc69bh6dOlXMaskbBN6CkT0fCFOAlZ3z8GTPWXwYcZRf
WwPvYZOoI2SX6cMNSHX4zTEKAblVPdWgBC7PLJl9CnYVbTQTxWs02pxVdlL57K87kxYiDp3cbmP2
y4vSYZcH736aWbCs30hLinPh/+BksKAkM2/rt+gQIdMHnaP9Q5zOb9kiCaJOF/s0JloHJGAndQq6
c57fZseHsBI695h0ZiqOideFDiuSuYMCZdJWzdoRk4QrLnHr1EebEwkbfWQeXJxOHWEHTTN/z0BJ
KV4YXhs/AtZoLesKAIjb0K5O42BRVWfeqnaoj+FQNxuJyuxN94QY8VGX1by3o3zVsWK6TOZdX7JE
wtCBVtxzxppd/pF4A3KUxQkzr2iEe7RrAa3JeuDQyO9k4pxHIu3M7EkI/m88bixOpPktdV0PexHo
kUqW8i7qpncVIrXV8xWru7dp0gTjCrlyDGHN9GTotF7XbVCvkcfmnX5Nhq7fqXh8lS2S8UC3xR8v
vSYgP2D5PAbpgz+6kjiaSOxxbbEh2aq6FptalptW8dzREuRoKx4N5zWhEGFEWuHbSJQLBOd3m8i0
kpBKXe2vPYFhkbPzPS7AzxKRAd0zHvbh4GB78+/tmb/L2HKDRjN0r8hz3x0L0ktQ3bn9uG3pt9na
5thAoo4emqb6qczB+0YF5tkT6S4IEVQQsZpN1Gl3M5W8t4IQuG5I6bzE4LtwV4MdftCFNaMovbAI
7PpE9oIOtZaLN9xCw7FOHaGBVUXofAtAA/TN8o8xcQrMRxRTM75hcibdZTWee1Ey6qGNLT9seWG2
pj2d2bkNd1Vf8oYC37axi3y8i305XbpOh8OuDhsTcD7Qt55kqympZXLlsxMFP4Y0so8yi9TVafXH
hCa9HxWiE+CQt8E3WcvzUVzuE8+ozgJH/llEExnH3/+x/FQFRB53YN2J+LbdjH6W82glglCzM6mp
A8jbsDwXZVAixXFvQGbt+Jgxe568zI33VZz+YIZo0HbY6jVDwaZK8yqCPQ/BpE/aaxV03RkM9BcM
boRnObW7uPymobFZ2SUuWnlHGeGnL7z8HJWLtaknAjtxKfiu/WJ2hQNKsT/zm6KmYtw+hWHtkX+P
mpUsnPHYj3Kp1bLGSxJ+hmOhjnMJLSj3wmofhHK45j2oV3PuLr3wf4LafoFViZ1YqvD8+49CxY/+
9tNgBGdp9Ya1+f3jmlJXn2c7BkJZx/c91+iFjLt14eubN2H/UWkrWU9cL9eA2t9lceKuMqWdsxmh
TQi7YJk5wSsifguzyu0vug43Kqpg0tultRvHlnUR5rpti2C/7mnWeRhjDR6hONjhHNLEkLwaPmAj
Q9BjaQPriyIHBzXH3DRC2cBhCh+FDgySOCxQhB8c46Y5um0U3QFQAkssW2fj5uvQsIK7SjYB1JTh
boZcdVZau/fgTjZY+qOjV5tXKA/iLu1c4D82HaFVa7BlwYMAq0S2D42MLeyBvKghbXsZVzdJh2di
Qds8b/QdrRZUo4M8PhAXovBifMERVx3QX3aI4YcAlhu5y22Ua4ZVTBFgFvCKD7s+7Hf9lD8OWmzv
c+n0qxiW2Mqs35uMlhtmzBDwJ/+zonMAy49B24s3rOAShaCg4BcKTA6uC2sj5a6TDROnohVkpTpK
eUxNuGGsh1vSt9PZ8X1j3cVZuaX7kgoxAflBkz1JAdtO3aHn+bTVrfOogLDd8fGnG0EB9Hau/Q/P
mJOjiPL81EJc2uABwB+O2dkPLsKhUXOc0+E8sufcYC3WG9612AjJruIJCTboXauuN8Zr05czS1yG
bbyobJf8Ijh1Nkd2NpDr2U3DnXJeeHwfiZtCSHHpB6PeDKO8W0NXc79CgGNpDjkPBt/RQf6moEBm
H1x6jJfEFESD4ApLAtIj7Px+SG9jWh/KpIyIc4L0kan4miM+s4jX8FOf8RyKp1eZmo+9p637zPCO
vER4907yta0Gc+O1RobJJCr3MUiuKB/NvVmlx7rRvKoHeHDSxzjKv+aEEEP7FPrAdOScKQ3DWcDU
mxqXCUtOXtL66tO96TMvOXKNWMh6hSVq+kEbyNodnFM9UsKJHaNR7ZkYI/HV4lDX7yVUlXVMmvuZ
HOlpGMBuOXWVH7j8j7kTTvssKiBmmJ57IsS86UK9KocJZtTSyWGVHi4aAaC8KOKj8hCK4ajHJzZB
/ipa8CxMaS99ldmk3pl3aVBAmS8d48MGup05bDGb5hWvhnsmdSRWDMXIkHP+o4ujNRPXyeZvetNe
Jg9pQIMpwczqQ5Ba1vQzn1Vl9Ku596wnywo+6cehUyKkkbTryiPu9mILJuIwah08LWVr0D3C9ssE
vCz47YIwD1mNAkAw2tl/EGiCp8TwCFkrz1lZMpjOs4gtkkuZuZLjTNVhnid3ZlMHe2hFHA9d2d5U
nJ9xYO2q/6DuvHYkR9Is/Sr7AmyYURNYzIVrLUJH3BAZWZkURmnUfPr9vLoxPdXYmcFczkUlKlFZ
GeHhTrNfnPMdkegDRG1v11NkL4LE0/ecWWgURgeT5g2kLItIN0qGC/+yjqbSvDupeWGP7Jz+/B0C
avNukvJcQxa7JfVvRGD9hUM+iucWyFCjNmUYjct0igyqGDM5xahqAiakB2fww2Mts2jvR94+pFi9
VIFNDFewy/ouWHVwuVeYQhT5ef3ScalIVcefdorhzc6odj2/FdsMfE4KGP6DNvjKk4p7KSl+DzPu
O2ZsMcdlT4FiFLeCebDgmZrnMAKIlDd3zRJrGzm2XEREINh2fbO84BVCUbSWrlFxnKV/EuJoaLmH
1qMPS1JoSMGiDhEQshRZQnbIr5Nh/cF0rN2mWQe7UZd81plpY8A+q0qiWezyta6oCtXorRtBYPWM
RRBwLVTDagIka0C3dBPLQELRGYdiyJiDU2Yc1AHF+qOx9sMrLCfJETERiqST5rWyDqZij9qbd/AF
2cFi+WZCT1zhfodGpWp9ZMf2uATc4cXcoE23f7SlJrqPnKRyTvQ9w3637DUIKoTb6w7ZHdCo4b2f
mYb6BCDeOFwwkBfmM7e0+xEbaz8Xw2dHlUjOszXxKa3NvWNhJCGM2DxPPom4ldUvh7JiBtPyaQ8L
QKWxpE6t902S9bvBy9nsJc60QrJzC33UyQ3vkRc69T6oYLhV4TqmXj4Xg7nyGC8tx5TOA8NkfvRo
TibAMW13kw3KqZwgjL1XplSjmVpaleluqWc3M1qVu8jtcIk+4VSSR3lPZcKNYFeQOfoclA3UF4JR
3Y8pPEdh4H+OeH23dhKOm8oCbiATae81pkCQMea8aouxZRHrH9Be1zfGKEiQhlGuGxYoaefDMPPq
a1MbCct/8KIG1nRmQt6+t5pmK7Uk0NKi30pH2oQkot0sKdQf1w27Kp8DZ52SOrBrJlrhgPxbpGV6
N2dufNR5huGut9l6EMGbOcI9tIRD2nG9tJjp7oO63CngjfC/lIaR6fyq82o4GgETpV6fHAEMchQO
iWVOL7m0a/tmBVlE9Gdg7Wkftr5bEDiSZm9JIqdt63Xf3JTzTRgU/yWAhkpn3yAkm71JRPm6Gf0f
KFq7A1hKPDWKuNvEm66iLFjTMbTfldVnG3sjKOQ82clHZExSC8ypVQ8zWvqvJlyw/VAO1dUJUTaF
42SuUtj8oeBEr2IIMboAA+PaOROhunIvj0yExcA18ZShckXcGTk3IVsUl7I/gPWzTn7BtIlDBRWl
BgLw0JQvJZv9yJl6VIrxKukwjYaMPhaDGnA44TVh3evfe4WAVAvfhVrfxIekoatRGWBFay4vjZ08
qaAqXhjZVcfeJpE1rs3ipcjeShjZj9YpP16YkdcvbgmJFpMMBigwSp301EZPCHptCoJRBiY8dl5D
GfSfiZ+kWy0GsLuIe8l4+RMtaAwnBPTmTtnAFHBV4cQDeL8YZoDMTh6/YAf4nh3KGtbxw2tu+9/1
1G/gEJSbQTlqmWNWWfXMFjZjFPJmlg6Y6didAJBX7l6OM446aXx7k/rhDpV1H0J0HIWxBsKKMAZ0
2yLVk38pEXuq0u/eZ2AS6Zh/6HKu12y/fxKIJjYjPdMN1AchnuhEXrCQIgEq7eiz6NRPePndS9U2
H3YWvbgURx8WRDmcH6rZwzP5rmoMV1lvRRdEKljL1NiTb6AXiuiDtdfX+ty3fJKT6kenzfHeKJhe
IDOWCc3WLlDBXaeAw5A53qwuUcdcw+8c6+LYVTNPWgBEtOdsecDVWKBhke2NOdqb0OvIlLaKK9qE
fJd5X2LKSVdM2hnTlESGZtqrEhnaJokbk3qzUlukS/xbFRbbKduRqxw+4VFmto3DOYuXXtXqQ1E7
z76d2ofcQNOVqGLhWe3wgpIW9HuFVjzp0rMLLspvaofBl0dapOFAj5q6X+SHT7c57x8psftYmNZl
BgOSQfYhPhCU3ZjNP4Vqp6fOWZPwCNHFwOSRWMsGeRUaaOIH7UwTZNv0eycfkxU5lt6ms/FdZyr9
mbtNTxnUv+nCG05ILgZwaCkiNDPmw5DBdptdy7u05A1ot3mq4/gIXdlamFCrdhiZsazkWkAyQjkn
Tau5k+nW4ARLTjVBDqC36bnfg7HZTRmKdfDGepF3nN9S7junIKOowoqPYLngkuORrrsD+vJNoqud
qN3hOj1+gVLXgcJk+CGwXTI0XIXQVfeZ275mrf2HRswJgdGDWuIjY2OPu0vRljBh+W2AUVqApKz2
FSFpky3/wCCVrnqnOaDgz82ZDRIBzBXcq4QkA4Kl/GxZuZBeOAi190IaWLrF3+325SkUbyCiomMH
cRH+C8Jq1onSwMk856terV04kH06kdKVcgi6sWpJ6IMihpRiW5JIV9k0rQiC4BtLbsoQUSaDR6xb
i3RK39yU8OjZtCkFvWhB2nXCFJSiO5Mru+qz5WzrFBhIAw+v+xptM9syk/rRjFeHfLOlzLx+4zgI
slowXwy+iF95hCGxU65AhAWKtHQmt1HJTpuh7jD67was62UVY7IuczBCRoTWzan0ejD3VYkyoTSW
oSt+zLnAv2j/wLK9TeqgpJYIzsLCXI5kiB4q4/XQBuxThcvWGytyEhzjFPb+b8oWksTdLYsgvU6b
flta2N7N7A2a806o+s1x30H6Z0s/ZpYPO64DHEikRK3lDwQ5GfIm6zgg2lvkSGJPSL02uu7J/VB0
JplXNPtRqGlhRMx9YDCe8R083nzOPA2JmBkdmeNGxN/XzLe64B2OiIBuhfrRcpwu8GuDikLssmv5
7D4J1rCpgEEJyJ7PznLOZ2jwdb628BkQYogLQAMulgYzS5+fUuyUb0PWUSrLW+5kPTBv5BhMxMLc
M3brpvFPrEiIIb+6GTQvgj45Ci4OmOdVECCplpA0M3NniY4uhZHsGrwv9SRu4oVg4QylBkc6c21k
tAQGQfdU5GOU2M8J+Ub9njlXs5EHc453hRM1K99GQ0kUH8w8RRZqwM3mSA+NoY8yJwuHE8097KDU
idac/GfEPngDy24V+qyr8wYdNrhk78DN88aAJV+SVcHhA/XdaSAE+ky8iyZ+6kK/gZKduivl+8ay
nb9cf/TXfrAdrG+2FAvsrORo/KFJ2AuH6Xed+jvHTC12G3l2/POXAq3lfqIEYuphnMqYqbJFGkTq
1E+Oo509rxCMQBIfAvz8Vd6i+rYhYNRl+6Hy6I+C4p9yWS6tBM5gIHAg27k+MfN8tjR3viU/3GmE
5koPUuSVd5WJ+A46DVkgbd9V6nr3x7+khew+tflaVNmAmRNhkO8FvxKdmxvXiqoVfS/jigBzCTDl
jD3XZC+DsDXBlKRnYxwL8Ni9d0Zg8kPTl6yk7PO1GKL61cqhkcyVZGbQV3tr1l+ZTaOg5NAsTWUL
sJSIb6IW1g6gxk3Qe+YhaNOSjYAGz4m+EYhvir8WsSe6qxbmxQjW8pBn03moI0DvjWUcmOKRaPf4
pa3gW5Kfl9bt0fWHgMq8IpoWe8AazcG5xf6wnFGcH8jVUyogd3gQt6yImf7rWq3LwrVexC2w5+Rc
k0lxrnj/OEcT9dtEe74rSKmSo6XPdTBGGGHluB+S4i4G0TxjYyJI6q2YpSAnZJna/rws5244zCx4
V1HSFzCwIKySKjifIDPvcBvJnfFr6KzqPKbtLs7JQOJ+dVaDpIxB9Dctx9jzLuEwEgY62OcwJNXF
CNSl6Y5D0mgUMPSj+Ms5q5JgWE+8Mxe/NiCLtdjyC+Ut46E3X4QAAMpAHZOVfSaPUfJSDA5Ool3B
hI4ReLfU3Qkf1DU9dXmoOhy6bA+NU+5wDGXqQUIe1dVKUIUz7chfmV9OUbjG9Zy/mi4PCI/RFTjG
PmZQs6h4nIzUbPeWsvaZsAreeaZXxiTJTyK7AxgyC4nKCHa0owQI2F0LrFPJEwEp6UvrDie3cM3P
wWw/eh/YQ5w2ydbNAMvAZRvXWoOCDk1j2AqJFZ+g+GATUJiuNJyOLAMP/MjA8RIOGv7okyAV/dbE
wBuT2Th/lMQW1U1FmJvIpmWn+Ru46+0X36SkAwa8cAURDl43vEDWIPUCGt+cZ+VG4fLcJAQ3ZzH2
G2qS/GiOQKjFwJlQ2KQoZJh7XGMkVnRMi3oLqt9bDKnNmD73HptBrkrLQljnF8SfCeJ55yxYjiV+
pnaWw03F3XOCmZ/WGk6dHsWpNdoIpoBj3RHUTRudaQOXUgJ3IG+vg3QoQir7oyd8SMZJ/5w1XvoK
LYbxacHSLXjsw1MdrNIQqI8cA+Y9PZZyxsnki4QkJgBzNyAYrCoxKy5SEjh7Tbo0wUUaoaaNGaDM
zSso/h9hmNjXDjvWRaN/H2qj3QehfzVb0zt7aiVghZAzAC4ALP1+CBLImLgDIRRYAQrOySdUKV7a
0fDkIyvfyDgzmKFHxKlgO8lqQhU8VGBM+Yb+TtDdJZ/7hqy0MXhNEGeOMY5iV7YkpTpWfy5cAoEL
ycCm4OYJHo8Jg4tx2bVpv9JjbJMClLJ1asRLj6MrI43Z8HV8BOXTBLjDtbHJ0o57NqeWapsvjqBx
41emdWp6194beeISw+ZtEZ4XB1GY4lxnbYnfQBQLfw7kMTecam88vmEmrhVLZvrlOPMA7dU9eGq6
7Qas0ywim/ezURcTvH8mMvJpptY/jzGC1ko31Y6NnHHwhfZBgDfvZivNXww8qR2xVASV8Jh35Tnd
VmevNOiHL5Ib/2jK+BEsjFfaIyrmGlXhMw/NhF9wGi5uPfun9JHMZqv+XWQKeOvEaDcSFZNOp5lu
2YgRMurqQ1hnn30G5Sd39BYVMZT5kT2S1bNuKkoremeZQu1jYecykwRhI9EVpmqemoBByBrkcroG
MkqwtwHrkWjcbZ3000mbNmyTTuudjrxzLGLnkPe1c6D72RJDFx4qQZ5sM5PYPE8/WKozDrRK/E1W
RJMDh6+FCLBgr0fVOaTPpCy5u9zhIzaBqqWktXCQa0ycs1zLhJi0UiTFJ9v3EQU0fPqwicm+MsPX
QDn5kw/HH4wV+ZW4sSwwFZtMAANui/7sRUI9TfY5ZSo8y6vq/LdQggHvHtOBeDbTnRKFvLSsoiys
pauKSJBjF45UkXF4HFl7V4C8GfqOQPsh9sqh87CKmfZrlZbbPIBQTaXNj6kZj4StL6OcRULWD/ro
wHX46HJ/wb1kvaZRYV26mUVkVntAohsm7J3LYCsH8KnblPPY9uSxtNNN1M4pm7VqH/TzSBIn9X09
dN1l9mrnGMkALxo+cjXlLVYFVW8GbKHEMHXFngieR8BydrNxq7xnBFIUEO6btH8yqfIU5d8BVLSF
J4XbQIeMsxyPBUmaZTmYoaDcxTPGQUGS762yGGoGpLFZbZNfyD3ZZbx8tB5hdLHa6o1hWHW3BXDJ
iX7wkEf1XRvkOvjMj55KEmbIamjtrQ0mdYP87WngVe1yERPmpiqfqBTkHSHi1JMByqVmPvUS2m3E
Ss67cmnPJAfkzbtnJNd5nRWDuAKTBcNbdS8OG2i/Tl7ruYXCPydMzoYzbAFapEiVpzIlcqSeyZgV
4bJifQM4RiRHnkEvsvsbYB0YGHjwtB/pDVimrWOqGZS3t0L8w4SusKlb9aOFLjdeL50tqRjA3LXg
+qx8sY7GLeKVY84E0Z9hyhsA1xdmXCeIejJQa7k8BCzjFtgZx0MEcSPp5Ls5FukuDI0S6BI6ocLq
zAX2twcwEvc/FXXJZu0ZZSFUyfgFWSFxtC5XSoiqZGczeVq4qTDOvH7E9SoklsoaQIa8R+j8Tn5T
XPCFNotuxCfcWCWNq4jg2DRQQ3AGPk1VKvaZFbQAU1ICf333M51Rek0WWZkYiti/ulgg+so21hYu
45kK74l8atlAJpKOH2ElKpdqQPoJiWMDpkLvBzRKy6TILiFC1/0IxQFdgf2IPmTEyA4Je1Xy1RmB
t0/S2romILwxpHrtRrLNPeNadlp/hW9wWsLaTi4av8j6vxGV/St/kkFDICSrHZiYPhJY1Hb/UVJW
mF3bZYndrs0w+7IoMMhORndQFqdgtC7ovZ5rWX0MQ7EvMCxPsX2fJ+NHBVNrEBzpgOdn7Jb9k+zY
sFAUYXqOv/3Z3tmdd3koPrwQxHVd5L9p7VB26Pq/UQw/gIF/0cTxAlwhfEhvyHhB9P/1BaiwMXM1
GC2A3/JmsCUMQ7c9JErT/k1vqUzvo0Mg5X/9Y4Nk9//5soH50OEJvq4T/IsUDytrj+/A7jj1wzcb
Rxp1MA5fs7T6fRe4zRb/06dBDu8pixkAKpPRQ+mb0auBTC1n9OD2Z52Yt65tiw9D9C+M2xfEObib
0UAI0BvnfIiwsav55hU4W/J0aNf9cTB7l/U/yp2OrgQ9XYT+A+0NTb5kV1I4q9ykL0TJkPYG5Hi+
fNMXiyHxrBUMYdRX1ImQ1ryf8EaiRZ3457BG1ZTauyGCpZiQje1yt8Ndsaz+1iAuRKWPIuYwCgip
sVU84yq+eIX+iC2fYATjkBFNBZC+y/NdIL0XnJC/myH6wx6dS4oxZqHNHyRT3RLt3FTY30lRfjV7
85dtuNeqAb0ezW8OnukpyPfk7hGEEhgv8xQeRRTtWmwiYAhJvbOsbRWJXTyGt2osmIumr8QqFxCN
pX6O8+LmZqi8BvU1sU8KUnfDWvPudYaFHUsQIJfZDwcakLzRJ5FDueYuSEhLjG28lWQ81myBE/Ks
VIyACIqCLJjXWcipIEnJx0zBh5ibEi0BtMg/FmqNf8T/+yf5oeD9J57i77iKn6xIdYI//F9++28v
LBbL/P/+RfX7p5D13/+Pf/tPpcJ8nX/+qf9F+BHL/pP48Z/riV8f6JH/c9M//vjVxH+RFP/9//yH
pNj+my+gizBdh+obmI9H9h+SYu9vAi2vdAKbJ9b801TwD0mxJf5mS8c1USBbpvlQDv+7pNi0/ubb
HCiBBfZW2sL9H5FPrX/V7jIbcaQNTBeE6gP0+/jv/0G7+1jju7pziOBIiH3N7fz0yEPtmrdHa1aM
28wjkGP41dnqN53HnaiGl8c/hJYfKijwUnn7x5EaV8YN68uZsTAEHIQZa9lN0XWy7SsXcfZKJXfB
RJio+lzUM8Ut1nonFMkPI3qwBqy42fzXR6FjP/i0fzmCJZMOV0rf8fjRutwof31pHRcjupi+3/JV
55VtNoehwj/CwlQu4I08bM3XgenTpumcO1qjrQHj9uiIzlpL3/xDeihWAvSJh7itvroplhuS4BAQ
1R9I2KqTIDs8EvZN14197Ap8wmpchQUhHaqK9shFJ/K5+IWnFc0xoJtlb8vp2BH1o2xuJI9U6fuE
4+DoTUC6Gi3Unu3LsEhw6970EP8qw+YipCPPU4VCM3RgGKkgOSZ2uQ7tqTzFFRMwM6gOCCnH5xgz
4ZUtDPPSLFyPqRvsMCfjnB8gUdlkK2zYZy/wCIeXcLYb6C/OD2ao2S4T8X7QgX/qXe9MQH33WYpd
UxAQO/flR1iYKzKjrU9mYBsjdwRNtNchZ64ajm6d3OPJKTcRxf55JhSFc9UytyMC7CMEAQCQcYCV
tpzeID3dahe4PXPQ/gpMetXVdnasSu3uZjL0YKR4nOYhNDI7e6pg2zpoG1HIBuKcWStB8bpqGXUR
O0RYQ4U5BhlWKg6Ympm4wQJ0xl+Y4y6uEc+LXJMhPeWuCe1ckYOhpobgZUInmUQkhypikmn5L77X
JDumcYj+mqTblI0yl10svupeqtfW9ZkjZvUrqpsAwxu7VHscyoPtwwmc3Hch9oOBnpF0NRMzGla/
Htbjkhwbs1sVVV3sUUGC7HYZME5i/oaZA51UTORIzzS91dHraoAnSdvBd0TOVsP6g6QF441yWbww
FlmweYAtMiytETG0QAWEg52oDWpW59Ebpq39ynrN3AjX+lYJoifQWaiE/fkwafctkyAhWpE8MRKi
Hqx9fQp1xipxMPEP4PQ0deRvJb71F4LK2DI0+gh076uqPH1CmEHQux85R3d00ks+DF9ZC16vmesr
QsOt5sJZppqtmRvvTdbIXZ+xEGoCNl0+kPuxnO/e3O4Z+57oOPA9V/ndJjsXcxLlaOBsylS9dmkN
nqS/qhS1xMMGj70BLyL7aLrZxeiJnZqx6LOPGnj/QSzrZIUtgpRFBIsW5QbxwsyAiMRaBj+huRGu
GPtvdEUF9KISsExvRgsnkMtpHdQqXGGhPpWq/HQTkC3kZO4RPixZsUZ8Qgi1DFMrYhydlwwYobxn
zrZwp+rBQ0HDYTymY+OpdPWF5MSd69C08+QsI0tvG4kHM7xmU3qptD4xkDo35lMsrZ+WRKzu6mYJ
DeD88L3XqbdNunCXorcHI4fkAPkO/Tye21Qlr5NQf+4KkZaNJ3CQFx2iNpnEyBY+/Z5DNokE2lD0
UnITPz4x5YlmkGQR47yIKT3f78pVOxfuiKFSUtobuYzBRWgJc8ksMhLbcvsdRdunajwAu4b7pySf
jJXmYFchPoT5yTCOpej0siS73PHZzZXh0Sz8d95PDj8TlZGHjGlwTIZiyRYn7EuSAIkyUfo/ok42
qHXY1Z3c+i3J2zdqnbUkJWhRt9Ge7/Mgao3aL2tXPDO7Uis0BDXzcq3PTsxoVmTuuaU7hBxJ8ZrP
uJQRfw97QGHZwvSIsyiqG1SuHcAX9KLWwjOnryGwHU6j8MhHDKHj4AYLx0DQWnRcZhTq+BTs+D2b
hrOe9bbkr59s8+SyYQBntCV7NzdYNEzCo5tk5zUp4iRZPW7Q7n0p6K4sbr50Er9J/PZEUPzGx/3L
COYAsZ21rxKyU0MLoWOHhni+xk32iefC1+9lkaPV6EsEzEnkLIK0OwvRbmMB4xudTLnrCuOSTnyP
ucpwP8QVNnY7+Rbmx6i9D2PMd/5g37wICo4UhB67TbTuZqRgvhVcRV88m4N3KSdTrfswFhxj5h9+
T3Can7zTsBLX07OHCsISul0SQP5EWbYtaWyfRUO0TU9McRmnMJ6kka7nIv41l/jWXH9JAI3YSSd5
H2IGwp3RPxc2AkinNu7d3P7MW+Ht8PN/ilJ/jfUjA9ODotRjf+k0x4vpR+xwg5l5uk7UCtQX0AyT
XOms87fdzOXnNvyW0B/STQIAIEGbb6YC1XiXzk9zScZhCgQVA8GwjFmBrrI+Pas2fIATsGs0432C
8rtodIn8rFGP0HnkXHPdbZxmZHaYcbkzwsGAirUDJWX9E66my3iocbd9TSaF5XvbqMZ3VwOneB7K
i2BvzjKPmWkMgc2VKC9l7xwMQyNRJyXA42rgwOkeRr0KKz+x1cF0BYLkLvr+kxeJWitQ9oYBFDYo
yWhfWOp7HH0JnsV/nyT6kQJLR190H0zxSKvz9MVwQ3LOwurbYbqZ6TPGpARUSI1EtE2/RpcdVeNa
C98nrdAYCETNWXrb2rnbDEvZHfAWNhXkHLZx1bY3w+b05y8YWNcJjOdtE8d7ghSsRdDxfWBAiFgy
koxSPmjrNkRaRF4W2O+EEX3b4JPCLuTYqNsxOjSb3Cd7ptY0cE1DEGCWPT5guGR6LEZ+VPw0I+By
QdLditHOFzEhYWvnIVL0aqgTmrc3IB6Ml4STAi6HC38g5yzEL85fWq+wmgQUB7a3UEPwJsJoIbKR
HY7JKlVlFxdt38b2WAOZ7mQh7RfOcpgFwfRTga7KeC9NpIJxnT1FLYwXg1SoyD3Ysmg2E+6aZeOx
6FA6OQWezWCMeEDVGeVJFHa3dDKLRHdTqVU0VhL/QA6XuQuB0ieQ0DwUTfBEGtJH+mdn8l/iodsM
LdMxt0TYhA/udzwAwZE+ro+ehOYZq11gvWjcUgxFyLelR8PQSSTfxvhBvnp/mKthl0OHBd0gH6Ok
/DzhZNrizHrCEvRhTlPKGfQwo0c5O6Np7Q/FfCsrtjtEF1G8DXa/U7IbtkGAcjslFDGy8QhVdJ/1
+FL3QFhcq2G12R7jqlhCZvbW0TATWCL6u2uV3UaMNlGTRfqWAJcTJTvdfFF27IfNjvrbVyi43PIR
5a7jrX5wRypLrI28XPbWdAj7LNy7lrGZBp+qJ5lwCRvECiOa8Z2KLROXjEqnn9UjwI4E8GwTIZqF
gvThV8MzwVQeT0NEUnEem5wBNc48fuTuCBbeyo0cUS2oOepWlsUHRw3fPl5uKPhut0SAE2EFD8xn
xoZ33+7PSKXUvTd66xJF86sc8Ip1ASMgBxXxvsrMapNN9iYzHmAg1s5DUl3cyjq3wPaA61DToOvv
cbItY9fZzSF+jhwjFdCLeJU67BegXG/9gS4BgVo3D8Emld53CwfiVHji1JXog1PVniETRiebXLVr
YO58e4ivDqLsLc6+eJeg0rJjNMJx7+JmHNhvsekwtxPQhE0jEXuLgeQwYI3+Q9ctGGlk6TXGfnRU
pTxYbf8e6MhdJAzrkEotEAh7nmFutLMeEw+4ro5eLAb7XZXsBm33T8KM+qco5oapOp3ug5aZI5qh
mDkLkVBp9Zl7LtL9yKsvFhv9TcRP9Z6nnlj0aZ9vayJUD+lo/qp0fFLmAGUbi+yFIaH/EH2Y7AL1
eB6LGOQe39gu9/uvZGK1u/jnfzAEJ9CQBns5oaDzOaXnvNzMk2M8kbtO6cb+bOEG9Qw+j2jfIEUT
mEpZIHmaX5NpWjdqdl44EJnOMK1fsDW5k4+rnzIYvCuG+DV7q/bQ+T4qJNXcaptVIGsEyjt4Olix
x0/HNw+99L5yu8/3hA5bJzN4sjRB3ONwGnsNTzKbkEX7Jg9iO3wR9PFEif4D3dK3iX0CgjY4M+yE
LHoCw0F310C3HAVj/sb7FSUTJQzjVmLLOZbjo9N54TLI+CG2aU5s2oAUOsAzSdZN7llfGEPvADuQ
deB1XdqM10xJJ/1YKSQuGlMbUYdZnCZZl2uvEOj0S8Lsw2GN6LBe0jJjiIhe48/mHA47pBZr3zLB
Ak7XDtW8YXwU6DN3cB2MJZTMlxGBBfE3EP6Y+GE3BeRD4KuL0hXaLBlIRbgmliMG4WHDU+ExKL30
PYIDMlse2RE6/emF5RXC8zZA8LzCDkFyeJEfBqVdfjD2u2N04LDFp4MnMibz7tYod9X18GngtJHN
1MjrgOl4EdVjuqypwvbtkG0UaX2NrpLndEDogb0n2CYZy0CrYWPT4/S5qE6sWiOs13VVOswc8idQ
VOUZfDZdI2vVDXYcCle7SJZRMP+2AHZvMzVDp5cWWlihvgGB12ncnFJeWSBrgz0K3Mk6h8eGDoZr
gp0BOZS8W9lj27HIp44/03dXPqeDJmgEdQt1FJdDXUBY07UYT9xY/WtWS2CH2ehQp+BliNAFP7ON
ccGmdBZYntS+RR5BokmYXPB2vTqSSLoljize+hsrxminwO4coTWVh8D9lMK0B5xQiHgsIGQrvBzW
ziuRaPg+cJgoin+gIR4eprQmPnskqS00dpZdWs7LeV67eR+Q5K2ukggQkbb5lpMetW7vbtNfAxuJ
tBiPYVw9uFUQS12IWbhdGmiN/crDXq0cayZmzNzN3fxrFu0rOpEfwiObzP9GzPVT6hlwXdc+YxQl
9BC4/SIr/UMSMGKo8X/SN6QXH3ZkMFun2rKhgcYvYQ0vgen83QkG4m8ztCxRqLeRaUwU9C4gq34z
YDUglIsOqRr0fdbtvEQgg6V1yoghqEd8RqHKLz7rvJUbwopQAYpYolr9EjxWnOnVFFjkSwe/usqM
z2VWjqy1DLIgDRcxRKV2LHdxhSDh4iQHLi9ybwUChnFMRoZBOVDnqvYnvR1uZLOdNny5aAHwNtgS
6Zcv0sTFKG2O7yVW30OEKKvtV3bfA/OJGng3JgcO0JUl2ZTdwXCr4FhXTrQy5rBa9nmkj6nLeQJ2
6uz7KNo0IWNaqm+k5lBc4bqoyWFnan/khlqSUmHy+JGAXiMXBkRwtesTrCgN66Ygbxo5Zz/vgizp
SWfurpAcGaDMclMP9TsBgNAFH5XWJM7d4xBrwxZ6eWsjh4BFZMjoLQx+19irg4kGpzNctWwSUn2c
2kWPOz1P4ZTgxWXVMbgOUPGEE5HH22SChnKvViubHFVPz0c99bSI6oxKftPBObWYRq98FKh8QMJV
EBVn29BsLiMaOndEssQTHRX1ajLGrTP6LxH7zFOKSTGKCbkFVk6ykIVuSnrPUHAQCBf0P7QmJ8pa
mZtrDxz30ihvkc9Anz3sBsKrvopo8BZ5BCETPxappgCLSGnSSy8iyrkv6Tc8G9fnnAZ3aiu97Cpi
qHGtroIhcdee0ZzllJwn2RJpreqbY0mLtRABOSrg9hVJ0h7bEh17IbPw6mHeWVrTUx1V8l5nLuVW
WD7FI/niQf5zpHo7EWnpr6Q9v8yt0BvdDvKj9tzPyoCQb5okEmKWZUWVWdWyUEt+4HIn+HiuNBX1
ulYERjTjImprHzdnXGzNQu8fH3UEr+lOh/yY84c2FyBMeiyg9mAVqJ8br/tNtZzxXNX6OUQN4ha1
XkEXITTJPXAlekej8sGWTw1CCIKXC/bngUfRWbIHWs19cOfRiNfMmOdjIxtrX6diAwHorHHcsN2e
v2dSLZf/j6PzWI4UiaLoFxGBSdy2KG8klby0IaSWhIdMSOzXz6lZTE/ETLdaBjKfufdcgpVAJdkr
y2leKrQr0aQ78h19lM/xTZQkIBwlddXv6vGPtx7kgnLidSLUCtr9XWgJcuTnW/QPRkgHuq0yGVD4
dfETFrLD+DN/EQRivhSe0aCx62gEFCklLM3zdQaDeZO2nkBXb36VqdZnNmp77nR1UFjSVyl7+gNj
m4cii+f7RLyVYYHdUFp0EWOB86Gy5j3LJcgEZqvfW0c9UqI8tF0I7D8P2O2My8281w3rabE5adti
74T5XQnPZ4MqyUG6NnIO1te5pUMPsuxpHLMz4rJ6BWGf9RI2pshoi/xUjM9V/pB2FU6brH0iUPyC
wrDc5emydXEUM0MZWKsu9QuAqXRzS5EAEic+OjaAv8wRN+0UBier4J7vWBWN5G1xEGz466hkelCa
hW07h5pUomgpJhAZErUnA0R8AOEGCIm7xTQAP7C0X61UbE1GXgDuiV2dSBsxzM6/L4wRK1oBQFka
coEZReKTgbqHieBzwkg7auCGXSariTB9bUfFmmzswHz5uOR3GV7WJIT9VYpTg7d3jU8dji6zPWRm
yevckkJctvzZoGjjLTYLS8bHppnzUxiqy1D472EH+F/YfOWIZ5L6XpPh21r9o0UhSCrSeUpIWSj3
k2X3Ua8eCM/gmh+2xmJ+N8hwIyGg3hQKUElS/cNnfDTcdlhh6t83KmWb1xSnee4e2+Eh6Hkt+CNU
LNUvBRLckfC2rssQMnJZMVY1HX4okOLKRj9I1DFQlCtCo8CEVTAddUx10LSXjLu9abxqzXZY8heo
NYxBGcnY2/G//chj9h0N7t4r6g9eTgLNaujYqPQMGy11W5w9DnZW2Pei88uIopmUyoygj8TBWDV5
nNNhEJMa1SEAXWH5ryI9Me8JD4XpYiSduJBuK4HJ71/4Ht/T0gZ8AEpme065T43gMrNsmGbx7CDo
aFD54+xD/Y3wlU1A/WpU5jPx3tbK1ye7kkcy7uq1G2rqPNSivmn85L37i/Ec+Y/mDPoQAUdw0Y3v
nWfuYECFnEA9Ou9WfI/2a+dZJFbw/VnweIKBNNJnXWJKygNr40IjXw2VuKAlL1c7vINTbuM27x/t
aWdpa5sI3W6KKrgiAKGxwpDLjotJHJPPv86cCUt3/ShoXglUfVdh8DZI7+Q4NpFHdISR0uaV0+0Z
5u1OC3kiQuHBgzlDQcu6NWvwi3Of0J2XpMHdbl3iIH7iJahIBbKPmpJxk2GXKShQ+w4774jYOL8L
m7rdCzwrpWneQb17VYrhb8Bei5Aou9tg+VgJkxH/UE5PRSD+5dKi4wnPWss3iE6MOpuz34an3m5/
fav4EcFQg7OUV0Rgbz75eqkaHgiL+FUK+2/m/Q1+keGVovmszwR91FuAklvCKYodTyHzk3pDcw3d
I9SSGNjxnmwzppxTvwcw9WomLg+fYWQUK6XHeBJxdOx/Eq1irytzeWyLAqN260WxTPyIGL5sM/Uk
VDcLZIS4Zx7suNZ7X8S/JaI/tPFDuLUa313Tkq8aTSqFSVHaTEEHDR+ERtc7DKUumKb8k6OIglOg
Mw3/oyNn5tT61p4hi1qHfrysB5mSrFp5nz0a3pULPafD9TxJPeEUuR2TElNyDqB47gz7EKczQ40M
5sGs3zITNmpQdqD28hufXR4XOshbu/Le6xZUlodgs8AgB5R3GrZBgNkl1gGRGh4eOZEaj6AxccMV
b41mtGpB6N9M9B0WZvBjip9khSvO3CY94XqulEhdtHcOK0oO28cdGlJmAZoXR4llYmf1hYEGhiPD
7wqEfQZvVVPicwUpDHVZbLHO98dxWQ4kEXXMp+bpgp5sTc70CWxZ9VEXy9McPuco73dEjpDtC98V
Y56h1kVoUCoix105X4YFmyP18Pv3yG5Xlj+igC7fsaPpOLM2iRzjlTSLX8d1T5rIgZX7RuBcGMW0
1SvMIae+sV4FYWHAyXghG9ntYREy/8ARB9l1scium+NRRr5ZhWvrZhditIPnWDh78rMYM3hez9DH
/WwSbhlwul8jM2FfcI6604AzGVvNPH7bKC1ab/6up2XYCaM42p5BsHkLZqgmmmgzGuLXHQLyMNfL
jEmoVTZa1JkoONPxbVo4+YSJ9KfpbK7ohvydiWj3YipszhBiA6S8HacgJXe1zWQk1Tj6+rlfBRi9
X/Gh/g3VdKKt9y41QjpvFkwNiwCj98AnKikAUMth9AviajqQDnQMdJ4/BE325VdEW0kHqKJDB57a
2dOibULDrVkdR8aDiO5xWxXpDAM1JkqveSYvxtw2ZlDsAhiRHu5iBphxucbc9o7plcAeQYBP3M6/
3BB3DJIqniRQHksPwoh5YUbSc2QZI/NFns4ICcemNqCdGqLKd0YiA0TkDD4zI9iYNzxt5yOoVBAI
Vtaisl2Vd/e66J2dnawLs5R3Y9J+JyDwaShT2LQ/uVcEr8V4ZYxqjoyoGayNYGCWg5f5Z5T29dFz
JuuolPgq2eyscoqPvTu1R3J/5IMw8780tt7rMofbEcI0EpIKyOxVpKH5bv/RLKizDpkfSxPRapFy
4c8cU9qa9q2qj5gtlkPj1OLY+fCWRd3dOd7QbxWC6pQ6f/JvunWOYZ+F8welt3eEuayeh8Gnlypv
gaATgQAibvnexN2lrJPh0tHnk/xWAQUpzZttX+MOId9uqcunuGm4yJyh30wp7hhw+buhMAmzS4M/
T3Py2sFrmMnw0FM4HnrZPtBwPhTYErZKTAre/loyKelGcW+z6XnwfToY1bPK42Uh3rQW2crIq39h
L/NT1YRwVo3wSEJiz3BNPxbxhNnJcKgXvE3P1tIN9L+sK73TAkQb6Q10BCsWJt55qJ0OzvgmLoZ1
OAHBmpf01ZWNvZmr+acG0B81nOVHSWtNwZWiDG7SJ0eN/HYulghIzS9U6yICNOlhOKcJcKlfYuZS
USBY3rltTrmgNk1uYd9YaDrNMcUEzHuMgPS2BL7tw4CVc1DVNfjpdsL8iZaC2hAceVCPlPYkdJcZ
g1vixgqs1/W8qxu25wS7b5YxZUXHzEhrsjfAVpBMz44FCWGzQVoBA8BvW3S4SqKg7lyeKFFsPWKl
VpipBG8swBP8v87FSfqF1VCzbKSm3EzNO+Gk2Z5WjGmmE2br3jJDWBjPJY6AvEz0OQ59hsoIElYF
a8FhuoV7FMM1zCv9mEuoHK2PBLxqzEPfVqg1Ug7k1LZebuCfWPh//tS7d1NtXIdmYKNtma+hV4S7
m4Av8MvxGC+EmhdKR6R5vueLvJAPm7+Aolhh0+uf2iwHildqtirgFlOjN17zmipc4xwEGFbE716D
mhqj49VCyrEzDKEePTsJTkj6XxrPpR5f3mK/PvsBgJlJ/pSAHkrTvc5Dv/b7mNmlS7hEiytEOFf+
DcHYWJN5xlyg1tCG2mDdIG8zbb7pDUbDNZYaiF3xo6vChzHeGYN4N/J5h84MJ0yo3oUgJqF3gp+0
wptVe+OxxZSxGlz/EHCyryYjeM6L7j3LfuK++cqSvwTQ3O4mMxStf2fM8/sI+TkObx5sdBr88N9s
lxTTUBSc4ehFM5pMx7oGg3VsU3UyQRzgscDcXjTylJkLkrrsL1jke8gWnA6HrM30z+GAidnlkqKX
f3QdZbEPh8Db/WUmI1uX321mBEHmrflnkfpmEvDle/NXiDe3cEADgcK4owF6Hk11bkP7YGfludPT
0/TZ4Vzn5l7m1YgTX3q7pcCW1ZQfUJAaLM9jg3+N+4T/GnbZPxGMD0uB+RF7DziVA5XyvBnjcCvm
GjhgSLwpjCsCcRAHPoBzwY4DpKG3v9nyXthCiNd4zv9mjQ4kzKmN0L7rS4ksNnLldJfhiWHoNe9G
eMxILUzxNKTGpbTd/HOgL47iOPHWJknM0VT77X1OpMQZ8zEcM6/mP2XLln64u2dCocPZZ4AbLCfM
gAeYNt95katXyIwP4/Lhdgqxag40rM/QO8ix0ahx63XviexJCitm6wdqqbTReishSwxwhKQRc/MN
xXretEmR33XJcPaZLZ1tC1+O60PC5uRZWQI0h5ZZt84n5WyWpqXNw4JvG4WxLnpNcqVLpeMlwVdi
SyNKLO84eazeC0Guid8zY5jcMQrKPo2wJxdbPm/3mA4sfYyCjGT017plAFkISU6JV+0seLXR3Ezy
6KUwapMhIHRVJLv+lp9R8fauVVfubNaoCZMRgvuCZV826g7+hGTpSBUq527bxfZ0NPWnYZv/2hSL
FQ6a/NQMiklQFq8Fg8PHIRevyQjkrQcDAK5sh7uFxaZMD5Xf8Wlxfq/Bd8arAWgVj6t5wXMVb6xE
HRXRRQYtxZeycLpCZvTxnO4A3qVMgRdKvYqFj6hGbxs7dKaqZO9WcXJFnu9eNCiFZxeqXInDde/h
fUhg2b578o8xLc7M1ERSg99oBUaNBdCtSxmT96yykn0CW4ZVinsf5BwjOVieuqdPhoeDYWf6sGPY
3PMcpKfCFB3OiHN4U7pMS7Y8ZNJ84q5BQFMbBFsGaAW8qvUPoz/6637BMsrGfTeE2jr2Ps1k7IkH
JBf6ROpgu1VTtlc1o/rQwouR0sgd7EUCnU0a8Fm95rBviTO2ZzdnFRXGd+gUrAu5iRnRFSk0yQ+7
ppISVqDvKCbqw2TTC7p1wtSTUgXo4Xy2U0Soggzh1yBmOZviKY9a3qyCQIHPCVtA0Q/LLxbjqyYY
r2D7cO5DnT53wZBSZfrFzstYFeUgilU6IyPJMHuPLhr4xPvuIc0zDLwVaxAW/v9l8SbWjVjg5+Al
TMtHCj9mH8G8x2kFXm4MXkbAISvCQY5WH6znnoKMctnNS7kuVdJHaRLamHP9ey+Bc2M31CFEaO+J
fmX0wDBugDb3wTSBfoMPGPr+iNon7J9m5Z4dtwZlxf/3bkqJWfxhD498u0WAYX3Gk+O9jp7DTtA5
GERqb70w/eWCdXpUCK3y/zCplFE+UKCw9w2FB/ImRDo0ND91h6dCqpD3HgvpEMAgC4unxs8Yqi2H
GLkNWWyOtXfjMcZ63F650boLtAl6YSRVBxasl4E14xGT3ntFOhIDKwSFfiCfpUjLrQrQkAhhkOUl
fxNHHYyaLIAlpeS29fBQGIF9nxrZyS6RR/SZJq9gmp1dYZ/FEPyS+LlqDajTE40oyoD0ejPfsbxE
gwRRmuut+sanfJ3MHAQy47LzVB5dOKlBnbvnIB2ug+xOlhe/28NURVWd7nliAuBDesSxO7OtdcV1
DMKjoMRkMxKvRtEBCi/nOtJz4qwrHRLtfgMQzVOUWuwQuRDIXLVYQ6FX88FtbCa3Sm5rXx0ZfnXv
AgvYpbnP4mE+cgk00DPT3zrVOwn5BbgmjxA7E5MFDsDJyE2L767EDCcWrB6LNAgJ7fBosb6kVfJI
OzF6nMWmCVKDkTGNSgG60KBxyMHCwQrNtr0c7s2O/OMsbwlMHXmHZDN8TeAqlHxLpY2C0XWwNwlQ
s0zcueJDEbWtw8njsZ1yy4IoE6KXS7e+LmXwT+XDq55W46iXHdvrcLeMnC88fpQAMyKK1ho+lZXP
G5hD9M82i/akRsAFP2RFSAlHUauuYQVHjLARtiGL+HNSJoIIGakPWwOVEzXWWIM4yt6HtDq31mlS
6kmO80LpyOghpyWsemMrl/LBAM2C1ainJyaxU62EYX35Jkhr+VU2vK9elW9bh9yVRnUR0C6WVsN7
7pI47OZIKEzpbVO4b7ZOPqzLiFYylvC8pFU/jQ5ohaFx0Fpq7Cmz9eSayTvKuHHtyr++qAd8xl23
YXd3bVEyrqy6LTcZSR9VlnCpFf6TNPMPnYdFhJdb5WylZPunR/kX+9A7JjQdenaatYWgc9dP4nXs
3GUV2r3cmAyCqpmimSQUCfKLHKSSXUyrARdk3icLuT+HxcSKqK42Snz/O/ErNmXmXbkMAO0Efu/e
wBfLppmRBQ3Dsjy1OZOXoZnhtKjvJWW2odKOGp+dHMmopDkmVFpKjtYGmPmpy61/xhK+d/S7C6F6
qzBBXDn0xWPpivfGZBbYN0gx5nOYmmQzEfyFwnrZqdR4s+f8Gf+oBnAcMWBAyOslX6PkremH+eAV
z0UzvSOvtbc8b6S7aEaKS8sBPFhraDU2MTyb/dRSKPaL50SZ572z5c2ZD9/zia6NJKTEXaxdmMh/
cwKbIMByX8wbZGxc8l6Nlnnq3iqCIQrdD6dwmMEQsombbSLdtDjrtPsY0evO7nLH6wGyf4NHEF0d
qkCWMWpX+fqtS3mUbTCn1vLNz5IonUyDtna/K2aqeJAailbgvuydcYsg616z7lkXCaYuR1PH4LBg
ME13robwvrsZ1lmHEyQwX+uYrWRQrVDAkLq3JHpLl3ruCByvSg8clEcypp6uhom5NgEE0rYTFsr+
sfCKLmpzd1MPc/LgjwAEs/aZVcYfg3hnNTIOOKPmdVWLiXrBiFE0pJsFk94UYMJWBKxcejf4w0Ia
jWl4NSCxRaYsHxZKYnTXxJuBQwN3NZSfvi+Y1FMga1ALhKuw9lpuGk/noRiXl5GMndi2n52gydc9
4/9lyJc1r7x10zEcnczdOAYxkYMuh20h7X8jap4y8ZIrmdrrQrZyZSf9NTe9h1JXCLuQNRT5uFvk
wA2ZqTsSPgSzpvLYCWLgNDsOJKTkWlFxxhSf5wp/e/uXSpqpIrHBvqHWo+JI99BUomLJl2MK36XP
siu6r6/JHe5FdQpYvEU2MwfysSq0BklVrSaOFvY7G1GgY/RRYmCmvSQ/g9P8dKrL7700/fG1PKHH
I1ZIFB9BGzyPLSe/MRegmcf5lDBOy6TF3DJHJl3vCweHH/uZR2th++ZOhJ4NoI8oOmdqfIRIbhIh
EXRwiocNZaezDuhdWhd9pMDdfqjb5W26ea7zB4OMn5nYr5Ubc1LNN5W2W55Lxph9YvzLw/7/nifH
GIgCrEqHLYC9Zs2b9JuiImRQfp/Mg8Gi3NyPRvapPMDTyp+2gkHtMBc3Vnu2Qqe5xaSt+NaMSGQZ
1G8K5zXW027sUex0nmKURWL1So9sn4fePJt2fDD9+j1NRMsT7UgKioogB4BzAd5t8kneIbgs3PtY
KNxlJyfIwqQGGAJIVZGSJp0WbyIjI6OpL0sWOlEg4SguIw5isoXI1e5veR/+dlYdkGyuyjqsjl1n
2RG/G+Q3oWlq6RBbrINJ3Btqgbihm/sQP1frPYiE04+PcZEKqSeWOzoHrZ8LUv/WrbSfy/Yl7PQ6
wCwd6uQVX/QEEQK3ZtIhAk+qtr6Hh/lAnYuhdZmcN9GxvWNh38o226HlQrFgEkXYKvmYOfF8CVy9
6SGhfdW9ierHaxFHctRsswC3eqXYr9aNzTJbSBscY9jvAlH7Jz8g64yyg+38Tdfie8xdi7iFMEJ6
/Sd70n29OESFeqSa64k+Pa24UVuQX73ZDFHfNDZyOa5cYXtHVbsIdRUmd3gJ40l04rUDNRnhMbSA
eXyaZk5fH3ImEEHHrZGkcss+Be0vaDYSNvy9Zy27zkk473Ain/pswvI+JGdnPJYiMy5NQyQLQgj4
OcgxURqJNW0dwXxdk5yZRn0i8Vmeh5yG0bWabmOC897aHq5V2mp1N8T24ZZnDGRBagZXabAdhwpn
z9TmZ+1zseDaFmvTpEyZDfHRgvaEyDQ9dbG1IG2Qw+NC8nkeBAAcoKVFSel6ZzSYtO92WmxnFok7
5hzdPvVa64l2Aa1j/VeMzBQWGuQuI4A08a0rkYn2weplGuH/O1vw2Q78gNJLJRseWkLMl6p/dPqU
xKvRePZSJhNJ0KGOqpAT4CHITo0rLwHE4H2Fv2NlMNDcSqsIN/F7ETzp1Nzc1BAjS2suzX4NJ5hX
oScsgMN769VPNVFqzPCovhcm2Qk65Jo+g5yhN7d1kLOtKWGxgVYfzkR3tmj9FziIeMy/Mk6PbY8p
YAIktk65b3cyrC/ohtAogwwxTMwVt5DfzDryeLL4yOgxJmT+wIP7d/rPCNAwFaVqL4WR/HlOcAbf
QEOacAGSzYu0Dwt6J84+AidCypmdFCE6mNH87rikQIDYdxlaVNwQKwDJpH/5H8OCuChrMHoA0PG6
BQOk7k8FaHaUX/CEYui57lh/NhG9DxMjeEYYfuLXfEqPEAjeg0ITnCW5IK1mHfxLuuCCZf5Qkn44
WRgurOXL60NSD+WvKRlDyJY05Tgrdv0srKh2YbgFPfB3ixI7yIkDwFcTefktAwF89KYo2Q5oMHiU
RgY5eWG1cHvSSkeTMSwntwUd0pWdZGDY/U6VK4luSwQdC4EKG50I79Jb5ImNafnDosuJvUNoVwxw
QucYuj380J4kSxq9YNMFMQ7VGPuYc0P6DvZlMEWw5W2bN2p2Nx0Y/+f8me4o2HcZ8jzwT8HaMcxn
W+LcdqwceYmVHJltEhbZSnMNuxcNnCQwILaM52Ksk7NnuYj7Fs65LC+8vYtfNE1o8t3AlG/FsDhb
DxaVMt0f76a1IMUM1De5jFihF4hjCC4AfPlSeh+utUjW+KieZUKJUYX+x40me7R9RUpBAeN0QQYE
M+EHFzHZX1r+a4IUykhQ/EKBT3bBkCCaNIvx5B46pbIrM55doUPrYqQJoYzwffaBP9ZrgjLesvlW
GZwElvW7mnyxu9HojAsia8wxcPyBayWmJBCgzi/KS1peSxCpOMU35DMeSbGSeymcR75curKWiX/j
j+cMbDrJq8O7w5izM4rr5JovY+EwWjISNogFJwniioPbTORB3fmBv6/q5GWo77s53uZypFXrShLJ
p50Gc3FJfRRpAeApL2U7KLv4JYkpuPGtE4h307C65VFQziV1wCM1eQ8WKxU2JbzZrn9ChxmRlM5S
WGbPyYihRY3hG/EIL7qx/lFRVVvbCJ80gv9oYsDERZ6drIaYrSkEBj1odw8caWZ0MhRXPwv3LB0f
Caz+LJRKGSugpJvxpqQGtqamZ86Tq78EAKOBFoawUJxObFJwfLCfFfXCX55eBuUxikcfuPdVc2dX
6NBxbpzKKxirmsE39g8Al3iDDexgNzSPCxwNlCcb4PjV9dxgHYcKSgVpWMzJIsfEFWE1EJ6VCk5k
YQomNb5EAIr1wYzU4KpdnTRvBlgroFNjvK8Z/txK3Egbv3Os+dbhvuPAQL4CEuUQZA3SrmFdCSIm
Zn37ZWD/3KV8OrgEI0HfhCybLrHL0Pp4NyhUkwfROIZyd3PrbfSEJtUN669ulDn9ImKlJKj0Ckjg
C8R54hUyd+cDCY/QRibbYSw/Rotqo1Z8lQwjPn0DhYNcQgg6RIqFJuTTZj1DqrPnBqNRaT1ADz9q
jUNhYY2T35ESCENdpN6uT8rvbP7B3tJEo6IuHPsUuRxoudQ96FuqRVmIX6tvLxjrSjZdFfuTMXk0
xiTYK0sdhwldZbYdmO0z5QOkUCRNgnHHvvqiQgQYyw3nGGXqZHEwE6jL4Gm+H3CYrOjpYHUw9IR1
BTqllx+EsHDnDNavO7mfQoyUE0XygiIKwRS+Q3M2EA+niPOhaR1v/7BfwQblsc5s2Rg2I4LY5BIk
c7KKDbqHns+BvYWxnfK7KcU7y2mp10gDzZXwgnPWhoA7iY6JGDdFGel3Z4pl2kn/prUU/iMdyBf4
QGObVOOaCpKZOtVKA78GGVS5DqyYxGpUr+UIHnxwnkDJH7HEnKzZ/uqFcdff5pDBEXc8YvDJ2RPp
Z666or9atKlMDu9dEoZ4q6C7i63F9aW5AGHBsnAXCArYoIlNgy7FFMtp1P6htV/jgTDOGjzmyjQW
RhAlvM/86C71v9mN88sUm/mFAQU3K+aISGYPTncbGM7NVsQTy3pqubXT49+sZySpGhoGCxizp2+a
b0M0dz7pgscqVgeoCzlXKbVIxaC59970FG7Y/G6lB9aAKm4/C+TNNSJfxHu3ktp+RM/prMyOuwIQ
EDGFO1ck0Kjs7BMxzWPY9DRgZR+xvyClt7edjYf6awVs39KQq3O4X+ssOKChYOIfXDFoR61R1Buj
6xA5BgRa1kBc/PopNfSPD8Ujatqrk7RkZPsKvVjzCXN9XDHwQLZZM5ZY+i1ycXFpYmVEUil7Pcmc
KqiEdxh09rfT8M1r1LcfW/EhSeeoHZnV6oEnBfoXj7s6l618s2E2uSZXygTyKwnNK+mxT6TARna1
PFoN48mMHYpW9HWWRKtrls/+4OC/Iw5z3VXmxhwl0HIUIwzqmk2pZoMIA3kY8i7YodNPV9pLkf6L
RBOFwUi4tcxlPygWh8SrHbMqAPtt8dEDv0LgMZivHYyjsbR/NMXw1nBuprSke27a+A267BFj37Fu
vTNt4ZsuGxJ9642KvWM22k/AbXd5ImnIyleP8sSJ39NUdgfi1KmsSjQoRrgqaWSizByeFa7JdE4f
0yr5nAEurdjuPqIDf3ZCf+OJ6YcY901mhUfELeEaBS0rJGM4WqwioekwCxy5y+3lirTouyyJ0GPi
w/venSBQMXFmQkhgM15eOEIQPdwjyUsPIT/tHZtx+imT6CHQ+/6RNewJE1Rx7B0Y/wvsox2wUWPt
NciFfDXn2x7W4M6wjQkuunfUqS4fsgainecSYVr6R2go95C8cKeFkN0T+DDrup4nMIHow12LNCUL
rgV5cePaojFZT59KpFepUc2FyzEw1FUlJG6CxYlB06yJZ/rF34InxSB9xNT8nBtmXZNqd5WUTCD9
mcyM8mWADXvXxM781MT3+JxKREFkNdoxSqzZYiR2mvua6CnFhPUG/GJPh4xD4qtaGgxvzUy0z/8Y
IH8bCgvEnWhCXODGyyTY6df2Z94Zj6qy33KfJ4GoZwQfnLZhP64XkpuoBaLF8qsNUaUpoRjuRxYy
75uAFCOrLBj1N+7WJ0l2w4KEaR2RWDiV17ab+gcZBkeMtbhdzHbdUVFGKqdKS6FqyVu9reWIVJq2
2mUAi4wshpTJywX/toelxB3ep2sYWeoMZjje26b/FLspEaaQGjUT3MJySakxjnHa05IMvHwVTjMs
gOq8QBY4zul4CCZ4kFUsge7BPU0XzvQwPVoiKXYjyg1QVeKitAo35oxCGsyltxqZIe0bL7xdBSXm
yDneAT1kPhBm+WZ0GoeFV6oPwm8pTG4nT4OVxKG7ka6w4adWza41nX1RaopK5nsbJJK/1TNLf/PK
MPiel8U4pyxgLa2tg2WglJOa6Okynf9x4uXnMRm/Zh2n23Rsp20rnWLTkpOGnGQ0jyCF1k6V2Adg
k9l+bBlEuUFzDo3xAVmH54sZUafNjNtIlr1Ug7HJKmfeZkOTnXXCbFJY2kMt7y3nqsfrrMg0Qyc4
HCfT4KD2odXruT0GxC9qG3RB5t0c3J51on96UwR8JVP5L+wwGapJPxm9+Wu4gdhytH9b8YDTlHG6
PSlrR2JWsSYAu1mfEz8dr5JAhT7p+SEo6FwuGAQ5MQ6eUfHmyJs52Bjd49hqMXLiPOsSJsC99M0I
B/Oxn8A2J4TwjLq9txg7HbwleEmyaZsbVbyzWi+PKnFG9z7e5XRtIVSEmGolg/X4oW22Rm67QHpl
sQCs2HzqKHTW6NOZl1DAryoXBHpzTzY5IVaZS+o6WD7Ekd4dwEhm0H337nnDt5nqJ6p/E6L+k7TB
6CtZbQcEsvCRGaZVY4keBStXb8d9hCw8Kpv4bLrDC6oafc/HfCScxqe6ATq56jWR1X4GTCqdyMmQ
9Gu8T+gDR+YSoQX0SZkUhxPlkpFfA9d58Ra2EC5ZRdPg1tHXbLY/jrW8O2F6H2dAqz24e6vJcb4Y
T6BPV8DCboqQVMxfFl/mCTY2a1x0LRtmv3t/AUZXpNmzW/G19lPwuqDi4Sm3H4IQhfyoruJmbkdM
mEGFl8QETvEPqeFL5Da/LB/ajUqgrqHICst5WBP20a5Zb95RuaP8m2nqhwSskUzJ2fK9N3YLn4OT
f+VoyVCuq1VhsjJ0Sl0fZ8v+dIPJ4Wlj6Vvnmb/yScjeeeP86EJWvjNIt9IE8s0JmVqJ3clNpvg8
Mq7UbWLx986GD04XeZxF3Dy0OhaZvnmzfmm+kdzdgmUCAkQ55ZRPI0uRnvlbhPHZf+GqGyIxlyiZ
LHmqMQ8civw2S5AcbjkZv4SZLfABmuQqJmAZnFd3E4N3gIsoddxZXRJZBPtC1qh1AvMTu5K6z0tj
YxWT+E7Y3buqu7ZBeSDLYr40gwcanIH+OOb5fvL6v0Y9zSYYXcQGQYzy0vP+jYtsKK2CX6zSYm17
/ZvZlw+q0B+1Ok8aEeLVGk1eCBREk9z0dmaeYi/8dt3gU801mQo5TyL7dVJHmJni0dAC7353p6ZN
J2/KjECc8Dp/TvZDnLn+XQ30bGUTWgzj4ttHlsYOzqNfqV6q/tx7KYpxgAddjO/YqMWjiB2w0TP3
DClcNrdwbe8bGml/tOIvZ07XmmOQS+Y2jfHkE16C0+x2d23P6a9siJiK1cluDAhaXCS07Lq1fwuT
7Uzn4sasCIG5TOzc04IRwIDkgc0gItTA8a5W8R97Z9LcNpKm4b/i6MPcyAASe3R0Rwx3ipRESrKt
8gVBWzL2fcevnwci5ZJcquqaYse0DqODq2xJSSCBzPyWd8kjOOd18TGJtF2RFNFFhVfVpUtPgXTc
vw2VqsTltRmtgKajqBwaBa20Dgv1ylEudDUKZnRr24Xn6wPfpPum4BawwRPqe9I3YucAulwq5I7T
EeeSR0iOP6MJ4i881GgOozBuuhMJu6pBAm5hQpWaIGu78j11A39gF9QkYEFahvNO/NJFWL4MOr29
nho8Tm9n1oOIHNh3PU/xr5L0lWpo5hp11TI1Bt1kuUL2Rl9m7egCw4BkWvnwx6FBcSm9DU6Dkpvm
yF+xcinnbYKrE07BQx3oXoRGewm5TcQQO0g2uzn2lam+D7xkl6CpO1WEDZoyTJe6BSy2MwptUqHR
3yAtQMRs7DwdToWsGJc5FRfDgzjHyTAxXSXZ6H587appsW2bMLgVWftLBW+4SQRaM7PSd1Cm8Q0k
8lA5n+GOO23p+SCTXkhrjBY+NW20lw1Arq3/WalhiwbtvAvtm7AqEROxjUWsCXmpivJ65MbfLXKx
BQW+TqibyMcqR4uVbBU3xX2Iod2c7utWGQEYIgYQc+RxkM3LyxtZqqt1ft16Tn9llLF65TSytDRg
f+FYsaJaSS+jhW1UB4480Dumfps2OxDe6FETQ/ix7cMqsrKNq0YfK5HeBU4Z7bMmmUdOUe+iWCGG
6d0HTdVYOwDwlh3O2SANqVhZLmlQApP3qpYh/gIzBiojd8tabp19CHFekekq6ZENWc2pvG3iiW6W
SjJxnCuC1ShwAB1F8dWvfxS6s2tJj5ZGVg0maaNw6zZSib+QHm5CNrQar8ytklo4lwf2F4O16KvG
rabJ7o0djaqN2rv6nA4uUk/hyhGRfA0NLN2Neg+eFfm9cw2EwvzMgUutESezBflzi4TpwC8rrXyO
TybHLin0hStGjxToJNiuZbR2vHg/wmH8ohb0ni3M/Eoh/K9uAVPFr3d6BpO9rJUHy9giDmhzrMrp
2v7iZMHBx02IZDa91A0wfJqmboKuhU2fiMcEavSi0kHS8fzMPRwtYcvXT+Rt8OAVQuWjvVxY0iDK
jcc2me9CHqGQGFmpsRG1hJtgmygcxlU/99DDw0PbPmB3Gl85XbyzRha1jTCJaXxCB800eWFiirVw
JcwmrYZ2IL2KYEFUwE6JFisMPD9dSGiqQBEPpq0dypfox1sTw47Nhdwhhlf6knFlOeUSBvuyaPWl
wbnw4ELezPtoVehhCprdLjZ2B0Ue6PAVrY5ypfoGJDicLuYBZY5pEoMtSN3ehgPbFmsAdmx88OZh
9Q8NQFM31gLqhCTHYlnmwr6xW3LlZmTrD71yB8R/VrBbbCTdr5ZKRdOurh0qX+aoQJZXfMV7z7lP
NAdue2RLiA/3X5wRfvHIP9sXncqmwnJdBHYAkGHIBC1JmakOSG8h0yinwfpZtVIc/8Lqgrg7W/fh
wGehPrJEzlv4I33fIzdcaygjmIW96AJ2euG6K6clv25q7TJju74cilyzOkjIhkm6l3UhlI9SYqIk
PPyVvAQVih6bIlvqrJmriGI/DbMknGUBGMNAi7udzEkxr2NzWnSNvs1IaFxUoxK/RiUrhm/nZsVK
otn50W/LR6nb6j2A41r01SbtathSUb91haasVHYGVDZQ4Y6pw7ndI0hjZaMb+mMh3+BxlOx40hf1
INhHlTlYgdbPF4EmkMFi0bGliEslxqqpyB4ooGfTvvCkber4s7TGUMZo43Jq4Nm2jAi9oZXhC1mD
cKalFi1wgAwXmjkQhWJpL3lI0ftUtFHY8JYCsIybDdau5XWbWt7Sa6BW9I1n7yo5WWDS5y1dA2Zc
X04QkZ5l4LhvqyLc1zIbSJihrl94oyskivdF5bIe9TJexVJ/71TslpAgUG3CRkIL/fkIr65FFV89
TSR7CtU/wyGhAzCWu7Vz6fkudphVu0mpW8ixhDaXiY86qtP2hSj6u7wtF6VF/dbXtG4VlcXBcZtP
XjnKblKK+lNfXplxruxNGtErtyjQQQBB1NPg/Zg0KECZrBYKI1q+lqE+rukaVNMoz8XFyMCP0ZAr
4wLI34NJGcdrbLGjccsp0kjBAgxvOk89TyXnKVa2rGarpAF7EnplNm0CFdGJwFzCZlSXQjXlDVWA
3O612zovY6w+5L2XblAOrn6hV2ThpWKS3pLVwTpSFl4wAJg1d4ZWzLc0wzrHoh4q4YFqaLm6trre
x8wMlmMe9RNUEbSbkQFgvtHJ61KdqJOSWSzyFJguUZaelHPbhowAmm2CIMDHFLTcXG4QzNG9aztx
PyMD1k76LlLmKBJh/sEzy4vku6mB9nILUc5D06lQaluqaWJu8sYrtymACUB2ICaB43urPApnQWxl
cz+MP5pRAde/NBARa2FrFOY0kmSMijvAHgIDlH0Ke33WgzWfyln5PTKy8EsrZZtUn3PWt9tOuYA8
XSwoBDuzyLP8KXpfxsBkci96p/mkCRs8RVEia1TAGtF9Q93G3Qj7vhHGv4Vq3OsmLRo1y4lihr8a
4lODAtZnzyvEpsn1Qdnpm4td21bximkvOEcDVKlcx5mP6Aute2QbpACwx21MdgLC0CxhCtd7YKlr
Z3BH9+XkM77t7kzJ5RugLh8LAQNLEwhWS/1HB2MVgeH3VYjYqSZfO4V07aDkYkt6MaFKGSKcEz7E
VUQ8rGGskRrxJxCtl7kJi0lSulmN09WS1upUT7tybjjBvEXqBwJMCbg1V7ZJv8oNbe1Cnp8bNeI3
Fn6N1TrqDHZWmWpC0UfpIk/wLoz0S9dE4wj99O9KUa3jutmbtv1LZeb4r9X4QvjNF2WEJxJ+HLDv
BlCAuA8CbetQFJ8ohRcvqOObKmx2TnEHsQY65g2AvXywMav3MEIe+KEa5CFBtwJSeUIphqse+d5a
H3010VYHIwuKqZMcUkOALVSLClVFwq6sEXTOU1hSlBfdAA8avRohLKXdqV6PC1p2GWWDDgLyYACp
rt0GsZ9OkmAL+QA+YFyKdS+QmYGUi3NFmWBLSpXCxJKCgBu+YitFmJVQfR1cJy4iCcVzmqyzQgXz
01VXuGagb5OBie8Qx8j1ettylqAUVLrIMdn9ReErW4PFuxrZ/mhW83mER1o1y2tZucImR7Ldveb5
/WcJ1R2jhrc+8pJyloIPzuoWW3gUq+c5K2XpR3duHxuYQynuQTirsmhgWeVCLCpD/1T7gXTZVtU+
5cFRAmonVS0owjVQqYk3+2srxBqBRliJjyZKiRoOduTbanEpyQrJeQ+J1TIqAjJbnRhUckk9YxnF
qUfIN/qFlulrx4l2hkrDoIAnZjaGCwLd7HfKDtq92HpOu8PVjtKQ52rzKEH+I8kl+SLqM3eiFVq7
rOi6TosEQgTHir4TIIiQz8HtpfWrR2fBdkEGnlveda6XySwWbb20cixBBzHLBmgYxogITjQOyLum
AhuVlFSM2W5lGoKgk/IcfFzX1S2acsAyjDIT2LFRvzDQxl6lCI5N4XfjNF31wdLLBZbBUhwv2gDO
piUDgIKj1WRZA4PQmpLIxndqOzpkkYoIP7FIYPnWtpAb73roRYk+SG8GO40RLp5dZlu7eES72C1N
56ZFER5dTmuF7u9e6kLaQUComyDGNb6S6CCUdPu8pvXnHqu1RdiK5oNk76waa1Ok1otVHuq/wKzG
nlLinrKoxJa2HmgeVPdKCG1yBdlfzkcD7CbHUq13BaAgIK1tqVt7ubSxxfGz6sZQ6Uy5OmK/biZv
RibkxL6G/lPkoXnnFGDWwUEG1gLRaCK1zLgKWvGRMkQ5ySvUCNE1v/DVAnKQlH717VTa6glo+ziJ
2lkY2aOZ06fOajBVlcJ9ke+jsk9vWzv5ansK0NTqq1J8ceuwQYkRNpKsz8lttOsYTuyodrO1KUHa
UmpwND3yKXWa9BcUPj+SR8YXoQ33y5dI5tN7PxbpIY9II530k1768h0B/i9t4iB1l2gbUZI2UcNE
Agol2FWi2tR4qjxj0UNfCihG6GaJBn4Bg2JUQLxWB8GsMOTEbIpNbxYXZRGJT1HW0FjUmnqfRtJ3
Ydgc6pL8pc8z2retCxkw0+Z6pCiLkaYES2zpIJzKKYIXWkfdXXaide7veg2fxRYei+/BPC30TxJa
s0pukyubiIrF6ue0gZjQRkgdyCibUMOQFi5HMOnVVrbsVaOAB/Bcd4ZWNGExxwuZNia7JV52cB58
6kcDG/mjEJQD4rgfzTBupbDgTNEovXTinFN4NNB6RuihoAg2SYI7JU52ai7L6yzX2fccbWV6CFCU
XaPNq01f1B2ufAqKgZm5E+xnIXWqLq9+6Stjnne0JcCjhBPZTu9VVAInyQJsyBqvnW4Ceu4AyVOa
uDJcysi7t1qJDWyEppYu4VKfAM0KM8XZNqTPUhPNHBlcXO4DYzTxGamR/6MaRPWjcrejwoT8rPrJ
XJLveqFxFqVfzYj9S0bPgrBX79ZdJPYeWOZZmulirhJLUGiY9OBfr1I93xlSB19RgEjvtOoirhyN
GMWFnGZ0t3FCaIHr9Vzzib86FvBFF5KkZ24JXcYvIY0GFD3NEHUKogYSkBBlFVTGfdUCOKBQefbL
bN8FWony/DTLaSh7gNEl9UuQsO/rmbsz+7hewEGn8aO0wNwawJZB970OVZzbNebMKJqV5nuXpnEj
R6GFQlQ5MWP4P0kv1OvGQ/4+Q4cigynvCYHKuJMD3sRanYJ3uilHibyQBIXY1tGmvmNRG+zpqPSm
kyz8SKMyRYv5IikHUdkE5YwOdYp15iUBZ5y4GiWj7ySB1RxuU8eWA9qjFSZVFoFZtxwSItIqwP7T
JVEWGvSVzK4JzsFRlwaSXGYXKl8UzbqrjLJbJx5+C2GZIqWiolBKy2Epp3cZfpFTOP4w5Cq/nuuw
ricFFMkleKFHUZkQQshIRF3lV5ZrfzeGncojsdzoSXxbGzJi8RWibmGdi491ZdozCc7QhJwR4mVV
tVs/zWis2OjVYG3E4W65t5DM+6niQE5OU0gSBoHPTMH2eQXnAF+5zgGE0IFEJDVR6Cg1wayJ8SBO
WnspBJZ/bQ6EPEeuZWqruXGhpP2BDTrZOhV/mHqABLBPJhR3ZNum3W/QjLHnaYKNbFW3Mo1nNAIo
fWA83lC+VMK0uA49sBNZ6carjobgvs3EaG9Lg1mECjgF3A3ekKU8V4HGbTA08fGGp5nmtjhFWJis
AAOd6JlpYmyDvYCM8K2bsf9F29pz0T6QIcHLhvXFlwWVaCxvIGaCvYz0tR0Rgyd2fS9l6CyrHcVY
StswDOhi95oezG2hI/bbfvZaxKoEqdtEysw77FpRbC7XKT0VTUmuq2wXlMD8sFa6iTqgMo5NIJ1K
95Lc7HPKG1eaRVGjQkplgm/NNmjzr2aCLA5RZIfdAQuZKEh4cz1D1QCh2AZ5hyHLtbhgx0NwwbLy
aeFqn6wMXQY1zxb9iMREK/kDNjQQBerXdPEl4Iuoz9pFvYBVs44KdxZ1+UpRpE0m+d+QLQguHPmR
TAjPyZBXSc6VuaPi0Sb71FCbgCAGEZGpHSg7y7iXcPnE7RO4iQ6VIPK874rufxc5/nUItAEvG+lX
YQ20HJ3cfaN/6XJnA61gHgIKCpLcW9u5jB5qPgmNaBuipAEHzr6Q/GgXI9xDp6wmNMT10+sGBrXO
8ytCa0EJHfYfeZKv7IM1hPVH0bcQuXPrzuk1ekRlQeSFSF3lf5dH5f1ApkTWR6Gfo+1FcgvkispR
Xt3HZfQVHtpXKUkecDq4rT39a+PJ16C6UYFj/yIsKZ3WnI3a0SMGP8XkSpWjAkDmRV2WO8zXYdMz
VlTT/FDwgekEEZJSON9HCkkF3YshpESUxLlNEENMrfJOQm6Q6vkaSPWl6AdVDUb1LfIQpSGZJnLE
eQpI4Kiw4CM7t1ohLjHT7hYVsf4MgYa92t/GkrX0PUVMKL3zwgZYWxMHPt2iNFyKExTzsCMqb3mV
OvvOIy3B6eNe6mkguqQXqHHeEThDQHOUfZa0RGd2/Kj7n3o6shOsD2mjqnc+em0hrmapyszXCshD
u7iHmXw1/NeqbwyD7V8VG2Jke5XUkPXCQa5SdrSvnJmVWTVASzAITZxCZauXr6TMbddmDyqdPWue
k+yuoNsDfO2lb1nRQfbpeHqptK5NeehO2YumpfNVgGco1W9BX+2eCAfGbuTp920WgrZuDvDOLnHi
aaed7N8WivkJwb+rHgqhoDddWcl1mDZf0q67DDxAxpKqrqwEBI0mxBYTa0QjwgPq8x87gN5aXz4m
frPRtchAnEuxpxLuWUc5+/83Ybjr0sd//O3wEHnxzEPRxftWvrRSENJgfYAHw2mmZofyMI9Lr+z2
1WPe3TwWVVj+8XePXhZYXQy/Sy8iLu9wCvlpiD/1Q0+OF7870IfHp0H/xQ0pqq7iFfPKVeLpop7u
54/GCA9cc/XAbAl9DINQ02UCrqcv+W8fKDA7p2+b0pjOsaIJE4uI4QtjhNcz+Huz8Mc3+DzZGHr8
uUn4llRxOTwkx0vil09Vlo+X9NNIv52Cn0Z4MQVizA1qWPNqx3vkLXkxBYY1VnQFzwf9NEX4B/1H
puB3X2wos0I/8z2QrbGqCcnUUP56+sLh4uUk6GNZMi1Vkvn393X3MtckEJo5cwKwSTGEpaDCrr+1
EAx9bJgSjrGacXxJMGF6X/MgZBWHJq7pX66En16kFytBZyWoimnJ5lsrwRJjE3E/68kvZviB/9Rm
8NMNHDfL9cM//gbqS0aS6MxpkMV4eAeEKfGQXyyC4f6Vwf5FkX5Mz/t6B/D5OR5xf/0dkLWxoWmI
ECg/7QDW2NLZHYRQjzd/fNlenKX/RyfB7z58NgJs3vSzT0RzrDytceQcnr5en4iWOoY3aFlM0nt9
CZgHQzHOXQVCGsvCEqpsvV4FhsJRIKlCM8Rxft7dTohGiooHknT2diiPBe8TtnunO339JphiLAFC
NTTp3Z2JqNgfr+mv7wNCG+uGZWqypry1DEy+LVm6zobw3g7CU0AgnXkKCHOMfItCv+7NfcAwxih1
qQYzdNwHjhHYO9oPDXAQujh3GjgPCH8Fb9SbMYGhjtEW1S1diOM0vLvoeJgGMRxm54VGxASWMNCv
/vXsfxEaGPIYg0xJkfR3txsaqqxQQJZI83T+RyjKufuioowtFpkprFMo8FPCZIw1VgXGgupx53h3
YaKsaOa5CZOwxrJlcjjywr98EQihVYnDRzWPN//utgUZCb5zNwVFPlYNdPPNk5G9kZdNyGTN73US
NOWUvfz1E5JlQJxsaZp0OgF+WgYacZKBUefzt9/fm2BYZ0fLMjGSobMRmMTdL9cB54KKr45pvLsD
4Tk8PDdTwj1VpygkrOfa2OsZIELSdPZe8sXjyfjuTgaZJXruWSCrYwOIhVDVt3cC6kasEYLI/3D9
8I+yRspHp8rwX98MCJc1aicA0U43+nozsIZlYrAaJHx7n77eXdRMKH98Q//6JMhYDRMSkBu+HSvq
Y1WiVKk+Z9bvL3XQZVMBYntu7iwbGDVLIHKVn6IDayyRNVFNP56L0vsLjYYt+9xYmYNRMSmVaqfj
/3XebJhjYZqWriinc/P9TcJTSfnsOFmwN9KjGcLuH4v+xRFp4b5Nhm1QVP7x7XdWTjzOw9mhsj6W
WFjEim8GSlTU6N/KBvX149fx/XtHmfRQWaQ5cPY8KGNF4nFLyutI4amurEvCkk751LtbEELVzg6X
qSdqZKKq+nabzeQtELSfWCvHt+DdxY2AsGR2srPKCITLpiUIvJS3wyVrTJCAj8Qpc5aOn/eOlgKl
ntOh9dfDBFptpkq7Shtqhy82REMbExpQuSWDfvp6f68AT+bc2ICOOyRzSlJs/sev15PAqUBGKdgQ
3+kkKHSJzw4RqBFxf9Sj3jwaTXOsGuy4VJePk/DucmfSOv34ev71dcBmQMNqqKS9mTMQJ9HDYIZO
s/2OdoHTgXj2W6CM8eMbKpO/yZbQMzAoH50e/7vbCBQAM+c+fuoHnHeyJhnM44tt0DTGlsE+qz6/
Fe/u7p8rKOe2WjkIqI9QnNZPWfHruAjkDS8/9Wrtf5Eo/olV8gOghcxv+PCE3/IeixcgsH/5A88g
i98OcEJdDWCEAZn06gcHONdx6F/hXf98VZh4gqa9+OYzVO3pc06/frrB3370q896vqvnf1x5j/kh
/4ZB0ROy7HSZV4cIDNh/xw9ufviwyw8Pj4X7Clz1hCf49YJ+g677EQz94fh5FR++uYfwrY84ovLO
/giEWqOXV35Ew5w77MRzD/nLYY+N1XOHXR3y7hAfXg58akmcPbIX/e5Mnwr/537ExSGKqg//dYjS
v3/YHAo38l7NEKW+IVU491M2hzwGYxm8nqRjwfLssVkK4U8DPxW/zh14ewgK9/DQPD6mzzPwtBEc
6+znjn55eHC7t5fpsWhz7gdcP3hc/ssrP+V95w68qx6qb+5jnnevBj/mU+cPHvuHr68HfspRzh34
5uAfitI9vIKbDrnZv+H1vvWCwHu1YZ2i6nMv+u4QeeGHq8ND9XJGTtHquYN/LMtD/tYmfkIinzv+
58ei/DB5jJ1D+Orqj8HWuaNfHtjM2bDK/NU7fkLPnjv6svIZvXx53T+QB2ePnby64h/AjnPH5eA/
RIf4wyF++HDlfUu+8nTXRchfi9f3cUJVnv15fxQIDDnFEb537sdcenhQvQ4HTgkLaeS5g9/leC69
foN+zYbOHXx2eCAQe3ocB4eHsTrUj6H3fNFPZ8kPcN+5n3XFJwyP+qfRh2bYv2GaLg/xME9vDE6y
c+6lXz46RJOH7tWq4CmcGnnnDj97DN2fJ32AmIOaOHvoH+sNDa/n4U7PdfgI+fnf3qR+/Kloe8qJ
9eDx9ryO5J9m599xdCHycihLr/jNJ/yKujx3lp7OmUMw3MjzfDzN0ekTyBLP/YQLjoLfHZ9ixLnj
3z2ytJyfY/xfu4vnjr89PDA/z9c5TM6bMK8//pi3Mskf/Kff5pfPnJ23fu118jz8xLfw8ZD/838A
AAD//w==</cx:binary>
              </cx:geoCache>
            </cx:geography>
          </cx:layoutPr>
        </cx:series>
      </cx:plotAreaRegion>
    </cx:plotArea>
    <cx:legend pos="r" align="min"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30000"/>
          </a:schemeClr>
        </a:solidFill>
        <a:round/>
      </a:ln>
    </cs:spPr>
  </cs:gridlineMajor>
  <cs:gridlineMinor>
    <cs:lnRef idx="0"/>
    <cs:fillRef idx="0"/>
    <cs:effectRef idx="0"/>
    <cs:fontRef idx="minor">
      <a:schemeClr val="lt1"/>
    </cs:fontRef>
    <cs:spPr>
      <a:ln>
        <a:solidFill>
          <a:schemeClr val="lt1">
            <a:lumMod val="95000"/>
            <a:alpha val="3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12/7/2022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4/relationships/chartEx" Target="../charts/chartEx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latin typeface="Times New Roman" panose="02020603050405020304" pitchFamily="18" charset="0"/>
                <a:cs typeface="Times New Roman" panose="02020603050405020304" pitchFamily="18" charset="0"/>
              </a:rPr>
              <a:t>Analysis Of COVID-19 Data</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5188526" cy="805597"/>
          </a:xfrm>
        </p:spPr>
        <p:txBody>
          <a:bodyPr>
            <a:normAutofit/>
          </a:bodyPr>
          <a:lstStyle/>
          <a:p>
            <a:r>
              <a:rPr lang="en-US" sz="900" dirty="0">
                <a:latin typeface="Times New Roman" panose="02020603050405020304" pitchFamily="18" charset="0"/>
                <a:cs typeface="Times New Roman" panose="02020603050405020304" pitchFamily="18" charset="0"/>
              </a:rPr>
              <a:t>Manish Hemnani</a:t>
            </a:r>
          </a:p>
          <a:p>
            <a:r>
              <a:rPr lang="en-US" sz="900" dirty="0">
                <a:latin typeface="Times New Roman" panose="02020603050405020304" pitchFamily="18" charset="0"/>
                <a:cs typeface="Times New Roman" panose="02020603050405020304" pitchFamily="18" charset="0"/>
              </a:rPr>
              <a:t>Piyush Prakash</a:t>
            </a:r>
          </a:p>
          <a:p>
            <a:r>
              <a:rPr lang="en-US" sz="900" dirty="0">
                <a:latin typeface="Times New Roman" panose="02020603050405020304" pitchFamily="18" charset="0"/>
                <a:cs typeface="Times New Roman" panose="02020603050405020304" pitchFamily="18" charset="0"/>
              </a:rPr>
              <a:t>Avinash Kumar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Chart 27">
            <a:extLst>
              <a:ext uri="{FF2B5EF4-FFF2-40B4-BE49-F238E27FC236}">
                <a16:creationId xmlns:a16="http://schemas.microsoft.com/office/drawing/2014/main" id="{00000000-0008-0000-0300-000006000000}"/>
              </a:ext>
            </a:extLst>
          </p:cNvPr>
          <p:cNvGraphicFramePr>
            <a:graphicFrameLocks/>
          </p:cNvGraphicFramePr>
          <p:nvPr>
            <p:extLst>
              <p:ext uri="{D42A27DB-BD31-4B8C-83A1-F6EECF244321}">
                <p14:modId xmlns:p14="http://schemas.microsoft.com/office/powerpoint/2010/main" val="3301016023"/>
              </p:ext>
            </p:extLst>
          </p:nvPr>
        </p:nvGraphicFramePr>
        <p:xfrm>
          <a:off x="3349869" y="300403"/>
          <a:ext cx="8193260" cy="511565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2680315-C83A-48E0-AD59-610377D8F63F}"/>
              </a:ext>
            </a:extLst>
          </p:cNvPr>
          <p:cNvSpPr txBox="1"/>
          <p:nvPr/>
        </p:nvSpPr>
        <p:spPr>
          <a:xfrm>
            <a:off x="650631" y="5503985"/>
            <a:ext cx="8934369"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Graph for Karnataka, shows that the testing Count was the higher in Bengaluru Urban.</a:t>
            </a:r>
          </a:p>
          <a:p>
            <a:r>
              <a:rPr lang="en-US" dirty="0">
                <a:latin typeface="Times New Roman" panose="02020603050405020304" pitchFamily="18" charset="0"/>
                <a:cs typeface="Times New Roman" panose="02020603050405020304" pitchFamily="18" charset="0"/>
              </a:rPr>
              <a:t>Similarly, for each state district wise data has been plotted which can be referenced with the </a:t>
            </a:r>
          </a:p>
          <a:p>
            <a:r>
              <a:rPr lang="en-US" dirty="0">
                <a:latin typeface="Times New Roman" panose="02020603050405020304" pitchFamily="18" charset="0"/>
                <a:cs typeface="Times New Roman" panose="02020603050405020304" pitchFamily="18" charset="0"/>
              </a:rPr>
              <a:t>Help of dashboard Created.</a:t>
            </a:r>
          </a:p>
        </p:txBody>
      </p:sp>
    </p:spTree>
    <p:extLst>
      <p:ext uri="{BB962C8B-B14F-4D97-AF65-F5344CB8AC3E}">
        <p14:creationId xmlns:p14="http://schemas.microsoft.com/office/powerpoint/2010/main" val="139633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00000000-0008-0000-0500-000003000000}"/>
              </a:ext>
            </a:extLst>
          </p:cNvPr>
          <p:cNvGraphicFramePr>
            <a:graphicFrameLocks/>
          </p:cNvGraphicFramePr>
          <p:nvPr>
            <p:extLst>
              <p:ext uri="{D42A27DB-BD31-4B8C-83A1-F6EECF244321}">
                <p14:modId xmlns:p14="http://schemas.microsoft.com/office/powerpoint/2010/main" val="2638822641"/>
              </p:ext>
            </p:extLst>
          </p:nvPr>
        </p:nvGraphicFramePr>
        <p:xfrm>
          <a:off x="79570" y="1"/>
          <a:ext cx="12032859" cy="6673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559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 name="Chart 80">
            <a:extLst>
              <a:ext uri="{FF2B5EF4-FFF2-40B4-BE49-F238E27FC236}">
                <a16:creationId xmlns:a16="http://schemas.microsoft.com/office/drawing/2014/main" id="{201DD1B4-1741-4D5C-84D3-B825ABA3E6E2}"/>
              </a:ext>
            </a:extLst>
          </p:cNvPr>
          <p:cNvGraphicFramePr>
            <a:graphicFrameLocks/>
          </p:cNvGraphicFramePr>
          <p:nvPr>
            <p:extLst>
              <p:ext uri="{D42A27DB-BD31-4B8C-83A1-F6EECF244321}">
                <p14:modId xmlns:p14="http://schemas.microsoft.com/office/powerpoint/2010/main" val="931051781"/>
              </p:ext>
            </p:extLst>
          </p:nvPr>
        </p:nvGraphicFramePr>
        <p:xfrm>
          <a:off x="1663431" y="749030"/>
          <a:ext cx="9153726" cy="5680953"/>
        </p:xfrm>
        <a:graphic>
          <a:graphicData uri="http://schemas.openxmlformats.org/drawingml/2006/chart">
            <c:chart xmlns:c="http://schemas.openxmlformats.org/drawingml/2006/chart" xmlns:r="http://schemas.openxmlformats.org/officeDocument/2006/relationships" r:id="rId2"/>
          </a:graphicData>
        </a:graphic>
      </p:graphicFrame>
      <p:sp>
        <p:nvSpPr>
          <p:cNvPr id="83" name="TextBox 82">
            <a:extLst>
              <a:ext uri="{FF2B5EF4-FFF2-40B4-BE49-F238E27FC236}">
                <a16:creationId xmlns:a16="http://schemas.microsoft.com/office/drawing/2014/main" id="{E7C4A432-EABC-4979-8951-A4C57907553B}"/>
              </a:ext>
            </a:extLst>
          </p:cNvPr>
          <p:cNvSpPr txBox="1"/>
          <p:nvPr/>
        </p:nvSpPr>
        <p:spPr>
          <a:xfrm>
            <a:off x="3193105" y="749030"/>
            <a:ext cx="6094378" cy="430887"/>
          </a:xfrm>
          <a:prstGeom prst="rect">
            <a:avLst/>
          </a:prstGeom>
          <a:noFill/>
        </p:spPr>
        <p:txBody>
          <a:bodyPr wrap="square">
            <a:spAutoFit/>
          </a:bodyPr>
          <a:lstStyle/>
          <a:p>
            <a:pPr algn="ctr" rtl="0">
              <a:defRPr sz="2200" b="1" i="0" u="none" strike="noStrike" kern="1200" cap="all" spc="50" baseline="0">
                <a:solidFill>
                  <a:prstClr val="white">
                    <a:lumMod val="65000"/>
                    <a:lumOff val="35000"/>
                  </a:prstClr>
                </a:solidFill>
                <a:latin typeface="+mn-lt"/>
                <a:ea typeface="+mn-ea"/>
                <a:cs typeface="+mn-cs"/>
              </a:defRPr>
            </a:pPr>
            <a:r>
              <a:rPr lang="en-US" dirty="0"/>
              <a:t>No</a:t>
            </a:r>
            <a:r>
              <a:rPr lang="en-US" baseline="0" dirty="0"/>
              <a:t> of cases For each month of 2020</a:t>
            </a:r>
          </a:p>
        </p:txBody>
      </p:sp>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66893B29-E665-9A40-CDA5-D168C316FCCB}"/>
              </a:ext>
            </a:extLst>
          </p:cNvPr>
          <p:cNvSpPr>
            <a:spLocks noGrp="1"/>
          </p:cNvSpPr>
          <p:nvPr>
            <p:ph type="title"/>
          </p:nvPr>
        </p:nvSpPr>
        <p:spPr>
          <a:xfrm>
            <a:off x="838200" y="365125"/>
            <a:ext cx="10515600" cy="1325563"/>
          </a:xfrm>
        </p:spPr>
        <p:txBody>
          <a:bodyPr/>
          <a:lstStyle/>
          <a:p>
            <a:r>
              <a:rPr lang="en-US" dirty="0"/>
              <a:t>Insight on Total Number of Confirmed and Deceased Cases</a:t>
            </a:r>
          </a:p>
        </p:txBody>
      </p:sp>
      <p:graphicFrame>
        <p:nvGraphicFramePr>
          <p:cNvPr id="19" name="Chart 18">
            <a:extLst>
              <a:ext uri="{FF2B5EF4-FFF2-40B4-BE49-F238E27FC236}">
                <a16:creationId xmlns:a16="http://schemas.microsoft.com/office/drawing/2014/main" id="{8F3DDF65-F017-4748-8FCE-AC94716E0796}"/>
              </a:ext>
            </a:extLst>
          </p:cNvPr>
          <p:cNvGraphicFramePr>
            <a:graphicFrameLocks/>
          </p:cNvGraphicFramePr>
          <p:nvPr>
            <p:extLst>
              <p:ext uri="{D42A27DB-BD31-4B8C-83A1-F6EECF244321}">
                <p14:modId xmlns:p14="http://schemas.microsoft.com/office/powerpoint/2010/main" val="1365929001"/>
              </p:ext>
            </p:extLst>
          </p:nvPr>
        </p:nvGraphicFramePr>
        <p:xfrm>
          <a:off x="165371" y="2111607"/>
          <a:ext cx="11799650" cy="4483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5EE622F5-D840-7A3E-50EC-C275314B8DEF}"/>
              </a:ext>
            </a:extLst>
          </p:cNvPr>
          <p:cNvSpPr>
            <a:spLocks noGrp="1"/>
          </p:cNvSpPr>
          <p:nvPr>
            <p:ph type="title"/>
          </p:nvPr>
        </p:nvSpPr>
        <p:spPr>
          <a:xfrm>
            <a:off x="838200" y="365125"/>
            <a:ext cx="10515600" cy="1325563"/>
          </a:xfrm>
        </p:spPr>
        <p:txBody>
          <a:bodyPr/>
          <a:lstStyle/>
          <a:p>
            <a:r>
              <a:rPr lang="en-US" dirty="0"/>
              <a:t>INSIGHT ON TOTAL NUMBER OF TESTED AND VACCINATED CASES</a:t>
            </a:r>
          </a:p>
        </p:txBody>
      </p:sp>
      <p:graphicFrame>
        <p:nvGraphicFramePr>
          <p:cNvPr id="9" name="Chart 8">
            <a:extLst>
              <a:ext uri="{FF2B5EF4-FFF2-40B4-BE49-F238E27FC236}">
                <a16:creationId xmlns:a16="http://schemas.microsoft.com/office/drawing/2014/main" id="{EDEEC3E9-E4DD-481F-86C1-A59641558675}"/>
              </a:ext>
            </a:extLst>
          </p:cNvPr>
          <p:cNvGraphicFramePr>
            <a:graphicFrameLocks/>
          </p:cNvGraphicFramePr>
          <p:nvPr>
            <p:extLst>
              <p:ext uri="{D42A27DB-BD31-4B8C-83A1-F6EECF244321}">
                <p14:modId xmlns:p14="http://schemas.microsoft.com/office/powerpoint/2010/main" val="93228309"/>
              </p:ext>
            </p:extLst>
          </p:nvPr>
        </p:nvGraphicFramePr>
        <p:xfrm>
          <a:off x="282103" y="1488332"/>
          <a:ext cx="11741284" cy="5175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365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FE1D589-1899-4CA9-86FE-32F35E87068C}"/>
              </a:ext>
            </a:extLst>
          </p:cNvPr>
          <p:cNvPicPr>
            <a:picLocks noChangeAspect="1"/>
          </p:cNvPicPr>
          <p:nvPr/>
        </p:nvPicPr>
        <p:blipFill>
          <a:blip r:embed="rId2"/>
          <a:stretch>
            <a:fillRect/>
          </a:stretch>
        </p:blipFill>
        <p:spPr>
          <a:xfrm>
            <a:off x="123512" y="732813"/>
            <a:ext cx="11944975" cy="5392373"/>
          </a:xfrm>
          <a:prstGeom prst="rect">
            <a:avLst/>
          </a:prstGeom>
        </p:spPr>
      </p:pic>
      <p:sp>
        <p:nvSpPr>
          <p:cNvPr id="8" name="TextBox 7">
            <a:extLst>
              <a:ext uri="{FF2B5EF4-FFF2-40B4-BE49-F238E27FC236}">
                <a16:creationId xmlns:a16="http://schemas.microsoft.com/office/drawing/2014/main" id="{32C41881-FF69-74B6-4C93-E7360A73444B}"/>
              </a:ext>
            </a:extLst>
          </p:cNvPr>
          <p:cNvSpPr txBox="1"/>
          <p:nvPr/>
        </p:nvSpPr>
        <p:spPr>
          <a:xfrm>
            <a:off x="3069202" y="144731"/>
            <a:ext cx="6073985" cy="461665"/>
          </a:xfrm>
          <a:prstGeom prst="rect">
            <a:avLst/>
          </a:prstGeom>
          <a:noFill/>
        </p:spPr>
        <p:txBody>
          <a:bodyPr wrap="square">
            <a:spAutoFit/>
          </a:bodyPr>
          <a:lstStyle/>
          <a:p>
            <a:pPr algn="ctr" rtl="0">
              <a:defRPr sz="2200" b="1" i="0" u="none" strike="noStrike" kern="1200" cap="all" spc="50" baseline="0">
                <a:solidFill>
                  <a:prstClr val="white">
                    <a:lumMod val="65000"/>
                    <a:lumOff val="35000"/>
                  </a:prstClr>
                </a:solidFill>
                <a:latin typeface="+mn-lt"/>
                <a:ea typeface="+mn-ea"/>
                <a:cs typeface="+mn-cs"/>
              </a:defRPr>
            </a:pPr>
            <a:r>
              <a:rPr lang="en-US" sz="2400" dirty="0"/>
              <a:t>Excel dashboard</a:t>
            </a:r>
            <a:endParaRPr lang="en-US" sz="2400" baseline="0" dirty="0"/>
          </a:p>
        </p:txBody>
      </p:sp>
    </p:spTree>
    <p:extLst>
      <p:ext uri="{BB962C8B-B14F-4D97-AF65-F5344CB8AC3E}">
        <p14:creationId xmlns:p14="http://schemas.microsoft.com/office/powerpoint/2010/main" val="1950972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Data Extraction and Sanitization</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With the help of one of the most powerful tool, named python  </a:t>
            </a:r>
          </a:p>
          <a:p>
            <a:r>
              <a:rPr lang="en-US" dirty="0"/>
              <a:t>We extracted the data from the source file and the same tool helped us achieve our dataset in usable format.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Data Manipulation</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Data was Manipulated with help of SQL, which not only gave up power to select the required data, but it helped us in maintain a uniform Structure throughout the process.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Data Visualization</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With the help of Microsoft Excel, we were able to achieve insights and visualize them in Real time with different changing Parameters.</a:t>
            </a:r>
          </a:p>
        </p:txBody>
      </p:sp>
    </p:spTree>
    <p:extLst>
      <p:ext uri="{BB962C8B-B14F-4D97-AF65-F5344CB8AC3E}">
        <p14:creationId xmlns:p14="http://schemas.microsoft.com/office/powerpoint/2010/main" val="142942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00843B5-DD52-0B12-3762-8F7245C42268}"/>
              </a:ext>
            </a:extLst>
          </p:cNvPr>
          <p:cNvSpPr txBox="1">
            <a:spLocks/>
          </p:cNvSpPr>
          <p:nvPr/>
        </p:nvSpPr>
        <p:spPr>
          <a:xfrm>
            <a:off x="2533815" y="1607785"/>
            <a:ext cx="7007750" cy="29562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sz="6600" dirty="0"/>
              <a:t>THANK YOU</a:t>
            </a:r>
          </a:p>
        </p:txBody>
      </p:sp>
    </p:spTree>
    <p:extLst>
      <p:ext uri="{BB962C8B-B14F-4D97-AF65-F5344CB8AC3E}">
        <p14:creationId xmlns:p14="http://schemas.microsoft.com/office/powerpoint/2010/main" val="4047082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Challenges</a:t>
            </a:r>
          </a:p>
          <a:p>
            <a:r>
              <a:rPr lang="en-US" dirty="0"/>
              <a:t>Dashboard Description</a:t>
            </a:r>
          </a:p>
          <a:p>
            <a:r>
              <a:rPr lang="en-US" dirty="0"/>
              <a:t>Outcomes</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006642"/>
          </a:xfrm>
        </p:spPr>
        <p:txBody>
          <a:bodyPr/>
          <a:lstStyle/>
          <a:p>
            <a:r>
              <a:rPr lang="en-US" dirty="0">
                <a:latin typeface="Times New Roman" panose="02020603050405020304" pitchFamily="18" charset="0"/>
                <a:cs typeface="Times New Roman" panose="02020603050405020304" pitchFamily="18" charset="0"/>
              </a:rPr>
              <a:t>Covid-19 has major impact on India, with most of the population ​affected by it. And this project was done to extract the Gist of the data provided by the Government of India, and draw Insight based on different parameter present in 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505299"/>
          </a:xfrm>
        </p:spPr>
        <p:txBody>
          <a:bodyPr>
            <a:noAutofit/>
          </a:bodyPr>
          <a:lstStyle/>
          <a:p>
            <a:pPr marL="285750" indent="-285750">
              <a:buFont typeface="Arial" panose="020B0604020202020204" pitchFamily="34" charset="0"/>
              <a:buChar char="•"/>
            </a:pPr>
            <a:r>
              <a:rPr lang="en-US" sz="1400" dirty="0"/>
              <a:t>Understand the data.</a:t>
            </a:r>
          </a:p>
          <a:p>
            <a:pPr marL="285750" indent="-285750">
              <a:buFont typeface="Arial" panose="020B0604020202020204" pitchFamily="34" charset="0"/>
              <a:buChar char="•"/>
            </a:pPr>
            <a:r>
              <a:rPr lang="en-US" sz="1400" dirty="0"/>
              <a:t>Convert Data in a Usable Format (using Python)</a:t>
            </a:r>
          </a:p>
          <a:p>
            <a:pPr marL="285750" indent="-285750">
              <a:buFont typeface="Arial" panose="020B0604020202020204" pitchFamily="34" charset="0"/>
              <a:buChar char="•"/>
            </a:pPr>
            <a:r>
              <a:rPr lang="en-US" sz="1400" dirty="0"/>
              <a:t>Design Dataset which can give useful insight (Using SQL)</a:t>
            </a:r>
          </a:p>
          <a:p>
            <a:pPr marL="285750" indent="-285750">
              <a:buFont typeface="Arial" panose="020B0604020202020204" pitchFamily="34" charset="0"/>
              <a:buChar char="•"/>
            </a:pPr>
            <a:r>
              <a:rPr lang="en-US" sz="1400" dirty="0"/>
              <a:t>Visualize data to see different trends (Using Excel)</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665018" y="348499"/>
            <a:ext cx="10515600" cy="1325563"/>
          </a:xfrm>
        </p:spPr>
        <p:txBody>
          <a:bodyPr/>
          <a:lstStyle/>
          <a:p>
            <a:r>
              <a:rPr lang="en-US" dirty="0">
                <a:latin typeface="Times New Roman" panose="02020603050405020304" pitchFamily="18" charset="0"/>
                <a:cs typeface="Times New Roman" panose="02020603050405020304" pitchFamily="18" charset="0"/>
              </a:rPr>
              <a:t>Challenges Faced</a:t>
            </a:r>
          </a:p>
        </p:txBody>
      </p:sp>
      <p:sp>
        <p:nvSpPr>
          <p:cNvPr id="6" name="TextBox 5">
            <a:extLst>
              <a:ext uri="{FF2B5EF4-FFF2-40B4-BE49-F238E27FC236}">
                <a16:creationId xmlns:a16="http://schemas.microsoft.com/office/drawing/2014/main" id="{D1485CB2-3161-454A-B925-B2C169327613}"/>
              </a:ext>
            </a:extLst>
          </p:cNvPr>
          <p:cNvSpPr txBox="1"/>
          <p:nvPr/>
        </p:nvSpPr>
        <p:spPr>
          <a:xfrm>
            <a:off x="665018" y="1953491"/>
            <a:ext cx="11039302"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Due to huge amount of data, It was difficult to segregate the data into usable format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Handling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Creation, and figuring out which table to use to draw insight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Selection of type of Graph, which can display the data in most accurate way possible.</a:t>
            </a:r>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10;&#10;Description automatically generated">
            <a:extLst>
              <a:ext uri="{FF2B5EF4-FFF2-40B4-BE49-F238E27FC236}">
                <a16:creationId xmlns:a16="http://schemas.microsoft.com/office/drawing/2014/main" id="{5583C36E-B7C7-4F40-B4E2-11032F9611CF}"/>
              </a:ext>
            </a:extLst>
          </p:cNvPr>
          <p:cNvPicPr>
            <a:picLocks noChangeAspect="1"/>
          </p:cNvPicPr>
          <p:nvPr/>
        </p:nvPicPr>
        <p:blipFill>
          <a:blip r:embed="rId2"/>
          <a:stretch>
            <a:fillRect/>
          </a:stretch>
        </p:blipFill>
        <p:spPr>
          <a:xfrm>
            <a:off x="4860175" y="1848999"/>
            <a:ext cx="6638676" cy="4953342"/>
          </a:xfrm>
          <a:prstGeom prst="rect">
            <a:avLst/>
          </a:prstGeom>
        </p:spPr>
      </p:pic>
      <p:sp>
        <p:nvSpPr>
          <p:cNvPr id="12" name="TextBox 11">
            <a:extLst>
              <a:ext uri="{FF2B5EF4-FFF2-40B4-BE49-F238E27FC236}">
                <a16:creationId xmlns:a16="http://schemas.microsoft.com/office/drawing/2014/main" id="{2A0FD2A4-36CC-4523-8A29-B774BBA2D16E}"/>
              </a:ext>
            </a:extLst>
          </p:cNvPr>
          <p:cNvSpPr txBox="1"/>
          <p:nvPr/>
        </p:nvSpPr>
        <p:spPr>
          <a:xfrm>
            <a:off x="6767283" y="1144954"/>
            <a:ext cx="41065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Table Attributes</a:t>
            </a:r>
            <a:endParaRPr lang="en-US" sz="3200"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2FF5-2A60-45CA-A75F-8D4F2E5B22D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5B7FE5BC-1D12-46BC-AF21-5D0D892D470F}"/>
              </a:ext>
            </a:extLst>
          </p:cNvPr>
          <p:cNvSpPr>
            <a:spLocks noGrp="1"/>
          </p:cNvSpPr>
          <p:nvPr>
            <p:ph type="body" sz="quarter" idx="13"/>
          </p:nvPr>
        </p:nvSpPr>
        <p:spPr/>
        <p:txBody>
          <a:bodyPr>
            <a:normAutofit/>
          </a:bodyPr>
          <a:lstStyle/>
          <a:p>
            <a:r>
              <a:rPr lang="en-US" dirty="0">
                <a:latin typeface="Times New Roman" panose="02020603050405020304" pitchFamily="18" charset="0"/>
                <a:cs typeface="Times New Roman" panose="02020603050405020304" pitchFamily="18" charset="0"/>
              </a:rPr>
              <a:t>Weekly Evolution</a:t>
            </a:r>
          </a:p>
        </p:txBody>
      </p:sp>
      <p:sp>
        <p:nvSpPr>
          <p:cNvPr id="4" name="Text Placeholder 3">
            <a:extLst>
              <a:ext uri="{FF2B5EF4-FFF2-40B4-BE49-F238E27FC236}">
                <a16:creationId xmlns:a16="http://schemas.microsoft.com/office/drawing/2014/main" id="{128D7BC7-FF44-4679-9362-C88E198515D2}"/>
              </a:ext>
            </a:extLst>
          </p:cNvPr>
          <p:cNvSpPr>
            <a:spLocks noGrp="1"/>
          </p:cNvSpPr>
          <p:nvPr>
            <p:ph type="body" sz="quarter" idx="14"/>
          </p:nvPr>
        </p:nvSpPr>
        <p:spPr/>
        <p:txBody>
          <a:bodyPr/>
          <a:lstStyle/>
          <a:p>
            <a:r>
              <a:rPr lang="en-US" dirty="0">
                <a:latin typeface="Times New Roman" panose="02020603050405020304" pitchFamily="18" charset="0"/>
                <a:cs typeface="Times New Roman" panose="02020603050405020304" pitchFamily="18" charset="0"/>
              </a:rPr>
              <a:t>Categorization</a:t>
            </a:r>
          </a:p>
        </p:txBody>
      </p:sp>
      <p:sp>
        <p:nvSpPr>
          <p:cNvPr id="5" name="Text Placeholder 4">
            <a:extLst>
              <a:ext uri="{FF2B5EF4-FFF2-40B4-BE49-F238E27FC236}">
                <a16:creationId xmlns:a16="http://schemas.microsoft.com/office/drawing/2014/main" id="{57976305-2DE2-4F1C-87B5-3E812C7F3385}"/>
              </a:ext>
            </a:extLst>
          </p:cNvPr>
          <p:cNvSpPr>
            <a:spLocks noGrp="1"/>
          </p:cNvSpPr>
          <p:nvPr>
            <p:ph type="body" sz="quarter" idx="15"/>
          </p:nvPr>
        </p:nvSpPr>
        <p:spPr/>
        <p:txBody>
          <a:bodyPr>
            <a:normAutofit fontScale="92500"/>
          </a:bodyPr>
          <a:lstStyle/>
          <a:p>
            <a:r>
              <a:rPr lang="en-US" dirty="0">
                <a:latin typeface="Times New Roman" panose="02020603050405020304" pitchFamily="18" charset="0"/>
                <a:cs typeface="Times New Roman" panose="02020603050405020304" pitchFamily="18" charset="0"/>
              </a:rPr>
              <a:t>Delta 7 Comparison</a:t>
            </a:r>
          </a:p>
        </p:txBody>
      </p:sp>
      <p:sp>
        <p:nvSpPr>
          <p:cNvPr id="6" name="Text Placeholder 5">
            <a:extLst>
              <a:ext uri="{FF2B5EF4-FFF2-40B4-BE49-F238E27FC236}">
                <a16:creationId xmlns:a16="http://schemas.microsoft.com/office/drawing/2014/main" id="{BD1959B7-FD3D-469E-B035-183EC8413161}"/>
              </a:ext>
            </a:extLst>
          </p:cNvPr>
          <p:cNvSpPr>
            <a:spLocks noGrp="1"/>
          </p:cNvSpPr>
          <p:nvPr>
            <p:ph type="body" sz="quarter" idx="16"/>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Monthly categorization</a:t>
            </a:r>
          </a:p>
        </p:txBody>
      </p:sp>
      <p:sp>
        <p:nvSpPr>
          <p:cNvPr id="7" name="Text Placeholder 6">
            <a:extLst>
              <a:ext uri="{FF2B5EF4-FFF2-40B4-BE49-F238E27FC236}">
                <a16:creationId xmlns:a16="http://schemas.microsoft.com/office/drawing/2014/main" id="{62A9D3D1-5B77-4FBF-BCAE-C6CAF4945166}"/>
              </a:ext>
            </a:extLst>
          </p:cNvPr>
          <p:cNvSpPr>
            <a:spLocks noGrp="1"/>
          </p:cNvSpPr>
          <p:nvPr>
            <p:ph type="body" sz="quarter" idx="17"/>
          </p:nvPr>
        </p:nvSpPr>
        <p:spPr/>
        <p:txBody>
          <a:bodyPr/>
          <a:lstStyle/>
          <a:p>
            <a:r>
              <a:rPr lang="en-US" dirty="0">
                <a:latin typeface="Times New Roman" panose="02020603050405020304" pitchFamily="18" charset="0"/>
                <a:cs typeface="Times New Roman" panose="02020603050405020304" pitchFamily="18" charset="0"/>
              </a:rPr>
              <a:t>With the help of time series data, An evolution of Covid-19 cases was plotted, which includes data related to (Confirmed, recovered, deceased, vaccinated)</a:t>
            </a:r>
          </a:p>
        </p:txBody>
      </p:sp>
      <p:sp>
        <p:nvSpPr>
          <p:cNvPr id="8" name="Text Placeholder 7">
            <a:extLst>
              <a:ext uri="{FF2B5EF4-FFF2-40B4-BE49-F238E27FC236}">
                <a16:creationId xmlns:a16="http://schemas.microsoft.com/office/drawing/2014/main" id="{8BD2C579-A4F9-4CBE-9275-9B713C48A67B}"/>
              </a:ext>
            </a:extLst>
          </p:cNvPr>
          <p:cNvSpPr>
            <a:spLocks noGrp="1"/>
          </p:cNvSpPr>
          <p:nvPr>
            <p:ph type="body" sz="quarter" idx="18"/>
          </p:nvPr>
        </p:nvSpPr>
        <p:spPr>
          <a:xfrm>
            <a:off x="5038783" y="2584097"/>
            <a:ext cx="5102680" cy="1010842"/>
          </a:xfrm>
        </p:spPr>
        <p:txBody>
          <a:bodyPr>
            <a:normAutofit lnSpcReduction="10000"/>
          </a:bodyPr>
          <a:lstStyle/>
          <a:p>
            <a:r>
              <a:rPr lang="en-US" dirty="0">
                <a:latin typeface="Times New Roman" panose="02020603050405020304" pitchFamily="18" charset="0"/>
                <a:cs typeface="Times New Roman" panose="02020603050405020304" pitchFamily="18" charset="0"/>
              </a:rPr>
              <a:t>In this every state is categorized in 5 different category, based on testing ratio. </a:t>
            </a:r>
          </a:p>
          <a:p>
            <a:r>
              <a:rPr lang="en-US" dirty="0">
                <a:latin typeface="Times New Roman" panose="02020603050405020304" pitchFamily="18" charset="0"/>
                <a:cs typeface="Times New Roman" panose="02020603050405020304" pitchFamily="18" charset="0"/>
              </a:rPr>
              <a:t>Formula (</a:t>
            </a:r>
            <a:r>
              <a:rPr lang="en-US" dirty="0">
                <a:solidFill>
                  <a:srgbClr val="EB5757"/>
                </a:solidFill>
                <a:effectLst/>
                <a:latin typeface="Times New Roman" panose="02020603050405020304" pitchFamily="18" charset="0"/>
                <a:cs typeface="Times New Roman" panose="02020603050405020304" pitchFamily="18" charset="0"/>
              </a:rPr>
              <a:t>testing ratio(tr) = (number of tests done) / (population)</a:t>
            </a:r>
            <a:r>
              <a:rPr lang="en-US"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252DB1BC-3388-4038-A968-021646373F1F}"/>
              </a:ext>
            </a:extLst>
          </p:cNvPr>
          <p:cNvSpPr>
            <a:spLocks noGrp="1"/>
          </p:cNvSpPr>
          <p:nvPr>
            <p:ph type="body" sz="quarter" idx="19"/>
          </p:nvPr>
        </p:nvSpPr>
        <p:spPr/>
        <p:txBody>
          <a:bodyPr/>
          <a:lstStyle/>
          <a:p>
            <a:r>
              <a:rPr lang="en-US" dirty="0">
                <a:latin typeface="Times New Roman" panose="02020603050405020304" pitchFamily="18" charset="0"/>
                <a:cs typeface="Times New Roman" panose="02020603050405020304" pitchFamily="18" charset="0"/>
              </a:rPr>
              <a:t>This was done to get an insight of ‘No of Confirmed Cases’ with respect to ‘No of vaccinated population’ on a weekly based data.</a:t>
            </a:r>
          </a:p>
        </p:txBody>
      </p:sp>
      <p:sp>
        <p:nvSpPr>
          <p:cNvPr id="10" name="Text Placeholder 9">
            <a:extLst>
              <a:ext uri="{FF2B5EF4-FFF2-40B4-BE49-F238E27FC236}">
                <a16:creationId xmlns:a16="http://schemas.microsoft.com/office/drawing/2014/main" id="{EAC0F78B-758E-4534-BED6-EB7CD7332071}"/>
              </a:ext>
            </a:extLst>
          </p:cNvPr>
          <p:cNvSpPr>
            <a:spLocks noGrp="1"/>
          </p:cNvSpPr>
          <p:nvPr>
            <p:ph type="body" sz="quarter" idx="20"/>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This was done in accordance to get the monthly data of total number of Covid19 cases, and to find out which month was most devasting for India.</a:t>
            </a:r>
          </a:p>
          <a:p>
            <a:r>
              <a:rPr lang="en-US" dirty="0">
                <a:latin typeface="Times New Roman" panose="02020603050405020304" pitchFamily="18" charset="0"/>
                <a:cs typeface="Times New Roman" panose="02020603050405020304" pitchFamily="18" charset="0"/>
              </a:rPr>
              <a:t>Spoilers :- It was December of 2020</a:t>
            </a:r>
          </a:p>
        </p:txBody>
      </p:sp>
    </p:spTree>
    <p:extLst>
      <p:ext uri="{BB962C8B-B14F-4D97-AF65-F5344CB8AC3E}">
        <p14:creationId xmlns:p14="http://schemas.microsoft.com/office/powerpoint/2010/main" val="416063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557A20F-D416-FDB5-BFBE-BA8206C77AE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mc:AlternateContent xmlns:mc="http://schemas.openxmlformats.org/markup-compatibility/2006" xmlns:cx4="http://schemas.microsoft.com/office/drawing/2016/5/10/chartex">
        <mc:Choice Requires="cx4">
          <p:graphicFrame>
            <p:nvGraphicFramePr>
              <p:cNvPr id="66" name="Chart 65">
                <a:extLst>
                  <a:ext uri="{FF2B5EF4-FFF2-40B4-BE49-F238E27FC236}">
                    <a16:creationId xmlns:a16="http://schemas.microsoft.com/office/drawing/2014/main" id="{BDA52607-9900-432E-9EDB-F748CF41A364}"/>
                  </a:ext>
                </a:extLst>
              </p:cNvPr>
              <p:cNvGraphicFramePr/>
              <p:nvPr>
                <p:extLst>
                  <p:ext uri="{D42A27DB-BD31-4B8C-83A1-F6EECF244321}">
                    <p14:modId xmlns:p14="http://schemas.microsoft.com/office/powerpoint/2010/main" val="2667616250"/>
                  </p:ext>
                </p:extLst>
              </p:nvPr>
            </p:nvGraphicFramePr>
            <p:xfrm>
              <a:off x="5980233" y="136525"/>
              <a:ext cx="6100397" cy="648374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6" name="Chart 65">
                <a:extLst>
                  <a:ext uri="{FF2B5EF4-FFF2-40B4-BE49-F238E27FC236}">
                    <a16:creationId xmlns:a16="http://schemas.microsoft.com/office/drawing/2014/main" id="{BDA52607-9900-432E-9EDB-F748CF41A364}"/>
                  </a:ext>
                </a:extLst>
              </p:cNvPr>
              <p:cNvPicPr>
                <a:picLocks noGrp="1" noRot="1" noChangeAspect="1" noMove="1" noResize="1" noEditPoints="1" noAdjustHandles="1" noChangeArrowheads="1" noChangeShapeType="1"/>
              </p:cNvPicPr>
              <p:nvPr/>
            </p:nvPicPr>
            <p:blipFill>
              <a:blip r:embed="rId3"/>
              <a:stretch>
                <a:fillRect/>
              </a:stretch>
            </p:blipFill>
            <p:spPr>
              <a:xfrm>
                <a:off x="5980233" y="136525"/>
                <a:ext cx="6100397" cy="6483741"/>
              </a:xfrm>
              <a:prstGeom prst="rect">
                <a:avLst/>
              </a:prstGeom>
            </p:spPr>
          </p:pic>
        </mc:Fallback>
      </mc:AlternateContent>
      <p:sp>
        <p:nvSpPr>
          <p:cNvPr id="68" name="TextBox 67">
            <a:extLst>
              <a:ext uri="{FF2B5EF4-FFF2-40B4-BE49-F238E27FC236}">
                <a16:creationId xmlns:a16="http://schemas.microsoft.com/office/drawing/2014/main" id="{38CF28A9-3D1C-48FD-9253-8566955137AA}"/>
              </a:ext>
            </a:extLst>
          </p:cNvPr>
          <p:cNvSpPr txBox="1"/>
          <p:nvPr/>
        </p:nvSpPr>
        <p:spPr>
          <a:xfrm>
            <a:off x="228600" y="4004828"/>
            <a:ext cx="5751633"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Map shows the distribution of confirmed cases in every state of India throughout the Covid19 Period.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Maharashtra was the State which was most impacted with </a:t>
            </a:r>
          </a:p>
          <a:p>
            <a:r>
              <a:rPr lang="en-US" dirty="0">
                <a:latin typeface="Times New Roman" panose="02020603050405020304" pitchFamily="18" charset="0"/>
                <a:cs typeface="Times New Roman" panose="02020603050405020304" pitchFamily="18" charset="0"/>
              </a:rPr>
              <a:t>Covid19.</a:t>
            </a:r>
          </a:p>
        </p:txBody>
      </p:sp>
    </p:spTree>
    <p:extLst>
      <p:ext uri="{BB962C8B-B14F-4D97-AF65-F5344CB8AC3E}">
        <p14:creationId xmlns:p14="http://schemas.microsoft.com/office/powerpoint/2010/main" val="261930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2021105049"/>
              </p:ext>
            </p:extLst>
          </p:nvPr>
        </p:nvGraphicFramePr>
        <p:xfrm>
          <a:off x="3006968" y="136524"/>
          <a:ext cx="8870231" cy="63129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891908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666</TotalTime>
  <Words>529</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Times New Roman</vt:lpstr>
      <vt:lpstr>Office Theme</vt:lpstr>
      <vt:lpstr>Analysis Of COVID-19 Data</vt:lpstr>
      <vt:lpstr>Content</vt:lpstr>
      <vt:lpstr>INTRODUCTION</vt:lpstr>
      <vt:lpstr>PRIMARY GOALS</vt:lpstr>
      <vt:lpstr>Challenges Faced</vt:lpstr>
      <vt:lpstr>PowerPoint Presentation</vt:lpstr>
      <vt:lpstr>Results</vt:lpstr>
      <vt:lpstr>PowerPoint Presentation</vt:lpstr>
      <vt:lpstr>PowerPoint Presentation</vt:lpstr>
      <vt:lpstr>PowerPoint Presentation</vt:lpstr>
      <vt:lpstr>PowerPoint Presentation</vt:lpstr>
      <vt:lpstr>PowerPoint Presentation</vt:lpstr>
      <vt:lpstr>Insight on Total Number of Confirmed and Deceased Cases</vt:lpstr>
      <vt:lpstr>INSIGHT ON TOTAL NUMBER OF TESTED AND VACCINATED CASES</vt:lpstr>
      <vt:lpstr>PowerPoint Presentation</vt:lpstr>
      <vt:lpstr>HOW WE GET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COVID-19 Data</dc:title>
  <dc:creator>Piyush Prakash</dc:creator>
  <cp:lastModifiedBy>manish Hemnani</cp:lastModifiedBy>
  <cp:revision>6</cp:revision>
  <dcterms:created xsi:type="dcterms:W3CDTF">2022-12-06T09:21:32Z</dcterms:created>
  <dcterms:modified xsi:type="dcterms:W3CDTF">2022-12-06T21:43:56Z</dcterms:modified>
</cp:coreProperties>
</file>