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0" r:id="rId2"/>
  </p:sldMasterIdLst>
  <p:sldIdLst>
    <p:sldId id="257" r:id="rId3"/>
    <p:sldId id="263" r:id="rId4"/>
    <p:sldId id="264" r:id="rId5"/>
    <p:sldId id="267" r:id="rId6"/>
    <p:sldId id="268" r:id="rId7"/>
    <p:sldId id="269" r:id="rId8"/>
    <p:sldId id="270" r:id="rId9"/>
    <p:sldId id="271" r:id="rId10"/>
    <p:sldId id="266" r:id="rId11"/>
    <p:sldId id="273" r:id="rId12"/>
    <p:sldId id="274"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6DE3EC-29FF-4F51-A415-247D606E4462}" v="447" dt="2023-04-16T10:14:35.7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4/17/2023</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525735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4/17/2023</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546484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4/17/2023</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082931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4/17/2023</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414840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4/17/2023</a:t>
            </a:fld>
            <a:endParaRPr lang="en-US"/>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721538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4/17/2023</a:t>
            </a:fld>
            <a:endParaRPr lang="en-US"/>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683334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4/17/2023</a:t>
            </a:fld>
            <a:endParaRPr lang="en-US"/>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612337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4/17/2023</a:t>
            </a:fld>
            <a:endParaRPr lang="en-US"/>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8918920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4/17/2023</a:t>
            </a:fld>
            <a:endParaRPr lang="en-US"/>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82053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4/17/2023</a:t>
            </a:fld>
            <a:endParaRPr lang="en-US"/>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4151417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4/17/2023</a:t>
            </a:fld>
            <a:endParaRPr lang="en-US"/>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426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4/17/2023</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4019045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4/17/2023</a:t>
            </a:fld>
            <a:endParaRPr lang="en-US"/>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11123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4/17/2023</a:t>
            </a:fld>
            <a:endParaRPr lang="en-US"/>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2323743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4/17/2023</a:t>
            </a:fld>
            <a:endParaRPr lang="en-US"/>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969279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4/17/2023</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014669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4/17/2023</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603221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4/17/2023</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031982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4/17/2023</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978592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4/17/2023</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964336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4/17/2023</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714774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4/17/2023</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293646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4/17/2023</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226509544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7333">
          <p15:clr>
            <a:srgbClr val="5ACBF0"/>
          </p15:clr>
        </p15:guide>
        <p15:guide id="4" pos="336">
          <p15:clr>
            <a:srgbClr val="5ACBF0"/>
          </p15:clr>
        </p15:guide>
        <p15:guide id="5" orient="horz" pos="3974">
          <p15:clr>
            <a:srgbClr val="5ACBF0"/>
          </p15:clr>
        </p15:guide>
        <p15:guide id="6" orient="horz" pos="346">
          <p15:clr>
            <a:srgbClr val="5ACBF0"/>
          </p15:clr>
        </p15:guide>
        <p15:guide id="7" pos="824">
          <p15:clr>
            <a:srgbClr val="A4A3A4"/>
          </p15:clr>
        </p15:guide>
        <p15:guide id="8" pos="937">
          <p15:clr>
            <a:srgbClr val="A4A3A4"/>
          </p15:clr>
        </p15:guide>
        <p15:guide id="9" pos="1413">
          <p15:clr>
            <a:srgbClr val="A4A3A4"/>
          </p15:clr>
        </p15:guide>
        <p15:guide id="10" pos="1527">
          <p15:clr>
            <a:srgbClr val="A4A3A4"/>
          </p15:clr>
        </p15:guide>
        <p15:guide id="11" pos="2003">
          <p15:clr>
            <a:srgbClr val="A4A3A4"/>
          </p15:clr>
        </p15:guide>
        <p15:guide id="12" pos="2116">
          <p15:clr>
            <a:srgbClr val="A4A3A4"/>
          </p15:clr>
        </p15:guide>
        <p15:guide id="13" pos="2593">
          <p15:clr>
            <a:srgbClr val="A4A3A4"/>
          </p15:clr>
        </p15:guide>
        <p15:guide id="14" pos="2706">
          <p15:clr>
            <a:srgbClr val="A4A3A4"/>
          </p15:clr>
        </p15:guide>
        <p15:guide id="15" pos="3182">
          <p15:clr>
            <a:srgbClr val="A4A3A4"/>
          </p15:clr>
        </p15:guide>
        <p15:guide id="16" pos="3296">
          <p15:clr>
            <a:srgbClr val="A4A3A4"/>
          </p15:clr>
        </p15:guide>
        <p15:guide id="17" pos="3772">
          <p15:clr>
            <a:srgbClr val="A4A3A4"/>
          </p15:clr>
        </p15:guide>
        <p15:guide id="18" pos="3908">
          <p15:clr>
            <a:srgbClr val="A4A3A4"/>
          </p15:clr>
        </p15:guide>
        <p15:guide id="19" pos="4362">
          <p15:clr>
            <a:srgbClr val="A4A3A4"/>
          </p15:clr>
        </p15:guide>
        <p15:guide id="20" pos="4475">
          <p15:clr>
            <a:srgbClr val="A4A3A4"/>
          </p15:clr>
        </p15:guide>
        <p15:guide id="21" pos="4974">
          <p15:clr>
            <a:srgbClr val="A4A3A4"/>
          </p15:clr>
        </p15:guide>
        <p15:guide id="22" pos="5087">
          <p15:clr>
            <a:srgbClr val="A4A3A4"/>
          </p15:clr>
        </p15:guide>
        <p15:guide id="23" pos="5541">
          <p15:clr>
            <a:srgbClr val="A4A3A4"/>
          </p15:clr>
        </p15:guide>
        <p15:guide id="24" pos="5677">
          <p15:clr>
            <a:srgbClr val="A4A3A4"/>
          </p15:clr>
        </p15:guide>
        <p15:guide id="25" pos="6153">
          <p15:clr>
            <a:srgbClr val="A4A3A4"/>
          </p15:clr>
        </p15:guide>
        <p15:guide id="26" pos="6267">
          <p15:clr>
            <a:srgbClr val="A4A3A4"/>
          </p15:clr>
        </p15:guide>
        <p15:guide id="27" pos="6743">
          <p15:clr>
            <a:srgbClr val="A4A3A4"/>
          </p15:clr>
        </p15:guide>
        <p15:guide id="28" pos="6856">
          <p15:clr>
            <a:srgbClr val="A4A3A4"/>
          </p15:clr>
        </p15:guide>
        <p15:guide id="29" orient="horz" pos="845">
          <p15:clr>
            <a:srgbClr val="A4A3A4"/>
          </p15:clr>
        </p15:guide>
        <p15:guide id="30" orient="horz" pos="958">
          <p15:clr>
            <a:srgbClr val="A4A3A4"/>
          </p15:clr>
        </p15:guide>
        <p15:guide id="31" orient="horz" pos="1480">
          <p15:clr>
            <a:srgbClr val="A4A3A4"/>
          </p15:clr>
        </p15:guide>
        <p15:guide id="32" orient="horz" pos="1593">
          <p15:clr>
            <a:srgbClr val="A4A3A4"/>
          </p15:clr>
        </p15:guide>
        <p15:guide id="33" orient="horz" pos="2092">
          <p15:clr>
            <a:srgbClr val="A4A3A4"/>
          </p15:clr>
        </p15:guide>
        <p15:guide id="34" orient="horz" pos="2228">
          <p15:clr>
            <a:srgbClr val="A4A3A4"/>
          </p15:clr>
        </p15:guide>
        <p15:guide id="35" orient="horz" pos="2727">
          <p15:clr>
            <a:srgbClr val="A4A3A4"/>
          </p15:clr>
        </p15:guide>
        <p15:guide id="36" orient="horz" pos="2840">
          <p15:clr>
            <a:srgbClr val="A4A3A4"/>
          </p15:clr>
        </p15:guide>
        <p15:guide id="37" orient="horz" pos="3362">
          <p15:clr>
            <a:srgbClr val="A4A3A4"/>
          </p15:clr>
        </p15:guide>
        <p15:guide id="38" orient="horz" pos="347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4/17/2023</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499267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00">
          <p15:clr>
            <a:srgbClr val="F26B43"/>
          </p15:clr>
        </p15:guide>
        <p15:guide id="4" pos="7104">
          <p15:clr>
            <a:srgbClr val="F26B43"/>
          </p15:clr>
        </p15:guide>
        <p15:guide id="5" orient="horz" pos="3816">
          <p15:clr>
            <a:srgbClr val="F26B43"/>
          </p15:clr>
        </p15:guide>
        <p15:guide id="6" orient="horz" pos="552">
          <p15:clr>
            <a:srgbClr val="F26B43"/>
          </p15:clr>
        </p15:guide>
        <p15:guide id="14" pos="662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cNvSpPr>
            <a:spLocks noGrp="1"/>
          </p:cNvSpPr>
          <p:nvPr>
            <p:ph type="ctrTitle"/>
          </p:nvPr>
        </p:nvSpPr>
        <p:spPr>
          <a:xfrm>
            <a:off x="540000" y="1527380"/>
            <a:ext cx="5415723" cy="1894304"/>
          </a:xfrm>
        </p:spPr>
        <p:txBody>
          <a:bodyPr anchor="t">
            <a:normAutofit/>
          </a:bodyPr>
          <a:lstStyle/>
          <a:p>
            <a:r>
              <a:rPr lang="en-US" sz="6000" dirty="0"/>
              <a:t>SWIGGY Data Analysis</a:t>
            </a:r>
          </a:p>
        </p:txBody>
      </p:sp>
      <p:grpSp>
        <p:nvGrpSpPr>
          <p:cNvPr id="11" name="Group 10">
            <a:extLst>
              <a:ext uri="{FF2B5EF4-FFF2-40B4-BE49-F238E27FC236}">
                <a16:creationId xmlns:a16="http://schemas.microsoft.com/office/drawing/2014/main" id="{A7014575-F0CE-4EAB-917E-3325411BA2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12" name="Oval 11">
              <a:extLst>
                <a:ext uri="{FF2B5EF4-FFF2-40B4-BE49-F238E27FC236}">
                  <a16:creationId xmlns:a16="http://schemas.microsoft.com/office/drawing/2014/main" id="{2DB3702B-264B-4A16-B3FF-E2B1366D57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92A33E2F-6DB3-47D1-B577-F0D4289E8A3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A4F24FF8-D392-412B-AB34-A7D89311B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id="{09E498DD-33F0-3619-E3A7-568C0C9C4F33}"/>
              </a:ext>
            </a:extLst>
          </p:cNvPr>
          <p:cNvPicPr>
            <a:picLocks noChangeAspect="1"/>
          </p:cNvPicPr>
          <p:nvPr/>
        </p:nvPicPr>
        <p:blipFill rotWithShape="1">
          <a:blip r:embed="rId2"/>
          <a:srcRect l="23700" r="9648" b="-3"/>
          <a:stretch/>
        </p:blipFill>
        <p:spPr>
          <a:xfrm>
            <a:off x="5250932" y="-1"/>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
        <p:nvSpPr>
          <p:cNvPr id="4" name="TextBox 3">
            <a:extLst>
              <a:ext uri="{FF2B5EF4-FFF2-40B4-BE49-F238E27FC236}">
                <a16:creationId xmlns:a16="http://schemas.microsoft.com/office/drawing/2014/main" id="{FB797A65-95A2-7864-74C1-868158331A54}"/>
              </a:ext>
            </a:extLst>
          </p:cNvPr>
          <p:cNvSpPr txBox="1"/>
          <p:nvPr/>
        </p:nvSpPr>
        <p:spPr>
          <a:xfrm>
            <a:off x="539198" y="4709848"/>
            <a:ext cx="389659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Presented by:</a:t>
            </a:r>
          </a:p>
          <a:p>
            <a:endParaRPr lang="en-US" sz="2000" dirty="0"/>
          </a:p>
          <a:p>
            <a:r>
              <a:rPr lang="en-US" sz="1400" dirty="0"/>
              <a:t>Pd18_067 Harshal </a:t>
            </a:r>
            <a:r>
              <a:rPr lang="en-US" sz="1400" dirty="0" err="1"/>
              <a:t>Chopade</a:t>
            </a:r>
          </a:p>
          <a:p>
            <a:r>
              <a:rPr lang="en-US" sz="1400" dirty="0"/>
              <a:t>Pd16_144 Avinash Kumar</a:t>
            </a:r>
          </a:p>
          <a:p>
            <a:r>
              <a:rPr lang="en-US" sz="1400" dirty="0"/>
              <a:t>Pd16_205 Rajat Rout</a:t>
            </a:r>
          </a:p>
          <a:p>
            <a:r>
              <a:rPr lang="en-US" sz="1400" dirty="0"/>
              <a:t>Pd16_256 Shankar Pradhan</a:t>
            </a:r>
          </a:p>
        </p:txBody>
      </p:sp>
    </p:spTree>
    <p:extLst>
      <p:ext uri="{BB962C8B-B14F-4D97-AF65-F5344CB8AC3E}">
        <p14:creationId xmlns:p14="http://schemas.microsoft.com/office/powerpoint/2010/main" val="1424361328"/>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C8C0F4-5C44-4C3F-B321-5CB3E2BA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32676" y="958562"/>
            <a:ext cx="3700053" cy="684889"/>
          </a:xfrm>
        </p:spPr>
        <p:txBody>
          <a:bodyPr anchor="t">
            <a:noAutofit/>
          </a:bodyPr>
          <a:lstStyle/>
          <a:p>
            <a:r>
              <a:rPr lang="en-US" sz="3600" dirty="0"/>
              <a:t>Challenges Faced:</a:t>
            </a:r>
          </a:p>
        </p:txBody>
      </p:sp>
      <p:sp>
        <p:nvSpPr>
          <p:cNvPr id="3" name="Content Placeholder"/>
          <p:cNvSpPr>
            <a:spLocks noGrp="1"/>
          </p:cNvSpPr>
          <p:nvPr>
            <p:ph idx="1"/>
          </p:nvPr>
        </p:nvSpPr>
        <p:spPr>
          <a:xfrm>
            <a:off x="304301" y="1643452"/>
            <a:ext cx="6246151" cy="1503160"/>
          </a:xfrm>
        </p:spPr>
        <p:txBody>
          <a:bodyPr anchor="t">
            <a:normAutofit/>
          </a:bodyPr>
          <a:lstStyle/>
          <a:p>
            <a:pPr marL="269875" lvl="0" indent="-269875" algn="just">
              <a:lnSpc>
                <a:spcPct val="115000"/>
              </a:lnSpc>
            </a:pPr>
            <a:r>
              <a:rPr lang="en-US" sz="1600" dirty="0"/>
              <a:t>Collecting data from single platform for different restaurants was time consuming.</a:t>
            </a:r>
          </a:p>
          <a:p>
            <a:pPr marL="269875" lvl="0" indent="-269875" algn="just">
              <a:lnSpc>
                <a:spcPct val="115000"/>
              </a:lnSpc>
            </a:pPr>
            <a:r>
              <a:rPr lang="en-US" sz="1600" dirty="0"/>
              <a:t>Getting data well and consistent across different  sources requires careful data cleaning and processing.</a:t>
            </a:r>
          </a:p>
        </p:txBody>
      </p:sp>
      <p:grpSp>
        <p:nvGrpSpPr>
          <p:cNvPr id="12" name="Group 11">
            <a:extLst>
              <a:ext uri="{FF2B5EF4-FFF2-40B4-BE49-F238E27FC236}">
                <a16:creationId xmlns:a16="http://schemas.microsoft.com/office/drawing/2014/main" id="{000A5F84-BD20-4A3E-81BA-9F4444101C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13" name="Oval 12">
              <a:extLst>
                <a:ext uri="{FF2B5EF4-FFF2-40B4-BE49-F238E27FC236}">
                  <a16:creationId xmlns:a16="http://schemas.microsoft.com/office/drawing/2014/main" id="{FF62F19C-23B5-44FC-88CF-01A4308726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82D9667-DCFB-45CA-8EDC-7E5E0EE42A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E8752FF-502D-43D5-9828-8C42166483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descr="Stock numbers on a digital display">
            <a:extLst>
              <a:ext uri="{FF2B5EF4-FFF2-40B4-BE49-F238E27FC236}">
                <a16:creationId xmlns:a16="http://schemas.microsoft.com/office/drawing/2014/main" id="{B170682C-064F-7826-DD64-9BE3FAC8261E}"/>
              </a:ext>
            </a:extLst>
          </p:cNvPr>
          <p:cNvPicPr>
            <a:picLocks noChangeAspect="1"/>
          </p:cNvPicPr>
          <p:nvPr/>
        </p:nvPicPr>
        <p:blipFill rotWithShape="1">
          <a:blip r:embed="rId2"/>
          <a:srcRect l="33853" r="7798" b="2"/>
          <a:stretch/>
        </p:blipFill>
        <p:spPr>
          <a:xfrm>
            <a:off x="7342848" y="0"/>
            <a:ext cx="4808113"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
        <p:nvSpPr>
          <p:cNvPr id="4" name="Title">
            <a:extLst>
              <a:ext uri="{FF2B5EF4-FFF2-40B4-BE49-F238E27FC236}">
                <a16:creationId xmlns:a16="http://schemas.microsoft.com/office/drawing/2014/main" id="{1BEA91AA-66DD-39AD-5BFF-D50228B869B1}"/>
              </a:ext>
            </a:extLst>
          </p:cNvPr>
          <p:cNvSpPr txBox="1">
            <a:spLocks/>
          </p:cNvSpPr>
          <p:nvPr/>
        </p:nvSpPr>
        <p:spPr>
          <a:xfrm>
            <a:off x="432676" y="3286903"/>
            <a:ext cx="3700053" cy="55647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a:t>Lesson Learned:</a:t>
            </a:r>
          </a:p>
        </p:txBody>
      </p:sp>
      <p:sp>
        <p:nvSpPr>
          <p:cNvPr id="5" name="Content Placeholder">
            <a:extLst>
              <a:ext uri="{FF2B5EF4-FFF2-40B4-BE49-F238E27FC236}">
                <a16:creationId xmlns:a16="http://schemas.microsoft.com/office/drawing/2014/main" id="{17A664DF-F3F0-C098-7C7E-8EA2AD5B25DF}"/>
              </a:ext>
            </a:extLst>
          </p:cNvPr>
          <p:cNvSpPr txBox="1">
            <a:spLocks/>
          </p:cNvSpPr>
          <p:nvPr/>
        </p:nvSpPr>
        <p:spPr>
          <a:xfrm>
            <a:off x="271944" y="4038484"/>
            <a:ext cx="6246151" cy="1990282"/>
          </a:xfrm>
          <a:prstGeom prst="rect">
            <a:avLst/>
          </a:prstGeom>
        </p:spPr>
        <p:txBody>
          <a:bodyPr vert="horz" lIns="91440" tIns="45720" rIns="91440" bIns="45720" rtlCol="0" anchor="t">
            <a:normAutofit fontScale="85000" lnSpcReduction="20000"/>
          </a:bodyPr>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9875" indent="-269875" algn="just">
              <a:lnSpc>
                <a:spcPct val="115000"/>
              </a:lnSpc>
            </a:pPr>
            <a:r>
              <a:rPr lang="en-US" dirty="0"/>
              <a:t>Web Scrapping can be effective tool for collecting larger amount of information but it requires careful consideration of legal &amp; ethical issues.</a:t>
            </a:r>
          </a:p>
          <a:p>
            <a:pPr marL="269875" indent="-269875" algn="just">
              <a:lnSpc>
                <a:spcPct val="115000"/>
              </a:lnSpc>
            </a:pPr>
            <a:r>
              <a:rPr lang="en-US" dirty="0"/>
              <a:t>Data Cleaning &amp; processing are important steps in data analysis, investing time &amp; effort can prevent many headaches.</a:t>
            </a:r>
          </a:p>
          <a:p>
            <a:pPr marL="269875" indent="-269875" algn="just">
              <a:lnSpc>
                <a:spcPct val="115000"/>
              </a:lnSpc>
            </a:pPr>
            <a:r>
              <a:rPr lang="en-US" dirty="0"/>
              <a:t>Good data visualization is essential to convey understanding to stakeholders or clients.</a:t>
            </a:r>
          </a:p>
        </p:txBody>
      </p:sp>
    </p:spTree>
    <p:extLst>
      <p:ext uri="{BB962C8B-B14F-4D97-AF65-F5344CB8AC3E}">
        <p14:creationId xmlns:p14="http://schemas.microsoft.com/office/powerpoint/2010/main" val="197743761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C8C0F4-5C44-4C3F-B321-5CB3E2BA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68642" y="1668842"/>
            <a:ext cx="3700053" cy="556472"/>
          </a:xfrm>
        </p:spPr>
        <p:txBody>
          <a:bodyPr anchor="t">
            <a:noAutofit/>
          </a:bodyPr>
          <a:lstStyle/>
          <a:p>
            <a:r>
              <a:rPr lang="en-US" sz="4000" dirty="0"/>
              <a:t>Future Scope:</a:t>
            </a:r>
          </a:p>
        </p:txBody>
      </p:sp>
      <p:sp>
        <p:nvSpPr>
          <p:cNvPr id="3" name="Content Placeholder"/>
          <p:cNvSpPr>
            <a:spLocks noGrp="1"/>
          </p:cNvSpPr>
          <p:nvPr>
            <p:ph idx="1"/>
          </p:nvPr>
        </p:nvSpPr>
        <p:spPr>
          <a:xfrm>
            <a:off x="336213" y="2599431"/>
            <a:ext cx="5759787" cy="2292054"/>
          </a:xfrm>
        </p:spPr>
        <p:txBody>
          <a:bodyPr anchor="t">
            <a:normAutofit/>
          </a:bodyPr>
          <a:lstStyle/>
          <a:p>
            <a:pPr marL="269875" lvl="0" indent="-269875" algn="just">
              <a:lnSpc>
                <a:spcPct val="115000"/>
              </a:lnSpc>
            </a:pPr>
            <a:r>
              <a:rPr lang="en-US" sz="1600" dirty="0"/>
              <a:t>Expand analysis in other region</a:t>
            </a:r>
          </a:p>
          <a:p>
            <a:pPr marL="269875" lvl="0" indent="-269875" algn="just">
              <a:lnSpc>
                <a:spcPct val="115000"/>
              </a:lnSpc>
            </a:pPr>
            <a:r>
              <a:rPr lang="en-US" sz="1600" dirty="0"/>
              <a:t>Incorporate external factors: External factors such as weather, events, or holidays</a:t>
            </a:r>
          </a:p>
          <a:p>
            <a:pPr marL="269875" lvl="0" indent="-269875" algn="just">
              <a:lnSpc>
                <a:spcPct val="115000"/>
              </a:lnSpc>
            </a:pPr>
            <a:r>
              <a:rPr lang="en-US" sz="1600" dirty="0"/>
              <a:t>Collaborate with restaurants or food delivery platforms</a:t>
            </a:r>
          </a:p>
          <a:p>
            <a:pPr marL="269875" lvl="0" indent="-269875" algn="just">
              <a:lnSpc>
                <a:spcPct val="115000"/>
              </a:lnSpc>
            </a:pPr>
            <a:r>
              <a:rPr lang="en-US" sz="1600" dirty="0"/>
              <a:t>Incorporate more data sources</a:t>
            </a:r>
          </a:p>
        </p:txBody>
      </p:sp>
      <p:grpSp>
        <p:nvGrpSpPr>
          <p:cNvPr id="12" name="Group 11">
            <a:extLst>
              <a:ext uri="{FF2B5EF4-FFF2-40B4-BE49-F238E27FC236}">
                <a16:creationId xmlns:a16="http://schemas.microsoft.com/office/drawing/2014/main" id="{000A5F84-BD20-4A3E-81BA-9F4444101C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13" name="Oval 12">
              <a:extLst>
                <a:ext uri="{FF2B5EF4-FFF2-40B4-BE49-F238E27FC236}">
                  <a16:creationId xmlns:a16="http://schemas.microsoft.com/office/drawing/2014/main" id="{FF62F19C-23B5-44FC-88CF-01A4308726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82D9667-DCFB-45CA-8EDC-7E5E0EE42A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E8752FF-502D-43D5-9828-8C42166483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descr="Stock numbers on a digital display">
            <a:extLst>
              <a:ext uri="{FF2B5EF4-FFF2-40B4-BE49-F238E27FC236}">
                <a16:creationId xmlns:a16="http://schemas.microsoft.com/office/drawing/2014/main" id="{B170682C-064F-7826-DD64-9BE3FAC8261E}"/>
              </a:ext>
            </a:extLst>
          </p:cNvPr>
          <p:cNvPicPr>
            <a:picLocks noChangeAspect="1"/>
          </p:cNvPicPr>
          <p:nvPr/>
        </p:nvPicPr>
        <p:blipFill rotWithShape="1">
          <a:blip r:embed="rId2"/>
          <a:srcRect l="33853" r="7798" b="2"/>
          <a:stretch/>
        </p:blipFill>
        <p:spPr>
          <a:xfrm>
            <a:off x="7342848" y="0"/>
            <a:ext cx="4808113"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351787239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9" name="Rectangle 8">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Oval 9">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2" name="Group 11">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7" name="Rectangle 16">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3" name="Group 12">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5" name="Rectangle 14">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4" name="Picture 3">
            <a:extLst>
              <a:ext uri="{FF2B5EF4-FFF2-40B4-BE49-F238E27FC236}">
                <a16:creationId xmlns:a16="http://schemas.microsoft.com/office/drawing/2014/main" id="{B4E93045-364B-8A59-EEED-5EB4981B4EEF}"/>
              </a:ext>
            </a:extLst>
          </p:cNvPr>
          <p:cNvPicPr>
            <a:picLocks noChangeAspect="1"/>
          </p:cNvPicPr>
          <p:nvPr/>
        </p:nvPicPr>
        <p:blipFill rotWithShape="1">
          <a:blip r:embed="rId2">
            <a:alphaModFix/>
          </a:blip>
          <a:srcRect r="1726" b="-5"/>
          <a:stretch/>
        </p:blipFill>
        <p:spPr>
          <a:xfrm>
            <a:off x="-688" y="-4"/>
            <a:ext cx="12192687" cy="6858000"/>
          </a:xfrm>
          <a:prstGeom prst="rect">
            <a:avLst/>
          </a:prstGeom>
        </p:spPr>
      </p:pic>
      <p:sp>
        <p:nvSpPr>
          <p:cNvPr id="22" name="Freeform: Shape 21">
            <a:extLst>
              <a:ext uri="{FF2B5EF4-FFF2-40B4-BE49-F238E27FC236}">
                <a16:creationId xmlns:a16="http://schemas.microsoft.com/office/drawing/2014/main" id="{EB95B01E-5851-431E-863B-0FAC656695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00"/>
            <a:ext cx="7266875" cy="6854400"/>
          </a:xfrm>
          <a:custGeom>
            <a:avLst/>
            <a:gdLst>
              <a:gd name="connsiteX0" fmla="*/ 3839675 w 7266875"/>
              <a:gd name="connsiteY0" fmla="*/ 0 h 6854400"/>
              <a:gd name="connsiteX1" fmla="*/ 7266875 w 7266875"/>
              <a:gd name="connsiteY1" fmla="*/ 3427200 h 6854400"/>
              <a:gd name="connsiteX2" fmla="*/ 3839675 w 7266875"/>
              <a:gd name="connsiteY2" fmla="*/ 6854400 h 6854400"/>
              <a:gd name="connsiteX3" fmla="*/ 3489264 w 7266875"/>
              <a:gd name="connsiteY3" fmla="*/ 6836706 h 6854400"/>
              <a:gd name="connsiteX4" fmla="*/ 3327588 w 7266875"/>
              <a:gd name="connsiteY4" fmla="*/ 6816161 h 6854400"/>
              <a:gd name="connsiteX5" fmla="*/ 3174464 w 7266875"/>
              <a:gd name="connsiteY5" fmla="*/ 6839531 h 6854400"/>
              <a:gd name="connsiteX6" fmla="*/ 2880000 w 7266875"/>
              <a:gd name="connsiteY6" fmla="*/ 6854400 h 6854400"/>
              <a:gd name="connsiteX7" fmla="*/ 0 w 7266875"/>
              <a:gd name="connsiteY7" fmla="*/ 3974400 h 6854400"/>
              <a:gd name="connsiteX8" fmla="*/ 226325 w 7266875"/>
              <a:gd name="connsiteY8" fmla="*/ 2853374 h 6854400"/>
              <a:gd name="connsiteX9" fmla="*/ 258015 w 7266875"/>
              <a:gd name="connsiteY9" fmla="*/ 2787590 h 6854400"/>
              <a:gd name="connsiteX10" fmla="*/ 224445 w 7266875"/>
              <a:gd name="connsiteY10" fmla="*/ 2657030 h 6854400"/>
              <a:gd name="connsiteX11" fmla="*/ 180561 w 7266875"/>
              <a:gd name="connsiteY11" fmla="*/ 2221714 h 6854400"/>
              <a:gd name="connsiteX12" fmla="*/ 2340561 w 7266875"/>
              <a:gd name="connsiteY12" fmla="*/ 61714 h 6854400"/>
              <a:gd name="connsiteX13" fmla="*/ 2828370 w 7266875"/>
              <a:gd name="connsiteY13" fmla="*/ 117025 h 6854400"/>
              <a:gd name="connsiteX14" fmla="*/ 2891183 w 7266875"/>
              <a:gd name="connsiteY14" fmla="*/ 134017 h 6854400"/>
              <a:gd name="connsiteX15" fmla="*/ 2983165 w 7266875"/>
              <a:gd name="connsiteY15" fmla="*/ 107897 h 6854400"/>
              <a:gd name="connsiteX16" fmla="*/ 3839675 w 7266875"/>
              <a:gd name="connsiteY16" fmla="*/ 0 h 685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66875" h="6854400">
                <a:moveTo>
                  <a:pt x="3839675" y="0"/>
                </a:moveTo>
                <a:cubicBezTo>
                  <a:pt x="5732465" y="0"/>
                  <a:pt x="7266875" y="1534410"/>
                  <a:pt x="7266875" y="3427200"/>
                </a:cubicBezTo>
                <a:cubicBezTo>
                  <a:pt x="7266875" y="5319990"/>
                  <a:pt x="5732465" y="6854400"/>
                  <a:pt x="3839675" y="6854400"/>
                </a:cubicBezTo>
                <a:cubicBezTo>
                  <a:pt x="3721376" y="6854400"/>
                  <a:pt x="3604476" y="6848406"/>
                  <a:pt x="3489264" y="6836706"/>
                </a:cubicBezTo>
                <a:lnTo>
                  <a:pt x="3327588" y="6816161"/>
                </a:lnTo>
                <a:lnTo>
                  <a:pt x="3174464" y="6839531"/>
                </a:lnTo>
                <a:cubicBezTo>
                  <a:pt x="3077646" y="6849363"/>
                  <a:pt x="2979412" y="6854400"/>
                  <a:pt x="2880000" y="6854400"/>
                </a:cubicBezTo>
                <a:cubicBezTo>
                  <a:pt x="1289420" y="6854400"/>
                  <a:pt x="0" y="5564980"/>
                  <a:pt x="0" y="3974400"/>
                </a:cubicBezTo>
                <a:cubicBezTo>
                  <a:pt x="0" y="3576755"/>
                  <a:pt x="80589" y="3197933"/>
                  <a:pt x="226325" y="2853374"/>
                </a:cubicBezTo>
                <a:lnTo>
                  <a:pt x="258015" y="2787590"/>
                </a:lnTo>
                <a:lnTo>
                  <a:pt x="224445" y="2657030"/>
                </a:lnTo>
                <a:cubicBezTo>
                  <a:pt x="195672" y="2516419"/>
                  <a:pt x="180561" y="2370831"/>
                  <a:pt x="180561" y="2221714"/>
                </a:cubicBezTo>
                <a:cubicBezTo>
                  <a:pt x="180561" y="1028779"/>
                  <a:pt x="1147626" y="61714"/>
                  <a:pt x="2340561" y="61714"/>
                </a:cubicBezTo>
                <a:cubicBezTo>
                  <a:pt x="2508318" y="61714"/>
                  <a:pt x="2671608" y="80838"/>
                  <a:pt x="2828370" y="117025"/>
                </a:cubicBezTo>
                <a:lnTo>
                  <a:pt x="2891183" y="134017"/>
                </a:lnTo>
                <a:lnTo>
                  <a:pt x="2983165" y="107897"/>
                </a:lnTo>
                <a:cubicBezTo>
                  <a:pt x="3256928" y="37461"/>
                  <a:pt x="3543927" y="0"/>
                  <a:pt x="3839675" y="0"/>
                </a:cubicBezTo>
                <a:close/>
              </a:path>
            </a:pathLst>
          </a:custGeom>
          <a:solidFill>
            <a:schemeClr val="bg2">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4" name="Group 23">
            <a:extLst>
              <a:ext uri="{FF2B5EF4-FFF2-40B4-BE49-F238E27FC236}">
                <a16:creationId xmlns:a16="http://schemas.microsoft.com/office/drawing/2014/main" id="{5F17E415-B31D-479C-85EC-3974EB6DED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7266875" cy="6854400"/>
            <a:chOff x="4925125" y="3600"/>
            <a:chExt cx="7266875" cy="6854400"/>
          </a:xfrm>
        </p:grpSpPr>
        <p:sp>
          <p:nvSpPr>
            <p:cNvPr id="25" name="Oval 24">
              <a:extLst>
                <a:ext uri="{FF2B5EF4-FFF2-40B4-BE49-F238E27FC236}">
                  <a16:creationId xmlns:a16="http://schemas.microsoft.com/office/drawing/2014/main" id="{10DD1D5F-3B52-4010-9875-7B2C81481D0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19A5E776-A0B7-4721-A7C0-6297BF15AD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627A0E1-E162-49A8-AD35-2102FE5DA0E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CAA07C8F-E8E1-A29C-3D5D-D2DB34393149}"/>
              </a:ext>
            </a:extLst>
          </p:cNvPr>
          <p:cNvSpPr>
            <a:spLocks noGrp="1"/>
          </p:cNvSpPr>
          <p:nvPr>
            <p:ph type="title"/>
          </p:nvPr>
        </p:nvSpPr>
        <p:spPr>
          <a:xfrm>
            <a:off x="1832020" y="2552083"/>
            <a:ext cx="6493277" cy="1388939"/>
          </a:xfrm>
        </p:spPr>
        <p:txBody>
          <a:bodyPr vert="horz" lIns="91440" tIns="45720" rIns="91440" bIns="45720" rtlCol="0" anchor="b">
            <a:normAutofit/>
          </a:bodyPr>
          <a:lstStyle/>
          <a:p>
            <a:pPr algn="ctr"/>
            <a:r>
              <a:rPr lang="en-US" sz="8000" b="1" dirty="0">
                <a:solidFill>
                  <a:srgbClr val="FFFFFF"/>
                </a:solidFill>
              </a:rPr>
              <a:t>Thank You...</a:t>
            </a:r>
          </a:p>
        </p:txBody>
      </p:sp>
    </p:spTree>
    <p:extLst>
      <p:ext uri="{BB962C8B-B14F-4D97-AF65-F5344CB8AC3E}">
        <p14:creationId xmlns:p14="http://schemas.microsoft.com/office/powerpoint/2010/main" val="417030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C8C0F4-5C44-4C3F-B321-5CB3E2BA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40000" y="540000"/>
            <a:ext cx="4500561" cy="2181946"/>
          </a:xfrm>
        </p:spPr>
        <p:txBody>
          <a:bodyPr anchor="t">
            <a:normAutofit/>
          </a:bodyPr>
          <a:lstStyle/>
          <a:p>
            <a:r>
              <a:rPr lang="en-US"/>
              <a:t>Primary Objective</a:t>
            </a:r>
          </a:p>
        </p:txBody>
      </p:sp>
      <p:sp>
        <p:nvSpPr>
          <p:cNvPr id="3" name="Content Placeholder"/>
          <p:cNvSpPr>
            <a:spLocks noGrp="1"/>
          </p:cNvSpPr>
          <p:nvPr>
            <p:ph idx="1"/>
          </p:nvPr>
        </p:nvSpPr>
        <p:spPr>
          <a:xfrm>
            <a:off x="550863" y="2947121"/>
            <a:ext cx="4500562" cy="3361604"/>
          </a:xfrm>
        </p:spPr>
        <p:txBody>
          <a:bodyPr anchor="t">
            <a:normAutofit/>
          </a:bodyPr>
          <a:lstStyle/>
          <a:p>
            <a:pPr marL="269875" indent="-269875">
              <a:lnSpc>
                <a:spcPct val="114999"/>
              </a:lnSpc>
            </a:pPr>
            <a:r>
              <a:rPr lang="en-US" sz="2000" dirty="0">
                <a:latin typeface="Arial"/>
                <a:cs typeface="Calibri"/>
              </a:rPr>
              <a:t>To collect data from the food delivery platform SWIGGY using web scraping and analyze the data to generate insights and recommendations for the end user. This may involve analyzing restaurant information, such as ratings, cuisine, and pricing.</a:t>
            </a:r>
          </a:p>
        </p:txBody>
      </p:sp>
      <p:grpSp>
        <p:nvGrpSpPr>
          <p:cNvPr id="12" name="Group 11">
            <a:extLst>
              <a:ext uri="{FF2B5EF4-FFF2-40B4-BE49-F238E27FC236}">
                <a16:creationId xmlns:a16="http://schemas.microsoft.com/office/drawing/2014/main" id="{000A5F84-BD20-4A3E-81BA-9F4444101C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13" name="Oval 12">
              <a:extLst>
                <a:ext uri="{FF2B5EF4-FFF2-40B4-BE49-F238E27FC236}">
                  <a16:creationId xmlns:a16="http://schemas.microsoft.com/office/drawing/2014/main" id="{FF62F19C-23B5-44FC-88CF-01A4308726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82D9667-DCFB-45CA-8EDC-7E5E0EE42A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E8752FF-502D-43D5-9828-8C42166483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descr="Spices in jars on counter">
            <a:extLst>
              <a:ext uri="{FF2B5EF4-FFF2-40B4-BE49-F238E27FC236}">
                <a16:creationId xmlns:a16="http://schemas.microsoft.com/office/drawing/2014/main" id="{947FE2F4-14D3-1328-E402-A8221785E485}"/>
              </a:ext>
            </a:extLst>
          </p:cNvPr>
          <p:cNvPicPr>
            <a:picLocks noChangeAspect="1"/>
          </p:cNvPicPr>
          <p:nvPr/>
        </p:nvPicPr>
        <p:blipFill rotWithShape="1">
          <a:blip r:embed="rId2"/>
          <a:srcRect l="16763" r="16585" b="-3"/>
          <a:stretch/>
        </p:blipFill>
        <p:spPr>
          <a:xfrm>
            <a:off x="5336791" y="-64395"/>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370465430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C8C0F4-5C44-4C3F-B321-5CB3E2BA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48711" y="992408"/>
            <a:ext cx="2766189" cy="1203446"/>
          </a:xfrm>
        </p:spPr>
        <p:txBody>
          <a:bodyPr anchor="t">
            <a:normAutofit/>
          </a:bodyPr>
          <a:lstStyle/>
          <a:p>
            <a:r>
              <a:rPr lang="en-US" dirty="0"/>
              <a:t>Goals:</a:t>
            </a:r>
          </a:p>
        </p:txBody>
      </p:sp>
      <p:sp>
        <p:nvSpPr>
          <p:cNvPr id="3" name="Content Placeholder"/>
          <p:cNvSpPr>
            <a:spLocks noGrp="1"/>
          </p:cNvSpPr>
          <p:nvPr>
            <p:ph idx="1"/>
          </p:nvPr>
        </p:nvSpPr>
        <p:spPr>
          <a:xfrm>
            <a:off x="550863" y="2195854"/>
            <a:ext cx="4500562" cy="3837393"/>
          </a:xfrm>
        </p:spPr>
        <p:txBody>
          <a:bodyPr anchor="t">
            <a:normAutofit/>
          </a:bodyPr>
          <a:lstStyle/>
          <a:p>
            <a:pPr marL="269875" indent="-269875">
              <a:lnSpc>
                <a:spcPct val="115000"/>
              </a:lnSpc>
            </a:pPr>
            <a:r>
              <a:rPr lang="en-US" sz="1700" dirty="0">
                <a:latin typeface="Arial"/>
                <a:cs typeface="Arial"/>
              </a:rPr>
              <a:t>To generate insights that can be used to make informed decisions about opening a remote kitchen in Bangalore</a:t>
            </a:r>
          </a:p>
          <a:p>
            <a:pPr marL="269875" indent="-269875">
              <a:lnSpc>
                <a:spcPct val="114999"/>
              </a:lnSpc>
            </a:pPr>
            <a:r>
              <a:rPr lang="en-US" sz="1700" dirty="0">
                <a:latin typeface="Arial"/>
                <a:cs typeface="Arial"/>
              </a:rPr>
              <a:t>To provide insights for the broader food delivery industry, such as area-wise distribution of restaurants, cheap and expensive restaurants for each type of cuisine, and the number of restaurants for each type of cuisine</a:t>
            </a:r>
            <a:endParaRPr lang="en-US" dirty="0"/>
          </a:p>
        </p:txBody>
      </p:sp>
      <p:grpSp>
        <p:nvGrpSpPr>
          <p:cNvPr id="12" name="Group 11">
            <a:extLst>
              <a:ext uri="{FF2B5EF4-FFF2-40B4-BE49-F238E27FC236}">
                <a16:creationId xmlns:a16="http://schemas.microsoft.com/office/drawing/2014/main" id="{000A5F84-BD20-4A3E-81BA-9F4444101C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13" name="Oval 12">
              <a:extLst>
                <a:ext uri="{FF2B5EF4-FFF2-40B4-BE49-F238E27FC236}">
                  <a16:creationId xmlns:a16="http://schemas.microsoft.com/office/drawing/2014/main" id="{FF62F19C-23B5-44FC-88CF-01A4308726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82D9667-DCFB-45CA-8EDC-7E5E0EE42A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E8752FF-502D-43D5-9828-8C42166483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descr="Stock numbers on a digital display">
            <a:extLst>
              <a:ext uri="{FF2B5EF4-FFF2-40B4-BE49-F238E27FC236}">
                <a16:creationId xmlns:a16="http://schemas.microsoft.com/office/drawing/2014/main" id="{B170682C-064F-7826-DD64-9BE3FAC8261E}"/>
              </a:ext>
            </a:extLst>
          </p:cNvPr>
          <p:cNvPicPr>
            <a:picLocks noChangeAspect="1"/>
          </p:cNvPicPr>
          <p:nvPr/>
        </p:nvPicPr>
        <p:blipFill rotWithShape="1">
          <a:blip r:embed="rId2"/>
          <a:srcRect l="33853" r="7798" b="2"/>
          <a:stretch/>
        </p:blipFill>
        <p:spPr>
          <a:xfrm>
            <a:off x="5105685" y="-1"/>
            <a:ext cx="6649077"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210695214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35F929-CFDD-F57E-665F-E1B25F36B24B}"/>
              </a:ext>
            </a:extLst>
          </p:cNvPr>
          <p:cNvSpPr txBox="1"/>
          <p:nvPr/>
        </p:nvSpPr>
        <p:spPr>
          <a:xfrm>
            <a:off x="2255406" y="825697"/>
            <a:ext cx="76829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dirty="0">
                <a:latin typeface="Calibri"/>
                <a:cs typeface="Calibri"/>
              </a:rPr>
              <a:t>Most Popular Restaurant by Rating</a:t>
            </a:r>
            <a:endParaRPr lang="en-US" sz="4000" b="1"/>
          </a:p>
        </p:txBody>
      </p:sp>
      <p:pic>
        <p:nvPicPr>
          <p:cNvPr id="4" name="Picture 4" descr="A picture containing chart&#10;&#10;Description automatically generated">
            <a:extLst>
              <a:ext uri="{FF2B5EF4-FFF2-40B4-BE49-F238E27FC236}">
                <a16:creationId xmlns:a16="http://schemas.microsoft.com/office/drawing/2014/main" id="{7D7462E4-84AC-B0DE-E860-F4119C12594E}"/>
              </a:ext>
            </a:extLst>
          </p:cNvPr>
          <p:cNvPicPr>
            <a:picLocks noChangeAspect="1"/>
          </p:cNvPicPr>
          <p:nvPr/>
        </p:nvPicPr>
        <p:blipFill>
          <a:blip r:embed="rId2"/>
          <a:stretch>
            <a:fillRect/>
          </a:stretch>
        </p:blipFill>
        <p:spPr>
          <a:xfrm>
            <a:off x="2116429" y="1910152"/>
            <a:ext cx="8592352" cy="4508033"/>
          </a:xfrm>
          <a:prstGeom prst="rect">
            <a:avLst/>
          </a:prstGeom>
        </p:spPr>
      </p:pic>
    </p:spTree>
    <p:extLst>
      <p:ext uri="{BB962C8B-B14F-4D97-AF65-F5344CB8AC3E}">
        <p14:creationId xmlns:p14="http://schemas.microsoft.com/office/powerpoint/2010/main" val="250740777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35F929-CFDD-F57E-665F-E1B25F36B24B}"/>
              </a:ext>
            </a:extLst>
          </p:cNvPr>
          <p:cNvSpPr txBox="1"/>
          <p:nvPr/>
        </p:nvSpPr>
        <p:spPr>
          <a:xfrm>
            <a:off x="1847575" y="611049"/>
            <a:ext cx="914260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dirty="0">
                <a:latin typeface="Calibri"/>
                <a:cs typeface="Calibri"/>
              </a:rPr>
              <a:t>Number of Restaurant for Each Cuisine</a:t>
            </a:r>
            <a:endParaRPr lang="en-US" sz="4000" b="1" dirty="0" err="1"/>
          </a:p>
        </p:txBody>
      </p:sp>
      <p:pic>
        <p:nvPicPr>
          <p:cNvPr id="3" name="Picture 4">
            <a:extLst>
              <a:ext uri="{FF2B5EF4-FFF2-40B4-BE49-F238E27FC236}">
                <a16:creationId xmlns:a16="http://schemas.microsoft.com/office/drawing/2014/main" id="{9A4FFDC0-CC89-6021-06E3-FD6FABE56328}"/>
              </a:ext>
            </a:extLst>
          </p:cNvPr>
          <p:cNvPicPr>
            <a:picLocks noChangeAspect="1"/>
          </p:cNvPicPr>
          <p:nvPr/>
        </p:nvPicPr>
        <p:blipFill>
          <a:blip r:embed="rId2"/>
          <a:stretch>
            <a:fillRect/>
          </a:stretch>
        </p:blipFill>
        <p:spPr>
          <a:xfrm>
            <a:off x="2094964" y="1556809"/>
            <a:ext cx="8474297" cy="4688832"/>
          </a:xfrm>
          <a:prstGeom prst="rect">
            <a:avLst/>
          </a:prstGeom>
        </p:spPr>
      </p:pic>
    </p:spTree>
    <p:extLst>
      <p:ext uri="{BB962C8B-B14F-4D97-AF65-F5344CB8AC3E}">
        <p14:creationId xmlns:p14="http://schemas.microsoft.com/office/powerpoint/2010/main" val="46843644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35F929-CFDD-F57E-665F-E1B25F36B24B}"/>
              </a:ext>
            </a:extLst>
          </p:cNvPr>
          <p:cNvSpPr txBox="1"/>
          <p:nvPr/>
        </p:nvSpPr>
        <p:spPr>
          <a:xfrm>
            <a:off x="1525603" y="600317"/>
            <a:ext cx="914260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dirty="0">
                <a:latin typeface="Calibri"/>
                <a:cs typeface="Calibri"/>
              </a:rPr>
              <a:t>Number of Restaurant above 1K Rating in Different Location</a:t>
            </a:r>
            <a:endParaRPr lang="en-US" sz="4000" b="1"/>
          </a:p>
        </p:txBody>
      </p:sp>
      <p:pic>
        <p:nvPicPr>
          <p:cNvPr id="4" name="Picture 4" descr="Histogram&#10;&#10;Description automatically generated">
            <a:extLst>
              <a:ext uri="{FF2B5EF4-FFF2-40B4-BE49-F238E27FC236}">
                <a16:creationId xmlns:a16="http://schemas.microsoft.com/office/drawing/2014/main" id="{B4EDA2C2-00FB-AEA1-4EC3-6A9F894532BD}"/>
              </a:ext>
            </a:extLst>
          </p:cNvPr>
          <p:cNvPicPr>
            <a:picLocks noChangeAspect="1"/>
          </p:cNvPicPr>
          <p:nvPr/>
        </p:nvPicPr>
        <p:blipFill>
          <a:blip r:embed="rId2"/>
          <a:stretch>
            <a:fillRect/>
          </a:stretch>
        </p:blipFill>
        <p:spPr>
          <a:xfrm>
            <a:off x="2009105" y="2245199"/>
            <a:ext cx="8570889" cy="3719884"/>
          </a:xfrm>
          <a:prstGeom prst="rect">
            <a:avLst/>
          </a:prstGeom>
        </p:spPr>
      </p:pic>
    </p:spTree>
    <p:extLst>
      <p:ext uri="{BB962C8B-B14F-4D97-AF65-F5344CB8AC3E}">
        <p14:creationId xmlns:p14="http://schemas.microsoft.com/office/powerpoint/2010/main" val="51082419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35F929-CFDD-F57E-665F-E1B25F36B24B}"/>
              </a:ext>
            </a:extLst>
          </p:cNvPr>
          <p:cNvSpPr txBox="1"/>
          <p:nvPr/>
        </p:nvSpPr>
        <p:spPr>
          <a:xfrm>
            <a:off x="1729518" y="611049"/>
            <a:ext cx="914260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dirty="0">
                <a:latin typeface="Calibri"/>
                <a:cs typeface="Calibri"/>
              </a:rPr>
              <a:t>Area wise Restaurant Distribution</a:t>
            </a:r>
            <a:endParaRPr lang="en-US" sz="4000" b="1"/>
          </a:p>
        </p:txBody>
      </p:sp>
      <p:pic>
        <p:nvPicPr>
          <p:cNvPr id="3" name="Picture 4" descr="Chart, pie chart&#10;&#10;Description automatically generated">
            <a:extLst>
              <a:ext uri="{FF2B5EF4-FFF2-40B4-BE49-F238E27FC236}">
                <a16:creationId xmlns:a16="http://schemas.microsoft.com/office/drawing/2014/main" id="{417D3B36-D30F-BEEC-F879-1D3F4328E4EE}"/>
              </a:ext>
            </a:extLst>
          </p:cNvPr>
          <p:cNvPicPr>
            <a:picLocks noChangeAspect="1"/>
          </p:cNvPicPr>
          <p:nvPr/>
        </p:nvPicPr>
        <p:blipFill>
          <a:blip r:embed="rId2"/>
          <a:stretch>
            <a:fillRect/>
          </a:stretch>
        </p:blipFill>
        <p:spPr>
          <a:xfrm>
            <a:off x="2438400" y="1778984"/>
            <a:ext cx="7540580" cy="4094229"/>
          </a:xfrm>
          <a:prstGeom prst="rect">
            <a:avLst/>
          </a:prstGeom>
        </p:spPr>
      </p:pic>
    </p:spTree>
    <p:extLst>
      <p:ext uri="{BB962C8B-B14F-4D97-AF65-F5344CB8AC3E}">
        <p14:creationId xmlns:p14="http://schemas.microsoft.com/office/powerpoint/2010/main" val="64774907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35F929-CFDD-F57E-665F-E1B25F36B24B}"/>
              </a:ext>
            </a:extLst>
          </p:cNvPr>
          <p:cNvSpPr txBox="1"/>
          <p:nvPr/>
        </p:nvSpPr>
        <p:spPr>
          <a:xfrm>
            <a:off x="1525602" y="643246"/>
            <a:ext cx="914260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dirty="0">
                <a:latin typeface="Calibri"/>
                <a:cs typeface="Calibri"/>
              </a:rPr>
              <a:t>Area wise Expensive &amp; Cheap Restaurant based on Average Dish Price</a:t>
            </a:r>
            <a:endParaRPr lang="en-US" sz="4000" b="1" dirty="0"/>
          </a:p>
        </p:txBody>
      </p:sp>
      <p:pic>
        <p:nvPicPr>
          <p:cNvPr id="4" name="Picture 4" descr="A picture containing graphical user interface&#10;&#10;Description automatically generated">
            <a:extLst>
              <a:ext uri="{FF2B5EF4-FFF2-40B4-BE49-F238E27FC236}">
                <a16:creationId xmlns:a16="http://schemas.microsoft.com/office/drawing/2014/main" id="{5BC9C418-4566-919E-D27D-9B53F767A5D3}"/>
              </a:ext>
            </a:extLst>
          </p:cNvPr>
          <p:cNvPicPr>
            <a:picLocks noChangeAspect="1"/>
          </p:cNvPicPr>
          <p:nvPr/>
        </p:nvPicPr>
        <p:blipFill>
          <a:blip r:embed="rId2"/>
          <a:stretch>
            <a:fillRect/>
          </a:stretch>
        </p:blipFill>
        <p:spPr>
          <a:xfrm>
            <a:off x="1933978" y="2301385"/>
            <a:ext cx="8485030" cy="3940215"/>
          </a:xfrm>
          <a:prstGeom prst="rect">
            <a:avLst/>
          </a:prstGeom>
        </p:spPr>
      </p:pic>
    </p:spTree>
    <p:extLst>
      <p:ext uri="{BB962C8B-B14F-4D97-AF65-F5344CB8AC3E}">
        <p14:creationId xmlns:p14="http://schemas.microsoft.com/office/powerpoint/2010/main" val="414248222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C8C0F4-5C44-4C3F-B321-5CB3E2BA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32676" y="958563"/>
            <a:ext cx="6056758" cy="1301890"/>
          </a:xfrm>
        </p:spPr>
        <p:txBody>
          <a:bodyPr anchor="t">
            <a:normAutofit fontScale="90000"/>
          </a:bodyPr>
          <a:lstStyle/>
          <a:p>
            <a:r>
              <a:rPr lang="en-US" dirty="0"/>
              <a:t>Important Insights:</a:t>
            </a:r>
          </a:p>
        </p:txBody>
      </p:sp>
      <p:sp>
        <p:nvSpPr>
          <p:cNvPr id="3" name="Content Placeholder"/>
          <p:cNvSpPr>
            <a:spLocks noGrp="1"/>
          </p:cNvSpPr>
          <p:nvPr>
            <p:ph idx="1"/>
          </p:nvPr>
        </p:nvSpPr>
        <p:spPr>
          <a:xfrm>
            <a:off x="540131" y="2270981"/>
            <a:ext cx="5842110" cy="4037744"/>
          </a:xfrm>
        </p:spPr>
        <p:txBody>
          <a:bodyPr anchor="t">
            <a:normAutofit/>
          </a:bodyPr>
          <a:lstStyle/>
          <a:p>
            <a:pPr marL="269875" lvl="0" indent="-269875">
              <a:lnSpc>
                <a:spcPct val="115000"/>
              </a:lnSpc>
            </a:pPr>
            <a:r>
              <a:rPr lang="en-US" sz="1600" dirty="0"/>
              <a:t>Beverages, Desserts, Indian &amp; Biryani cuisine has the greatest number of restaurants</a:t>
            </a:r>
          </a:p>
          <a:p>
            <a:pPr marL="269875" lvl="0" indent="-269875">
              <a:lnSpc>
                <a:spcPct val="115000"/>
              </a:lnSpc>
            </a:pPr>
            <a:r>
              <a:rPr lang="en-US" sz="1600" dirty="0"/>
              <a:t>Clients can keep dishes related to this cuisine so that more consumers will get attracted to their restaurant</a:t>
            </a:r>
          </a:p>
          <a:p>
            <a:pPr marL="269875" lvl="0" indent="-269875">
              <a:lnSpc>
                <a:spcPct val="115000"/>
              </a:lnSpc>
            </a:pPr>
            <a:r>
              <a:rPr lang="en-US" sz="1600" dirty="0"/>
              <a:t>Most popular restaurant by ratings: Malabar Bay</a:t>
            </a:r>
          </a:p>
          <a:p>
            <a:pPr marL="269875" lvl="0" indent="-269875">
              <a:lnSpc>
                <a:spcPct val="115000"/>
              </a:lnSpc>
            </a:pPr>
            <a:r>
              <a:rPr lang="en-US" sz="1600" dirty="0"/>
              <a:t>Adugodi, Basavana Gudi, Basaveshwara Nagar - These areas have more number of restaurants, we can assume that more consumers are from these areas</a:t>
            </a:r>
          </a:p>
          <a:p>
            <a:pPr marL="269875" lvl="0" indent="-269875">
              <a:lnSpc>
                <a:spcPct val="115000"/>
              </a:lnSpc>
            </a:pPr>
            <a:r>
              <a:rPr lang="en-US" sz="1600" dirty="0"/>
              <a:t>Indira Nagar, Koramangala, Basaveshwara Nagar has a greater number of expensive restaurants based on average price and</a:t>
            </a:r>
          </a:p>
        </p:txBody>
      </p:sp>
      <p:grpSp>
        <p:nvGrpSpPr>
          <p:cNvPr id="12" name="Group 11">
            <a:extLst>
              <a:ext uri="{FF2B5EF4-FFF2-40B4-BE49-F238E27FC236}">
                <a16:creationId xmlns:a16="http://schemas.microsoft.com/office/drawing/2014/main" id="{000A5F84-BD20-4A3E-81BA-9F4444101C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13" name="Oval 12">
              <a:extLst>
                <a:ext uri="{FF2B5EF4-FFF2-40B4-BE49-F238E27FC236}">
                  <a16:creationId xmlns:a16="http://schemas.microsoft.com/office/drawing/2014/main" id="{FF62F19C-23B5-44FC-88CF-01A4308726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82D9667-DCFB-45CA-8EDC-7E5E0EE42A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E8752FF-502D-43D5-9828-8C42166483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descr="Stock numbers on a digital display">
            <a:extLst>
              <a:ext uri="{FF2B5EF4-FFF2-40B4-BE49-F238E27FC236}">
                <a16:creationId xmlns:a16="http://schemas.microsoft.com/office/drawing/2014/main" id="{B170682C-064F-7826-DD64-9BE3FAC8261E}"/>
              </a:ext>
            </a:extLst>
          </p:cNvPr>
          <p:cNvPicPr>
            <a:picLocks noChangeAspect="1"/>
          </p:cNvPicPr>
          <p:nvPr/>
        </p:nvPicPr>
        <p:blipFill rotWithShape="1">
          <a:blip r:embed="rId2"/>
          <a:srcRect l="33853" r="7798" b="2"/>
          <a:stretch/>
        </p:blipFill>
        <p:spPr>
          <a:xfrm>
            <a:off x="6946650" y="-1"/>
            <a:ext cx="4808113"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1346070129"/>
      </p:ext>
    </p:extLst>
  </p:cSld>
  <p:clrMapOvr>
    <a:masterClrMapping/>
  </p:clrMapOvr>
  <p:transition spd="slow">
    <p:wipe/>
  </p:transition>
</p:sld>
</file>

<file path=ppt/theme/theme1.xml><?xml version="1.0" encoding="utf-8"?>
<a:theme xmlns:a="http://schemas.openxmlformats.org/drawingml/2006/main" name="GlowVTI">
  <a:themeElements>
    <a:clrScheme name="AnalogousFromDarkSeedLeftStep">
      <a:dk1>
        <a:srgbClr val="000000"/>
      </a:dk1>
      <a:lt1>
        <a:srgbClr val="FFFFFF"/>
      </a:lt1>
      <a:dk2>
        <a:srgbClr val="1C2732"/>
      </a:dk2>
      <a:lt2>
        <a:srgbClr val="F1F3F0"/>
      </a:lt2>
      <a:accent1>
        <a:srgbClr val="A14DC3"/>
      </a:accent1>
      <a:accent2>
        <a:srgbClr val="613FB3"/>
      </a:accent2>
      <a:accent3>
        <a:srgbClr val="4D5BC3"/>
      </a:accent3>
      <a:accent4>
        <a:srgbClr val="3B7BB1"/>
      </a:accent4>
      <a:accent5>
        <a:srgbClr val="4BBABF"/>
      </a:accent5>
      <a:accent6>
        <a:srgbClr val="3BB185"/>
      </a:accent6>
      <a:hlink>
        <a:srgbClr val="3A96AE"/>
      </a:hlink>
      <a:folHlink>
        <a:srgbClr val="7F7F7F"/>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ppt/theme/theme2.xml><?xml version="1.0" encoding="utf-8"?>
<a:theme xmlns:a="http://schemas.openxmlformats.org/drawingml/2006/main" name="VaultVTI">
  <a:themeElements>
    <a:clrScheme name="AnalogousFromDarkSeedLeftStep">
      <a:dk1>
        <a:srgbClr val="000000"/>
      </a:dk1>
      <a:lt1>
        <a:srgbClr val="FFFFFF"/>
      </a:lt1>
      <a:dk2>
        <a:srgbClr val="231B30"/>
      </a:dk2>
      <a:lt2>
        <a:srgbClr val="F0F3F2"/>
      </a:lt2>
      <a:accent1>
        <a:srgbClr val="C34D76"/>
      </a:accent1>
      <a:accent2>
        <a:srgbClr val="B13B95"/>
      </a:accent2>
      <a:accent3>
        <a:srgbClr val="AE4DC3"/>
      </a:accent3>
      <a:accent4>
        <a:srgbClr val="6A3BB1"/>
      </a:accent4>
      <a:accent5>
        <a:srgbClr val="4D4EC3"/>
      </a:accent5>
      <a:accent6>
        <a:srgbClr val="3B6EB1"/>
      </a:accent6>
      <a:hlink>
        <a:srgbClr val="6B5AC8"/>
      </a:hlink>
      <a:folHlink>
        <a:srgbClr val="7F7F7F"/>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docProps/app.xml><?xml version="1.0" encoding="utf-8"?>
<Properties xmlns="http://schemas.openxmlformats.org/officeDocument/2006/extended-properties" xmlns:vt="http://schemas.openxmlformats.org/officeDocument/2006/docPropsVTypes">
  <TotalTime>81</TotalTime>
  <Words>367</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Avenir Next LT Pro</vt:lpstr>
      <vt:lpstr>Bell MT</vt:lpstr>
      <vt:lpstr>Calibri</vt:lpstr>
      <vt:lpstr>Georgia Pro Light</vt:lpstr>
      <vt:lpstr>GlowVTI</vt:lpstr>
      <vt:lpstr>VaultVTI</vt:lpstr>
      <vt:lpstr>SWIGGY Data Analysis</vt:lpstr>
      <vt:lpstr>Primary Objective</vt:lpstr>
      <vt:lpstr>Goals:</vt:lpstr>
      <vt:lpstr>PowerPoint Presentation</vt:lpstr>
      <vt:lpstr>PowerPoint Presentation</vt:lpstr>
      <vt:lpstr>PowerPoint Presentation</vt:lpstr>
      <vt:lpstr>PowerPoint Presentation</vt:lpstr>
      <vt:lpstr>PowerPoint Presentation</vt:lpstr>
      <vt:lpstr>Important Insights:</vt:lpstr>
      <vt:lpstr>Challenges Faced:</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Harshal</cp:lastModifiedBy>
  <cp:revision>125</cp:revision>
  <dcterms:created xsi:type="dcterms:W3CDTF">2023-04-16T09:48:39Z</dcterms:created>
  <dcterms:modified xsi:type="dcterms:W3CDTF">2023-04-17T16:58:11Z</dcterms:modified>
</cp:coreProperties>
</file>