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57" r:id="rId3"/>
    <p:sldId id="258" r:id="rId4"/>
    <p:sldId id="293" r:id="rId5"/>
    <p:sldId id="259" r:id="rId6"/>
    <p:sldId id="260" r:id="rId7"/>
    <p:sldId id="261" r:id="rId8"/>
    <p:sldId id="262" r:id="rId9"/>
    <p:sldId id="263" r:id="rId10"/>
    <p:sldId id="264" r:id="rId11"/>
    <p:sldId id="265" r:id="rId12"/>
    <p:sldId id="266" r:id="rId13"/>
    <p:sldId id="267" r:id="rId14"/>
    <p:sldId id="268" r:id="rId15"/>
    <p:sldId id="292"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jamin JUDE"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7"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1-22T08:55:04.289" idx="1">
    <p:pos x="6000" y="0"/>
    <p:text>MMF 3: Je commencerai juste par l'ajout d'un fait. Volontairement, je ne mentionne pas l'update/delete  pour l'instant. Attendons de voir si les utilisateurs utilisent cette feature et on verra ensuite :)</p:text>
  </p:cm>
  <p:cm authorId="0" dt="2016-11-23T06:06:12.451" idx="3">
    <p:pos x="6000" y="200"/>
    <p:text>Pour la MMF1, tu avais juste mis Visitor's browsing. Je trouve que ça n'était pas suffisant pour exprimer l'intention aux utilisateurs. S'ils browsent en voyant des faits sur des artistes, la plus value par rapport à Wikipédia n'est pas évidente au premier abord (Competitive differentiation). Donc j'ajoute juste un Slogan en page d'accueil pour éclairer les utilisateurs. Aucun impact sur le code certes, mais important de garder en tête je pense :)</p:text>
  </p:cm>
  <p:cm authorId="0" dt="2016-11-24T00:44:11.855" idx="2">
    <p:pos x="6000" y="100"/>
    <p:text>Pour la MMF 2, je pense que des facts sont un peu trop tôt. Je pense qu'il faudrait au minimum que celui qui crée un artiste commence par renseigner les infos de base (Main picture, Description etc...). Pour l'instant aucune plus value par rapport à Wikipedia certes, mais je pense qu'il faut au minimum les infos basiques sur un artiste avant de pouvoir ajouter des faits.
Donc je remets les facts à la prochaine MMF.</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11-22T08:58:21.280" idx="4">
    <p:pos x="6000" y="0"/>
    <p:text>A afficher sur la page d'accueil pour que l'utilisateur ait une idée de la valeur que nous essayons de lui apporter.
Sert aussi en interne à avoir une vision commune.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11-23T03:03:44.660" idx="6">
    <p:pos x="6000" y="100"/>
    <p:text>Profile: sous-ligné, les champs obligatoires, les autres sont optionnels</p:text>
  </p:cm>
  <p:cm authorId="0" dt="2016-11-23T07:53:14.608" idx="5">
    <p:pos x="6000" y="0"/>
    <p:text>Artist is a generic term that can design one single artist or one band.
Ex: we consider that Queen is an artist.
Later we'll probably have the notion of Members inside an Artist (if the Artist is a band).
But for example we cannot have date of birth for an Artist because it doesn't make sense in case of a band.</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6-11-24T00:38:13.929" idx="7">
    <p:pos x="6000" y="0"/>
    <p:text>1er sketch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2" name="Shape 1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0" name="Shape 17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76" name="Shape 17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82" name="Shape 18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8" name="Shape 18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94" name="Shape 19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00" name="Shape 20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06" name="Shape 20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12" name="Shape 21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0" name="Shape 26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6" name="Shape 31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22" name="Shape 32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28" name="Shape 32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34" name="Shape 33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9" name="Shape 9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40" name="Shape 34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46" name="Shape 34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52" name="Shape 35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58" name="Shape 35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64" name="Shape 36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70" name="Shape 37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8" name="Shape 10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45" name="Shape 14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b="0" i="0" u="none" strike="noStrike" cap="none">
                <a:solidFill>
                  <a:srgbClr val="888888"/>
                </a:solidFill>
                <a:latin typeface="Calibri"/>
                <a:ea typeface="Calibri"/>
                <a:cs typeface="Calibri"/>
                <a:sym typeface="Calibri"/>
              </a:rPr>
              <a:t>‹N°›</a:t>
            </a:fld>
            <a:endParaRPr lang="fr-F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re et texte vertical">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a:solidFill>
                  <a:srgbClr val="888888"/>
                </a:solidFill>
                <a:latin typeface="Calibri"/>
                <a:ea typeface="Calibri"/>
                <a:cs typeface="Calibri"/>
                <a:sym typeface="Calibri"/>
              </a:rPr>
              <a:t>‹N°›</a:t>
            </a:fld>
            <a:endParaRPr lang="fr-FR"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itre vertical et texte">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a:solidFill>
                  <a:srgbClr val="888888"/>
                </a:solidFill>
                <a:latin typeface="Calibri"/>
                <a:ea typeface="Calibri"/>
                <a:cs typeface="Calibri"/>
                <a:sym typeface="Calibri"/>
              </a:rPr>
              <a:t>‹N°›</a:t>
            </a:fld>
            <a:endParaRPr lang="fr-FR"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aiso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b="0" i="0" u="none" strike="noStrike" cap="none">
                <a:solidFill>
                  <a:srgbClr val="888888"/>
                </a:solidFill>
                <a:latin typeface="Calibri"/>
                <a:ea typeface="Calibri"/>
                <a:cs typeface="Calibri"/>
                <a:sym typeface="Calibri"/>
              </a:rPr>
              <a:t>‹N°›</a:t>
            </a:fld>
            <a:endParaRPr lang="fr-F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8" name="Shape 28"/>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b="0" i="0" u="none" strike="noStrike" cap="none">
                <a:solidFill>
                  <a:srgbClr val="888888"/>
                </a:solidFill>
                <a:latin typeface="Calibri"/>
                <a:ea typeface="Calibri"/>
                <a:cs typeface="Calibri"/>
                <a:sym typeface="Calibri"/>
              </a:rPr>
              <a:t>‹N°›</a:t>
            </a:fld>
            <a:endParaRPr lang="fr-F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Titre de sec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a:solidFill>
                  <a:srgbClr val="888888"/>
                </a:solidFill>
                <a:latin typeface="Calibri"/>
                <a:ea typeface="Calibri"/>
                <a:cs typeface="Calibri"/>
                <a:sym typeface="Calibri"/>
              </a:rPr>
              <a:t>‹N°›</a:t>
            </a:fld>
            <a:endParaRPr lang="fr-FR"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0" name="Shape 4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a:solidFill>
                  <a:srgbClr val="888888"/>
                </a:solidFill>
                <a:latin typeface="Calibri"/>
                <a:ea typeface="Calibri"/>
                <a:cs typeface="Calibri"/>
                <a:sym typeface="Calibri"/>
              </a:rPr>
              <a:t>‹N°›</a:t>
            </a:fld>
            <a:endParaRPr lang="fr-FR"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a:solidFill>
                  <a:srgbClr val="888888"/>
                </a:solidFill>
                <a:latin typeface="Calibri"/>
                <a:ea typeface="Calibri"/>
                <a:cs typeface="Calibri"/>
                <a:sym typeface="Calibri"/>
              </a:rPr>
              <a:t>‹N°›</a:t>
            </a:fld>
            <a:endParaRPr lang="fr-FR"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Vide">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a:solidFill>
                  <a:srgbClr val="888888"/>
                </a:solidFill>
                <a:latin typeface="Calibri"/>
                <a:ea typeface="Calibri"/>
                <a:cs typeface="Calibri"/>
                <a:sym typeface="Calibri"/>
              </a:rPr>
              <a:t>‹N°›</a:t>
            </a:fld>
            <a:endParaRPr lang="fr-FR"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u avec légende">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a:solidFill>
                  <a:srgbClr val="888888"/>
                </a:solidFill>
                <a:latin typeface="Calibri"/>
                <a:ea typeface="Calibri"/>
                <a:cs typeface="Calibri"/>
                <a:sym typeface="Calibri"/>
              </a:rPr>
              <a:t>‹N°›</a:t>
            </a:fld>
            <a:endParaRPr lang="fr-FR"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 avec légende">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a:solidFill>
                  <a:srgbClr val="888888"/>
                </a:solidFill>
                <a:latin typeface="Calibri"/>
                <a:ea typeface="Calibri"/>
                <a:cs typeface="Calibri"/>
                <a:sym typeface="Calibri"/>
              </a:rPr>
              <a:t>‹N°›</a:t>
            </a:fld>
            <a:endParaRPr lang="fr-FR"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fr-FR" sz="1200" b="0" i="0" u="none" strike="noStrike" cap="none">
                <a:solidFill>
                  <a:srgbClr val="888888"/>
                </a:solidFill>
                <a:latin typeface="Calibri"/>
                <a:ea typeface="Calibri"/>
                <a:cs typeface="Calibri"/>
                <a:sym typeface="Calibri"/>
              </a:rPr>
              <a:t>‹N°›</a:t>
            </a:fld>
            <a:endParaRPr lang="fr-FR"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2.png"/><Relationship Id="rId7"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4.jp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4.jp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fr-FR" sz="6000" b="0" i="0" u="none" strike="noStrike" cap="none">
                <a:solidFill>
                  <a:schemeClr val="dk1"/>
                </a:solidFill>
                <a:latin typeface="Calibri"/>
                <a:ea typeface="Calibri"/>
                <a:cs typeface="Calibri"/>
                <a:sym typeface="Calibri"/>
              </a:rPr>
              <a:t>Cas pratique: découpage d’un projet web</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fr-FR" sz="6000" b="0" i="0" u="none" strike="noStrike" cap="none">
                <a:solidFill>
                  <a:schemeClr val="dk1"/>
                </a:solidFill>
                <a:latin typeface="Calibri"/>
                <a:ea typeface="Calibri"/>
                <a:cs typeface="Calibri"/>
                <a:sym typeface="Calibri"/>
              </a:rPr>
              <a:t>Le réseau social </a:t>
            </a:r>
            <a:r>
              <a:rPr lang="fr-FR" sz="6000" b="1" i="0" u="none" strike="noStrike" cap="none">
                <a:solidFill>
                  <a:srgbClr val="00B0F0"/>
                </a:solidFill>
                <a:latin typeface="Calibri"/>
                <a:ea typeface="Calibri"/>
                <a:cs typeface="Calibri"/>
                <a:sym typeface="Calibri"/>
              </a:rPr>
              <a:t>Music</a:t>
            </a:r>
            <a:r>
              <a:rPr lang="fr-FR" sz="6000" b="1" i="0" u="none" strike="noStrike" cap="none">
                <a:solidFill>
                  <a:srgbClr val="FFFFFF"/>
                </a:solidFill>
                <a:latin typeface="Calibri"/>
                <a:ea typeface="Calibri"/>
                <a:cs typeface="Calibri"/>
                <a:sym typeface="Calibri"/>
              </a:rPr>
              <a:t> </a:t>
            </a:r>
            <a:r>
              <a:rPr lang="fr-FR" sz="6000" b="1" i="0" u="none" strike="noStrike" cap="none">
                <a:solidFill>
                  <a:srgbClr val="F4B081"/>
                </a:solidFill>
                <a:latin typeface="Calibri"/>
                <a:ea typeface="Calibri"/>
                <a:cs typeface="Calibri"/>
                <a:sym typeface="Calibri"/>
              </a:rPr>
              <a:t>Fan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a:t>BDD</a:t>
            </a:r>
            <a:r>
              <a:rPr lang="fr-FR" sz="4400" b="0" i="0" u="none" strike="noStrike" cap="none">
                <a:solidFill>
                  <a:schemeClr val="dk1"/>
                </a:solidFill>
                <a:latin typeface="Calibri"/>
                <a:ea typeface="Calibri"/>
                <a:cs typeface="Calibri"/>
                <a:sym typeface="Calibri"/>
              </a:rPr>
              <a:t>: MMF 1 - Visitor’s Browsing (</a:t>
            </a:r>
            <a:r>
              <a:rPr lang="fr-FR"/>
              <a:t>2/2</a:t>
            </a:r>
            <a:r>
              <a:rPr lang="fr-FR" sz="4400" b="0" i="0" u="none" strike="noStrike" cap="none">
                <a:solidFill>
                  <a:schemeClr val="dk1"/>
                </a:solidFill>
                <a:latin typeface="Calibri"/>
                <a:ea typeface="Calibri"/>
                <a:cs typeface="Calibri"/>
                <a:sym typeface="Calibri"/>
              </a:rPr>
              <a:t>)</a:t>
            </a:r>
          </a:p>
        </p:txBody>
      </p:sp>
      <p:sp>
        <p:nvSpPr>
          <p:cNvPr id="148" name="Shape 148"/>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0" marR="0" lvl="0" indent="0" algn="l" rtl="0">
              <a:lnSpc>
                <a:spcPct val="90000"/>
              </a:lnSpc>
              <a:spcBef>
                <a:spcPts val="1000"/>
              </a:spcBef>
              <a:spcAft>
                <a:spcPts val="0"/>
              </a:spcAft>
              <a:buNone/>
            </a:pPr>
            <a:endParaRP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Arial"/>
              <a:buNone/>
            </a:pPr>
            <a:endParaRPr sz="2800" b="0" i="0" u="none" strike="noStrike" cap="none">
              <a:solidFill>
                <a:schemeClr val="dk1"/>
              </a:solidFill>
              <a:latin typeface="Calibri"/>
              <a:ea typeface="Calibri"/>
              <a:cs typeface="Calibri"/>
              <a:sym typeface="Calibri"/>
            </a:endParaRPr>
          </a:p>
        </p:txBody>
      </p:sp>
      <p:sp>
        <p:nvSpPr>
          <p:cNvPr id="149" name="Shape 149"/>
          <p:cNvSpPr/>
          <p:nvPr/>
        </p:nvSpPr>
        <p:spPr>
          <a:xfrm>
            <a:off x="838200" y="1854450"/>
            <a:ext cx="8518800" cy="4777200"/>
          </a:xfrm>
          <a:prstGeom prst="rect">
            <a:avLst/>
          </a:prstGeom>
          <a:solidFill>
            <a:srgbClr val="2B2B2B"/>
          </a:solidFill>
          <a:ln>
            <a:noFill/>
          </a:ln>
        </p:spPr>
        <p:txBody>
          <a:bodyPr lIns="91425" tIns="45700" rIns="91425" bIns="45700" anchor="ctr" anchorCtr="0">
            <a:noAutofit/>
          </a:bodyPr>
          <a:lstStyle/>
          <a:p>
            <a:pPr marL="0" marR="0" lvl="0" indent="457200" algn="l" rtl="0">
              <a:lnSpc>
                <a:spcPct val="100000"/>
              </a:lnSpc>
              <a:spcBef>
                <a:spcPts val="0"/>
              </a:spcBef>
              <a:spcAft>
                <a:spcPts val="0"/>
              </a:spcAft>
              <a:buClr>
                <a:srgbClr val="CC7832"/>
              </a:buClr>
              <a:buSzPct val="25000"/>
              <a:buFont typeface="Courier New"/>
              <a:buNone/>
            </a:pPr>
            <a:r>
              <a:rPr lang="fr-FR" sz="1800" b="1" i="0" u="none" strike="noStrike" cap="none" dirty="0" err="1">
                <a:solidFill>
                  <a:srgbClr val="CC7832"/>
                </a:solidFill>
                <a:latin typeface="Courier New"/>
                <a:ea typeface="Courier New"/>
                <a:cs typeface="Courier New"/>
                <a:sym typeface="Courier New"/>
              </a:rPr>
              <a:t>Feature</a:t>
            </a:r>
            <a:r>
              <a:rPr lang="fr-FR" sz="1800" b="1" i="0" u="none" strike="noStrike" cap="none" dirty="0">
                <a:solidFill>
                  <a:srgbClr val="CC7832"/>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Visitor's</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Browsing</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artist</a:t>
            </a:r>
            <a:r>
              <a:rPr lang="fr-FR" sz="1800" dirty="0" err="1">
                <a:solidFill>
                  <a:srgbClr val="A9B7C6"/>
                </a:solidFill>
                <a:latin typeface="Courier New"/>
                <a:ea typeface="Courier New"/>
                <a:cs typeface="Courier New"/>
                <a:sym typeface="Courier New"/>
              </a:rPr>
              <a:t>’s</a:t>
            </a:r>
            <a:r>
              <a:rPr lang="fr-FR" sz="1800" dirty="0">
                <a:solidFill>
                  <a:srgbClr val="A9B7C6"/>
                </a:solidFill>
                <a:latin typeface="Courier New"/>
                <a:ea typeface="Courier New"/>
                <a:cs typeface="Courier New"/>
                <a:sym typeface="Courier New"/>
              </a:rPr>
              <a:t> page</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As a </a:t>
            </a:r>
            <a:r>
              <a:rPr lang="fr-FR" sz="1800" b="0" i="0" u="none" strike="noStrike" cap="none" dirty="0" err="1">
                <a:solidFill>
                  <a:srgbClr val="A9B7C6"/>
                </a:solidFill>
                <a:latin typeface="Courier New"/>
                <a:ea typeface="Courier New"/>
                <a:cs typeface="Courier New"/>
                <a:sym typeface="Courier New"/>
              </a:rPr>
              <a:t>Visitor</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In </a:t>
            </a:r>
            <a:r>
              <a:rPr lang="fr-FR" sz="1800" b="0" i="0" u="none" strike="noStrike" cap="none" dirty="0" err="1">
                <a:solidFill>
                  <a:srgbClr val="A9B7C6"/>
                </a:solidFill>
                <a:latin typeface="Courier New"/>
                <a:ea typeface="Courier New"/>
                <a:cs typeface="Courier New"/>
                <a:sym typeface="Courier New"/>
              </a:rPr>
              <a:t>order</a:t>
            </a:r>
            <a:r>
              <a:rPr lang="fr-FR" sz="1800" b="0" i="0" u="none" strike="noStrike" cap="none" dirty="0">
                <a:solidFill>
                  <a:srgbClr val="A9B7C6"/>
                </a:solidFill>
                <a:latin typeface="Courier New"/>
                <a:ea typeface="Courier New"/>
                <a:cs typeface="Courier New"/>
                <a:sym typeface="Courier New"/>
              </a:rPr>
              <a:t> to </a:t>
            </a:r>
            <a:r>
              <a:rPr lang="fr-FR" sz="1800" dirty="0">
                <a:solidFill>
                  <a:srgbClr val="A9B7C6"/>
                </a:solidFill>
                <a:latin typeface="Courier New"/>
                <a:ea typeface="Courier New"/>
                <a:cs typeface="Courier New"/>
                <a:sym typeface="Courier New"/>
              </a:rPr>
              <a:t>know more </a:t>
            </a:r>
            <a:r>
              <a:rPr lang="fr-FR" sz="1800" b="0" i="0" u="none" strike="noStrike" cap="none" dirty="0">
                <a:solidFill>
                  <a:srgbClr val="A9B7C6"/>
                </a:solidFill>
                <a:latin typeface="Courier New"/>
                <a:ea typeface="Courier New"/>
                <a:cs typeface="Courier New"/>
                <a:sym typeface="Courier New"/>
              </a:rPr>
              <a:t>about an </a:t>
            </a:r>
            <a:r>
              <a:rPr lang="fr-FR" sz="1800" b="0" i="0" u="none" strike="noStrike" cap="none" dirty="0" err="1">
                <a:solidFill>
                  <a:srgbClr val="A9B7C6"/>
                </a:solidFill>
                <a:latin typeface="Courier New"/>
                <a:ea typeface="Courier New"/>
                <a:cs typeface="Courier New"/>
                <a:sym typeface="Courier New"/>
              </a:rPr>
              <a:t>Artist</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I </a:t>
            </a:r>
            <a:r>
              <a:rPr lang="fr-FR" sz="1800" b="0" i="0" u="none" strike="noStrike" cap="none" dirty="0" err="1">
                <a:solidFill>
                  <a:srgbClr val="A9B7C6"/>
                </a:solidFill>
                <a:latin typeface="Courier New"/>
                <a:ea typeface="Courier New"/>
                <a:cs typeface="Courier New"/>
                <a:sym typeface="Courier New"/>
              </a:rPr>
              <a:t>should</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be</a:t>
            </a:r>
            <a:r>
              <a:rPr lang="fr-FR" sz="1800" b="0" i="0" u="none" strike="noStrike" cap="none" dirty="0">
                <a:solidFill>
                  <a:srgbClr val="A9B7C6"/>
                </a:solidFill>
                <a:latin typeface="Courier New"/>
                <a:ea typeface="Courier New"/>
                <a:cs typeface="Courier New"/>
                <a:sym typeface="Courier New"/>
              </a:rPr>
              <a:t> able to </a:t>
            </a:r>
            <a:r>
              <a:rPr lang="fr-FR" sz="1800" dirty="0" err="1">
                <a:solidFill>
                  <a:srgbClr val="A9B7C6"/>
                </a:solidFill>
                <a:latin typeface="Courier New"/>
                <a:ea typeface="Courier New"/>
                <a:cs typeface="Courier New"/>
                <a:sym typeface="Courier New"/>
              </a:rPr>
              <a:t>view</a:t>
            </a:r>
            <a:r>
              <a:rPr lang="fr-FR" sz="1800" dirty="0">
                <a:solidFill>
                  <a:srgbClr val="A9B7C6"/>
                </a:solidFill>
                <a:latin typeface="Courier New"/>
                <a:ea typeface="Courier New"/>
                <a:cs typeface="Courier New"/>
                <a:sym typeface="Courier New"/>
              </a:rPr>
              <a:t> the </a:t>
            </a:r>
            <a:r>
              <a:rPr lang="fr-FR" sz="1800" dirty="0" err="1">
                <a:solidFill>
                  <a:srgbClr val="A9B7C6"/>
                </a:solidFill>
                <a:latin typeface="Courier New"/>
                <a:ea typeface="Courier New"/>
                <a:cs typeface="Courier New"/>
                <a:sym typeface="Courier New"/>
              </a:rPr>
              <a:t>artist’s</a:t>
            </a:r>
            <a:r>
              <a:rPr lang="fr-FR" sz="1800" dirty="0">
                <a:solidFill>
                  <a:srgbClr val="A9B7C6"/>
                </a:solidFill>
                <a:latin typeface="Courier New"/>
                <a:ea typeface="Courier New"/>
                <a:cs typeface="Courier New"/>
                <a:sym typeface="Courier New"/>
              </a:rPr>
              <a:t> page</a:t>
            </a:r>
            <a:br>
              <a:rPr lang="fr-FR" sz="1800" b="0" i="0" u="none" strike="noStrike" cap="none" dirty="0">
                <a:solidFill>
                  <a:srgbClr val="A9B7C6"/>
                </a:solidFill>
                <a:latin typeface="Courier New"/>
                <a:ea typeface="Courier New"/>
                <a:cs typeface="Courier New"/>
                <a:sym typeface="Courier New"/>
              </a:rPr>
            </a:br>
            <a:br>
              <a:rPr lang="fr-FR" sz="1800" b="0" i="0" u="none" strike="noStrike" cap="none" dirty="0">
                <a:solidFill>
                  <a:srgbClr val="A9B7C6"/>
                </a:solidFill>
                <a:latin typeface="Courier New"/>
                <a:ea typeface="Courier New"/>
                <a:cs typeface="Courier New"/>
                <a:sym typeface="Courier New"/>
              </a:rPr>
            </a:br>
            <a:endParaRPr lang="fr-FR" sz="1800" b="0" i="0" u="none" strike="noStrike" cap="none" dirty="0">
              <a:solidFill>
                <a:srgbClr val="A9B7C6"/>
              </a:solidFill>
              <a:latin typeface="Courier New"/>
              <a:ea typeface="Courier New"/>
              <a:cs typeface="Courier New"/>
              <a:sym typeface="Courier New"/>
            </a:endParaRPr>
          </a:p>
          <a:p>
            <a:pPr lvl="0" indent="457200" rtl="0">
              <a:spcBef>
                <a:spcPts val="0"/>
              </a:spcBef>
              <a:buClr>
                <a:srgbClr val="CC7832"/>
              </a:buClr>
              <a:buSzPct val="25000"/>
              <a:buFont typeface="Courier New"/>
              <a:buNone/>
            </a:pPr>
            <a:r>
              <a:rPr lang="fr-FR" sz="1800" b="1" dirty="0">
                <a:solidFill>
                  <a:srgbClr val="CC7832"/>
                </a:solidFill>
                <a:latin typeface="Courier New"/>
                <a:ea typeface="Courier New"/>
                <a:cs typeface="Courier New"/>
                <a:sym typeface="Courier New"/>
              </a:rPr>
              <a:t>Scenario: </a:t>
            </a:r>
            <a:r>
              <a:rPr lang="fr-FR" sz="1800" dirty="0" err="1">
                <a:solidFill>
                  <a:srgbClr val="A9B7C6"/>
                </a:solidFill>
                <a:latin typeface="Courier New"/>
                <a:ea typeface="Courier New"/>
                <a:cs typeface="Courier New"/>
                <a:sym typeface="Courier New"/>
              </a:rPr>
              <a:t>Visualize</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artist’s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list</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err="1">
                <a:solidFill>
                  <a:srgbClr val="CC7832"/>
                </a:solidFill>
                <a:latin typeface="Courier New"/>
                <a:ea typeface="Courier New"/>
                <a:cs typeface="Courier New"/>
                <a:sym typeface="Courier New"/>
              </a:rPr>
              <a:t>Given</a:t>
            </a:r>
            <a:r>
              <a:rPr lang="fr-FR" sz="1800" b="1" dirty="0">
                <a:solidFill>
                  <a:srgbClr val="CC7832"/>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Visitor</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is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browsing</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err="1">
                <a:solidFill>
                  <a:srgbClr val="CC7832"/>
                </a:solidFill>
                <a:latin typeface="Courier New"/>
                <a:ea typeface="Courier New"/>
                <a:cs typeface="Courier New"/>
                <a:sym typeface="Courier New"/>
              </a:rPr>
              <a:t>When</a:t>
            </a:r>
            <a:r>
              <a:rPr lang="fr-FR" sz="1800" b="1" dirty="0">
                <a:solidFill>
                  <a:srgbClr val="CC7832"/>
                </a:solidFill>
                <a:latin typeface="Courier New"/>
                <a:ea typeface="Courier New"/>
                <a:cs typeface="Courier New"/>
                <a:sym typeface="Courier New"/>
              </a:rPr>
              <a:t> </a:t>
            </a:r>
            <a:r>
              <a:rPr lang="fr-FR" sz="1800" dirty="0">
                <a:solidFill>
                  <a:srgbClr val="A9B7C6"/>
                </a:solidFill>
                <a:latin typeface="Courier New"/>
                <a:ea typeface="Courier New"/>
                <a:cs typeface="Courier New"/>
                <a:sym typeface="Courier New"/>
              </a:rPr>
              <a:t>He arrives on the </a:t>
            </a:r>
            <a:r>
              <a:rPr lang="fr-FR" sz="1800" dirty="0" err="1">
                <a:solidFill>
                  <a:srgbClr val="A9B7C6"/>
                </a:solidFill>
                <a:latin typeface="Courier New"/>
                <a:ea typeface="Courier New"/>
                <a:cs typeface="Courier New"/>
                <a:sym typeface="Courier New"/>
              </a:rPr>
              <a:t>homepage</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err="1">
                <a:solidFill>
                  <a:srgbClr val="CC7832"/>
                </a:solidFill>
                <a:latin typeface="Courier New"/>
                <a:ea typeface="Courier New"/>
                <a:cs typeface="Courier New"/>
                <a:sym typeface="Courier New"/>
              </a:rPr>
              <a:t>Then</a:t>
            </a:r>
            <a:r>
              <a:rPr lang="fr-FR" sz="1800" b="1" dirty="0">
                <a:solidFill>
                  <a:srgbClr val="CC7832"/>
                </a:solidFill>
                <a:latin typeface="Courier New"/>
                <a:ea typeface="Courier New"/>
                <a:cs typeface="Courier New"/>
                <a:sym typeface="Courier New"/>
              </a:rPr>
              <a:t> </a:t>
            </a:r>
            <a:r>
              <a:rPr lang="fr-FR" sz="1800" dirty="0">
                <a:solidFill>
                  <a:srgbClr val="A9B7C6"/>
                </a:solidFill>
                <a:latin typeface="Courier New"/>
                <a:ea typeface="Courier New"/>
                <a:cs typeface="Courier New"/>
                <a:sym typeface="Courier New"/>
              </a:rPr>
              <a:t>He </a:t>
            </a:r>
            <a:r>
              <a:rPr lang="fr-FR" sz="1800" dirty="0" err="1">
                <a:solidFill>
                  <a:srgbClr val="A9B7C6"/>
                </a:solidFill>
                <a:latin typeface="Courier New"/>
                <a:ea typeface="Courier New"/>
                <a:cs typeface="Courier New"/>
                <a:sym typeface="Courier New"/>
              </a:rPr>
              <a:t>should</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see</a:t>
            </a:r>
            <a:r>
              <a:rPr lang="fr-FR" sz="1800" dirty="0">
                <a:solidFill>
                  <a:srgbClr val="A9B7C6"/>
                </a:solidFill>
                <a:latin typeface="Courier New"/>
                <a:ea typeface="Courier New"/>
                <a:cs typeface="Courier New"/>
                <a:sym typeface="Courier New"/>
              </a:rPr>
              <a:t> the </a:t>
            </a:r>
            <a:r>
              <a:rPr lang="fr-FR" sz="1800" dirty="0" err="1">
                <a:solidFill>
                  <a:srgbClr val="A9B7C6"/>
                </a:solidFill>
                <a:latin typeface="Courier New"/>
                <a:ea typeface="Courier New"/>
                <a:cs typeface="Courier New"/>
                <a:sym typeface="Courier New"/>
              </a:rPr>
              <a:t>list</a:t>
            </a:r>
            <a:r>
              <a:rPr lang="fr-FR" sz="1800" dirty="0">
                <a:solidFill>
                  <a:srgbClr val="A9B7C6"/>
                </a:solidFill>
                <a:latin typeface="Courier New"/>
                <a:ea typeface="Courier New"/>
                <a:cs typeface="Courier New"/>
                <a:sym typeface="Courier New"/>
              </a:rPr>
              <a:t> of all </a:t>
            </a:r>
            <a:r>
              <a:rPr lang="fr-FR" sz="1800" dirty="0" err="1">
                <a:solidFill>
                  <a:srgbClr val="A9B7C6"/>
                </a:solidFill>
                <a:latin typeface="Courier New"/>
                <a:ea typeface="Courier New"/>
                <a:cs typeface="Courier New"/>
                <a:sym typeface="Courier New"/>
              </a:rPr>
              <a:t>artists</a:t>
            </a:r>
            <a:endParaRPr lang="fr-FR" sz="1800" dirty="0">
              <a:solidFill>
                <a:srgbClr val="A9B7C6"/>
              </a:solidFill>
              <a:latin typeface="Courier New"/>
              <a:ea typeface="Courier New"/>
              <a:cs typeface="Courier New"/>
              <a:sym typeface="Courier New"/>
            </a:endParaRPr>
          </a:p>
          <a:p>
            <a:pPr lvl="0" indent="457200" rtl="0">
              <a:spcBef>
                <a:spcPts val="0"/>
              </a:spcBef>
              <a:buClr>
                <a:srgbClr val="CC7832"/>
              </a:buClr>
              <a:buSzPct val="25000"/>
              <a:buFont typeface="Courier New"/>
              <a:buNone/>
            </a:pPr>
            <a:r>
              <a:rPr lang="fr-FR" sz="1800" dirty="0">
                <a:solidFill>
                  <a:srgbClr val="A9B7C6"/>
                </a:solidFill>
                <a:latin typeface="Courier New"/>
                <a:ea typeface="Courier New"/>
                <a:cs typeface="Courier New"/>
                <a:sym typeface="Courier New"/>
              </a:rPr>
              <a:t> </a:t>
            </a:r>
            <a:r>
              <a:rPr lang="fr-FR" sz="1800" b="1" dirty="0">
                <a:solidFill>
                  <a:srgbClr val="CC7832"/>
                </a:solidFill>
                <a:latin typeface="Courier New"/>
                <a:ea typeface="Courier New"/>
                <a:cs typeface="Courier New"/>
                <a:sym typeface="Courier New"/>
              </a:rPr>
              <a:t>And </a:t>
            </a:r>
            <a:r>
              <a:rPr lang="fr-FR" sz="1800" dirty="0" err="1">
                <a:solidFill>
                  <a:srgbClr val="A9B7C6"/>
                </a:solidFill>
                <a:latin typeface="Courier New"/>
                <a:ea typeface="Courier New"/>
                <a:cs typeface="Courier New"/>
                <a:sym typeface="Courier New"/>
              </a:rPr>
              <a:t>See</a:t>
            </a:r>
            <a:r>
              <a:rPr lang="fr-FR" sz="1800" dirty="0">
                <a:solidFill>
                  <a:srgbClr val="A9B7C6"/>
                </a:solidFill>
                <a:latin typeface="Courier New"/>
                <a:ea typeface="Courier New"/>
                <a:cs typeface="Courier New"/>
                <a:sym typeface="Courier New"/>
              </a:rPr>
              <a:t> the </a:t>
            </a:r>
            <a:r>
              <a:rPr lang="fr-FR" sz="1800" dirty="0" err="1">
                <a:solidFill>
                  <a:srgbClr val="A9B7C6"/>
                </a:solidFill>
                <a:latin typeface="Courier New"/>
                <a:ea typeface="Courier New"/>
                <a:cs typeface="Courier New"/>
                <a:sym typeface="Courier New"/>
              </a:rPr>
              <a:t>name</a:t>
            </a:r>
            <a:r>
              <a:rPr lang="fr-FR" sz="1800" dirty="0">
                <a:solidFill>
                  <a:srgbClr val="A9B7C6"/>
                </a:solidFill>
                <a:latin typeface="Courier New"/>
                <a:ea typeface="Courier New"/>
                <a:cs typeface="Courier New"/>
                <a:sym typeface="Courier New"/>
              </a:rPr>
              <a:t> &amp; </a:t>
            </a:r>
            <a:r>
              <a:rPr lang="fr-FR" sz="1800" dirty="0" err="1">
                <a:solidFill>
                  <a:srgbClr val="A9B7C6"/>
                </a:solidFill>
                <a:latin typeface="Courier New"/>
                <a:ea typeface="Courier New"/>
                <a:cs typeface="Courier New"/>
                <a:sym typeface="Courier New"/>
              </a:rPr>
              <a:t>picture</a:t>
            </a:r>
            <a:r>
              <a:rPr lang="fr-FR" sz="1800" dirty="0">
                <a:solidFill>
                  <a:srgbClr val="A9B7C6"/>
                </a:solidFill>
                <a:latin typeface="Courier New"/>
                <a:ea typeface="Courier New"/>
                <a:cs typeface="Courier New"/>
                <a:sym typeface="Courier New"/>
              </a:rPr>
              <a:t> of </a:t>
            </a:r>
            <a:r>
              <a:rPr lang="fr-FR" sz="1800" dirty="0" err="1">
                <a:solidFill>
                  <a:srgbClr val="A9B7C6"/>
                </a:solidFill>
                <a:latin typeface="Courier New"/>
                <a:ea typeface="Courier New"/>
                <a:cs typeface="Courier New"/>
                <a:sym typeface="Courier New"/>
              </a:rPr>
              <a:t>each</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artist</a:t>
            </a:r>
            <a:endParaRPr lang="fr-FR" sz="1800" dirty="0">
              <a:solidFill>
                <a:srgbClr val="A9B7C6"/>
              </a:solidFill>
              <a:latin typeface="Courier New"/>
              <a:ea typeface="Courier New"/>
              <a:cs typeface="Courier New"/>
              <a:sym typeface="Courier New"/>
            </a:endParaRPr>
          </a:p>
          <a:p>
            <a:pPr lvl="0" indent="457200" rtl="0">
              <a:spcBef>
                <a:spcPts val="0"/>
              </a:spcBef>
              <a:buClr>
                <a:srgbClr val="CC7832"/>
              </a:buClr>
              <a:buSzPct val="25000"/>
              <a:buFont typeface="Courier New"/>
              <a:buNone/>
            </a:pPr>
            <a:r>
              <a:rPr lang="fr-FR" sz="1800" dirty="0">
                <a:solidFill>
                  <a:srgbClr val="A9B7C6"/>
                </a:solidFill>
                <a:latin typeface="Courier New"/>
                <a:ea typeface="Courier New"/>
                <a:cs typeface="Courier New"/>
                <a:sym typeface="Courier New"/>
              </a:rPr>
              <a:t> </a:t>
            </a:r>
            <a:r>
              <a:rPr lang="fr-FR" sz="1800" b="1" dirty="0">
                <a:solidFill>
                  <a:srgbClr val="CC7832"/>
                </a:solidFill>
                <a:latin typeface="Courier New"/>
                <a:ea typeface="Courier New"/>
                <a:cs typeface="Courier New"/>
                <a:sym typeface="Courier New"/>
              </a:rPr>
              <a:t>And </a:t>
            </a:r>
            <a:r>
              <a:rPr lang="fr-FR" sz="1800" dirty="0" err="1">
                <a:solidFill>
                  <a:srgbClr val="A9B7C6"/>
                </a:solidFill>
                <a:latin typeface="Courier New"/>
                <a:ea typeface="Courier New"/>
                <a:cs typeface="Courier New"/>
                <a:sym typeface="Courier New"/>
              </a:rPr>
              <a:t>See</a:t>
            </a:r>
            <a:r>
              <a:rPr lang="fr-FR" sz="1800" dirty="0">
                <a:solidFill>
                  <a:srgbClr val="A9B7C6"/>
                </a:solidFill>
                <a:latin typeface="Courier New"/>
                <a:ea typeface="Courier New"/>
                <a:cs typeface="Courier New"/>
                <a:sym typeface="Courier New"/>
              </a:rPr>
              <a:t> the slogan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Démonstration au client de la MMF 1</a:t>
            </a:r>
          </a:p>
        </p:txBody>
      </p:sp>
      <p:pic>
        <p:nvPicPr>
          <p:cNvPr id="155" name="Shape 155"/>
          <p:cNvPicPr preferRelativeResize="0">
            <a:picLocks noGrp="1"/>
          </p:cNvPicPr>
          <p:nvPr>
            <p:ph type="body" idx="1"/>
          </p:nvPr>
        </p:nvPicPr>
        <p:blipFill rotWithShape="1">
          <a:blip r:embed="rId3">
            <a:alphaModFix/>
          </a:blip>
          <a:srcRect/>
          <a:stretch/>
        </p:blipFill>
        <p:spPr>
          <a:xfrm>
            <a:off x="373690" y="2930691"/>
            <a:ext cx="2466974" cy="1847849"/>
          </a:xfrm>
          <a:prstGeom prst="rect">
            <a:avLst/>
          </a:prstGeom>
          <a:noFill/>
          <a:ln>
            <a:noFill/>
          </a:ln>
        </p:spPr>
      </p:pic>
      <p:pic>
        <p:nvPicPr>
          <p:cNvPr id="156" name="Shape 156"/>
          <p:cNvPicPr preferRelativeResize="0"/>
          <p:nvPr/>
        </p:nvPicPr>
        <p:blipFill rotWithShape="1">
          <a:blip r:embed="rId4">
            <a:alphaModFix/>
          </a:blip>
          <a:srcRect/>
          <a:stretch/>
        </p:blipFill>
        <p:spPr>
          <a:xfrm>
            <a:off x="9889265" y="2918011"/>
            <a:ext cx="2022743" cy="3608573"/>
          </a:xfrm>
          <a:prstGeom prst="rect">
            <a:avLst/>
          </a:prstGeom>
          <a:noFill/>
          <a:ln>
            <a:noFill/>
          </a:ln>
        </p:spPr>
      </p:pic>
      <p:sp>
        <p:nvSpPr>
          <p:cNvPr id="157" name="Shape 157"/>
          <p:cNvSpPr/>
          <p:nvPr/>
        </p:nvSpPr>
        <p:spPr>
          <a:xfrm>
            <a:off x="3338623" y="1844751"/>
            <a:ext cx="6390167" cy="4619846"/>
          </a:xfrm>
          <a:prstGeom prst="rect">
            <a:avLst/>
          </a:prstGeom>
          <a:solidFill>
            <a:schemeClr val="lt1"/>
          </a:solidFill>
          <a:ln w="12700"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8" name="Shape 158"/>
          <p:cNvSpPr txBox="1"/>
          <p:nvPr/>
        </p:nvSpPr>
        <p:spPr>
          <a:xfrm>
            <a:off x="5271091" y="1839538"/>
            <a:ext cx="2525232"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fr-FR" sz="3600" b="1">
                <a:solidFill>
                  <a:srgbClr val="00B0F0"/>
                </a:solidFill>
                <a:latin typeface="Calibri"/>
                <a:ea typeface="Calibri"/>
                <a:cs typeface="Calibri"/>
                <a:sym typeface="Calibri"/>
              </a:rPr>
              <a:t>Music</a:t>
            </a:r>
            <a:r>
              <a:rPr lang="fr-FR" sz="3600" b="1">
                <a:solidFill>
                  <a:srgbClr val="FFFFFF"/>
                </a:solidFill>
                <a:latin typeface="Calibri"/>
                <a:ea typeface="Calibri"/>
                <a:cs typeface="Calibri"/>
                <a:sym typeface="Calibri"/>
              </a:rPr>
              <a:t> </a:t>
            </a:r>
            <a:r>
              <a:rPr lang="fr-FR" sz="3600" b="1">
                <a:solidFill>
                  <a:srgbClr val="F4B081"/>
                </a:solidFill>
                <a:latin typeface="Calibri"/>
                <a:ea typeface="Calibri"/>
                <a:cs typeface="Calibri"/>
                <a:sym typeface="Calibri"/>
              </a:rPr>
              <a:t>Fan</a:t>
            </a:r>
          </a:p>
        </p:txBody>
      </p:sp>
      <p:pic>
        <p:nvPicPr>
          <p:cNvPr id="159" name="Shape 159"/>
          <p:cNvPicPr preferRelativeResize="0"/>
          <p:nvPr/>
        </p:nvPicPr>
        <p:blipFill rotWithShape="1">
          <a:blip r:embed="rId5">
            <a:alphaModFix/>
          </a:blip>
          <a:srcRect/>
          <a:stretch/>
        </p:blipFill>
        <p:spPr>
          <a:xfrm>
            <a:off x="3596019" y="2930691"/>
            <a:ext cx="2628899" cy="1743075"/>
          </a:xfrm>
          <a:prstGeom prst="rect">
            <a:avLst/>
          </a:prstGeom>
          <a:noFill/>
          <a:ln>
            <a:noFill/>
          </a:ln>
        </p:spPr>
      </p:pic>
      <p:sp>
        <p:nvSpPr>
          <p:cNvPr id="160" name="Shape 160"/>
          <p:cNvSpPr txBox="1"/>
          <p:nvPr/>
        </p:nvSpPr>
        <p:spPr>
          <a:xfrm>
            <a:off x="3503428" y="2337018"/>
            <a:ext cx="182755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Georges Brassens</a:t>
            </a:r>
          </a:p>
        </p:txBody>
      </p:sp>
      <p:sp>
        <p:nvSpPr>
          <p:cNvPr id="161" name="Shape 161"/>
          <p:cNvSpPr txBox="1"/>
          <p:nvPr/>
        </p:nvSpPr>
        <p:spPr>
          <a:xfrm>
            <a:off x="6482317" y="2935382"/>
            <a:ext cx="2748516" cy="1200329"/>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Né à Sète le 22 Octobre 1921</a:t>
            </a:r>
          </a:p>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Mort à Saint-Gély-du-Fesc le 29 octobre 1981</a:t>
            </a:r>
          </a:p>
        </p:txBody>
      </p:sp>
      <p:sp>
        <p:nvSpPr>
          <p:cNvPr id="162" name="Shape 162"/>
          <p:cNvSpPr/>
          <p:nvPr/>
        </p:nvSpPr>
        <p:spPr>
          <a:xfrm>
            <a:off x="1036674" y="1881963"/>
            <a:ext cx="1196163" cy="639722"/>
          </a:xfrm>
          <a:prstGeom prst="wedgeRoundRectCallout">
            <a:avLst>
              <a:gd name="adj1" fmla="val -21277"/>
              <a:gd name="adj2" fmla="val 82445"/>
              <a:gd name="adj3" fmla="val 16667"/>
            </a:avLst>
          </a:prstGeom>
          <a:solidFill>
            <a:schemeClr val="lt1"/>
          </a:solidFill>
          <a:ln w="127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1800">
                <a:solidFill>
                  <a:schemeClr val="dk1"/>
                </a:solidFill>
                <a:latin typeface="Calibri"/>
                <a:ea typeface="Calibri"/>
                <a:cs typeface="Calibri"/>
                <a:sym typeface="Calibri"/>
              </a:rPr>
              <a:t>OK!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1687050" y="0"/>
            <a:ext cx="9143998" cy="68579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576125" y="30687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MMF2: Fan creates a</a:t>
            </a:r>
            <a:r>
              <a:rPr lang="fr-FR"/>
              <a:t>rtist’s profile</a:t>
            </a:r>
          </a:p>
        </p:txBody>
      </p:sp>
      <p:sp>
        <p:nvSpPr>
          <p:cNvPr id="173" name="Shape 17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99615"/>
              <a:buFont typeface="Arial"/>
              <a:buChar char="•"/>
            </a:pPr>
            <a:r>
              <a:rPr lang="fr-FR" sz="2590" b="0" i="0" u="none" strike="noStrike" cap="none">
                <a:solidFill>
                  <a:schemeClr val="dk1"/>
                </a:solidFill>
                <a:latin typeface="Calibri"/>
                <a:ea typeface="Calibri"/>
                <a:cs typeface="Calibri"/>
                <a:sym typeface="Calibri"/>
              </a:rPr>
              <a:t>US 1: Sign Up</a:t>
            </a:r>
          </a:p>
          <a:p>
            <a:pPr marL="0" marR="0" lvl="0" indent="0" algn="l" rtl="0">
              <a:lnSpc>
                <a:spcPct val="90000"/>
              </a:lnSpc>
              <a:spcBef>
                <a:spcPts val="1000"/>
              </a:spcBef>
              <a:spcAft>
                <a:spcPts val="0"/>
              </a:spcAft>
              <a:buClr>
                <a:schemeClr val="dk1"/>
              </a:buClr>
              <a:buSzPct val="25000"/>
              <a:buFont typeface="Arial"/>
              <a:buNone/>
            </a:pPr>
            <a:r>
              <a:rPr lang="fr-FR" sz="2590" b="0" i="0" u="none" strike="noStrike" cap="none">
                <a:solidFill>
                  <a:schemeClr val="dk1"/>
                </a:solidFill>
                <a:latin typeface="Calibri"/>
                <a:ea typeface="Calibri"/>
                <a:cs typeface="Calibri"/>
                <a:sym typeface="Calibri"/>
              </a:rPr>
              <a:t>As a Visitor, in order to </a:t>
            </a:r>
            <a:r>
              <a:rPr lang="fr-FR" sz="2590"/>
              <a:t>create an artist</a:t>
            </a:r>
            <a:r>
              <a:rPr lang="fr-FR" sz="2590" b="0" i="0" u="none" strike="noStrike" cap="none">
                <a:solidFill>
                  <a:schemeClr val="dk1"/>
                </a:solidFill>
                <a:latin typeface="Calibri"/>
                <a:ea typeface="Calibri"/>
                <a:cs typeface="Calibri"/>
                <a:sym typeface="Calibri"/>
              </a:rPr>
              <a:t>, I need to create an account</a:t>
            </a:r>
          </a:p>
          <a:p>
            <a:pPr marL="0" marR="0" lvl="0" indent="0" algn="l" rtl="0">
              <a:lnSpc>
                <a:spcPct val="90000"/>
              </a:lnSpc>
              <a:spcBef>
                <a:spcPts val="1000"/>
              </a:spcBef>
              <a:spcAft>
                <a:spcPts val="0"/>
              </a:spcAft>
              <a:buClr>
                <a:schemeClr val="dk1"/>
              </a:buClr>
              <a:buSzPct val="25000"/>
              <a:buFont typeface="Arial"/>
              <a:buNone/>
            </a:pPr>
            <a:endParaRPr sz="259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99615"/>
              <a:buFont typeface="Arial"/>
              <a:buChar char="•"/>
            </a:pPr>
            <a:r>
              <a:rPr lang="fr-FR" sz="2590" b="0" i="0" u="none" strike="noStrike" cap="none">
                <a:solidFill>
                  <a:schemeClr val="dk1"/>
                </a:solidFill>
                <a:latin typeface="Calibri"/>
                <a:ea typeface="Calibri"/>
                <a:cs typeface="Calibri"/>
                <a:sym typeface="Calibri"/>
              </a:rPr>
              <a:t>US 2: Login</a:t>
            </a:r>
          </a:p>
          <a:p>
            <a:pPr marL="0" marR="0" lvl="0" indent="0" algn="l" rtl="0">
              <a:lnSpc>
                <a:spcPct val="90000"/>
              </a:lnSpc>
              <a:spcBef>
                <a:spcPts val="1000"/>
              </a:spcBef>
              <a:spcAft>
                <a:spcPts val="0"/>
              </a:spcAft>
              <a:buClr>
                <a:schemeClr val="dk1"/>
              </a:buClr>
              <a:buSzPct val="25000"/>
              <a:buFont typeface="Arial"/>
              <a:buNone/>
            </a:pPr>
            <a:r>
              <a:rPr lang="fr-FR" sz="2590" b="0" i="0" u="none" strike="noStrike" cap="none">
                <a:solidFill>
                  <a:schemeClr val="dk1"/>
                </a:solidFill>
                <a:latin typeface="Calibri"/>
                <a:ea typeface="Calibri"/>
                <a:cs typeface="Calibri"/>
                <a:sym typeface="Calibri"/>
              </a:rPr>
              <a:t>As a Visitor, in order to </a:t>
            </a:r>
            <a:r>
              <a:rPr lang="fr-FR" sz="2590"/>
              <a:t>create an</a:t>
            </a:r>
            <a:r>
              <a:rPr lang="fr-FR" sz="2590" b="0" i="0" u="none" strike="noStrike" cap="none">
                <a:solidFill>
                  <a:schemeClr val="dk1"/>
                </a:solidFill>
                <a:latin typeface="Calibri"/>
                <a:ea typeface="Calibri"/>
                <a:cs typeface="Calibri"/>
                <a:sym typeface="Calibri"/>
              </a:rPr>
              <a:t> artist, I should be able to login</a:t>
            </a:r>
          </a:p>
          <a:p>
            <a:pPr marL="0" marR="0" lvl="0" indent="0" algn="l" rtl="0">
              <a:lnSpc>
                <a:spcPct val="90000"/>
              </a:lnSpc>
              <a:spcBef>
                <a:spcPts val="1000"/>
              </a:spcBef>
              <a:spcAft>
                <a:spcPts val="0"/>
              </a:spcAft>
              <a:buClr>
                <a:schemeClr val="dk1"/>
              </a:buClr>
              <a:buSzPct val="25000"/>
              <a:buFont typeface="Arial"/>
              <a:buNone/>
            </a:pPr>
            <a:endParaRPr sz="259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99615"/>
              <a:buFont typeface="Arial"/>
              <a:buChar char="•"/>
            </a:pPr>
            <a:r>
              <a:rPr lang="fr-FR" sz="2590" b="0" i="0" u="none" strike="noStrike" cap="none">
                <a:solidFill>
                  <a:schemeClr val="dk1"/>
                </a:solidFill>
                <a:latin typeface="Calibri"/>
                <a:ea typeface="Calibri"/>
                <a:cs typeface="Calibri"/>
                <a:sym typeface="Calibri"/>
              </a:rPr>
              <a:t>US 3: Fan creates a</a:t>
            </a:r>
            <a:r>
              <a:rPr lang="fr-FR" sz="2590"/>
              <a:t>n artist profile</a:t>
            </a:r>
          </a:p>
          <a:p>
            <a:pPr marL="0" marR="0" lvl="0" indent="0" algn="l" rtl="0">
              <a:lnSpc>
                <a:spcPct val="90000"/>
              </a:lnSpc>
              <a:spcBef>
                <a:spcPts val="1000"/>
              </a:spcBef>
              <a:buClr>
                <a:schemeClr val="dk1"/>
              </a:buClr>
              <a:buSzPct val="25000"/>
              <a:buFont typeface="Arial"/>
              <a:buNone/>
            </a:pPr>
            <a:r>
              <a:rPr lang="fr-FR" sz="2590" b="0" i="0" u="none" strike="noStrike" cap="none">
                <a:solidFill>
                  <a:schemeClr val="dk1"/>
                </a:solidFill>
                <a:latin typeface="Calibri"/>
                <a:ea typeface="Calibri"/>
                <a:cs typeface="Calibri"/>
                <a:sym typeface="Calibri"/>
              </a:rPr>
              <a:t>As a Fan , in order to share something I know about an artist, I should be able to create a Fact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BDD: MMF 2 - </a:t>
            </a:r>
            <a:r>
              <a:rPr lang="fr-FR"/>
              <a:t>Fan creates artist’s profile</a:t>
            </a:r>
            <a:r>
              <a:rPr lang="fr-FR" sz="4400" b="0" i="0" u="none" strike="noStrike" cap="none">
                <a:solidFill>
                  <a:schemeClr val="dk1"/>
                </a:solidFill>
                <a:latin typeface="Calibri"/>
                <a:ea typeface="Calibri"/>
                <a:cs typeface="Calibri"/>
                <a:sym typeface="Calibri"/>
              </a:rPr>
              <a:t> (</a:t>
            </a:r>
            <a:r>
              <a:rPr lang="fr-FR"/>
              <a:t>1/6</a:t>
            </a:r>
            <a:r>
              <a:rPr lang="fr-FR" sz="4400" b="0" i="0" u="none" strike="noStrike" cap="none">
                <a:solidFill>
                  <a:schemeClr val="dk1"/>
                </a:solidFill>
                <a:latin typeface="Calibri"/>
                <a:ea typeface="Calibri"/>
                <a:cs typeface="Calibri"/>
                <a:sym typeface="Calibri"/>
              </a:rPr>
              <a:t>)</a:t>
            </a:r>
          </a:p>
        </p:txBody>
      </p:sp>
      <p:sp>
        <p:nvSpPr>
          <p:cNvPr id="179" name="Shape 179"/>
          <p:cNvSpPr txBox="1">
            <a:spLocks noGrp="1"/>
          </p:cNvSpPr>
          <p:nvPr>
            <p:ph type="body" idx="1"/>
          </p:nvPr>
        </p:nvSpPr>
        <p:spPr>
          <a:xfrm>
            <a:off x="838200" y="1739149"/>
            <a:ext cx="10515600" cy="4792500"/>
          </a:xfrm>
          <a:prstGeom prst="rect">
            <a:avLst/>
          </a:prstGeom>
          <a:solidFill>
            <a:srgbClr val="2B2B2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CC7832"/>
              </a:buClr>
              <a:buSzPct val="25000"/>
              <a:buFont typeface="Arial"/>
              <a:buNone/>
            </a:pPr>
            <a:r>
              <a:rPr lang="fr-FR" sz="1800" b="1" i="0" u="none" strike="noStrike" cap="none" dirty="0" err="1">
                <a:solidFill>
                  <a:srgbClr val="CC7832"/>
                </a:solidFill>
                <a:latin typeface="Courier New"/>
                <a:ea typeface="Courier New"/>
                <a:cs typeface="Courier New"/>
                <a:sym typeface="Courier New"/>
              </a:rPr>
              <a:t>Feature</a:t>
            </a:r>
            <a:r>
              <a:rPr lang="fr-FR" sz="1800" b="1" i="0" u="none" strike="noStrike" cap="none" dirty="0">
                <a:solidFill>
                  <a:srgbClr val="CC7832"/>
                </a:solidFill>
                <a:latin typeface="Courier New"/>
                <a:ea typeface="Courier New"/>
                <a:cs typeface="Courier New"/>
                <a:sym typeface="Courier New"/>
              </a:rPr>
              <a:t>: </a:t>
            </a:r>
            <a:r>
              <a:rPr lang="fr-FR" sz="1800" dirty="0">
                <a:solidFill>
                  <a:srgbClr val="A9B7C6"/>
                </a:solidFill>
                <a:latin typeface="Courier New"/>
                <a:ea typeface="Courier New"/>
                <a:cs typeface="Courier New"/>
                <a:sym typeface="Courier New"/>
              </a:rPr>
              <a:t>Fan </a:t>
            </a:r>
            <a:r>
              <a:rPr lang="fr-FR" sz="1800" dirty="0" err="1">
                <a:solidFill>
                  <a:srgbClr val="A9B7C6"/>
                </a:solidFill>
                <a:latin typeface="Courier New"/>
                <a:ea typeface="Courier New"/>
                <a:cs typeface="Courier New"/>
                <a:sym typeface="Courier New"/>
              </a:rPr>
              <a:t>creates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artist’s</a:t>
            </a:r>
            <a:r>
              <a:rPr lang="fr-FR" sz="1800" dirty="0">
                <a:solidFill>
                  <a:srgbClr val="A9B7C6"/>
                </a:solidFill>
                <a:latin typeface="Courier New"/>
                <a:ea typeface="Courier New"/>
                <a:cs typeface="Courier New"/>
                <a:sym typeface="Courier New"/>
              </a:rPr>
              <a:t> profile</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As a Fan</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In </a:t>
            </a:r>
            <a:r>
              <a:rPr lang="fr-FR" sz="1800" b="0" i="0" u="none" strike="noStrike" cap="none" dirty="0" err="1">
                <a:solidFill>
                  <a:srgbClr val="A9B7C6"/>
                </a:solidFill>
                <a:latin typeface="Courier New"/>
                <a:ea typeface="Courier New"/>
                <a:cs typeface="Courier New"/>
                <a:sym typeface="Courier New"/>
              </a:rPr>
              <a:t>order</a:t>
            </a:r>
            <a:r>
              <a:rPr lang="fr-FR" sz="1800" b="0" i="0" u="none" strike="noStrike" cap="none" dirty="0">
                <a:solidFill>
                  <a:srgbClr val="A9B7C6"/>
                </a:solidFill>
                <a:latin typeface="Courier New"/>
                <a:ea typeface="Courier New"/>
                <a:cs typeface="Courier New"/>
                <a:sym typeface="Courier New"/>
              </a:rPr>
              <a:t> to </a:t>
            </a:r>
            <a:r>
              <a:rPr lang="fr-FR" sz="1800" dirty="0" err="1">
                <a:solidFill>
                  <a:srgbClr val="A9B7C6"/>
                </a:solidFill>
                <a:latin typeface="Courier New"/>
                <a:ea typeface="Courier New"/>
                <a:cs typeface="Courier New"/>
                <a:sym typeface="Courier New"/>
              </a:rPr>
              <a:t>create</a:t>
            </a:r>
            <a:r>
              <a:rPr lang="fr-FR" sz="1800" dirty="0">
                <a:solidFill>
                  <a:srgbClr val="A9B7C6"/>
                </a:solidFill>
                <a:latin typeface="Courier New"/>
                <a:ea typeface="Courier New"/>
                <a:cs typeface="Courier New"/>
                <a:sym typeface="Courier New"/>
              </a:rPr>
              <a:t> an </a:t>
            </a:r>
            <a:r>
              <a:rPr lang="fr-FR" sz="1800" dirty="0" err="1">
                <a:solidFill>
                  <a:srgbClr val="A9B7C6"/>
                </a:solidFill>
                <a:latin typeface="Courier New"/>
                <a:ea typeface="Courier New"/>
                <a:cs typeface="Courier New"/>
                <a:sym typeface="Courier New"/>
              </a:rPr>
              <a:t>artist</a:t>
            </a:r>
            <a:endParaRPr lang="fr-FR" sz="1800" dirty="0">
              <a:solidFill>
                <a:srgbClr val="A9B7C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dirty="0">
                <a:solidFill>
                  <a:srgbClr val="A9B7C6"/>
                </a:solidFill>
                <a:latin typeface="Courier New"/>
                <a:ea typeface="Courier New"/>
                <a:cs typeface="Courier New"/>
                <a:sym typeface="Courier New"/>
              </a:rPr>
              <a:t>  I </a:t>
            </a:r>
            <a:r>
              <a:rPr lang="fr-FR" sz="1800" b="0" i="0" u="none" strike="noStrike" cap="none" dirty="0" err="1">
                <a:solidFill>
                  <a:srgbClr val="A9B7C6"/>
                </a:solidFill>
                <a:latin typeface="Courier New"/>
                <a:ea typeface="Courier New"/>
                <a:cs typeface="Courier New"/>
                <a:sym typeface="Courier New"/>
              </a:rPr>
              <a:t>need</a:t>
            </a:r>
            <a:r>
              <a:rPr lang="fr-FR" sz="1800" b="0" i="0" u="none" strike="noStrike" cap="none" dirty="0">
                <a:solidFill>
                  <a:srgbClr val="A9B7C6"/>
                </a:solidFill>
                <a:latin typeface="Courier New"/>
                <a:ea typeface="Courier New"/>
                <a:cs typeface="Courier New"/>
                <a:sym typeface="Courier New"/>
              </a:rPr>
              <a:t> to have an </a:t>
            </a:r>
            <a:r>
              <a:rPr lang="fr-FR" sz="1800" b="0" i="0" u="none" strike="noStrike" cap="none" dirty="0" err="1">
                <a:solidFill>
                  <a:srgbClr val="A9B7C6"/>
                </a:solidFill>
                <a:latin typeface="Courier New"/>
                <a:ea typeface="Courier New"/>
                <a:cs typeface="Courier New"/>
                <a:sym typeface="Courier New"/>
              </a:rPr>
              <a:t>account</a:t>
            </a:r>
            <a:br>
              <a:rPr lang="fr-FR" sz="1800" b="0" i="0" u="none" strike="noStrike" cap="none" dirty="0">
                <a:solidFill>
                  <a:srgbClr val="A9B7C6"/>
                </a:solidFill>
                <a:latin typeface="Courier New"/>
                <a:ea typeface="Courier New"/>
                <a:cs typeface="Courier New"/>
                <a:sym typeface="Courier New"/>
              </a:rPr>
            </a:b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a:solidFill>
                  <a:srgbClr val="CC7832"/>
                </a:solidFill>
                <a:latin typeface="Courier New"/>
                <a:ea typeface="Courier New"/>
                <a:cs typeface="Courier New"/>
                <a:sym typeface="Courier New"/>
              </a:rPr>
              <a:t>Scenario: </a:t>
            </a:r>
            <a:r>
              <a:rPr lang="fr-FR" sz="1800" b="0" i="0" u="none" strike="noStrike" cap="none" dirty="0" err="1">
                <a:solidFill>
                  <a:srgbClr val="A9B7C6"/>
                </a:solidFill>
                <a:latin typeface="Courier New"/>
                <a:ea typeface="Courier New"/>
                <a:cs typeface="Courier New"/>
                <a:sym typeface="Courier New"/>
              </a:rPr>
              <a:t>Sign</a:t>
            </a:r>
            <a:r>
              <a:rPr lang="fr-FR" sz="1800" dirty="0">
                <a:solidFill>
                  <a:srgbClr val="A9B7C6"/>
                </a:solidFill>
                <a:latin typeface="Courier New"/>
                <a:ea typeface="Courier New"/>
                <a:cs typeface="Courier New"/>
                <a:sym typeface="Courier New"/>
              </a:rPr>
              <a:t>-u</a:t>
            </a:r>
            <a:r>
              <a:rPr lang="fr-FR" sz="1800" b="0" i="0" u="none" strike="noStrike" cap="none" dirty="0">
                <a:solidFill>
                  <a:srgbClr val="A9B7C6"/>
                </a:solidFill>
                <a:latin typeface="Courier New"/>
                <a:ea typeface="Courier New"/>
                <a:cs typeface="Courier New"/>
                <a:sym typeface="Courier New"/>
              </a:rPr>
              <a:t>p </a:t>
            </a:r>
            <a:r>
              <a:rPr lang="fr-FR" sz="1800" b="0" i="0" u="none" strike="noStrike" cap="none" dirty="0" err="1">
                <a:solidFill>
                  <a:srgbClr val="A9B7C6"/>
                </a:solidFill>
                <a:latin typeface="Courier New"/>
                <a:ea typeface="Courier New"/>
                <a:cs typeface="Courier New"/>
                <a:sym typeface="Courier New"/>
              </a:rPr>
              <a:t>successful</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err="1">
                <a:solidFill>
                  <a:srgbClr val="CC7832"/>
                </a:solidFill>
                <a:latin typeface="Courier New"/>
                <a:ea typeface="Courier New"/>
                <a:cs typeface="Courier New"/>
                <a:sym typeface="Courier New"/>
              </a:rPr>
              <a:t>Given</a:t>
            </a:r>
            <a:r>
              <a:rPr lang="fr-FR" sz="1800" b="1" i="0" u="none" strike="noStrike" cap="none" dirty="0">
                <a:solidFill>
                  <a:srgbClr val="CC7832"/>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Visitor</a:t>
            </a:r>
            <a:r>
              <a:rPr lang="fr-FR" sz="1800" b="0" i="0" u="none" strike="noStrike" cap="none"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wants</a:t>
            </a:r>
            <a:r>
              <a:rPr lang="fr-FR" sz="1800" dirty="0">
                <a:solidFill>
                  <a:srgbClr val="A9B7C6"/>
                </a:solidFill>
                <a:latin typeface="Courier New"/>
                <a:ea typeface="Courier New"/>
                <a:cs typeface="Courier New"/>
                <a:sym typeface="Courier New"/>
              </a:rPr>
              <a:t> to </a:t>
            </a:r>
            <a:r>
              <a:rPr lang="fr-FR" sz="1800" dirty="0" err="1">
                <a:solidFill>
                  <a:srgbClr val="A9B7C6"/>
                </a:solidFill>
                <a:latin typeface="Courier New"/>
                <a:ea typeface="Courier New"/>
                <a:cs typeface="Courier New"/>
                <a:sym typeface="Courier New"/>
              </a:rPr>
              <a:t>register</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err="1">
                <a:solidFill>
                  <a:srgbClr val="CC7832"/>
                </a:solidFill>
                <a:latin typeface="Courier New"/>
                <a:ea typeface="Courier New"/>
                <a:cs typeface="Courier New"/>
                <a:sym typeface="Courier New"/>
              </a:rPr>
              <a:t>When</a:t>
            </a:r>
            <a:r>
              <a:rPr lang="fr-FR" sz="1800" b="1" i="0" u="none" strike="noStrike" cap="none" dirty="0">
                <a:solidFill>
                  <a:srgbClr val="CC7832"/>
                </a:solidFill>
                <a:latin typeface="Courier New"/>
                <a:ea typeface="Courier New"/>
                <a:cs typeface="Courier New"/>
                <a:sym typeface="Courier New"/>
              </a:rPr>
              <a:t> </a:t>
            </a:r>
            <a:r>
              <a:rPr lang="fr-FR" sz="1800" b="0" i="0" u="none" strike="noStrike" cap="none" dirty="0">
                <a:solidFill>
                  <a:srgbClr val="A9B7C6"/>
                </a:solidFill>
                <a:latin typeface="Courier New"/>
                <a:ea typeface="Courier New"/>
                <a:cs typeface="Courier New"/>
                <a:sym typeface="Courier New"/>
              </a:rPr>
              <a:t>He </a:t>
            </a:r>
            <a:r>
              <a:rPr lang="fr-FR" sz="1800" dirty="0" err="1">
                <a:solidFill>
                  <a:srgbClr val="A9B7C6"/>
                </a:solidFill>
                <a:latin typeface="Courier New"/>
                <a:ea typeface="Courier New"/>
                <a:cs typeface="Courier New"/>
                <a:sym typeface="Courier New"/>
              </a:rPr>
              <a:t>provides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his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account</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details</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a:solidFill>
                  <a:srgbClr val="CC7832"/>
                </a:solidFill>
                <a:latin typeface="Courier New"/>
                <a:ea typeface="Courier New"/>
                <a:cs typeface="Courier New"/>
                <a:sym typeface="Courier New"/>
              </a:rPr>
              <a:t>And </a:t>
            </a:r>
            <a:r>
              <a:rPr lang="fr-FR" sz="1800" dirty="0" err="1">
                <a:solidFill>
                  <a:srgbClr val="A9B7C6"/>
                </a:solidFill>
                <a:latin typeface="Courier New"/>
                <a:ea typeface="Courier New"/>
                <a:cs typeface="Courier New"/>
                <a:sym typeface="Courier New"/>
              </a:rPr>
              <a:t>His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account</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details</a:t>
            </a:r>
            <a:r>
              <a:rPr lang="fr-FR" sz="1800" dirty="0">
                <a:solidFill>
                  <a:srgbClr val="A9B7C6"/>
                </a:solidFill>
                <a:latin typeface="Courier New"/>
                <a:ea typeface="Courier New"/>
                <a:cs typeface="Courier New"/>
                <a:sym typeface="Courier New"/>
              </a:rPr>
              <a:t> are not in the system </a:t>
            </a:r>
            <a:r>
              <a:rPr lang="fr-FR" sz="1800" dirty="0" err="1">
                <a:solidFill>
                  <a:srgbClr val="A9B7C6"/>
                </a:solidFill>
                <a:latin typeface="Courier New"/>
                <a:ea typeface="Courier New"/>
                <a:cs typeface="Courier New"/>
                <a:sym typeface="Courier New"/>
              </a:rPr>
              <a:t>yet</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err="1">
                <a:solidFill>
                  <a:srgbClr val="CC7832"/>
                </a:solidFill>
                <a:latin typeface="Courier New"/>
                <a:ea typeface="Courier New"/>
                <a:cs typeface="Courier New"/>
                <a:sym typeface="Courier New"/>
              </a:rPr>
              <a:t>Then</a:t>
            </a:r>
            <a:r>
              <a:rPr lang="fr-FR" sz="1800" b="1" i="0" u="none" strike="noStrike" cap="none" dirty="0">
                <a:solidFill>
                  <a:srgbClr val="CC7832"/>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His</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account</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should</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be</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created</a:t>
            </a:r>
            <a:endParaRPr lang="fr-FR" sz="1800" b="0" i="0" u="none" strike="noStrike" cap="none" dirty="0">
              <a:solidFill>
                <a:srgbClr val="A9B7C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CC7832"/>
              </a:buClr>
              <a:buSzPct val="25000"/>
              <a:buFont typeface="Arial"/>
              <a:buNone/>
            </a:pPr>
            <a:r>
              <a:rPr lang="fr-FR" sz="1800" dirty="0">
                <a:solidFill>
                  <a:srgbClr val="A9B7C6"/>
                </a:solidFill>
                <a:latin typeface="Courier New"/>
                <a:ea typeface="Courier New"/>
                <a:cs typeface="Courier New"/>
                <a:sym typeface="Courier New"/>
              </a:rPr>
              <a:t>    </a:t>
            </a:r>
            <a:r>
              <a:rPr lang="fr-FR" sz="1800" b="1" dirty="0">
                <a:solidFill>
                  <a:srgbClr val="CC7832"/>
                </a:solidFill>
                <a:latin typeface="Courier New"/>
                <a:ea typeface="Courier New"/>
                <a:cs typeface="Courier New"/>
                <a:sym typeface="Courier New"/>
              </a:rPr>
              <a:t>And </a:t>
            </a:r>
            <a:r>
              <a:rPr lang="fr-FR" sz="1800" dirty="0">
                <a:solidFill>
                  <a:srgbClr val="A9B7C6"/>
                </a:solidFill>
                <a:latin typeface="Courier New"/>
                <a:ea typeface="Courier New"/>
                <a:cs typeface="Courier New"/>
                <a:sym typeface="Courier New"/>
              </a:rPr>
              <a:t>He </a:t>
            </a:r>
            <a:r>
              <a:rPr lang="fr-FR" sz="1800" dirty="0" err="1">
                <a:solidFill>
                  <a:srgbClr val="A9B7C6"/>
                </a:solidFill>
                <a:latin typeface="Courier New"/>
                <a:ea typeface="Courier New"/>
                <a:cs typeface="Courier New"/>
                <a:sym typeface="Courier New"/>
              </a:rPr>
              <a:t>receives</a:t>
            </a:r>
            <a:r>
              <a:rPr lang="fr-FR" sz="1800" dirty="0">
                <a:solidFill>
                  <a:srgbClr val="A9B7C6"/>
                </a:solidFill>
                <a:latin typeface="Courier New"/>
                <a:ea typeface="Courier New"/>
                <a:cs typeface="Courier New"/>
                <a:sym typeface="Courier New"/>
              </a:rPr>
              <a:t> a confirmation email</a:t>
            </a:r>
            <a:br>
              <a:rPr lang="fr-FR" sz="1800" b="0" i="0" u="none" strike="noStrike" cap="none" dirty="0">
                <a:solidFill>
                  <a:srgbClr val="A9B7C6"/>
                </a:solidFill>
                <a:latin typeface="Courier New"/>
                <a:ea typeface="Courier New"/>
                <a:cs typeface="Courier New"/>
                <a:sym typeface="Courier New"/>
              </a:rPr>
            </a:b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a:solidFill>
                  <a:srgbClr val="CC7832"/>
                </a:solidFill>
                <a:latin typeface="Courier New"/>
                <a:ea typeface="Courier New"/>
                <a:cs typeface="Courier New"/>
                <a:sym typeface="Courier New"/>
              </a:rPr>
              <a:t>Scenario: </a:t>
            </a:r>
            <a:r>
              <a:rPr lang="fr-FR" sz="1800" b="0" i="0" u="none" strike="noStrike" cap="none" dirty="0" err="1">
                <a:solidFill>
                  <a:srgbClr val="A9B7C6"/>
                </a:solidFill>
                <a:latin typeface="Courier New"/>
                <a:ea typeface="Courier New"/>
                <a:cs typeface="Courier New"/>
                <a:sym typeface="Courier New"/>
              </a:rPr>
              <a:t>Sign</a:t>
            </a:r>
            <a:r>
              <a:rPr lang="fr-FR" sz="1800" dirty="0">
                <a:solidFill>
                  <a:srgbClr val="A9B7C6"/>
                </a:solidFill>
                <a:latin typeface="Courier New"/>
                <a:ea typeface="Courier New"/>
                <a:cs typeface="Courier New"/>
                <a:sym typeface="Courier New"/>
              </a:rPr>
              <a:t>-u</a:t>
            </a:r>
            <a:r>
              <a:rPr lang="fr-FR" sz="1800" b="0" i="0" u="none" strike="noStrike" cap="none" dirty="0">
                <a:solidFill>
                  <a:srgbClr val="A9B7C6"/>
                </a:solidFill>
                <a:latin typeface="Courier New"/>
                <a:ea typeface="Courier New"/>
                <a:cs typeface="Courier New"/>
                <a:sym typeface="Courier New"/>
              </a:rPr>
              <a:t>p </a:t>
            </a:r>
            <a:r>
              <a:rPr lang="fr-FR" sz="1800" b="0" i="0" u="none" strike="noStrike" cap="none" dirty="0" err="1">
                <a:solidFill>
                  <a:srgbClr val="A9B7C6"/>
                </a:solidFill>
                <a:latin typeface="Courier New"/>
                <a:ea typeface="Courier New"/>
                <a:cs typeface="Courier New"/>
                <a:sym typeface="Courier New"/>
              </a:rPr>
              <a:t>failed</a:t>
            </a:r>
            <a:r>
              <a:rPr lang="fr-FR" sz="1800" b="0" i="0" u="none" strike="noStrike" cap="none" dirty="0">
                <a:solidFill>
                  <a:srgbClr val="A9B7C6"/>
                </a:solidFill>
                <a:latin typeface="Courier New"/>
                <a:ea typeface="Courier New"/>
                <a:cs typeface="Courier New"/>
                <a:sym typeface="Courier New"/>
              </a:rPr>
              <a:t> - </a:t>
            </a:r>
            <a:r>
              <a:rPr lang="fr-FR" sz="1800" b="0" i="0" u="none" strike="noStrike" cap="none" dirty="0" err="1">
                <a:solidFill>
                  <a:srgbClr val="A9B7C6"/>
                </a:solidFill>
                <a:latin typeface="Courier New"/>
                <a:ea typeface="Courier New"/>
                <a:cs typeface="Courier New"/>
                <a:sym typeface="Courier New"/>
              </a:rPr>
              <a:t>Account</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alre</a:t>
            </a:r>
            <a:r>
              <a:rPr lang="fr-FR" sz="1800" dirty="0" err="1">
                <a:solidFill>
                  <a:srgbClr val="A9B7C6"/>
                </a:solidFill>
                <a:latin typeface="Courier New"/>
                <a:ea typeface="Courier New"/>
                <a:cs typeface="Courier New"/>
                <a:sym typeface="Courier New"/>
              </a:rPr>
              <a:t>ady</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existing</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err="1">
                <a:solidFill>
                  <a:srgbClr val="CC7832"/>
                </a:solidFill>
                <a:latin typeface="Courier New"/>
                <a:ea typeface="Courier New"/>
                <a:cs typeface="Courier New"/>
                <a:sym typeface="Courier New"/>
              </a:rPr>
              <a:t>Given</a:t>
            </a:r>
            <a:r>
              <a:rPr lang="fr-FR" sz="1800" b="1" i="0" u="none" strike="noStrike" cap="none" dirty="0">
                <a:solidFill>
                  <a:srgbClr val="CC7832"/>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Visitor</a:t>
            </a:r>
            <a:r>
              <a:rPr lang="fr-FR" sz="1800" b="0" i="0" u="none" strike="noStrike" cap="none"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wants</a:t>
            </a:r>
            <a:r>
              <a:rPr lang="fr-FR" sz="1800" dirty="0">
                <a:solidFill>
                  <a:srgbClr val="A9B7C6"/>
                </a:solidFill>
                <a:latin typeface="Courier New"/>
                <a:ea typeface="Courier New"/>
                <a:cs typeface="Courier New"/>
                <a:sym typeface="Courier New"/>
              </a:rPr>
              <a:t> to </a:t>
            </a:r>
            <a:r>
              <a:rPr lang="fr-FR" sz="1800" dirty="0" err="1">
                <a:solidFill>
                  <a:srgbClr val="A9B7C6"/>
                </a:solidFill>
                <a:latin typeface="Courier New"/>
                <a:ea typeface="Courier New"/>
                <a:cs typeface="Courier New"/>
                <a:sym typeface="Courier New"/>
              </a:rPr>
              <a:t>register</a:t>
            </a:r>
            <a:endParaRPr lang="fr-FR" sz="1800" dirty="0">
              <a:solidFill>
                <a:srgbClr val="A9B7C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dirty="0">
                <a:solidFill>
                  <a:srgbClr val="A9B7C6"/>
                </a:solidFill>
                <a:latin typeface="Courier New"/>
                <a:ea typeface="Courier New"/>
                <a:cs typeface="Courier New"/>
                <a:sym typeface="Courier New"/>
              </a:rPr>
              <a:t>    </a:t>
            </a:r>
            <a:r>
              <a:rPr lang="fr-FR" sz="1800" b="1" dirty="0" err="1">
                <a:solidFill>
                  <a:srgbClr val="CC7832"/>
                </a:solidFill>
                <a:latin typeface="Courier New"/>
                <a:ea typeface="Courier New"/>
                <a:cs typeface="Courier New"/>
                <a:sym typeface="Courier New"/>
              </a:rPr>
              <a:t>When</a:t>
            </a:r>
            <a:r>
              <a:rPr lang="fr-FR" sz="1800" b="1" dirty="0">
                <a:solidFill>
                  <a:srgbClr val="CC7832"/>
                </a:solidFill>
                <a:latin typeface="Courier New"/>
                <a:ea typeface="Courier New"/>
                <a:cs typeface="Courier New"/>
                <a:sym typeface="Courier New"/>
              </a:rPr>
              <a:t> </a:t>
            </a:r>
            <a:r>
              <a:rPr lang="fr-FR" sz="1800" dirty="0">
                <a:solidFill>
                  <a:srgbClr val="A9B7C6"/>
                </a:solidFill>
                <a:latin typeface="Courier New"/>
                <a:ea typeface="Courier New"/>
                <a:cs typeface="Courier New"/>
                <a:sym typeface="Courier New"/>
              </a:rPr>
              <a:t>He </a:t>
            </a:r>
            <a:r>
              <a:rPr lang="fr-FR" sz="1800" dirty="0" err="1">
                <a:solidFill>
                  <a:srgbClr val="A9B7C6"/>
                </a:solidFill>
                <a:latin typeface="Courier New"/>
                <a:ea typeface="Courier New"/>
                <a:cs typeface="Courier New"/>
                <a:sym typeface="Courier New"/>
              </a:rPr>
              <a:t>provides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his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account</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details</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a:solidFill>
                  <a:srgbClr val="CC7832"/>
                </a:solidFill>
                <a:latin typeface="Courier New"/>
                <a:ea typeface="Courier New"/>
                <a:cs typeface="Courier New"/>
                <a:sym typeface="Courier New"/>
              </a:rPr>
              <a:t>And </a:t>
            </a:r>
            <a:r>
              <a:rPr lang="fr-FR" sz="1800" dirty="0" err="1">
                <a:solidFill>
                  <a:srgbClr val="A9B7C6"/>
                </a:solidFill>
                <a:latin typeface="Courier New"/>
                <a:ea typeface="Courier New"/>
                <a:cs typeface="Courier New"/>
                <a:sym typeface="Courier New"/>
              </a:rPr>
              <a:t>His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account</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details</a:t>
            </a:r>
            <a:r>
              <a:rPr lang="fr-FR" sz="1800" dirty="0">
                <a:solidFill>
                  <a:srgbClr val="A9B7C6"/>
                </a:solidFill>
                <a:latin typeface="Courier New"/>
                <a:ea typeface="Courier New"/>
                <a:cs typeface="Courier New"/>
                <a:sym typeface="Courier New"/>
              </a:rPr>
              <a:t> are </a:t>
            </a:r>
            <a:r>
              <a:rPr lang="fr-FR" sz="1800" dirty="0" err="1">
                <a:solidFill>
                  <a:srgbClr val="A9B7C6"/>
                </a:solidFill>
                <a:latin typeface="Courier New"/>
                <a:ea typeface="Courier New"/>
                <a:cs typeface="Courier New"/>
                <a:sym typeface="Courier New"/>
              </a:rPr>
              <a:t>already</a:t>
            </a:r>
            <a:r>
              <a:rPr lang="fr-FR" sz="1800" dirty="0">
                <a:solidFill>
                  <a:srgbClr val="A9B7C6"/>
                </a:solidFill>
                <a:latin typeface="Courier New"/>
                <a:ea typeface="Courier New"/>
                <a:cs typeface="Courier New"/>
                <a:sym typeface="Courier New"/>
              </a:rPr>
              <a:t> in the system</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err="1">
                <a:solidFill>
                  <a:srgbClr val="CC7832"/>
                </a:solidFill>
                <a:latin typeface="Courier New"/>
                <a:ea typeface="Courier New"/>
                <a:cs typeface="Courier New"/>
                <a:sym typeface="Courier New"/>
              </a:rPr>
              <a:t>Then</a:t>
            </a:r>
            <a:r>
              <a:rPr lang="fr-FR" sz="1800" b="1" i="0" u="none" strike="noStrike" cap="none" dirty="0">
                <a:solidFill>
                  <a:srgbClr val="CC7832"/>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Account</a:t>
            </a:r>
            <a:r>
              <a:rPr lang="fr-FR" sz="1800"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already</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exists</a:t>
            </a:r>
            <a:r>
              <a:rPr lang="fr-FR" sz="1800" b="0" i="0" u="none" strike="noStrike" cap="none" dirty="0">
                <a:solidFill>
                  <a:srgbClr val="A9B7C6"/>
                </a:solidFill>
                <a:latin typeface="Courier New"/>
                <a:ea typeface="Courier New"/>
                <a:cs typeface="Courier New"/>
                <a:sym typeface="Courier New"/>
              </a:rPr>
              <a:t> message </a:t>
            </a:r>
            <a:r>
              <a:rPr lang="fr-FR" sz="1800" b="0" i="0" u="none" strike="noStrike" cap="none" dirty="0" err="1">
                <a:solidFill>
                  <a:srgbClr val="A9B7C6"/>
                </a:solidFill>
                <a:latin typeface="Courier New"/>
                <a:ea typeface="Courier New"/>
                <a:cs typeface="Courier New"/>
                <a:sym typeface="Courier New"/>
              </a:rPr>
              <a:t>should</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be</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displayed</a:t>
            </a:r>
            <a:endParaRPr lang="fr-FR" sz="1800" b="0" i="0" u="none" strike="noStrike" cap="none" dirty="0">
              <a:solidFill>
                <a:srgbClr val="A9B7C6"/>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79"/>
          <p:cNvSpPr txBox="1">
            <a:spLocks/>
          </p:cNvSpPr>
          <p:nvPr/>
        </p:nvSpPr>
        <p:spPr>
          <a:xfrm>
            <a:off x="838200" y="1739149"/>
            <a:ext cx="10515600" cy="4792500"/>
          </a:xfrm>
          <a:prstGeom prst="rect">
            <a:avLst/>
          </a:prstGeom>
          <a:solidFill>
            <a:srgbClr val="2B2B2B"/>
          </a:solid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Clr>
                <a:srgbClr val="CC7832"/>
              </a:buClr>
              <a:buSzPct val="25000"/>
              <a:buFont typeface="Arial"/>
              <a:buNone/>
            </a:pPr>
            <a:r>
              <a:rPr lang="fr-FR" sz="1800" b="1" dirty="0" err="1">
                <a:solidFill>
                  <a:srgbClr val="CC7832"/>
                </a:solidFill>
                <a:latin typeface="Courier New"/>
                <a:ea typeface="Courier New"/>
                <a:cs typeface="Courier New"/>
                <a:sym typeface="Courier New"/>
              </a:rPr>
              <a:t>Feature</a:t>
            </a:r>
            <a:r>
              <a:rPr lang="fr-FR" sz="1800" b="1" dirty="0">
                <a:solidFill>
                  <a:srgbClr val="CC7832"/>
                </a:solidFill>
                <a:latin typeface="Courier New"/>
                <a:ea typeface="Courier New"/>
                <a:cs typeface="Courier New"/>
                <a:sym typeface="Courier New"/>
              </a:rPr>
              <a:t>: </a:t>
            </a:r>
            <a:r>
              <a:rPr lang="fr-FR" sz="1800" dirty="0">
                <a:solidFill>
                  <a:srgbClr val="A9B7C6"/>
                </a:solidFill>
                <a:latin typeface="Courier New"/>
                <a:ea typeface="Courier New"/>
                <a:cs typeface="Courier New"/>
                <a:sym typeface="Courier New"/>
              </a:rPr>
              <a:t>Fan </a:t>
            </a:r>
            <a:r>
              <a:rPr lang="fr-FR" sz="1800" dirty="0" err="1">
                <a:solidFill>
                  <a:srgbClr val="A9B7C6"/>
                </a:solidFill>
                <a:latin typeface="Courier New"/>
                <a:ea typeface="Courier New"/>
                <a:cs typeface="Courier New"/>
                <a:sym typeface="Courier New"/>
              </a:rPr>
              <a:t>creates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artist’s</a:t>
            </a:r>
            <a:r>
              <a:rPr lang="fr-FR" sz="1800" dirty="0">
                <a:solidFill>
                  <a:srgbClr val="A9B7C6"/>
                </a:solidFill>
                <a:latin typeface="Courier New"/>
                <a:ea typeface="Courier New"/>
                <a:cs typeface="Courier New"/>
                <a:sym typeface="Courier New"/>
              </a:rPr>
              <a:t> profile</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As a Fan</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In </a:t>
            </a:r>
            <a:r>
              <a:rPr lang="fr-FR" sz="1800" dirty="0" err="1">
                <a:solidFill>
                  <a:srgbClr val="A9B7C6"/>
                </a:solidFill>
                <a:latin typeface="Courier New"/>
                <a:ea typeface="Courier New"/>
                <a:cs typeface="Courier New"/>
                <a:sym typeface="Courier New"/>
              </a:rPr>
              <a:t>order</a:t>
            </a:r>
            <a:r>
              <a:rPr lang="fr-FR" sz="1800" dirty="0">
                <a:solidFill>
                  <a:srgbClr val="A9B7C6"/>
                </a:solidFill>
                <a:latin typeface="Courier New"/>
                <a:ea typeface="Courier New"/>
                <a:cs typeface="Courier New"/>
                <a:sym typeface="Courier New"/>
              </a:rPr>
              <a:t> to </a:t>
            </a:r>
            <a:r>
              <a:rPr lang="fr-FR" sz="1800" dirty="0" err="1">
                <a:solidFill>
                  <a:srgbClr val="A9B7C6"/>
                </a:solidFill>
                <a:latin typeface="Courier New"/>
                <a:ea typeface="Courier New"/>
                <a:cs typeface="Courier New"/>
                <a:sym typeface="Courier New"/>
              </a:rPr>
              <a:t>create</a:t>
            </a:r>
            <a:r>
              <a:rPr lang="fr-FR" sz="1800" dirty="0">
                <a:solidFill>
                  <a:srgbClr val="A9B7C6"/>
                </a:solidFill>
                <a:latin typeface="Courier New"/>
                <a:ea typeface="Courier New"/>
                <a:cs typeface="Courier New"/>
                <a:sym typeface="Courier New"/>
              </a:rPr>
              <a:t> an </a:t>
            </a:r>
            <a:r>
              <a:rPr lang="fr-FR" sz="1800" dirty="0" err="1">
                <a:solidFill>
                  <a:srgbClr val="A9B7C6"/>
                </a:solidFill>
                <a:latin typeface="Courier New"/>
                <a:ea typeface="Courier New"/>
                <a:cs typeface="Courier New"/>
                <a:sym typeface="Courier New"/>
              </a:rPr>
              <a:t>artist</a:t>
            </a:r>
            <a:endParaRPr lang="fr-FR" sz="1800" dirty="0">
              <a:solidFill>
                <a:srgbClr val="A9B7C6"/>
              </a:solidFill>
              <a:latin typeface="Courier New"/>
              <a:ea typeface="Courier New"/>
              <a:cs typeface="Courier New"/>
              <a:sym typeface="Courier New"/>
            </a:endParaRPr>
          </a:p>
          <a:p>
            <a:pPr>
              <a:buClr>
                <a:srgbClr val="CC7832"/>
              </a:buClr>
              <a:buSzPct val="25000"/>
            </a:pPr>
            <a:r>
              <a:rPr lang="fr-FR" sz="1800" dirty="0">
                <a:solidFill>
                  <a:srgbClr val="A9B7C6"/>
                </a:solidFill>
                <a:latin typeface="Courier New"/>
                <a:ea typeface="Courier New"/>
                <a:cs typeface="Courier New"/>
                <a:sym typeface="Courier New"/>
              </a:rPr>
              <a:t>  I </a:t>
            </a:r>
            <a:r>
              <a:rPr lang="fr-FR" sz="1800" dirty="0" err="1">
                <a:solidFill>
                  <a:srgbClr val="A9B7C6"/>
                </a:solidFill>
                <a:latin typeface="Courier New"/>
                <a:ea typeface="Courier New"/>
                <a:cs typeface="Courier New"/>
                <a:sym typeface="Courier New"/>
              </a:rPr>
              <a:t>need</a:t>
            </a:r>
            <a:r>
              <a:rPr lang="fr-FR" sz="1800" dirty="0">
                <a:solidFill>
                  <a:srgbClr val="A9B7C6"/>
                </a:solidFill>
                <a:latin typeface="Courier New"/>
                <a:ea typeface="Courier New"/>
                <a:cs typeface="Courier New"/>
                <a:sym typeface="Courier New"/>
              </a:rPr>
              <a:t> to have an </a:t>
            </a:r>
            <a:r>
              <a:rPr lang="fr-FR" sz="1800" dirty="0" err="1">
                <a:solidFill>
                  <a:srgbClr val="A9B7C6"/>
                </a:solidFill>
                <a:latin typeface="Courier New"/>
                <a:ea typeface="Courier New"/>
                <a:cs typeface="Courier New"/>
                <a:sym typeface="Courier New"/>
              </a:rPr>
              <a:t>account</a:t>
            </a:r>
            <a:br>
              <a:rPr lang="fr-FR" sz="1800" dirty="0">
                <a:solidFill>
                  <a:srgbClr val="A9B7C6"/>
                </a:solidFill>
                <a:latin typeface="Courier New"/>
                <a:ea typeface="Courier New"/>
                <a:cs typeface="Courier New"/>
                <a:sym typeface="Courier New"/>
              </a:rPr>
            </a:b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a:solidFill>
                  <a:srgbClr val="CC7832"/>
                </a:solidFill>
                <a:latin typeface="Courier New"/>
                <a:ea typeface="Courier New"/>
                <a:cs typeface="Courier New"/>
                <a:sym typeface="Courier New"/>
              </a:rPr>
              <a:t>Scenario: </a:t>
            </a:r>
            <a:r>
              <a:rPr lang="fr-FR" sz="1800" dirty="0" err="1">
                <a:solidFill>
                  <a:srgbClr val="A9B7C6"/>
                </a:solidFill>
                <a:latin typeface="Courier New"/>
                <a:ea typeface="Courier New"/>
                <a:cs typeface="Courier New"/>
                <a:sym typeface="Courier New"/>
              </a:rPr>
              <a:t>Visitor</a:t>
            </a:r>
            <a:r>
              <a:rPr lang="fr-FR" sz="1800" b="1" dirty="0">
                <a:solidFill>
                  <a:srgbClr val="CC7832"/>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Sign</a:t>
            </a:r>
            <a:r>
              <a:rPr lang="fr-FR" sz="1800" dirty="0">
                <a:solidFill>
                  <a:srgbClr val="A9B7C6"/>
                </a:solidFill>
                <a:latin typeface="Courier New"/>
                <a:ea typeface="Courier New"/>
                <a:cs typeface="Courier New"/>
                <a:sym typeface="Courier New"/>
              </a:rPr>
              <a:t>-up </a:t>
            </a:r>
            <a:r>
              <a:rPr lang="fr-FR" sz="1800" dirty="0" err="1">
                <a:solidFill>
                  <a:srgbClr val="A9B7C6"/>
                </a:solidFill>
                <a:latin typeface="Courier New"/>
                <a:ea typeface="Courier New"/>
                <a:cs typeface="Courier New"/>
                <a:sym typeface="Courier New"/>
              </a:rPr>
              <a:t>is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successful</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err="1">
                <a:solidFill>
                  <a:srgbClr val="CC7832"/>
                </a:solidFill>
                <a:latin typeface="Courier New"/>
                <a:ea typeface="Courier New"/>
                <a:cs typeface="Courier New"/>
                <a:sym typeface="Courier New"/>
              </a:rPr>
              <a:t>Given</a:t>
            </a:r>
            <a:r>
              <a:rPr lang="fr-FR" sz="1800" b="1" dirty="0">
                <a:solidFill>
                  <a:srgbClr val="CC7832"/>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Visitor’s</a:t>
            </a:r>
            <a:r>
              <a:rPr lang="fr-FR" sz="1800" dirty="0">
                <a:solidFill>
                  <a:srgbClr val="A9B7C6"/>
                </a:solidFill>
                <a:latin typeface="Courier New"/>
                <a:ea typeface="Courier New"/>
                <a:cs typeface="Courier New"/>
                <a:sym typeface="Courier New"/>
              </a:rPr>
              <a:t> &lt;login&gt; and &lt;</a:t>
            </a:r>
            <a:r>
              <a:rPr lang="fr-FR" sz="1800" dirty="0" err="1">
                <a:solidFill>
                  <a:srgbClr val="A9B7C6"/>
                </a:solidFill>
                <a:latin typeface="Courier New"/>
                <a:ea typeface="Courier New"/>
                <a:cs typeface="Courier New"/>
                <a:sym typeface="Courier New"/>
              </a:rPr>
              <a:t>password</a:t>
            </a:r>
            <a:r>
              <a:rPr lang="fr-FR" sz="1800" dirty="0">
                <a:solidFill>
                  <a:srgbClr val="A9B7C6"/>
                </a:solidFill>
                <a:latin typeface="Courier New"/>
                <a:ea typeface="Courier New"/>
                <a:cs typeface="Courier New"/>
                <a:sym typeface="Courier New"/>
              </a:rPr>
              <a:t>&gt;</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err="1">
                <a:solidFill>
                  <a:srgbClr val="CC7832"/>
                </a:solidFill>
                <a:latin typeface="Courier New"/>
                <a:ea typeface="Courier New"/>
                <a:cs typeface="Courier New"/>
                <a:sym typeface="Courier New"/>
              </a:rPr>
              <a:t>When</a:t>
            </a:r>
            <a:r>
              <a:rPr lang="fr-FR" sz="1800" b="1" dirty="0">
                <a:solidFill>
                  <a:srgbClr val="CC7832"/>
                </a:solidFill>
                <a:latin typeface="Courier New"/>
                <a:ea typeface="Courier New"/>
                <a:cs typeface="Courier New"/>
                <a:sym typeface="Courier New"/>
              </a:rPr>
              <a:t> </a:t>
            </a:r>
            <a:r>
              <a:rPr lang="fr-FR" sz="1800" dirty="0">
                <a:solidFill>
                  <a:srgbClr val="A9B7C6"/>
                </a:solidFill>
                <a:latin typeface="Courier New"/>
                <a:ea typeface="Courier New"/>
                <a:cs typeface="Courier New"/>
                <a:sym typeface="Courier New"/>
              </a:rPr>
              <a:t>He </a:t>
            </a:r>
            <a:r>
              <a:rPr lang="fr-FR" sz="1800" dirty="0" err="1">
                <a:solidFill>
                  <a:srgbClr val="A9B7C6"/>
                </a:solidFill>
                <a:latin typeface="Courier New"/>
                <a:ea typeface="Courier New"/>
                <a:cs typeface="Courier New"/>
                <a:sym typeface="Courier New"/>
              </a:rPr>
              <a:t>registers</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a:solidFill>
                  <a:srgbClr val="CC7832"/>
                </a:solidFill>
                <a:latin typeface="Courier New"/>
                <a:ea typeface="Courier New"/>
                <a:cs typeface="Courier New"/>
                <a:sym typeface="Courier New"/>
              </a:rPr>
              <a:t>And </a:t>
            </a:r>
            <a:r>
              <a:rPr lang="fr-FR" sz="1800" dirty="0" err="1">
                <a:solidFill>
                  <a:srgbClr val="A9B7C6"/>
                </a:solidFill>
                <a:latin typeface="Courier New"/>
                <a:ea typeface="Courier New"/>
                <a:cs typeface="Courier New"/>
                <a:sym typeface="Courier New"/>
              </a:rPr>
              <a:t>His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account</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details</a:t>
            </a:r>
            <a:r>
              <a:rPr lang="fr-FR" sz="1800" dirty="0">
                <a:solidFill>
                  <a:srgbClr val="A9B7C6"/>
                </a:solidFill>
                <a:latin typeface="Courier New"/>
                <a:ea typeface="Courier New"/>
                <a:cs typeface="Courier New"/>
                <a:sym typeface="Courier New"/>
              </a:rPr>
              <a:t> are not in the system </a:t>
            </a:r>
            <a:r>
              <a:rPr lang="fr-FR" sz="1800" dirty="0" err="1">
                <a:solidFill>
                  <a:srgbClr val="A9B7C6"/>
                </a:solidFill>
                <a:latin typeface="Courier New"/>
                <a:ea typeface="Courier New"/>
                <a:cs typeface="Courier New"/>
                <a:sym typeface="Courier New"/>
              </a:rPr>
              <a:t>yet</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err="1">
                <a:solidFill>
                  <a:srgbClr val="CC7832"/>
                </a:solidFill>
                <a:latin typeface="Courier New"/>
                <a:ea typeface="Courier New"/>
                <a:cs typeface="Courier New"/>
                <a:sym typeface="Courier New"/>
              </a:rPr>
              <a:t>Then</a:t>
            </a:r>
            <a:r>
              <a:rPr lang="fr-FR" sz="1800" b="1" dirty="0">
                <a:solidFill>
                  <a:srgbClr val="CC7832"/>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His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account</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should</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be</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created</a:t>
            </a:r>
            <a:endParaRPr lang="fr-FR" sz="1800" dirty="0">
              <a:solidFill>
                <a:srgbClr val="A9B7C6"/>
              </a:solidFill>
              <a:latin typeface="Courier New"/>
              <a:ea typeface="Courier New"/>
              <a:cs typeface="Courier New"/>
              <a:sym typeface="Courier New"/>
            </a:endParaRPr>
          </a:p>
          <a:p>
            <a:pPr>
              <a:buClr>
                <a:srgbClr val="CC7832"/>
              </a:buClr>
              <a:buSzPct val="25000"/>
              <a:buFont typeface="Arial"/>
              <a:buNone/>
            </a:pPr>
            <a:r>
              <a:rPr lang="fr-FR" sz="1800" dirty="0">
                <a:solidFill>
                  <a:srgbClr val="A9B7C6"/>
                </a:solidFill>
                <a:latin typeface="Courier New"/>
                <a:ea typeface="Courier New"/>
                <a:cs typeface="Courier New"/>
                <a:sym typeface="Courier New"/>
              </a:rPr>
              <a:t>    </a:t>
            </a:r>
            <a:r>
              <a:rPr lang="fr-FR" sz="1800" b="1" dirty="0">
                <a:solidFill>
                  <a:srgbClr val="CC7832"/>
                </a:solidFill>
                <a:latin typeface="Courier New"/>
                <a:ea typeface="Courier New"/>
                <a:cs typeface="Courier New"/>
                <a:sym typeface="Courier New"/>
              </a:rPr>
              <a:t>And </a:t>
            </a:r>
            <a:r>
              <a:rPr lang="fr-FR" sz="1800" dirty="0">
                <a:solidFill>
                  <a:srgbClr val="A9B7C6"/>
                </a:solidFill>
                <a:latin typeface="Courier New"/>
                <a:ea typeface="Courier New"/>
                <a:cs typeface="Courier New"/>
                <a:sym typeface="Courier New"/>
              </a:rPr>
              <a:t>He </a:t>
            </a:r>
            <a:r>
              <a:rPr lang="fr-FR" sz="1800" dirty="0" err="1">
                <a:solidFill>
                  <a:srgbClr val="A9B7C6"/>
                </a:solidFill>
                <a:latin typeface="Courier New"/>
                <a:ea typeface="Courier New"/>
                <a:cs typeface="Courier New"/>
                <a:sym typeface="Courier New"/>
              </a:rPr>
              <a:t>receives</a:t>
            </a:r>
            <a:r>
              <a:rPr lang="fr-FR" sz="1800" dirty="0">
                <a:solidFill>
                  <a:srgbClr val="A9B7C6"/>
                </a:solidFill>
                <a:latin typeface="Courier New"/>
                <a:ea typeface="Courier New"/>
                <a:cs typeface="Courier New"/>
                <a:sym typeface="Courier New"/>
              </a:rPr>
              <a:t> a confirmation email</a:t>
            </a:r>
            <a:br>
              <a:rPr lang="fr-FR" sz="1800" dirty="0">
                <a:solidFill>
                  <a:srgbClr val="A9B7C6"/>
                </a:solidFill>
                <a:latin typeface="Courier New"/>
                <a:ea typeface="Courier New"/>
                <a:cs typeface="Courier New"/>
                <a:sym typeface="Courier New"/>
              </a:rPr>
            </a:b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a:solidFill>
                  <a:srgbClr val="CC7832"/>
                </a:solidFill>
                <a:latin typeface="Courier New"/>
                <a:ea typeface="Courier New"/>
                <a:cs typeface="Courier New"/>
                <a:sym typeface="Courier New"/>
              </a:rPr>
              <a:t>Scenario: </a:t>
            </a:r>
            <a:r>
              <a:rPr lang="fr-FR" sz="1800" dirty="0" err="1">
                <a:solidFill>
                  <a:srgbClr val="A9B7C6"/>
                </a:solidFill>
                <a:latin typeface="Courier New"/>
                <a:ea typeface="Courier New"/>
                <a:cs typeface="Courier New"/>
                <a:sym typeface="Courier New"/>
              </a:rPr>
              <a:t>Sign</a:t>
            </a:r>
            <a:r>
              <a:rPr lang="fr-FR" sz="1800" dirty="0">
                <a:solidFill>
                  <a:srgbClr val="A9B7C6"/>
                </a:solidFill>
                <a:latin typeface="Courier New"/>
                <a:ea typeface="Courier New"/>
                <a:cs typeface="Courier New"/>
                <a:sym typeface="Courier New"/>
              </a:rPr>
              <a:t>-up </a:t>
            </a:r>
            <a:r>
              <a:rPr lang="fr-FR" sz="1800" dirty="0" err="1">
                <a:solidFill>
                  <a:srgbClr val="A9B7C6"/>
                </a:solidFill>
                <a:latin typeface="Courier New"/>
                <a:ea typeface="Courier New"/>
                <a:cs typeface="Courier New"/>
                <a:sym typeface="Courier New"/>
              </a:rPr>
              <a:t>failed</a:t>
            </a:r>
            <a:r>
              <a:rPr lang="fr-FR" sz="1800" dirty="0">
                <a:solidFill>
                  <a:srgbClr val="A9B7C6"/>
                </a:solidFill>
                <a:latin typeface="Courier New"/>
                <a:ea typeface="Courier New"/>
                <a:cs typeface="Courier New"/>
                <a:sym typeface="Courier New"/>
              </a:rPr>
              <a:t> - </a:t>
            </a:r>
            <a:r>
              <a:rPr lang="fr-FR" sz="1800" dirty="0" err="1">
                <a:solidFill>
                  <a:srgbClr val="A9B7C6"/>
                </a:solidFill>
                <a:latin typeface="Courier New"/>
                <a:ea typeface="Courier New"/>
                <a:cs typeface="Courier New"/>
                <a:sym typeface="Courier New"/>
              </a:rPr>
              <a:t>Account</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already</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existing</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err="1">
                <a:solidFill>
                  <a:srgbClr val="CC7832"/>
                </a:solidFill>
                <a:latin typeface="Courier New"/>
                <a:ea typeface="Courier New"/>
                <a:cs typeface="Courier New"/>
                <a:sym typeface="Courier New"/>
              </a:rPr>
              <a:t>Given</a:t>
            </a:r>
            <a:r>
              <a:rPr lang="fr-FR" sz="1800" b="1" dirty="0">
                <a:solidFill>
                  <a:srgbClr val="CC7832"/>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Visitor</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wants</a:t>
            </a:r>
            <a:r>
              <a:rPr lang="fr-FR" sz="1800" dirty="0">
                <a:solidFill>
                  <a:srgbClr val="A9B7C6"/>
                </a:solidFill>
                <a:latin typeface="Courier New"/>
                <a:ea typeface="Courier New"/>
                <a:cs typeface="Courier New"/>
                <a:sym typeface="Courier New"/>
              </a:rPr>
              <a:t> to </a:t>
            </a:r>
            <a:r>
              <a:rPr lang="fr-FR" sz="1800" dirty="0" err="1">
                <a:solidFill>
                  <a:srgbClr val="A9B7C6"/>
                </a:solidFill>
                <a:latin typeface="Courier New"/>
                <a:ea typeface="Courier New"/>
                <a:cs typeface="Courier New"/>
                <a:sym typeface="Courier New"/>
              </a:rPr>
              <a:t>register</a:t>
            </a:r>
            <a:endParaRPr lang="fr-FR" sz="1800" dirty="0">
              <a:solidFill>
                <a:srgbClr val="A9B7C6"/>
              </a:solidFill>
              <a:latin typeface="Courier New"/>
              <a:ea typeface="Courier New"/>
              <a:cs typeface="Courier New"/>
              <a:sym typeface="Courier New"/>
            </a:endParaRPr>
          </a:p>
          <a:p>
            <a:pPr>
              <a:buClr>
                <a:srgbClr val="CC7832"/>
              </a:buClr>
              <a:buSzPct val="25000"/>
              <a:buFont typeface="Arial"/>
              <a:buNone/>
            </a:pPr>
            <a:r>
              <a:rPr lang="fr-FR" sz="1800" dirty="0">
                <a:solidFill>
                  <a:srgbClr val="A9B7C6"/>
                </a:solidFill>
                <a:latin typeface="Courier New"/>
                <a:ea typeface="Courier New"/>
                <a:cs typeface="Courier New"/>
                <a:sym typeface="Courier New"/>
              </a:rPr>
              <a:t>    </a:t>
            </a:r>
            <a:r>
              <a:rPr lang="fr-FR" sz="1800" b="1" dirty="0" err="1">
                <a:solidFill>
                  <a:srgbClr val="CC7832"/>
                </a:solidFill>
                <a:latin typeface="Courier New"/>
                <a:ea typeface="Courier New"/>
                <a:cs typeface="Courier New"/>
                <a:sym typeface="Courier New"/>
              </a:rPr>
              <a:t>When</a:t>
            </a:r>
            <a:r>
              <a:rPr lang="fr-FR" sz="1800" b="1" dirty="0">
                <a:solidFill>
                  <a:srgbClr val="CC7832"/>
                </a:solidFill>
                <a:latin typeface="Courier New"/>
                <a:ea typeface="Courier New"/>
                <a:cs typeface="Courier New"/>
                <a:sym typeface="Courier New"/>
              </a:rPr>
              <a:t> </a:t>
            </a:r>
            <a:r>
              <a:rPr lang="fr-FR" sz="1800" dirty="0">
                <a:solidFill>
                  <a:srgbClr val="A9B7C6"/>
                </a:solidFill>
                <a:latin typeface="Courier New"/>
                <a:ea typeface="Courier New"/>
                <a:cs typeface="Courier New"/>
                <a:sym typeface="Courier New"/>
              </a:rPr>
              <a:t>He </a:t>
            </a:r>
            <a:r>
              <a:rPr lang="fr-FR" sz="1800" dirty="0" err="1">
                <a:solidFill>
                  <a:srgbClr val="A9B7C6"/>
                </a:solidFill>
                <a:latin typeface="Courier New"/>
                <a:ea typeface="Courier New"/>
                <a:cs typeface="Courier New"/>
                <a:sym typeface="Courier New"/>
              </a:rPr>
              <a:t>provides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his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account</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details</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a:solidFill>
                  <a:srgbClr val="CC7832"/>
                </a:solidFill>
                <a:latin typeface="Courier New"/>
                <a:ea typeface="Courier New"/>
                <a:cs typeface="Courier New"/>
                <a:sym typeface="Courier New"/>
              </a:rPr>
              <a:t>And </a:t>
            </a:r>
            <a:r>
              <a:rPr lang="fr-FR" sz="1800" dirty="0" err="1">
                <a:solidFill>
                  <a:srgbClr val="A9B7C6"/>
                </a:solidFill>
                <a:latin typeface="Courier New"/>
                <a:ea typeface="Courier New"/>
                <a:cs typeface="Courier New"/>
                <a:sym typeface="Courier New"/>
              </a:rPr>
              <a:t>His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account</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details</a:t>
            </a:r>
            <a:r>
              <a:rPr lang="fr-FR" sz="1800" dirty="0">
                <a:solidFill>
                  <a:srgbClr val="A9B7C6"/>
                </a:solidFill>
                <a:latin typeface="Courier New"/>
                <a:ea typeface="Courier New"/>
                <a:cs typeface="Courier New"/>
                <a:sym typeface="Courier New"/>
              </a:rPr>
              <a:t> are </a:t>
            </a:r>
            <a:r>
              <a:rPr lang="fr-FR" sz="1800" dirty="0" err="1">
                <a:solidFill>
                  <a:srgbClr val="A9B7C6"/>
                </a:solidFill>
                <a:latin typeface="Courier New"/>
                <a:ea typeface="Courier New"/>
                <a:cs typeface="Courier New"/>
                <a:sym typeface="Courier New"/>
              </a:rPr>
              <a:t>already</a:t>
            </a:r>
            <a:r>
              <a:rPr lang="fr-FR" sz="1800" dirty="0">
                <a:solidFill>
                  <a:srgbClr val="A9B7C6"/>
                </a:solidFill>
                <a:latin typeface="Courier New"/>
                <a:ea typeface="Courier New"/>
                <a:cs typeface="Courier New"/>
                <a:sym typeface="Courier New"/>
              </a:rPr>
              <a:t> in the system</a:t>
            </a:r>
            <a:br>
              <a:rPr lang="fr-FR" sz="1800" dirty="0">
                <a:solidFill>
                  <a:srgbClr val="A9B7C6"/>
                </a:solidFill>
                <a:latin typeface="Courier New"/>
                <a:ea typeface="Courier New"/>
                <a:cs typeface="Courier New"/>
                <a:sym typeface="Courier New"/>
              </a:rPr>
            </a:br>
            <a:r>
              <a:rPr lang="fr-FR" sz="1800" dirty="0">
                <a:solidFill>
                  <a:srgbClr val="A9B7C6"/>
                </a:solidFill>
                <a:latin typeface="Courier New"/>
                <a:ea typeface="Courier New"/>
                <a:cs typeface="Courier New"/>
                <a:sym typeface="Courier New"/>
              </a:rPr>
              <a:t>    </a:t>
            </a:r>
            <a:r>
              <a:rPr lang="fr-FR" sz="1800" b="1" dirty="0" err="1">
                <a:solidFill>
                  <a:srgbClr val="CC7832"/>
                </a:solidFill>
                <a:latin typeface="Courier New"/>
                <a:ea typeface="Courier New"/>
                <a:cs typeface="Courier New"/>
                <a:sym typeface="Courier New"/>
              </a:rPr>
              <a:t>Then</a:t>
            </a:r>
            <a:r>
              <a:rPr lang="fr-FR" sz="1800" b="1" dirty="0">
                <a:solidFill>
                  <a:srgbClr val="CC7832"/>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Account</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already</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exists</a:t>
            </a:r>
            <a:r>
              <a:rPr lang="fr-FR" sz="1800" dirty="0">
                <a:solidFill>
                  <a:srgbClr val="A9B7C6"/>
                </a:solidFill>
                <a:latin typeface="Courier New"/>
                <a:ea typeface="Courier New"/>
                <a:cs typeface="Courier New"/>
                <a:sym typeface="Courier New"/>
              </a:rPr>
              <a:t> message </a:t>
            </a:r>
            <a:r>
              <a:rPr lang="fr-FR" sz="1800" dirty="0" err="1">
                <a:solidFill>
                  <a:srgbClr val="A9B7C6"/>
                </a:solidFill>
                <a:latin typeface="Courier New"/>
                <a:ea typeface="Courier New"/>
                <a:cs typeface="Courier New"/>
                <a:sym typeface="Courier New"/>
              </a:rPr>
              <a:t>should</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be</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displayed</a:t>
            </a:r>
            <a:endParaRPr lang="fr-FR" sz="1800" dirty="0">
              <a:solidFill>
                <a:srgbClr val="A9B7C6"/>
              </a:solidFill>
              <a:latin typeface="Courier New"/>
              <a:ea typeface="Courier New"/>
              <a:cs typeface="Courier New"/>
              <a:sym typeface="Courier New"/>
            </a:endParaRPr>
          </a:p>
        </p:txBody>
      </p:sp>
    </p:spTree>
    <p:extLst>
      <p:ext uri="{BB962C8B-B14F-4D97-AF65-F5344CB8AC3E}">
        <p14:creationId xmlns:p14="http://schemas.microsoft.com/office/powerpoint/2010/main" val="4282966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Calibri"/>
              <a:buNone/>
            </a:pPr>
            <a:r>
              <a:rPr lang="fr-FR"/>
              <a:t>BDD: MMF 2 - Fan creates artist’s profile (2/6)</a:t>
            </a:r>
          </a:p>
        </p:txBody>
      </p:sp>
      <p:sp>
        <p:nvSpPr>
          <p:cNvPr id="185" name="Shape 185"/>
          <p:cNvSpPr txBox="1">
            <a:spLocks noGrp="1"/>
          </p:cNvSpPr>
          <p:nvPr>
            <p:ph type="body" idx="1"/>
          </p:nvPr>
        </p:nvSpPr>
        <p:spPr>
          <a:xfrm>
            <a:off x="838200" y="1739149"/>
            <a:ext cx="10515600" cy="4792500"/>
          </a:xfrm>
          <a:prstGeom prst="rect">
            <a:avLst/>
          </a:prstGeom>
          <a:solidFill>
            <a:srgbClr val="2B2B2B"/>
          </a:solidFill>
          <a:ln>
            <a:noFill/>
          </a:ln>
        </p:spPr>
        <p:txBody>
          <a:bodyPr lIns="91425" tIns="45700" rIns="91425" bIns="45700" anchor="ctr" anchorCtr="0">
            <a:noAutofit/>
          </a:bodyPr>
          <a:lstStyle/>
          <a:p>
            <a:pPr marL="0" lvl="0" indent="0" rtl="0">
              <a:lnSpc>
                <a:spcPct val="100000"/>
              </a:lnSpc>
              <a:spcBef>
                <a:spcPts val="0"/>
              </a:spcBef>
              <a:buClr>
                <a:srgbClr val="CC7832"/>
              </a:buClr>
              <a:buSzPct val="25000"/>
              <a:buFont typeface="Arial"/>
              <a:buNone/>
            </a:pPr>
            <a:r>
              <a:rPr lang="fr-FR" sz="1800" b="1">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Fan creates artist’s profile</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As a Fan</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In order to create an artist</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I need to have an account</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b="0" i="0" u="none" strike="noStrike" cap="none">
                <a:solidFill>
                  <a:srgbClr val="A9B7C6"/>
                </a:solidFill>
                <a:latin typeface="Courier New"/>
                <a:ea typeface="Courier New"/>
                <a:cs typeface="Courier New"/>
                <a:sym typeface="Courier New"/>
              </a:rPr>
              <a:t>Sign</a:t>
            </a:r>
            <a:r>
              <a:rPr lang="fr-FR" sz="1800">
                <a:solidFill>
                  <a:srgbClr val="A9B7C6"/>
                </a:solidFill>
                <a:latin typeface="Courier New"/>
                <a:ea typeface="Courier New"/>
                <a:cs typeface="Courier New"/>
                <a:sym typeface="Courier New"/>
              </a:rPr>
              <a:t>-u</a:t>
            </a:r>
            <a:r>
              <a:rPr lang="fr-FR" sz="1800" b="0" i="0" u="none" strike="noStrike" cap="none">
                <a:solidFill>
                  <a:srgbClr val="A9B7C6"/>
                </a:solidFill>
                <a:latin typeface="Courier New"/>
                <a:ea typeface="Courier New"/>
                <a:cs typeface="Courier New"/>
                <a:sym typeface="Courier New"/>
              </a:rPr>
              <a:t>p failed - Account </a:t>
            </a:r>
            <a:r>
              <a:rPr lang="fr-FR" sz="1800">
                <a:solidFill>
                  <a:srgbClr val="A9B7C6"/>
                </a:solidFill>
                <a:latin typeface="Courier New"/>
                <a:ea typeface="Courier New"/>
                <a:cs typeface="Courier New"/>
                <a:sym typeface="Courier New"/>
              </a:rPr>
              <a:t>details not complete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b="0" i="0" u="none" strike="noStrike" cap="none">
                <a:solidFill>
                  <a:srgbClr val="A9B7C6"/>
                </a:solidFill>
                <a:latin typeface="Courier New"/>
                <a:ea typeface="Courier New"/>
                <a:cs typeface="Courier New"/>
                <a:sym typeface="Courier New"/>
              </a:rPr>
              <a:t>Visitor </a:t>
            </a:r>
            <a:r>
              <a:rPr lang="fr-FR" sz="1800">
                <a:solidFill>
                  <a:srgbClr val="A9B7C6"/>
                </a:solidFill>
                <a:latin typeface="Courier New"/>
                <a:ea typeface="Courier New"/>
                <a:cs typeface="Courier New"/>
                <a:sym typeface="Courier New"/>
              </a:rPr>
              <a:t>wants to register</a:t>
            </a: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When </a:t>
            </a:r>
            <a:r>
              <a:rPr lang="fr-FR" sz="1800">
                <a:solidFill>
                  <a:srgbClr val="A9B7C6"/>
                </a:solidFill>
                <a:latin typeface="Courier New"/>
                <a:ea typeface="Courier New"/>
                <a:cs typeface="Courier New"/>
                <a:sym typeface="Courier New"/>
              </a:rPr>
              <a:t>He provides his account details</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Some details are missing</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”Complete the missing data” message should be displayed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Calibri"/>
              <a:buNone/>
            </a:pPr>
            <a:r>
              <a:rPr lang="fr-FR"/>
              <a:t>BDD: MMF 2 - Fan creates artist’s profile (3/6)</a:t>
            </a:r>
          </a:p>
        </p:txBody>
      </p:sp>
      <p:sp>
        <p:nvSpPr>
          <p:cNvPr id="191" name="Shape 191"/>
          <p:cNvSpPr txBox="1">
            <a:spLocks noGrp="1"/>
          </p:cNvSpPr>
          <p:nvPr>
            <p:ph type="body" idx="1"/>
          </p:nvPr>
        </p:nvSpPr>
        <p:spPr>
          <a:xfrm>
            <a:off x="838200" y="1600637"/>
            <a:ext cx="10458892" cy="4801313"/>
          </a:xfrm>
          <a:prstGeom prst="rect">
            <a:avLst/>
          </a:prstGeom>
          <a:solidFill>
            <a:srgbClr val="2B2B2B"/>
          </a:solidFill>
          <a:ln>
            <a:noFill/>
          </a:ln>
        </p:spPr>
        <p:txBody>
          <a:bodyPr lIns="91425" tIns="45700" rIns="91425" bIns="45700" anchor="ctr" anchorCtr="0">
            <a:noAutofit/>
          </a:bodyPr>
          <a:lstStyle/>
          <a:p>
            <a:pPr marL="0" lvl="0" indent="0" rtl="0">
              <a:lnSpc>
                <a:spcPct val="100000"/>
              </a:lnSpc>
              <a:spcBef>
                <a:spcPts val="0"/>
              </a:spcBef>
              <a:buClr>
                <a:srgbClr val="CC7832"/>
              </a:buClr>
              <a:buSzPct val="25000"/>
              <a:buFont typeface="Arial"/>
              <a:buNone/>
            </a:pPr>
            <a:r>
              <a:rPr lang="fr-FR" sz="1800" b="1">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Fan creates artist’s profile</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As a Fan</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In order to create an artist</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I need to have an account</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b="0" i="0" u="none" strike="noStrike" cap="none">
                <a:solidFill>
                  <a:srgbClr val="A9B7C6"/>
                </a:solidFill>
                <a:latin typeface="Courier New"/>
                <a:ea typeface="Courier New"/>
                <a:cs typeface="Courier New"/>
                <a:sym typeface="Courier New"/>
              </a:rPr>
              <a:t>Login successful</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b="0" i="0" u="none" strike="noStrike" cap="none">
                <a:solidFill>
                  <a:srgbClr val="A9B7C6"/>
                </a:solidFill>
                <a:latin typeface="Courier New"/>
                <a:ea typeface="Courier New"/>
                <a:cs typeface="Courier New"/>
                <a:sym typeface="Courier New"/>
              </a:rPr>
              <a:t>Visitor </a:t>
            </a:r>
            <a:r>
              <a:rPr lang="fr-FR" sz="1800">
                <a:solidFill>
                  <a:srgbClr val="A9B7C6"/>
                </a:solidFill>
                <a:latin typeface="Courier New"/>
                <a:ea typeface="Courier New"/>
                <a:cs typeface="Courier New"/>
                <a:sym typeface="Courier New"/>
              </a:rPr>
              <a:t>wants  to identify</a:t>
            </a: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b="0" i="0" u="none" strike="noStrike" cap="none">
                <a:solidFill>
                  <a:srgbClr val="A9B7C6"/>
                </a:solidFill>
                <a:latin typeface="Courier New"/>
                <a:ea typeface="Courier New"/>
                <a:cs typeface="Courier New"/>
                <a:sym typeface="Courier New"/>
              </a:rPr>
              <a:t>He enters his login details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And </a:t>
            </a:r>
            <a:r>
              <a:rPr lang="fr-FR" sz="1800" b="0" i="0" u="none" strike="noStrike" cap="none">
                <a:solidFill>
                  <a:srgbClr val="A9B7C6"/>
                </a:solidFill>
                <a:latin typeface="Courier New"/>
                <a:ea typeface="Courier New"/>
                <a:cs typeface="Courier New"/>
                <a:sym typeface="Courier New"/>
              </a:rPr>
              <a:t>He enters correct password</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b="0" i="0" u="none" strike="noStrike" cap="none">
                <a:solidFill>
                  <a:srgbClr val="A9B7C6"/>
                </a:solidFill>
                <a:latin typeface="Courier New"/>
                <a:ea typeface="Courier New"/>
                <a:cs typeface="Courier New"/>
                <a:sym typeface="Courier New"/>
              </a:rPr>
              <a:t>Visitor is logged in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And </a:t>
            </a:r>
            <a:r>
              <a:rPr lang="fr-FR" sz="1800" b="0" i="0" u="none" strike="noStrike" cap="none">
                <a:solidFill>
                  <a:srgbClr val="A9B7C6"/>
                </a:solidFill>
                <a:latin typeface="Courier New"/>
                <a:ea typeface="Courier New"/>
                <a:cs typeface="Courier New"/>
                <a:sym typeface="Courier New"/>
              </a:rPr>
              <a:t>He receives greetings</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b="0" i="0" u="none" strike="noStrike" cap="none">
                <a:solidFill>
                  <a:srgbClr val="A9B7C6"/>
                </a:solidFill>
                <a:latin typeface="Courier New"/>
                <a:ea typeface="Courier New"/>
                <a:cs typeface="Courier New"/>
                <a:sym typeface="Courier New"/>
              </a:rPr>
              <a:t>Login failed</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b="0" i="0" u="none" strike="noStrike" cap="none">
                <a:solidFill>
                  <a:srgbClr val="A9B7C6"/>
                </a:solidFill>
                <a:latin typeface="Courier New"/>
                <a:ea typeface="Courier New"/>
                <a:cs typeface="Courier New"/>
                <a:sym typeface="Courier New"/>
              </a:rPr>
              <a:t>Visitor </a:t>
            </a:r>
            <a:r>
              <a:rPr lang="fr-FR" sz="1800">
                <a:solidFill>
                  <a:srgbClr val="A9B7C6"/>
                </a:solidFill>
                <a:latin typeface="Courier New"/>
                <a:ea typeface="Courier New"/>
                <a:cs typeface="Courier New"/>
                <a:sym typeface="Courier New"/>
              </a:rPr>
              <a:t>wants to identify</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b="0" i="0" u="none" strike="noStrike" cap="none">
                <a:solidFill>
                  <a:srgbClr val="A9B7C6"/>
                </a:solidFill>
                <a:latin typeface="Courier New"/>
                <a:ea typeface="Courier New"/>
                <a:cs typeface="Courier New"/>
                <a:sym typeface="Courier New"/>
              </a:rPr>
              <a:t>He enters his login details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And </a:t>
            </a:r>
            <a:r>
              <a:rPr lang="fr-FR" sz="1800" b="0" i="0" u="none" strike="noStrike" cap="none">
                <a:solidFill>
                  <a:srgbClr val="A9B7C6"/>
                </a:solidFill>
                <a:latin typeface="Courier New"/>
                <a:ea typeface="Courier New"/>
                <a:cs typeface="Courier New"/>
                <a:sym typeface="Courier New"/>
              </a:rPr>
              <a:t>He enters wrong password</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b="0" i="0" u="none" strike="noStrike" cap="none">
                <a:solidFill>
                  <a:srgbClr val="A9B7C6"/>
                </a:solidFill>
                <a:latin typeface="Courier New"/>
                <a:ea typeface="Courier New"/>
                <a:cs typeface="Courier New"/>
                <a:sym typeface="Courier New"/>
              </a:rPr>
              <a:t>He receives bad login / password message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Calibri"/>
              <a:buNone/>
            </a:pPr>
            <a:r>
              <a:rPr lang="fr-FR"/>
              <a:t>BDD: MMF 2 - Fan creates artist’s profile (4/6)</a:t>
            </a:r>
          </a:p>
        </p:txBody>
      </p:sp>
      <p:sp>
        <p:nvSpPr>
          <p:cNvPr id="197" name="Shape 197"/>
          <p:cNvSpPr txBox="1">
            <a:spLocks noGrp="1"/>
          </p:cNvSpPr>
          <p:nvPr>
            <p:ph type="body" idx="1"/>
          </p:nvPr>
        </p:nvSpPr>
        <p:spPr>
          <a:xfrm>
            <a:off x="838200" y="1600651"/>
            <a:ext cx="10458900" cy="5257200"/>
          </a:xfrm>
          <a:prstGeom prst="rect">
            <a:avLst/>
          </a:prstGeom>
          <a:solidFill>
            <a:srgbClr val="2B2B2B"/>
          </a:solidFill>
          <a:ln>
            <a:noFill/>
          </a:ln>
        </p:spPr>
        <p:txBody>
          <a:bodyPr lIns="91425" tIns="45700" rIns="91425" bIns="45700" anchor="ctr" anchorCtr="0">
            <a:noAutofit/>
          </a:bodyPr>
          <a:lstStyle/>
          <a:p>
            <a:pPr marL="0" lvl="0" indent="0" rtl="0">
              <a:lnSpc>
                <a:spcPct val="100000"/>
              </a:lnSpc>
              <a:spcBef>
                <a:spcPts val="0"/>
              </a:spcBef>
              <a:buClr>
                <a:srgbClr val="CC7832"/>
              </a:buClr>
              <a:buSzPct val="25000"/>
              <a:buFont typeface="Arial"/>
              <a:buNone/>
            </a:pPr>
            <a:r>
              <a:rPr lang="fr-FR" sz="1800" b="1">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Fan creates artist’s profile</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As a Fan</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In order to create an artist</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I need to have an account</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a:solidFill>
                  <a:srgbClr val="A9B7C6"/>
                </a:solidFill>
                <a:latin typeface="Courier New"/>
                <a:ea typeface="Courier New"/>
                <a:cs typeface="Courier New"/>
                <a:sym typeface="Courier New"/>
              </a:rPr>
              <a:t>Visitor wants to create an artist - failed</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b="0" i="0" u="none" strike="noStrike" cap="none">
                <a:solidFill>
                  <a:srgbClr val="A9B7C6"/>
                </a:solidFill>
                <a:latin typeface="Courier New"/>
                <a:ea typeface="Courier New"/>
                <a:cs typeface="Courier New"/>
                <a:sym typeface="Courier New"/>
              </a:rPr>
              <a:t>Visitor </a:t>
            </a:r>
            <a:r>
              <a:rPr lang="fr-FR" sz="1800">
                <a:solidFill>
                  <a:srgbClr val="A9B7C6"/>
                </a:solidFill>
                <a:latin typeface="Courier New"/>
                <a:ea typeface="Courier New"/>
                <a:cs typeface="Courier New"/>
                <a:sym typeface="Courier New"/>
              </a:rPr>
              <a:t>wants to create an artist</a:t>
            </a: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tries to create an artist</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b="0" i="0" u="none" strike="noStrike" cap="none">
                <a:solidFill>
                  <a:srgbClr val="A9B7C6"/>
                </a:solidFill>
                <a:latin typeface="Courier New"/>
                <a:ea typeface="Courier New"/>
                <a:cs typeface="Courier New"/>
                <a:sym typeface="Courier New"/>
              </a:rPr>
              <a:t>Visitor </a:t>
            </a:r>
            <a:r>
              <a:rPr lang="fr-FR" sz="1800">
                <a:solidFill>
                  <a:srgbClr val="A9B7C6"/>
                </a:solidFill>
                <a:latin typeface="Courier New"/>
                <a:ea typeface="Courier New"/>
                <a:cs typeface="Courier New"/>
                <a:sym typeface="Courier New"/>
              </a:rPr>
              <a:t>receives a please identify message</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a:solidFill>
                  <a:srgbClr val="A9B7C6"/>
                </a:solidFill>
                <a:latin typeface="Courier New"/>
                <a:ea typeface="Courier New"/>
                <a:cs typeface="Courier New"/>
                <a:sym typeface="Courier New"/>
              </a:rPr>
              <a:t>Fan wants to create an artist - failed (Incomplete)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Fan</a:t>
            </a:r>
            <a:r>
              <a:rPr lang="fr-FR" sz="1800" b="0" i="0" u="none" strike="noStrike" cap="none">
                <a:solidFill>
                  <a:srgbClr val="A9B7C6"/>
                </a:solidFill>
                <a:latin typeface="Courier New"/>
                <a:ea typeface="Courier New"/>
                <a:cs typeface="Courier New"/>
                <a:sym typeface="Courier New"/>
              </a:rPr>
              <a:t> </a:t>
            </a:r>
            <a:r>
              <a:rPr lang="fr-FR" sz="1800">
                <a:solidFill>
                  <a:srgbClr val="A9B7C6"/>
                </a:solidFill>
                <a:latin typeface="Courier New"/>
                <a:ea typeface="Courier New"/>
                <a:cs typeface="Courier New"/>
                <a:sym typeface="Courier New"/>
              </a:rPr>
              <a:t>wants to create artist “Queen”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tries to create artist</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And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didn’t a main picture</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He didn’t feel the date of birth</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He completed the other mandatory fields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The artist is not created</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User receives message “Please complete main picture and date of birth”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Calibri"/>
              <a:buNone/>
            </a:pPr>
            <a:r>
              <a:rPr lang="fr-FR"/>
              <a:t>BDD: MMF 2 - Fan creates artist’s profile (5/6)</a:t>
            </a:r>
          </a:p>
        </p:txBody>
      </p:sp>
      <p:sp>
        <p:nvSpPr>
          <p:cNvPr id="203" name="Shape 203"/>
          <p:cNvSpPr txBox="1">
            <a:spLocks noGrp="1"/>
          </p:cNvSpPr>
          <p:nvPr>
            <p:ph type="body" idx="1"/>
          </p:nvPr>
        </p:nvSpPr>
        <p:spPr>
          <a:xfrm>
            <a:off x="838200" y="1600651"/>
            <a:ext cx="10458900" cy="5257200"/>
          </a:xfrm>
          <a:prstGeom prst="rect">
            <a:avLst/>
          </a:prstGeom>
          <a:solidFill>
            <a:srgbClr val="2B2B2B"/>
          </a:solidFill>
          <a:ln>
            <a:noFill/>
          </a:ln>
        </p:spPr>
        <p:txBody>
          <a:bodyPr lIns="91425" tIns="45700" rIns="91425" bIns="45700" anchor="ctr" anchorCtr="0">
            <a:noAutofit/>
          </a:bodyPr>
          <a:lstStyle/>
          <a:p>
            <a:pPr marL="0" lvl="0" indent="0" rtl="0">
              <a:lnSpc>
                <a:spcPct val="100000"/>
              </a:lnSpc>
              <a:spcBef>
                <a:spcPts val="0"/>
              </a:spcBef>
              <a:buClr>
                <a:srgbClr val="CC7832"/>
              </a:buClr>
              <a:buSzPct val="25000"/>
              <a:buFont typeface="Arial"/>
              <a:buNone/>
            </a:pPr>
            <a:r>
              <a:rPr lang="fr-FR" sz="1800" b="1">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Fan creates artist’s profile</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As a Fan</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In order to create an artist</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I need to have an account</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a:solidFill>
                  <a:srgbClr val="A9B7C6"/>
                </a:solidFill>
                <a:latin typeface="Courier New"/>
                <a:ea typeface="Courier New"/>
                <a:cs typeface="Courier New"/>
                <a:sym typeface="Courier New"/>
              </a:rPr>
              <a:t>Fan wants to create an artist - failed (Same name)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Fan</a:t>
            </a:r>
            <a:r>
              <a:rPr lang="fr-FR" sz="1800" b="0" i="0" u="none" strike="noStrike" cap="none">
                <a:solidFill>
                  <a:srgbClr val="A9B7C6"/>
                </a:solidFill>
                <a:latin typeface="Courier New"/>
                <a:ea typeface="Courier New"/>
                <a:cs typeface="Courier New"/>
                <a:sym typeface="Courier New"/>
              </a:rPr>
              <a:t> </a:t>
            </a:r>
            <a:r>
              <a:rPr lang="fr-FR" sz="1800">
                <a:solidFill>
                  <a:srgbClr val="A9B7C6"/>
                </a:solidFill>
                <a:latin typeface="Courier New"/>
                <a:ea typeface="Courier New"/>
                <a:cs typeface="Courier New"/>
                <a:sym typeface="Courier New"/>
              </a:rPr>
              <a:t>wants to create artist “Queen”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tries to create artist</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He fills the fullname “Queen”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Artist with fullname “Queen” is already in the system</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The artist is not created</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User receives message “An artist with same name is already registered”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9787"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Starring</a:t>
            </a:r>
          </a:p>
        </p:txBody>
      </p:sp>
      <p:sp>
        <p:nvSpPr>
          <p:cNvPr id="91" name="Shape 91"/>
          <p:cNvSpPr txBox="1">
            <a:spLocks noGrp="1"/>
          </p:cNvSpPr>
          <p:nvPr>
            <p:ph type="body" idx="1"/>
          </p:nvPr>
        </p:nvSpPr>
        <p:spPr>
          <a:xfrm>
            <a:off x="4292612" y="1595069"/>
            <a:ext cx="3024757" cy="82391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Arial"/>
              <a:buNone/>
            </a:pPr>
            <a:r>
              <a:rPr lang="fr-FR" sz="2400" b="1" i="0" u="none" strike="noStrike" cap="none">
                <a:solidFill>
                  <a:schemeClr val="dk1"/>
                </a:solidFill>
                <a:latin typeface="Calibri"/>
                <a:ea typeface="Calibri"/>
                <a:cs typeface="Calibri"/>
                <a:sym typeface="Calibri"/>
              </a:rPr>
              <a:t>Le PO</a:t>
            </a:r>
          </a:p>
        </p:txBody>
      </p:sp>
      <p:sp>
        <p:nvSpPr>
          <p:cNvPr id="92" name="Shape 92"/>
          <p:cNvSpPr txBox="1">
            <a:spLocks noGrp="1"/>
          </p:cNvSpPr>
          <p:nvPr>
            <p:ph type="body" idx="3"/>
          </p:nvPr>
        </p:nvSpPr>
        <p:spPr>
          <a:xfrm>
            <a:off x="8090807" y="1595069"/>
            <a:ext cx="3339010" cy="82391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Arial"/>
              <a:buNone/>
            </a:pPr>
            <a:r>
              <a:rPr lang="fr-FR" sz="2400" b="1" i="0" u="none" strike="noStrike" cap="none">
                <a:solidFill>
                  <a:schemeClr val="dk1"/>
                </a:solidFill>
                <a:latin typeface="Calibri"/>
                <a:ea typeface="Calibri"/>
                <a:cs typeface="Calibri"/>
                <a:sym typeface="Calibri"/>
              </a:rPr>
              <a:t>Le Dev</a:t>
            </a:r>
          </a:p>
        </p:txBody>
      </p:sp>
      <p:pic>
        <p:nvPicPr>
          <p:cNvPr id="93" name="Shape 93"/>
          <p:cNvPicPr preferRelativeResize="0">
            <a:picLocks noGrp="1"/>
          </p:cNvPicPr>
          <p:nvPr>
            <p:ph type="body" idx="2"/>
          </p:nvPr>
        </p:nvPicPr>
        <p:blipFill rotWithShape="1">
          <a:blip r:embed="rId3">
            <a:alphaModFix/>
          </a:blip>
          <a:srcRect/>
          <a:stretch/>
        </p:blipFill>
        <p:spPr>
          <a:xfrm>
            <a:off x="4324507" y="3310266"/>
            <a:ext cx="2992861" cy="2241757"/>
          </a:xfrm>
          <a:prstGeom prst="rect">
            <a:avLst/>
          </a:prstGeom>
          <a:noFill/>
          <a:ln>
            <a:noFill/>
          </a:ln>
        </p:spPr>
      </p:pic>
      <p:pic>
        <p:nvPicPr>
          <p:cNvPr id="94" name="Shape 94"/>
          <p:cNvPicPr preferRelativeResize="0">
            <a:picLocks noGrp="1"/>
          </p:cNvPicPr>
          <p:nvPr>
            <p:ph type="body" idx="4"/>
          </p:nvPr>
        </p:nvPicPr>
        <p:blipFill rotWithShape="1">
          <a:blip r:embed="rId4">
            <a:alphaModFix/>
          </a:blip>
          <a:srcRect/>
          <a:stretch/>
        </p:blipFill>
        <p:spPr>
          <a:xfrm>
            <a:off x="8884181" y="2753547"/>
            <a:ext cx="1880715" cy="3355195"/>
          </a:xfrm>
          <a:prstGeom prst="rect">
            <a:avLst/>
          </a:prstGeom>
          <a:noFill/>
          <a:ln>
            <a:noFill/>
          </a:ln>
        </p:spPr>
      </p:pic>
      <p:pic>
        <p:nvPicPr>
          <p:cNvPr id="95" name="Shape 95"/>
          <p:cNvPicPr preferRelativeResize="0"/>
          <p:nvPr/>
        </p:nvPicPr>
        <p:blipFill rotWithShape="1">
          <a:blip r:embed="rId5">
            <a:alphaModFix/>
          </a:blip>
          <a:srcRect/>
          <a:stretch/>
        </p:blipFill>
        <p:spPr>
          <a:xfrm>
            <a:off x="548495" y="2839638"/>
            <a:ext cx="3021504" cy="3183011"/>
          </a:xfrm>
          <a:prstGeom prst="rect">
            <a:avLst/>
          </a:prstGeom>
          <a:noFill/>
          <a:ln>
            <a:noFill/>
          </a:ln>
        </p:spPr>
      </p:pic>
      <p:sp>
        <p:nvSpPr>
          <p:cNvPr id="96" name="Shape 96"/>
          <p:cNvSpPr txBox="1"/>
          <p:nvPr/>
        </p:nvSpPr>
        <p:spPr>
          <a:xfrm>
            <a:off x="839787" y="1595069"/>
            <a:ext cx="3024757" cy="82391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Arial"/>
              <a:buNone/>
            </a:pPr>
            <a:r>
              <a:rPr lang="fr-FR" sz="2400" b="1" i="0" u="none" strike="noStrike" cap="none">
                <a:solidFill>
                  <a:schemeClr val="dk1"/>
                </a:solidFill>
                <a:latin typeface="Calibri"/>
                <a:ea typeface="Calibri"/>
                <a:cs typeface="Calibri"/>
                <a:sym typeface="Calibri"/>
              </a:rPr>
              <a:t>Le End User</a:t>
            </a:r>
          </a:p>
        </p:txBody>
      </p:sp>
      <p:sp>
        <p:nvSpPr>
          <p:cNvPr id="9" name="Shape 92"/>
          <p:cNvSpPr txBox="1">
            <a:spLocks/>
          </p:cNvSpPr>
          <p:nvPr/>
        </p:nvSpPr>
        <p:spPr>
          <a:xfrm>
            <a:off x="8200786" y="568141"/>
            <a:ext cx="3339010" cy="823912"/>
          </a:xfrm>
          <a:prstGeom prst="rect">
            <a:avLst/>
          </a:prstGeom>
          <a:noFill/>
          <a:ln>
            <a:noFill/>
          </a:ln>
        </p:spPr>
        <p:txBody>
          <a:bodyPr lIns="91425" tIns="45700" rIns="91425" bIns="45700" anchor="b" anchorCtr="0">
            <a:noAutofit/>
          </a:bodyPr>
          <a:lstStyle>
            <a:defPPr marR="0" lvl="0" algn="l" rtl="0">
              <a:lnSpc>
                <a:spcPct val="100000"/>
              </a:lnSpc>
              <a:spcBef>
                <a:spcPts val="0"/>
              </a:spcBef>
              <a:spcAft>
                <a:spcPts val="0"/>
              </a:spcAft>
            </a:defPPr>
            <a:lvl1pPr marL="0" marR="0" lvl="0" indent="0" algn="l" rtl="0">
              <a:lnSpc>
                <a:spcPct val="90000"/>
              </a:lnSpc>
              <a:spcBef>
                <a:spcPts val="1000"/>
              </a:spcBef>
              <a:spcAft>
                <a:spcPts val="0"/>
              </a:spcAft>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pPr>
              <a:spcBef>
                <a:spcPts val="0"/>
              </a:spcBef>
              <a:buSzPct val="25000"/>
            </a:pPr>
            <a:r>
              <a:rPr lang="fr-FR" dirty="0"/>
              <a:t>L’UX designer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Calibri"/>
              <a:buNone/>
            </a:pPr>
            <a:r>
              <a:rPr lang="fr-FR"/>
              <a:t>BDD: MMF 2 - Fan creates artist’s profile (6/6)</a:t>
            </a:r>
          </a:p>
        </p:txBody>
      </p:sp>
      <p:sp>
        <p:nvSpPr>
          <p:cNvPr id="209" name="Shape 209"/>
          <p:cNvSpPr txBox="1">
            <a:spLocks noGrp="1"/>
          </p:cNvSpPr>
          <p:nvPr>
            <p:ph type="body" idx="1"/>
          </p:nvPr>
        </p:nvSpPr>
        <p:spPr>
          <a:xfrm>
            <a:off x="838200" y="1600651"/>
            <a:ext cx="10458900" cy="5257200"/>
          </a:xfrm>
          <a:prstGeom prst="rect">
            <a:avLst/>
          </a:prstGeom>
          <a:solidFill>
            <a:srgbClr val="2B2B2B"/>
          </a:solidFill>
          <a:ln>
            <a:noFill/>
          </a:ln>
        </p:spPr>
        <p:txBody>
          <a:bodyPr lIns="91425" tIns="45700" rIns="91425" bIns="45700" anchor="ctr" anchorCtr="0">
            <a:noAutofit/>
          </a:bodyPr>
          <a:lstStyle/>
          <a:p>
            <a:pPr marL="0" lvl="0" indent="0" rtl="0">
              <a:lnSpc>
                <a:spcPct val="100000"/>
              </a:lnSpc>
              <a:spcBef>
                <a:spcPts val="0"/>
              </a:spcBef>
              <a:buClr>
                <a:srgbClr val="CC7832"/>
              </a:buClr>
              <a:buSzPct val="25000"/>
              <a:buFont typeface="Arial"/>
              <a:buNone/>
            </a:pPr>
            <a:r>
              <a:rPr lang="fr-FR" sz="1800" b="1">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Fan creates artist’s profile</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As a Fan</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In order to create an artist</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I need to have an account</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a:solidFill>
                  <a:srgbClr val="A9B7C6"/>
                </a:solidFill>
                <a:latin typeface="Courier New"/>
                <a:ea typeface="Courier New"/>
                <a:cs typeface="Courier New"/>
                <a:sym typeface="Courier New"/>
              </a:rPr>
              <a:t>Fan wants to create an artist - success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Fan</a:t>
            </a:r>
            <a:r>
              <a:rPr lang="fr-FR" sz="1800" b="0" i="0" u="none" strike="noStrike" cap="none">
                <a:solidFill>
                  <a:srgbClr val="A9B7C6"/>
                </a:solidFill>
                <a:latin typeface="Courier New"/>
                <a:ea typeface="Courier New"/>
                <a:cs typeface="Courier New"/>
                <a:sym typeface="Courier New"/>
              </a:rPr>
              <a:t> </a:t>
            </a:r>
            <a:r>
              <a:rPr lang="fr-FR" sz="1800">
                <a:solidFill>
                  <a:srgbClr val="A9B7C6"/>
                </a:solidFill>
                <a:latin typeface="Courier New"/>
                <a:ea typeface="Courier New"/>
                <a:cs typeface="Courier New"/>
                <a:sym typeface="Courier New"/>
              </a:rPr>
              <a:t>wants to create artist “Queen”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tries to create artist</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He fills the fullname “Queen”</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He fills all the mandatory fields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Artist with fullname “Queen” is not in the system</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The artist is created</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The artist is now visible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BDD: MMF 3 - </a:t>
            </a:r>
            <a:r>
              <a:rPr lang="fr-FR"/>
              <a:t>Fan can add a fact</a:t>
            </a:r>
            <a:r>
              <a:rPr lang="fr-FR" sz="4400" b="0" i="0" u="none" strike="noStrike" cap="none">
                <a:solidFill>
                  <a:schemeClr val="dk1"/>
                </a:solidFill>
                <a:latin typeface="Calibri"/>
                <a:ea typeface="Calibri"/>
                <a:cs typeface="Calibri"/>
                <a:sym typeface="Calibri"/>
              </a:rPr>
              <a:t> (</a:t>
            </a:r>
            <a:r>
              <a:rPr lang="fr-FR"/>
              <a:t>1</a:t>
            </a:r>
            <a:r>
              <a:rPr lang="fr-FR" sz="4400" b="0" i="0" u="none" strike="noStrike" cap="none">
                <a:solidFill>
                  <a:schemeClr val="dk1"/>
                </a:solidFill>
                <a:latin typeface="Calibri"/>
                <a:ea typeface="Calibri"/>
                <a:cs typeface="Calibri"/>
                <a:sym typeface="Calibri"/>
              </a:rPr>
              <a:t>/</a:t>
            </a:r>
            <a:r>
              <a:rPr lang="fr-FR"/>
              <a:t>1</a:t>
            </a:r>
            <a:r>
              <a:rPr lang="fr-FR" sz="4400" b="0" i="0" u="none" strike="noStrike" cap="none">
                <a:solidFill>
                  <a:schemeClr val="dk1"/>
                </a:solidFill>
                <a:latin typeface="Calibri"/>
                <a:ea typeface="Calibri"/>
                <a:cs typeface="Calibri"/>
                <a:sym typeface="Calibri"/>
              </a:rPr>
              <a:t>)</a:t>
            </a:r>
          </a:p>
        </p:txBody>
      </p:sp>
      <p:sp>
        <p:nvSpPr>
          <p:cNvPr id="215" name="Shape 215"/>
          <p:cNvSpPr txBox="1">
            <a:spLocks noGrp="1"/>
          </p:cNvSpPr>
          <p:nvPr>
            <p:ph type="body" idx="1"/>
          </p:nvPr>
        </p:nvSpPr>
        <p:spPr>
          <a:xfrm>
            <a:off x="838200" y="1600637"/>
            <a:ext cx="10458900" cy="4801200"/>
          </a:xfrm>
          <a:prstGeom prst="rect">
            <a:avLst/>
          </a:prstGeom>
          <a:solidFill>
            <a:srgbClr val="2B2B2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CC7832"/>
              </a:buClr>
              <a:buSzPct val="25000"/>
              <a:buFont typeface="Arial"/>
              <a:buNone/>
            </a:pPr>
            <a:r>
              <a:rPr lang="fr-FR" sz="1800" b="1" i="0" u="none" strike="noStrike" cap="none">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Fact Management</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As a Fan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In order to </a:t>
            </a:r>
            <a:r>
              <a:rPr lang="fr-FR" sz="1800">
                <a:solidFill>
                  <a:srgbClr val="A9B7C6"/>
                </a:solidFill>
                <a:latin typeface="Courier New"/>
                <a:ea typeface="Courier New"/>
                <a:cs typeface="Courier New"/>
                <a:sym typeface="Courier New"/>
              </a:rPr>
              <a:t>share knowledge to the community</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I </a:t>
            </a:r>
            <a:r>
              <a:rPr lang="fr-FR" sz="1800">
                <a:solidFill>
                  <a:srgbClr val="A9B7C6"/>
                </a:solidFill>
                <a:latin typeface="Courier New"/>
                <a:ea typeface="Courier New"/>
                <a:cs typeface="Courier New"/>
                <a:sym typeface="Courier New"/>
              </a:rPr>
              <a:t>want to post Facts about artists</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a:solidFill>
                  <a:srgbClr val="A9B7C6"/>
                </a:solidFill>
                <a:latin typeface="Courier New"/>
                <a:ea typeface="Courier New"/>
                <a:cs typeface="Courier New"/>
                <a:sym typeface="Courier New"/>
              </a:rPr>
              <a:t>Create a fact failed</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b="0" i="0" u="none" strike="noStrike" cap="none">
                <a:solidFill>
                  <a:srgbClr val="A9B7C6"/>
                </a:solidFill>
                <a:latin typeface="Courier New"/>
                <a:ea typeface="Courier New"/>
                <a:cs typeface="Courier New"/>
                <a:sym typeface="Courier New"/>
              </a:rPr>
              <a:t>Visitor </a:t>
            </a:r>
            <a:r>
              <a:rPr lang="fr-FR" sz="1800">
                <a:solidFill>
                  <a:srgbClr val="A9B7C6"/>
                </a:solidFill>
                <a:latin typeface="Courier New"/>
                <a:ea typeface="Courier New"/>
                <a:cs typeface="Courier New"/>
                <a:sym typeface="Courier New"/>
              </a:rPr>
              <a:t>wants  to create a fact</a:t>
            </a: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selects an artist</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And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tries to add a fact</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b="0" i="0" u="none" strike="noStrike" cap="none">
                <a:solidFill>
                  <a:srgbClr val="A9B7C6"/>
                </a:solidFill>
                <a:latin typeface="Courier New"/>
                <a:ea typeface="Courier New"/>
                <a:cs typeface="Courier New"/>
                <a:sym typeface="Courier New"/>
              </a:rPr>
              <a:t>Visitor </a:t>
            </a:r>
            <a:r>
              <a:rPr lang="fr-FR" sz="1800">
                <a:solidFill>
                  <a:srgbClr val="A9B7C6"/>
                </a:solidFill>
                <a:latin typeface="Courier New"/>
                <a:ea typeface="Courier New"/>
                <a:cs typeface="Courier New"/>
                <a:sym typeface="Courier New"/>
              </a:rPr>
              <a:t>receives a please identify message</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a:solidFill>
                  <a:srgbClr val="A9B7C6"/>
                </a:solidFill>
                <a:latin typeface="Courier New"/>
                <a:ea typeface="Courier New"/>
                <a:cs typeface="Courier New"/>
                <a:sym typeface="Courier New"/>
              </a:rPr>
              <a:t>Create a fact successfully</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Fan</a:t>
            </a:r>
            <a:r>
              <a:rPr lang="fr-FR" sz="1800" b="0" i="0" u="none" strike="noStrike" cap="none">
                <a:solidFill>
                  <a:srgbClr val="A9B7C6"/>
                </a:solidFill>
                <a:latin typeface="Courier New"/>
                <a:ea typeface="Courier New"/>
                <a:cs typeface="Courier New"/>
                <a:sym typeface="Courier New"/>
              </a:rPr>
              <a:t> </a:t>
            </a:r>
            <a:r>
              <a:rPr lang="fr-FR" sz="1800">
                <a:solidFill>
                  <a:srgbClr val="A9B7C6"/>
                </a:solidFill>
                <a:latin typeface="Courier New"/>
                <a:ea typeface="Courier New"/>
                <a:cs typeface="Courier New"/>
                <a:sym typeface="Courier New"/>
              </a:rPr>
              <a:t>wants to create a fact</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selects an artist</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And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creates a fact</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The fact is saved </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He receives a success message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Démonstration au client de la MMF 2</a:t>
            </a:r>
          </a:p>
        </p:txBody>
      </p:sp>
      <p:pic>
        <p:nvPicPr>
          <p:cNvPr id="221" name="Shape 221"/>
          <p:cNvPicPr preferRelativeResize="0"/>
          <p:nvPr/>
        </p:nvPicPr>
        <p:blipFill rotWithShape="1">
          <a:blip r:embed="rId3">
            <a:alphaModFix/>
          </a:blip>
          <a:srcRect/>
          <a:stretch/>
        </p:blipFill>
        <p:spPr>
          <a:xfrm>
            <a:off x="10191306" y="3647778"/>
            <a:ext cx="1578935" cy="2816819"/>
          </a:xfrm>
          <a:prstGeom prst="rect">
            <a:avLst/>
          </a:prstGeom>
          <a:noFill/>
          <a:ln>
            <a:noFill/>
          </a:ln>
        </p:spPr>
      </p:pic>
      <p:sp>
        <p:nvSpPr>
          <p:cNvPr id="222" name="Shape 222"/>
          <p:cNvSpPr/>
          <p:nvPr/>
        </p:nvSpPr>
        <p:spPr>
          <a:xfrm>
            <a:off x="3062176" y="1844751"/>
            <a:ext cx="6390167" cy="4619846"/>
          </a:xfrm>
          <a:prstGeom prst="rect">
            <a:avLst/>
          </a:prstGeom>
          <a:solidFill>
            <a:schemeClr val="lt1"/>
          </a:solidFill>
          <a:ln w="12700"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3" name="Shape 223"/>
          <p:cNvSpPr txBox="1"/>
          <p:nvPr/>
        </p:nvSpPr>
        <p:spPr>
          <a:xfrm>
            <a:off x="3001034" y="1913961"/>
            <a:ext cx="2525232"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fr-FR" sz="3600" b="1">
                <a:solidFill>
                  <a:srgbClr val="00B0F0"/>
                </a:solidFill>
                <a:latin typeface="Calibri"/>
                <a:ea typeface="Calibri"/>
                <a:cs typeface="Calibri"/>
                <a:sym typeface="Calibri"/>
              </a:rPr>
              <a:t>Music</a:t>
            </a:r>
            <a:r>
              <a:rPr lang="fr-FR" sz="3600" b="1">
                <a:solidFill>
                  <a:srgbClr val="FFFFFF"/>
                </a:solidFill>
                <a:latin typeface="Calibri"/>
                <a:ea typeface="Calibri"/>
                <a:cs typeface="Calibri"/>
                <a:sym typeface="Calibri"/>
              </a:rPr>
              <a:t> </a:t>
            </a:r>
            <a:r>
              <a:rPr lang="fr-FR" sz="3600" b="1">
                <a:solidFill>
                  <a:srgbClr val="F4B081"/>
                </a:solidFill>
                <a:latin typeface="Calibri"/>
                <a:ea typeface="Calibri"/>
                <a:cs typeface="Calibri"/>
                <a:sym typeface="Calibri"/>
              </a:rPr>
              <a:t>Fan</a:t>
            </a:r>
          </a:p>
        </p:txBody>
      </p:sp>
      <p:pic>
        <p:nvPicPr>
          <p:cNvPr id="224" name="Shape 224"/>
          <p:cNvPicPr preferRelativeResize="0"/>
          <p:nvPr/>
        </p:nvPicPr>
        <p:blipFill rotWithShape="1">
          <a:blip r:embed="rId4">
            <a:alphaModFix/>
          </a:blip>
          <a:srcRect/>
          <a:stretch/>
        </p:blipFill>
        <p:spPr>
          <a:xfrm>
            <a:off x="3319573" y="2711301"/>
            <a:ext cx="1039775" cy="951926"/>
          </a:xfrm>
          <a:prstGeom prst="rect">
            <a:avLst/>
          </a:prstGeom>
          <a:noFill/>
          <a:ln>
            <a:noFill/>
          </a:ln>
        </p:spPr>
      </p:pic>
      <p:sp>
        <p:nvSpPr>
          <p:cNvPr id="225" name="Shape 225"/>
          <p:cNvSpPr txBox="1"/>
          <p:nvPr/>
        </p:nvSpPr>
        <p:spPr>
          <a:xfrm>
            <a:off x="4445294" y="2638292"/>
            <a:ext cx="182755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Georges Brassens</a:t>
            </a:r>
          </a:p>
        </p:txBody>
      </p:sp>
      <p:sp>
        <p:nvSpPr>
          <p:cNvPr id="226" name="Shape 226"/>
          <p:cNvSpPr txBox="1"/>
          <p:nvPr/>
        </p:nvSpPr>
        <p:spPr>
          <a:xfrm>
            <a:off x="4445294" y="3016898"/>
            <a:ext cx="2748516"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Né à Sète le 22 Octobre 1921, </a:t>
            </a:r>
            <a:r>
              <a:rPr lang="fr-FR" sz="1800" u="sng">
                <a:solidFill>
                  <a:schemeClr val="accent5"/>
                </a:solidFill>
                <a:latin typeface="Calibri"/>
                <a:ea typeface="Calibri"/>
                <a:cs typeface="Calibri"/>
                <a:sym typeface="Calibri"/>
              </a:rPr>
              <a:t>read more…</a:t>
            </a:r>
          </a:p>
        </p:txBody>
      </p:sp>
      <p:sp>
        <p:nvSpPr>
          <p:cNvPr id="227" name="Shape 227"/>
          <p:cNvSpPr/>
          <p:nvPr/>
        </p:nvSpPr>
        <p:spPr>
          <a:xfrm>
            <a:off x="401267" y="2450800"/>
            <a:ext cx="2466974" cy="829340"/>
          </a:xfrm>
          <a:prstGeom prst="wedgeRoundRectCallout">
            <a:avLst>
              <a:gd name="adj1" fmla="val -8778"/>
              <a:gd name="adj2" fmla="val 72275"/>
              <a:gd name="adj3" fmla="val 16667"/>
            </a:avLst>
          </a:prstGeom>
          <a:solidFill>
            <a:schemeClr val="lt1"/>
          </a:solidFill>
          <a:ln w="127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1800">
                <a:solidFill>
                  <a:schemeClr val="dk1"/>
                </a:solidFill>
                <a:latin typeface="Calibri"/>
                <a:ea typeface="Calibri"/>
                <a:cs typeface="Calibri"/>
                <a:sym typeface="Calibri"/>
              </a:rPr>
              <a:t>J’adore</a:t>
            </a:r>
          </a:p>
        </p:txBody>
      </p:sp>
      <p:pic>
        <p:nvPicPr>
          <p:cNvPr id="228" name="Shape 228"/>
          <p:cNvPicPr preferRelativeResize="0"/>
          <p:nvPr/>
        </p:nvPicPr>
        <p:blipFill rotWithShape="1">
          <a:blip r:embed="rId5">
            <a:alphaModFix/>
          </a:blip>
          <a:srcRect/>
          <a:stretch/>
        </p:blipFill>
        <p:spPr>
          <a:xfrm>
            <a:off x="3311164" y="3891542"/>
            <a:ext cx="1048184" cy="1024935"/>
          </a:xfrm>
          <a:prstGeom prst="rect">
            <a:avLst/>
          </a:prstGeom>
          <a:noFill/>
          <a:ln>
            <a:noFill/>
          </a:ln>
        </p:spPr>
      </p:pic>
      <p:sp>
        <p:nvSpPr>
          <p:cNvPr id="229" name="Shape 229"/>
          <p:cNvSpPr txBox="1"/>
          <p:nvPr/>
        </p:nvSpPr>
        <p:spPr>
          <a:xfrm>
            <a:off x="4445294" y="3843696"/>
            <a:ext cx="13565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Robert Fripp</a:t>
            </a:r>
          </a:p>
        </p:txBody>
      </p:sp>
      <p:sp>
        <p:nvSpPr>
          <p:cNvPr id="230" name="Shape 230"/>
          <p:cNvSpPr txBox="1"/>
          <p:nvPr/>
        </p:nvSpPr>
        <p:spPr>
          <a:xfrm>
            <a:off x="4445294" y="4222301"/>
            <a:ext cx="3401533"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Né le 16 mai 1946 à Wimborne Minster, </a:t>
            </a:r>
            <a:r>
              <a:rPr lang="fr-FR" sz="1800" u="sng">
                <a:solidFill>
                  <a:schemeClr val="accent5"/>
                </a:solidFill>
                <a:latin typeface="Calibri"/>
                <a:ea typeface="Calibri"/>
                <a:cs typeface="Calibri"/>
                <a:sym typeface="Calibri"/>
              </a:rPr>
              <a:t>read more…</a:t>
            </a:r>
          </a:p>
        </p:txBody>
      </p:sp>
      <p:pic>
        <p:nvPicPr>
          <p:cNvPr id="231" name="Shape 231"/>
          <p:cNvPicPr preferRelativeResize="0"/>
          <p:nvPr/>
        </p:nvPicPr>
        <p:blipFill rotWithShape="1">
          <a:blip r:embed="rId6">
            <a:alphaModFix/>
          </a:blip>
          <a:srcRect/>
          <a:stretch/>
        </p:blipFill>
        <p:spPr>
          <a:xfrm>
            <a:off x="3319573" y="5144791"/>
            <a:ext cx="1080110" cy="1012842"/>
          </a:xfrm>
          <a:prstGeom prst="rect">
            <a:avLst/>
          </a:prstGeom>
          <a:noFill/>
          <a:ln>
            <a:noFill/>
          </a:ln>
        </p:spPr>
      </p:pic>
      <p:sp>
        <p:nvSpPr>
          <p:cNvPr id="232" name="Shape 232"/>
          <p:cNvSpPr txBox="1"/>
          <p:nvPr/>
        </p:nvSpPr>
        <p:spPr>
          <a:xfrm>
            <a:off x="4445294" y="5080996"/>
            <a:ext cx="1703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Michael Jackson</a:t>
            </a:r>
          </a:p>
        </p:txBody>
      </p:sp>
      <p:sp>
        <p:nvSpPr>
          <p:cNvPr id="233" name="Shape 233"/>
          <p:cNvSpPr txBox="1"/>
          <p:nvPr/>
        </p:nvSpPr>
        <p:spPr>
          <a:xfrm>
            <a:off x="4445294" y="5459601"/>
            <a:ext cx="3895946"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dirty="0">
                <a:solidFill>
                  <a:schemeClr val="dk1"/>
                </a:solidFill>
                <a:latin typeface="Calibri"/>
                <a:ea typeface="Calibri"/>
                <a:cs typeface="Calibri"/>
                <a:sym typeface="Calibri"/>
              </a:rPr>
              <a:t>Né le 29 août 1958 à Gary (Indiana) </a:t>
            </a:r>
            <a:r>
              <a:rPr lang="fr-FR" sz="1800" u="sng" dirty="0" err="1">
                <a:solidFill>
                  <a:schemeClr val="accent5"/>
                </a:solidFill>
                <a:latin typeface="Calibri"/>
                <a:ea typeface="Calibri"/>
                <a:cs typeface="Calibri"/>
                <a:sym typeface="Calibri"/>
              </a:rPr>
              <a:t>read</a:t>
            </a:r>
            <a:r>
              <a:rPr lang="fr-FR" sz="1800" u="sng" dirty="0">
                <a:solidFill>
                  <a:schemeClr val="accent5"/>
                </a:solidFill>
                <a:latin typeface="Calibri"/>
                <a:ea typeface="Calibri"/>
                <a:cs typeface="Calibri"/>
                <a:sym typeface="Calibri"/>
              </a:rPr>
              <a:t> more…</a:t>
            </a:r>
          </a:p>
        </p:txBody>
      </p:sp>
      <p:sp>
        <p:nvSpPr>
          <p:cNvPr id="234" name="Shape 234"/>
          <p:cNvSpPr txBox="1"/>
          <p:nvPr/>
        </p:nvSpPr>
        <p:spPr>
          <a:xfrm>
            <a:off x="7490638" y="2045544"/>
            <a:ext cx="156966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Login / Sign up</a:t>
            </a:r>
          </a:p>
        </p:txBody>
      </p:sp>
      <p:pic>
        <p:nvPicPr>
          <p:cNvPr id="235" name="Shape 235"/>
          <p:cNvPicPr preferRelativeResize="0"/>
          <p:nvPr/>
        </p:nvPicPr>
        <p:blipFill rotWithShape="1">
          <a:blip r:embed="rId7">
            <a:alphaModFix/>
          </a:blip>
          <a:srcRect/>
          <a:stretch/>
        </p:blipFill>
        <p:spPr>
          <a:xfrm>
            <a:off x="292769" y="3801135"/>
            <a:ext cx="2497372" cy="2630862"/>
          </a:xfrm>
          <a:prstGeom prst="rect">
            <a:avLst/>
          </a:prstGeom>
          <a:noFill/>
          <a:ln>
            <a:noFill/>
          </a:ln>
        </p:spPr>
      </p:pic>
      <p:pic>
        <p:nvPicPr>
          <p:cNvPr id="236" name="Shape 236"/>
          <p:cNvPicPr preferRelativeResize="0">
            <a:picLocks noGrp="1"/>
          </p:cNvPicPr>
          <p:nvPr>
            <p:ph type="body" idx="1"/>
          </p:nvPr>
        </p:nvPicPr>
        <p:blipFill rotWithShape="1">
          <a:blip r:embed="rId8">
            <a:alphaModFix/>
          </a:blip>
          <a:srcRect/>
          <a:stretch/>
        </p:blipFill>
        <p:spPr>
          <a:xfrm>
            <a:off x="9986188" y="2043691"/>
            <a:ext cx="1884944" cy="14118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Démonstration au client de la MMF 2</a:t>
            </a:r>
          </a:p>
        </p:txBody>
      </p:sp>
      <p:pic>
        <p:nvPicPr>
          <p:cNvPr id="242" name="Shape 242"/>
          <p:cNvPicPr preferRelativeResize="0">
            <a:picLocks noGrp="1"/>
          </p:cNvPicPr>
          <p:nvPr>
            <p:ph type="body" idx="1"/>
          </p:nvPr>
        </p:nvPicPr>
        <p:blipFill rotWithShape="1">
          <a:blip r:embed="rId3">
            <a:alphaModFix/>
          </a:blip>
          <a:srcRect/>
          <a:stretch/>
        </p:blipFill>
        <p:spPr>
          <a:xfrm>
            <a:off x="9898911" y="3666776"/>
            <a:ext cx="2134594" cy="1598886"/>
          </a:xfrm>
          <a:prstGeom prst="rect">
            <a:avLst/>
          </a:prstGeom>
          <a:noFill/>
          <a:ln>
            <a:noFill/>
          </a:ln>
        </p:spPr>
      </p:pic>
      <p:sp>
        <p:nvSpPr>
          <p:cNvPr id="243" name="Shape 243"/>
          <p:cNvSpPr/>
          <p:nvPr/>
        </p:nvSpPr>
        <p:spPr>
          <a:xfrm>
            <a:off x="3061822" y="1850097"/>
            <a:ext cx="6390167" cy="4619846"/>
          </a:xfrm>
          <a:prstGeom prst="rect">
            <a:avLst/>
          </a:prstGeom>
          <a:solidFill>
            <a:schemeClr val="lt1"/>
          </a:solidFill>
          <a:ln w="12700"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4" name="Shape 244"/>
          <p:cNvSpPr txBox="1"/>
          <p:nvPr/>
        </p:nvSpPr>
        <p:spPr>
          <a:xfrm>
            <a:off x="2985093" y="1913961"/>
            <a:ext cx="2525232"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fr-FR" sz="3600" b="1">
                <a:solidFill>
                  <a:srgbClr val="00B0F0"/>
                </a:solidFill>
                <a:latin typeface="Calibri"/>
                <a:ea typeface="Calibri"/>
                <a:cs typeface="Calibri"/>
                <a:sym typeface="Calibri"/>
              </a:rPr>
              <a:t>Music</a:t>
            </a:r>
            <a:r>
              <a:rPr lang="fr-FR" sz="3600" b="1">
                <a:solidFill>
                  <a:srgbClr val="FFFFFF"/>
                </a:solidFill>
                <a:latin typeface="Calibri"/>
                <a:ea typeface="Calibri"/>
                <a:cs typeface="Calibri"/>
                <a:sym typeface="Calibri"/>
              </a:rPr>
              <a:t> </a:t>
            </a:r>
            <a:r>
              <a:rPr lang="fr-FR" sz="3600" b="1">
                <a:solidFill>
                  <a:srgbClr val="F4B081"/>
                </a:solidFill>
                <a:latin typeface="Calibri"/>
                <a:ea typeface="Calibri"/>
                <a:cs typeface="Calibri"/>
                <a:sym typeface="Calibri"/>
              </a:rPr>
              <a:t>Fan</a:t>
            </a:r>
          </a:p>
        </p:txBody>
      </p:sp>
      <p:pic>
        <p:nvPicPr>
          <p:cNvPr id="245" name="Shape 245"/>
          <p:cNvPicPr preferRelativeResize="0"/>
          <p:nvPr/>
        </p:nvPicPr>
        <p:blipFill rotWithShape="1">
          <a:blip r:embed="rId4">
            <a:alphaModFix/>
          </a:blip>
          <a:srcRect/>
          <a:stretch/>
        </p:blipFill>
        <p:spPr>
          <a:xfrm>
            <a:off x="3303632" y="2711301"/>
            <a:ext cx="1039775" cy="951926"/>
          </a:xfrm>
          <a:prstGeom prst="rect">
            <a:avLst/>
          </a:prstGeom>
          <a:noFill/>
          <a:ln>
            <a:noFill/>
          </a:ln>
        </p:spPr>
      </p:pic>
      <p:sp>
        <p:nvSpPr>
          <p:cNvPr id="246" name="Shape 246"/>
          <p:cNvSpPr txBox="1"/>
          <p:nvPr/>
        </p:nvSpPr>
        <p:spPr>
          <a:xfrm>
            <a:off x="4429353" y="2638292"/>
            <a:ext cx="182755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Georges Brassens</a:t>
            </a:r>
          </a:p>
        </p:txBody>
      </p:sp>
      <p:sp>
        <p:nvSpPr>
          <p:cNvPr id="247" name="Shape 247"/>
          <p:cNvSpPr txBox="1"/>
          <p:nvPr/>
        </p:nvSpPr>
        <p:spPr>
          <a:xfrm>
            <a:off x="4429353" y="3016898"/>
            <a:ext cx="2748516"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Né à Sète le 22 Octobre 1921, </a:t>
            </a:r>
            <a:r>
              <a:rPr lang="fr-FR" sz="1800" u="sng">
                <a:solidFill>
                  <a:schemeClr val="accent5"/>
                </a:solidFill>
                <a:latin typeface="Calibri"/>
                <a:ea typeface="Calibri"/>
                <a:cs typeface="Calibri"/>
                <a:sym typeface="Calibri"/>
              </a:rPr>
              <a:t>read more…</a:t>
            </a:r>
          </a:p>
        </p:txBody>
      </p:sp>
      <p:sp>
        <p:nvSpPr>
          <p:cNvPr id="248" name="Shape 248"/>
          <p:cNvSpPr/>
          <p:nvPr/>
        </p:nvSpPr>
        <p:spPr>
          <a:xfrm>
            <a:off x="9898913" y="1850097"/>
            <a:ext cx="2134594" cy="1339669"/>
          </a:xfrm>
          <a:prstGeom prst="wedgeRoundRectCallout">
            <a:avLst>
              <a:gd name="adj1" fmla="val -8778"/>
              <a:gd name="adj2" fmla="val 72275"/>
              <a:gd name="adj3" fmla="val 16667"/>
            </a:avLst>
          </a:prstGeom>
          <a:solidFill>
            <a:schemeClr val="lt1"/>
          </a:solidFill>
          <a:ln w="12700" cap="flat" cmpd="sng">
            <a:solidFill>
              <a:srgbClr val="00B0F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1800">
                <a:solidFill>
                  <a:schemeClr val="dk1"/>
                </a:solidFill>
                <a:latin typeface="Calibri"/>
                <a:ea typeface="Calibri"/>
                <a:cs typeface="Calibri"/>
                <a:sym typeface="Calibri"/>
              </a:rPr>
              <a:t>Il faudrait les regrouper par genre…</a:t>
            </a:r>
          </a:p>
        </p:txBody>
      </p:sp>
      <p:pic>
        <p:nvPicPr>
          <p:cNvPr id="249" name="Shape 249"/>
          <p:cNvPicPr preferRelativeResize="0"/>
          <p:nvPr/>
        </p:nvPicPr>
        <p:blipFill rotWithShape="1">
          <a:blip r:embed="rId5">
            <a:alphaModFix/>
          </a:blip>
          <a:srcRect/>
          <a:stretch/>
        </p:blipFill>
        <p:spPr>
          <a:xfrm>
            <a:off x="3295223" y="3891542"/>
            <a:ext cx="1048184" cy="1024935"/>
          </a:xfrm>
          <a:prstGeom prst="rect">
            <a:avLst/>
          </a:prstGeom>
          <a:noFill/>
          <a:ln>
            <a:noFill/>
          </a:ln>
        </p:spPr>
      </p:pic>
      <p:sp>
        <p:nvSpPr>
          <p:cNvPr id="250" name="Shape 250"/>
          <p:cNvSpPr txBox="1"/>
          <p:nvPr/>
        </p:nvSpPr>
        <p:spPr>
          <a:xfrm>
            <a:off x="4429353" y="3843696"/>
            <a:ext cx="13565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Robert Fripp</a:t>
            </a:r>
          </a:p>
        </p:txBody>
      </p:sp>
      <p:sp>
        <p:nvSpPr>
          <p:cNvPr id="251" name="Shape 251"/>
          <p:cNvSpPr txBox="1"/>
          <p:nvPr/>
        </p:nvSpPr>
        <p:spPr>
          <a:xfrm>
            <a:off x="4429353" y="4222301"/>
            <a:ext cx="3401533"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Né le 16 mai 1946 à Wimborne Minster, </a:t>
            </a:r>
            <a:r>
              <a:rPr lang="fr-FR" sz="1800" u="sng">
                <a:solidFill>
                  <a:schemeClr val="accent5"/>
                </a:solidFill>
                <a:latin typeface="Calibri"/>
                <a:ea typeface="Calibri"/>
                <a:cs typeface="Calibri"/>
                <a:sym typeface="Calibri"/>
              </a:rPr>
              <a:t>read more…</a:t>
            </a:r>
          </a:p>
        </p:txBody>
      </p:sp>
      <p:pic>
        <p:nvPicPr>
          <p:cNvPr id="252" name="Shape 252"/>
          <p:cNvPicPr preferRelativeResize="0"/>
          <p:nvPr/>
        </p:nvPicPr>
        <p:blipFill rotWithShape="1">
          <a:blip r:embed="rId6">
            <a:alphaModFix/>
          </a:blip>
          <a:srcRect/>
          <a:stretch/>
        </p:blipFill>
        <p:spPr>
          <a:xfrm>
            <a:off x="3303632" y="5144791"/>
            <a:ext cx="1080110" cy="1012842"/>
          </a:xfrm>
          <a:prstGeom prst="rect">
            <a:avLst/>
          </a:prstGeom>
          <a:noFill/>
          <a:ln>
            <a:noFill/>
          </a:ln>
        </p:spPr>
      </p:pic>
      <p:sp>
        <p:nvSpPr>
          <p:cNvPr id="253" name="Shape 253"/>
          <p:cNvSpPr txBox="1"/>
          <p:nvPr/>
        </p:nvSpPr>
        <p:spPr>
          <a:xfrm>
            <a:off x="4429353" y="5080996"/>
            <a:ext cx="1703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Michael Jackson</a:t>
            </a:r>
          </a:p>
        </p:txBody>
      </p:sp>
      <p:sp>
        <p:nvSpPr>
          <p:cNvPr id="254" name="Shape 254"/>
          <p:cNvSpPr txBox="1"/>
          <p:nvPr/>
        </p:nvSpPr>
        <p:spPr>
          <a:xfrm>
            <a:off x="4429353" y="5459601"/>
            <a:ext cx="3895946"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né le 29 août 1958 à Gary (Indiana) </a:t>
            </a:r>
            <a:r>
              <a:rPr lang="fr-FR" sz="1800" u="sng">
                <a:solidFill>
                  <a:schemeClr val="accent5"/>
                </a:solidFill>
                <a:latin typeface="Calibri"/>
                <a:ea typeface="Calibri"/>
                <a:cs typeface="Calibri"/>
                <a:sym typeface="Calibri"/>
              </a:rPr>
              <a:t>read more…</a:t>
            </a:r>
          </a:p>
        </p:txBody>
      </p:sp>
      <p:sp>
        <p:nvSpPr>
          <p:cNvPr id="255" name="Shape 255"/>
          <p:cNvSpPr txBox="1"/>
          <p:nvPr/>
        </p:nvSpPr>
        <p:spPr>
          <a:xfrm>
            <a:off x="7474696" y="2045544"/>
            <a:ext cx="156966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Login / Sign up</a:t>
            </a:r>
          </a:p>
        </p:txBody>
      </p:sp>
      <p:sp>
        <p:nvSpPr>
          <p:cNvPr id="256" name="Shape 256"/>
          <p:cNvSpPr/>
          <p:nvPr/>
        </p:nvSpPr>
        <p:spPr>
          <a:xfrm>
            <a:off x="401267" y="2036133"/>
            <a:ext cx="2466974" cy="1366284"/>
          </a:xfrm>
          <a:prstGeom prst="wedgeRoundRectCallout">
            <a:avLst>
              <a:gd name="adj1" fmla="val -8778"/>
              <a:gd name="adj2" fmla="val 72275"/>
              <a:gd name="adj3" fmla="val 16667"/>
            </a:avLst>
          </a:prstGeom>
          <a:solidFill>
            <a:schemeClr val="lt1"/>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1800">
                <a:solidFill>
                  <a:schemeClr val="dk1"/>
                </a:solidFill>
                <a:latin typeface="Calibri"/>
                <a:ea typeface="Calibri"/>
                <a:cs typeface="Calibri"/>
                <a:sym typeface="Calibri"/>
              </a:rPr>
              <a:t>Mais quelque chose ne va pas: ces artistes n’ont rien à voir entre eux!</a:t>
            </a:r>
          </a:p>
        </p:txBody>
      </p:sp>
      <p:pic>
        <p:nvPicPr>
          <p:cNvPr id="257" name="Shape 257"/>
          <p:cNvPicPr preferRelativeResize="0"/>
          <p:nvPr/>
        </p:nvPicPr>
        <p:blipFill rotWithShape="1">
          <a:blip r:embed="rId7">
            <a:alphaModFix/>
          </a:blip>
          <a:srcRect/>
          <a:stretch/>
        </p:blipFill>
        <p:spPr>
          <a:xfrm>
            <a:off x="292769" y="3790505"/>
            <a:ext cx="2497372" cy="26308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Démonstration au client de la MMF 2</a:t>
            </a:r>
          </a:p>
        </p:txBody>
      </p:sp>
      <p:pic>
        <p:nvPicPr>
          <p:cNvPr id="263" name="Shape 263"/>
          <p:cNvPicPr preferRelativeResize="0">
            <a:picLocks noGrp="1"/>
          </p:cNvPicPr>
          <p:nvPr>
            <p:ph type="body" idx="1"/>
          </p:nvPr>
        </p:nvPicPr>
        <p:blipFill rotWithShape="1">
          <a:blip r:embed="rId3">
            <a:alphaModFix/>
          </a:blip>
          <a:srcRect/>
          <a:stretch/>
        </p:blipFill>
        <p:spPr>
          <a:xfrm>
            <a:off x="9898911" y="3666776"/>
            <a:ext cx="2134594" cy="1598886"/>
          </a:xfrm>
          <a:prstGeom prst="rect">
            <a:avLst/>
          </a:prstGeom>
          <a:noFill/>
          <a:ln>
            <a:noFill/>
          </a:ln>
        </p:spPr>
      </p:pic>
      <p:sp>
        <p:nvSpPr>
          <p:cNvPr id="264" name="Shape 264"/>
          <p:cNvSpPr/>
          <p:nvPr/>
        </p:nvSpPr>
        <p:spPr>
          <a:xfrm>
            <a:off x="3061822" y="1850097"/>
            <a:ext cx="6390167" cy="4619846"/>
          </a:xfrm>
          <a:prstGeom prst="rect">
            <a:avLst/>
          </a:prstGeom>
          <a:solidFill>
            <a:schemeClr val="lt1"/>
          </a:solidFill>
          <a:ln w="12700"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5" name="Shape 265"/>
          <p:cNvSpPr txBox="1"/>
          <p:nvPr/>
        </p:nvSpPr>
        <p:spPr>
          <a:xfrm>
            <a:off x="2985093" y="1913961"/>
            <a:ext cx="2525232"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fr-FR" sz="3600" b="1">
                <a:solidFill>
                  <a:srgbClr val="00B0F0"/>
                </a:solidFill>
                <a:latin typeface="Calibri"/>
                <a:ea typeface="Calibri"/>
                <a:cs typeface="Calibri"/>
                <a:sym typeface="Calibri"/>
              </a:rPr>
              <a:t>Music</a:t>
            </a:r>
            <a:r>
              <a:rPr lang="fr-FR" sz="3600" b="1">
                <a:solidFill>
                  <a:srgbClr val="FFFFFF"/>
                </a:solidFill>
                <a:latin typeface="Calibri"/>
                <a:ea typeface="Calibri"/>
                <a:cs typeface="Calibri"/>
                <a:sym typeface="Calibri"/>
              </a:rPr>
              <a:t> </a:t>
            </a:r>
            <a:r>
              <a:rPr lang="fr-FR" sz="3600" b="1">
                <a:solidFill>
                  <a:srgbClr val="F4B081"/>
                </a:solidFill>
                <a:latin typeface="Calibri"/>
                <a:ea typeface="Calibri"/>
                <a:cs typeface="Calibri"/>
                <a:sym typeface="Calibri"/>
              </a:rPr>
              <a:t>Fan</a:t>
            </a:r>
          </a:p>
        </p:txBody>
      </p:sp>
      <p:pic>
        <p:nvPicPr>
          <p:cNvPr id="266" name="Shape 266"/>
          <p:cNvPicPr preferRelativeResize="0"/>
          <p:nvPr/>
        </p:nvPicPr>
        <p:blipFill rotWithShape="1">
          <a:blip r:embed="rId4">
            <a:alphaModFix/>
          </a:blip>
          <a:srcRect/>
          <a:stretch/>
        </p:blipFill>
        <p:spPr>
          <a:xfrm>
            <a:off x="3303632" y="2711301"/>
            <a:ext cx="1039775" cy="951926"/>
          </a:xfrm>
          <a:prstGeom prst="rect">
            <a:avLst/>
          </a:prstGeom>
          <a:noFill/>
          <a:ln>
            <a:noFill/>
          </a:ln>
        </p:spPr>
      </p:pic>
      <p:sp>
        <p:nvSpPr>
          <p:cNvPr id="267" name="Shape 267"/>
          <p:cNvSpPr txBox="1"/>
          <p:nvPr/>
        </p:nvSpPr>
        <p:spPr>
          <a:xfrm>
            <a:off x="4429353" y="2638292"/>
            <a:ext cx="182755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Georges Brassens</a:t>
            </a:r>
          </a:p>
        </p:txBody>
      </p:sp>
      <p:sp>
        <p:nvSpPr>
          <p:cNvPr id="268" name="Shape 268"/>
          <p:cNvSpPr txBox="1"/>
          <p:nvPr/>
        </p:nvSpPr>
        <p:spPr>
          <a:xfrm>
            <a:off x="4429353" y="3016898"/>
            <a:ext cx="2748516"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Né à Sète le 22 Octobre 1921, </a:t>
            </a:r>
            <a:r>
              <a:rPr lang="fr-FR" sz="1800" u="sng">
                <a:solidFill>
                  <a:schemeClr val="accent5"/>
                </a:solidFill>
                <a:latin typeface="Calibri"/>
                <a:ea typeface="Calibri"/>
                <a:cs typeface="Calibri"/>
                <a:sym typeface="Calibri"/>
              </a:rPr>
              <a:t>read more…</a:t>
            </a:r>
          </a:p>
        </p:txBody>
      </p:sp>
      <p:sp>
        <p:nvSpPr>
          <p:cNvPr id="269" name="Shape 269"/>
          <p:cNvSpPr/>
          <p:nvPr/>
        </p:nvSpPr>
        <p:spPr>
          <a:xfrm>
            <a:off x="9898913" y="1850097"/>
            <a:ext cx="2134594" cy="1339669"/>
          </a:xfrm>
          <a:prstGeom prst="wedgeRoundRectCallout">
            <a:avLst>
              <a:gd name="adj1" fmla="val -8778"/>
              <a:gd name="adj2" fmla="val 72275"/>
              <a:gd name="adj3" fmla="val 16667"/>
            </a:avLst>
          </a:prstGeom>
          <a:solidFill>
            <a:schemeClr val="lt1"/>
          </a:solidFill>
          <a:ln w="12700" cap="flat" cmpd="sng">
            <a:solidFill>
              <a:srgbClr val="00B0F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1800">
                <a:solidFill>
                  <a:schemeClr val="dk1"/>
                </a:solidFill>
                <a:latin typeface="Calibri"/>
                <a:ea typeface="Calibri"/>
                <a:cs typeface="Calibri"/>
                <a:sym typeface="Calibri"/>
              </a:rPr>
              <a:t>Il faudrait pouvoir les créer!</a:t>
            </a:r>
          </a:p>
        </p:txBody>
      </p:sp>
      <p:pic>
        <p:nvPicPr>
          <p:cNvPr id="270" name="Shape 270"/>
          <p:cNvPicPr preferRelativeResize="0"/>
          <p:nvPr/>
        </p:nvPicPr>
        <p:blipFill rotWithShape="1">
          <a:blip r:embed="rId5">
            <a:alphaModFix/>
          </a:blip>
          <a:srcRect/>
          <a:stretch/>
        </p:blipFill>
        <p:spPr>
          <a:xfrm>
            <a:off x="3295223" y="3891542"/>
            <a:ext cx="1048184" cy="1024935"/>
          </a:xfrm>
          <a:prstGeom prst="rect">
            <a:avLst/>
          </a:prstGeom>
          <a:noFill/>
          <a:ln>
            <a:noFill/>
          </a:ln>
        </p:spPr>
      </p:pic>
      <p:sp>
        <p:nvSpPr>
          <p:cNvPr id="271" name="Shape 271"/>
          <p:cNvSpPr txBox="1"/>
          <p:nvPr/>
        </p:nvSpPr>
        <p:spPr>
          <a:xfrm>
            <a:off x="4429353" y="3843696"/>
            <a:ext cx="13565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Robert Fripp</a:t>
            </a:r>
          </a:p>
        </p:txBody>
      </p:sp>
      <p:sp>
        <p:nvSpPr>
          <p:cNvPr id="272" name="Shape 272"/>
          <p:cNvSpPr txBox="1"/>
          <p:nvPr/>
        </p:nvSpPr>
        <p:spPr>
          <a:xfrm>
            <a:off x="4429353" y="4222301"/>
            <a:ext cx="3401533"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Né le 16 mai 1946 à Wimborne Minster, </a:t>
            </a:r>
            <a:r>
              <a:rPr lang="fr-FR" sz="1800" u="sng">
                <a:solidFill>
                  <a:schemeClr val="accent5"/>
                </a:solidFill>
                <a:latin typeface="Calibri"/>
                <a:ea typeface="Calibri"/>
                <a:cs typeface="Calibri"/>
                <a:sym typeface="Calibri"/>
              </a:rPr>
              <a:t>read more…</a:t>
            </a:r>
          </a:p>
        </p:txBody>
      </p:sp>
      <p:pic>
        <p:nvPicPr>
          <p:cNvPr id="273" name="Shape 273"/>
          <p:cNvPicPr preferRelativeResize="0"/>
          <p:nvPr/>
        </p:nvPicPr>
        <p:blipFill rotWithShape="1">
          <a:blip r:embed="rId6">
            <a:alphaModFix/>
          </a:blip>
          <a:srcRect/>
          <a:stretch/>
        </p:blipFill>
        <p:spPr>
          <a:xfrm>
            <a:off x="3303632" y="5144791"/>
            <a:ext cx="1080110" cy="1012842"/>
          </a:xfrm>
          <a:prstGeom prst="rect">
            <a:avLst/>
          </a:prstGeom>
          <a:noFill/>
          <a:ln>
            <a:noFill/>
          </a:ln>
        </p:spPr>
      </p:pic>
      <p:sp>
        <p:nvSpPr>
          <p:cNvPr id="274" name="Shape 274"/>
          <p:cNvSpPr txBox="1"/>
          <p:nvPr/>
        </p:nvSpPr>
        <p:spPr>
          <a:xfrm>
            <a:off x="4429353" y="5080996"/>
            <a:ext cx="1703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Michael Jackson</a:t>
            </a:r>
          </a:p>
        </p:txBody>
      </p:sp>
      <p:sp>
        <p:nvSpPr>
          <p:cNvPr id="275" name="Shape 275"/>
          <p:cNvSpPr txBox="1"/>
          <p:nvPr/>
        </p:nvSpPr>
        <p:spPr>
          <a:xfrm>
            <a:off x="4429353" y="5459601"/>
            <a:ext cx="3895946" cy="646331"/>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né le 29 août 1958 à Gary (Indiana) </a:t>
            </a:r>
            <a:r>
              <a:rPr lang="fr-FR" sz="1800" u="sng">
                <a:solidFill>
                  <a:schemeClr val="accent5"/>
                </a:solidFill>
                <a:latin typeface="Calibri"/>
                <a:ea typeface="Calibri"/>
                <a:cs typeface="Calibri"/>
                <a:sym typeface="Calibri"/>
              </a:rPr>
              <a:t>read more…</a:t>
            </a:r>
          </a:p>
        </p:txBody>
      </p:sp>
      <p:sp>
        <p:nvSpPr>
          <p:cNvPr id="276" name="Shape 276"/>
          <p:cNvSpPr txBox="1"/>
          <p:nvPr/>
        </p:nvSpPr>
        <p:spPr>
          <a:xfrm>
            <a:off x="7474696" y="2045544"/>
            <a:ext cx="156966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Login / Sign up</a:t>
            </a:r>
          </a:p>
        </p:txBody>
      </p:sp>
      <p:sp>
        <p:nvSpPr>
          <p:cNvPr id="277" name="Shape 277"/>
          <p:cNvSpPr/>
          <p:nvPr/>
        </p:nvSpPr>
        <p:spPr>
          <a:xfrm>
            <a:off x="401267" y="2036133"/>
            <a:ext cx="2466974" cy="1366284"/>
          </a:xfrm>
          <a:prstGeom prst="wedgeRoundRectCallout">
            <a:avLst>
              <a:gd name="adj1" fmla="val -8778"/>
              <a:gd name="adj2" fmla="val 72275"/>
              <a:gd name="adj3" fmla="val 16667"/>
            </a:avLst>
          </a:prstGeom>
          <a:solidFill>
            <a:schemeClr val="lt1"/>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1800">
                <a:solidFill>
                  <a:schemeClr val="dk1"/>
                </a:solidFill>
                <a:latin typeface="Calibri"/>
                <a:ea typeface="Calibri"/>
                <a:cs typeface="Calibri"/>
                <a:sym typeface="Calibri"/>
              </a:rPr>
              <a:t>Et si on aime d’autres artistes ?</a:t>
            </a:r>
          </a:p>
        </p:txBody>
      </p:sp>
      <p:pic>
        <p:nvPicPr>
          <p:cNvPr id="278" name="Shape 278"/>
          <p:cNvPicPr preferRelativeResize="0"/>
          <p:nvPr/>
        </p:nvPicPr>
        <p:blipFill rotWithShape="1">
          <a:blip r:embed="rId7">
            <a:alphaModFix/>
          </a:blip>
          <a:srcRect/>
          <a:stretch/>
        </p:blipFill>
        <p:spPr>
          <a:xfrm>
            <a:off x="292769" y="3790505"/>
            <a:ext cx="2497372" cy="26308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Démonstration au client de la MMF 2</a:t>
            </a:r>
          </a:p>
        </p:txBody>
      </p:sp>
      <p:pic>
        <p:nvPicPr>
          <p:cNvPr id="284" name="Shape 284"/>
          <p:cNvPicPr preferRelativeResize="0">
            <a:picLocks noGrp="1"/>
          </p:cNvPicPr>
          <p:nvPr>
            <p:ph type="body" idx="1"/>
          </p:nvPr>
        </p:nvPicPr>
        <p:blipFill rotWithShape="1">
          <a:blip r:embed="rId3">
            <a:alphaModFix/>
          </a:blip>
          <a:srcRect/>
          <a:stretch/>
        </p:blipFill>
        <p:spPr>
          <a:xfrm>
            <a:off x="9571517" y="1839538"/>
            <a:ext cx="2198722" cy="1646919"/>
          </a:xfrm>
          <a:prstGeom prst="rect">
            <a:avLst/>
          </a:prstGeom>
          <a:noFill/>
          <a:ln>
            <a:noFill/>
          </a:ln>
        </p:spPr>
      </p:pic>
      <p:sp>
        <p:nvSpPr>
          <p:cNvPr id="285" name="Shape 285"/>
          <p:cNvSpPr/>
          <p:nvPr/>
        </p:nvSpPr>
        <p:spPr>
          <a:xfrm>
            <a:off x="2983841" y="1844751"/>
            <a:ext cx="6390167" cy="4619846"/>
          </a:xfrm>
          <a:prstGeom prst="rect">
            <a:avLst/>
          </a:prstGeom>
          <a:solidFill>
            <a:schemeClr val="lt1"/>
          </a:solidFill>
          <a:ln w="12700"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6" name="Shape 286"/>
          <p:cNvSpPr txBox="1"/>
          <p:nvPr/>
        </p:nvSpPr>
        <p:spPr>
          <a:xfrm>
            <a:off x="4916310" y="1839538"/>
            <a:ext cx="2525232"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fr-FR" sz="3600" b="1">
                <a:solidFill>
                  <a:srgbClr val="00B0F0"/>
                </a:solidFill>
                <a:latin typeface="Calibri"/>
                <a:ea typeface="Calibri"/>
                <a:cs typeface="Calibri"/>
                <a:sym typeface="Calibri"/>
              </a:rPr>
              <a:t>Music</a:t>
            </a:r>
            <a:r>
              <a:rPr lang="fr-FR" sz="3600" b="1">
                <a:solidFill>
                  <a:srgbClr val="FFFFFF"/>
                </a:solidFill>
                <a:latin typeface="Calibri"/>
                <a:ea typeface="Calibri"/>
                <a:cs typeface="Calibri"/>
                <a:sym typeface="Calibri"/>
              </a:rPr>
              <a:t> </a:t>
            </a:r>
            <a:r>
              <a:rPr lang="fr-FR" sz="3600" b="1">
                <a:solidFill>
                  <a:srgbClr val="F4B081"/>
                </a:solidFill>
                <a:latin typeface="Calibri"/>
                <a:ea typeface="Calibri"/>
                <a:cs typeface="Calibri"/>
                <a:sym typeface="Calibri"/>
              </a:rPr>
              <a:t>Fan</a:t>
            </a:r>
          </a:p>
        </p:txBody>
      </p:sp>
      <p:pic>
        <p:nvPicPr>
          <p:cNvPr id="287" name="Shape 287"/>
          <p:cNvPicPr preferRelativeResize="0"/>
          <p:nvPr/>
        </p:nvPicPr>
        <p:blipFill rotWithShape="1">
          <a:blip r:embed="rId4">
            <a:alphaModFix/>
          </a:blip>
          <a:srcRect/>
          <a:stretch/>
        </p:blipFill>
        <p:spPr>
          <a:xfrm>
            <a:off x="3181350" y="2930691"/>
            <a:ext cx="2628899" cy="1743075"/>
          </a:xfrm>
          <a:prstGeom prst="rect">
            <a:avLst/>
          </a:prstGeom>
          <a:noFill/>
          <a:ln>
            <a:noFill/>
          </a:ln>
        </p:spPr>
      </p:pic>
      <p:sp>
        <p:nvSpPr>
          <p:cNvPr id="288" name="Shape 288"/>
          <p:cNvSpPr txBox="1"/>
          <p:nvPr/>
        </p:nvSpPr>
        <p:spPr>
          <a:xfrm>
            <a:off x="3088758" y="2337018"/>
            <a:ext cx="182755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Georges Brassens</a:t>
            </a:r>
          </a:p>
        </p:txBody>
      </p:sp>
      <p:sp>
        <p:nvSpPr>
          <p:cNvPr id="289" name="Shape 289"/>
          <p:cNvSpPr txBox="1"/>
          <p:nvPr/>
        </p:nvSpPr>
        <p:spPr>
          <a:xfrm>
            <a:off x="6067646" y="2935382"/>
            <a:ext cx="2748516" cy="1200329"/>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Né à Sète le 22 Octobre 1921</a:t>
            </a:r>
          </a:p>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Mort à Saint-Gély-du-Fesc le 29 octobre 1981</a:t>
            </a:r>
          </a:p>
        </p:txBody>
      </p:sp>
      <p:sp>
        <p:nvSpPr>
          <p:cNvPr id="290" name="Shape 290"/>
          <p:cNvSpPr/>
          <p:nvPr/>
        </p:nvSpPr>
        <p:spPr>
          <a:xfrm>
            <a:off x="373691" y="1839538"/>
            <a:ext cx="2466974" cy="1261620"/>
          </a:xfrm>
          <a:prstGeom prst="wedgeRoundRectCallout">
            <a:avLst>
              <a:gd name="adj1" fmla="val -20846"/>
              <a:gd name="adj2" fmla="val 75703"/>
              <a:gd name="adj3" fmla="val 16667"/>
            </a:avLst>
          </a:prstGeom>
          <a:solidFill>
            <a:schemeClr val="lt1"/>
          </a:solidFill>
          <a:ln w="127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1800">
                <a:solidFill>
                  <a:schemeClr val="dk1"/>
                </a:solidFill>
                <a:latin typeface="Calibri"/>
                <a:ea typeface="Calibri"/>
                <a:cs typeface="Calibri"/>
                <a:sym typeface="Calibri"/>
              </a:rPr>
              <a:t>Super la création de Fact!</a:t>
            </a:r>
          </a:p>
        </p:txBody>
      </p:sp>
      <p:sp>
        <p:nvSpPr>
          <p:cNvPr id="291" name="Shape 291"/>
          <p:cNvSpPr/>
          <p:nvPr/>
        </p:nvSpPr>
        <p:spPr>
          <a:xfrm>
            <a:off x="6275644" y="4316025"/>
            <a:ext cx="2573079" cy="925032"/>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On a bu un café ensemble, rue Mouffetard en 79…</a:t>
            </a:r>
          </a:p>
        </p:txBody>
      </p:sp>
      <p:pic>
        <p:nvPicPr>
          <p:cNvPr id="292" name="Shape 292"/>
          <p:cNvPicPr preferRelativeResize="0"/>
          <p:nvPr/>
        </p:nvPicPr>
        <p:blipFill rotWithShape="1">
          <a:blip r:embed="rId5">
            <a:alphaModFix/>
          </a:blip>
          <a:srcRect/>
          <a:stretch/>
        </p:blipFill>
        <p:spPr>
          <a:xfrm>
            <a:off x="10191306" y="3647778"/>
            <a:ext cx="1578935" cy="2816819"/>
          </a:xfrm>
          <a:prstGeom prst="rect">
            <a:avLst/>
          </a:prstGeom>
          <a:noFill/>
          <a:ln>
            <a:noFill/>
          </a:ln>
        </p:spPr>
      </p:pic>
      <p:pic>
        <p:nvPicPr>
          <p:cNvPr id="293" name="Shape 293"/>
          <p:cNvPicPr preferRelativeResize="0"/>
          <p:nvPr/>
        </p:nvPicPr>
        <p:blipFill rotWithShape="1">
          <a:blip r:embed="rId6">
            <a:alphaModFix/>
          </a:blip>
          <a:srcRect/>
          <a:stretch/>
        </p:blipFill>
        <p:spPr>
          <a:xfrm>
            <a:off x="292769" y="3790505"/>
            <a:ext cx="2497372" cy="26308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Démonstration au client de la MMF 2</a:t>
            </a:r>
          </a:p>
        </p:txBody>
      </p:sp>
      <p:pic>
        <p:nvPicPr>
          <p:cNvPr id="299" name="Shape 299"/>
          <p:cNvPicPr preferRelativeResize="0">
            <a:picLocks noGrp="1"/>
          </p:cNvPicPr>
          <p:nvPr>
            <p:ph type="body" idx="1"/>
          </p:nvPr>
        </p:nvPicPr>
        <p:blipFill rotWithShape="1">
          <a:blip r:embed="rId3">
            <a:alphaModFix/>
          </a:blip>
          <a:srcRect/>
          <a:stretch/>
        </p:blipFill>
        <p:spPr>
          <a:xfrm>
            <a:off x="373690" y="3510164"/>
            <a:ext cx="2466974" cy="1847849"/>
          </a:xfrm>
          <a:prstGeom prst="rect">
            <a:avLst/>
          </a:prstGeom>
          <a:noFill/>
          <a:ln>
            <a:noFill/>
          </a:ln>
        </p:spPr>
      </p:pic>
      <p:pic>
        <p:nvPicPr>
          <p:cNvPr id="300" name="Shape 300"/>
          <p:cNvPicPr preferRelativeResize="0"/>
          <p:nvPr/>
        </p:nvPicPr>
        <p:blipFill rotWithShape="1">
          <a:blip r:embed="rId4">
            <a:alphaModFix/>
          </a:blip>
          <a:srcRect/>
          <a:stretch/>
        </p:blipFill>
        <p:spPr>
          <a:xfrm>
            <a:off x="9889265" y="2918011"/>
            <a:ext cx="2022743" cy="3608573"/>
          </a:xfrm>
          <a:prstGeom prst="rect">
            <a:avLst/>
          </a:prstGeom>
          <a:noFill/>
          <a:ln>
            <a:noFill/>
          </a:ln>
        </p:spPr>
      </p:pic>
      <p:sp>
        <p:nvSpPr>
          <p:cNvPr id="301" name="Shape 301"/>
          <p:cNvSpPr/>
          <p:nvPr/>
        </p:nvSpPr>
        <p:spPr>
          <a:xfrm>
            <a:off x="2993066" y="1844751"/>
            <a:ext cx="6390167" cy="4619846"/>
          </a:xfrm>
          <a:prstGeom prst="rect">
            <a:avLst/>
          </a:prstGeom>
          <a:solidFill>
            <a:schemeClr val="lt1"/>
          </a:solidFill>
          <a:ln w="12700"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2" name="Shape 302"/>
          <p:cNvSpPr txBox="1"/>
          <p:nvPr/>
        </p:nvSpPr>
        <p:spPr>
          <a:xfrm>
            <a:off x="4925535" y="1839538"/>
            <a:ext cx="2525232"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fr-FR" sz="3600" b="1">
                <a:solidFill>
                  <a:srgbClr val="00B0F0"/>
                </a:solidFill>
                <a:latin typeface="Calibri"/>
                <a:ea typeface="Calibri"/>
                <a:cs typeface="Calibri"/>
                <a:sym typeface="Calibri"/>
              </a:rPr>
              <a:t>Music</a:t>
            </a:r>
            <a:r>
              <a:rPr lang="fr-FR" sz="3600" b="1">
                <a:solidFill>
                  <a:srgbClr val="FFFFFF"/>
                </a:solidFill>
                <a:latin typeface="Calibri"/>
                <a:ea typeface="Calibri"/>
                <a:cs typeface="Calibri"/>
                <a:sym typeface="Calibri"/>
              </a:rPr>
              <a:t> </a:t>
            </a:r>
            <a:r>
              <a:rPr lang="fr-FR" sz="3600" b="1">
                <a:solidFill>
                  <a:srgbClr val="F4B081"/>
                </a:solidFill>
                <a:latin typeface="Calibri"/>
                <a:ea typeface="Calibri"/>
                <a:cs typeface="Calibri"/>
                <a:sym typeface="Calibri"/>
              </a:rPr>
              <a:t>Fan</a:t>
            </a:r>
          </a:p>
        </p:txBody>
      </p:sp>
      <p:pic>
        <p:nvPicPr>
          <p:cNvPr id="303" name="Shape 303"/>
          <p:cNvPicPr preferRelativeResize="0"/>
          <p:nvPr/>
        </p:nvPicPr>
        <p:blipFill rotWithShape="1">
          <a:blip r:embed="rId5">
            <a:alphaModFix/>
          </a:blip>
          <a:srcRect/>
          <a:stretch/>
        </p:blipFill>
        <p:spPr>
          <a:xfrm>
            <a:off x="3250464" y="2930691"/>
            <a:ext cx="2628899" cy="1743075"/>
          </a:xfrm>
          <a:prstGeom prst="rect">
            <a:avLst/>
          </a:prstGeom>
          <a:noFill/>
          <a:ln>
            <a:noFill/>
          </a:ln>
        </p:spPr>
      </p:pic>
      <p:sp>
        <p:nvSpPr>
          <p:cNvPr id="304" name="Shape 304"/>
          <p:cNvSpPr txBox="1"/>
          <p:nvPr/>
        </p:nvSpPr>
        <p:spPr>
          <a:xfrm>
            <a:off x="3157872" y="2337018"/>
            <a:ext cx="182755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Georges Brassens</a:t>
            </a:r>
          </a:p>
        </p:txBody>
      </p:sp>
      <p:sp>
        <p:nvSpPr>
          <p:cNvPr id="305" name="Shape 305"/>
          <p:cNvSpPr txBox="1"/>
          <p:nvPr/>
        </p:nvSpPr>
        <p:spPr>
          <a:xfrm>
            <a:off x="6136760" y="2935382"/>
            <a:ext cx="2748516" cy="1200329"/>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Né à Sète le 22 Octobre 1921</a:t>
            </a:r>
          </a:p>
          <a:p>
            <a:pPr marL="285750" marR="0" lvl="0" indent="-285750" algn="l" rtl="0">
              <a:spcBef>
                <a:spcPts val="0"/>
              </a:spcBef>
              <a:buClr>
                <a:schemeClr val="dk1"/>
              </a:buClr>
              <a:buSzPct val="100000"/>
              <a:buFont typeface="Arial"/>
              <a:buChar char="•"/>
            </a:pPr>
            <a:r>
              <a:rPr lang="fr-FR" sz="1800">
                <a:solidFill>
                  <a:schemeClr val="dk1"/>
                </a:solidFill>
                <a:latin typeface="Calibri"/>
                <a:ea typeface="Calibri"/>
                <a:cs typeface="Calibri"/>
                <a:sym typeface="Calibri"/>
              </a:rPr>
              <a:t>Mort à Saint-Gély-du-Fesc le 29 octobre 1981</a:t>
            </a:r>
          </a:p>
        </p:txBody>
      </p:sp>
      <p:sp>
        <p:nvSpPr>
          <p:cNvPr id="306" name="Shape 306"/>
          <p:cNvSpPr/>
          <p:nvPr/>
        </p:nvSpPr>
        <p:spPr>
          <a:xfrm>
            <a:off x="373691" y="1839538"/>
            <a:ext cx="2466974" cy="1261620"/>
          </a:xfrm>
          <a:prstGeom prst="wedgeRoundRectCallout">
            <a:avLst>
              <a:gd name="adj1" fmla="val -20846"/>
              <a:gd name="adj2" fmla="val 75703"/>
              <a:gd name="adj3" fmla="val 16667"/>
            </a:avLst>
          </a:prstGeom>
          <a:solidFill>
            <a:schemeClr val="lt1"/>
          </a:solidFill>
          <a:ln w="127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1800">
                <a:solidFill>
                  <a:schemeClr val="dk1"/>
                </a:solidFill>
                <a:latin typeface="Calibri"/>
                <a:ea typeface="Calibri"/>
                <a:cs typeface="Calibri"/>
                <a:sym typeface="Calibri"/>
              </a:rPr>
              <a:t>En revanche pour le « site propre »…</a:t>
            </a:r>
          </a:p>
        </p:txBody>
      </p:sp>
      <p:sp>
        <p:nvSpPr>
          <p:cNvPr id="307" name="Shape 307"/>
          <p:cNvSpPr/>
          <p:nvPr/>
        </p:nvSpPr>
        <p:spPr>
          <a:xfrm>
            <a:off x="6344758" y="4316025"/>
            <a:ext cx="2573079" cy="925032"/>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On a </a:t>
            </a:r>
            <a:r>
              <a:rPr lang="fr-FR" sz="1800" b="1">
                <a:solidFill>
                  <a:srgbClr val="FF0000"/>
                </a:solidFill>
                <a:latin typeface="Calibri"/>
                <a:ea typeface="Calibri"/>
                <a:cs typeface="Calibri"/>
                <a:sym typeface="Calibri"/>
              </a:rPr>
              <a:t>sniffer un rail </a:t>
            </a:r>
            <a:r>
              <a:rPr lang="fr-FR" sz="1800">
                <a:solidFill>
                  <a:schemeClr val="dk1"/>
                </a:solidFill>
                <a:latin typeface="Calibri"/>
                <a:ea typeface="Calibri"/>
                <a:cs typeface="Calibri"/>
                <a:sym typeface="Calibri"/>
              </a:rPr>
              <a:t>ensemble, rue Mouffetard en 79…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Shape 312"/>
          <p:cNvPicPr preferRelativeResize="0"/>
          <p:nvPr/>
        </p:nvPicPr>
        <p:blipFill rotWithShape="1">
          <a:blip r:embed="rId3">
            <a:alphaModFix/>
          </a:blip>
          <a:srcRect/>
          <a:stretch/>
        </p:blipFill>
        <p:spPr>
          <a:xfrm>
            <a:off x="8612371" y="398721"/>
            <a:ext cx="3028506" cy="6308617"/>
          </a:xfrm>
          <a:prstGeom prst="rect">
            <a:avLst/>
          </a:prstGeom>
          <a:noFill/>
          <a:ln>
            <a:noFill/>
          </a:ln>
        </p:spPr>
      </p:pic>
      <p:sp>
        <p:nvSpPr>
          <p:cNvPr id="313" name="Shape 313"/>
          <p:cNvSpPr/>
          <p:nvPr/>
        </p:nvSpPr>
        <p:spPr>
          <a:xfrm>
            <a:off x="707064" y="818708"/>
            <a:ext cx="6847367" cy="5656519"/>
          </a:xfrm>
          <a:prstGeom prst="wedgeRoundRectCallout">
            <a:avLst>
              <a:gd name="adj1" fmla="val 62469"/>
              <a:gd name="adj2" fmla="val -16788"/>
              <a:gd name="adj3" fmla="val 16667"/>
            </a:avLst>
          </a:prstGeom>
          <a:solidFill>
            <a:schemeClr val="lt1"/>
          </a:solidFill>
          <a:ln w="127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fr-FR" sz="2000">
                <a:solidFill>
                  <a:schemeClr val="dk1"/>
                </a:solidFill>
                <a:latin typeface="Calibri"/>
                <a:ea typeface="Calibri"/>
                <a:cs typeface="Calibri"/>
                <a:sym typeface="Calibri"/>
              </a:rPr>
              <a:t>On pensait à rajouter une fonctionnalité: « Signaler comme inapproprié » pour que les Fans remontent eux-mêmes du contenu douteux…</a:t>
            </a:r>
          </a:p>
          <a:p>
            <a:pPr marL="0" marR="0" lvl="0" indent="0" algn="ctr" rtl="0">
              <a:spcBef>
                <a:spcPts val="0"/>
              </a:spcBef>
              <a:buNone/>
            </a:pPr>
            <a:endParaRPr sz="2000">
              <a:solidFill>
                <a:schemeClr val="dk1"/>
              </a:solidFill>
              <a:latin typeface="Calibri"/>
              <a:ea typeface="Calibri"/>
              <a:cs typeface="Calibri"/>
              <a:sym typeface="Calibri"/>
            </a:endParaRPr>
          </a:p>
          <a:p>
            <a:pPr marL="0" marR="0" lvl="0" indent="0" algn="ctr" rtl="0">
              <a:spcBef>
                <a:spcPts val="0"/>
              </a:spcBef>
              <a:buSzPct val="25000"/>
              <a:buNone/>
            </a:pPr>
            <a:r>
              <a:rPr lang="fr-FR" sz="2000" u="sng">
                <a:solidFill>
                  <a:schemeClr val="dk1"/>
                </a:solidFill>
                <a:latin typeface="Calibri"/>
                <a:ea typeface="Calibri"/>
                <a:cs typeface="Calibri"/>
                <a:sym typeface="Calibri"/>
              </a:rPr>
              <a:t>En mode trottinette</a:t>
            </a:r>
            <a:r>
              <a:rPr lang="fr-FR" sz="2000">
                <a:solidFill>
                  <a:schemeClr val="dk1"/>
                </a:solidFill>
                <a:latin typeface="Calibri"/>
                <a:ea typeface="Calibri"/>
                <a:cs typeface="Calibri"/>
                <a:sym typeface="Calibri"/>
              </a:rPr>
              <a:t>, on pensait à faire un simple envoi de mail à l’équipe (start-up oblige ☺).</a:t>
            </a:r>
          </a:p>
          <a:p>
            <a:pPr marL="0" marR="0" lvl="0" indent="0" algn="ctr" rtl="0">
              <a:spcBef>
                <a:spcPts val="0"/>
              </a:spcBef>
              <a:buNone/>
            </a:pPr>
            <a:endParaRPr sz="2000">
              <a:solidFill>
                <a:schemeClr val="dk1"/>
              </a:solidFill>
              <a:latin typeface="Calibri"/>
              <a:ea typeface="Calibri"/>
              <a:cs typeface="Calibri"/>
              <a:sym typeface="Calibri"/>
            </a:endParaRPr>
          </a:p>
          <a:p>
            <a:pPr marL="0" marR="0" lvl="0" indent="0" algn="ctr" rtl="0">
              <a:spcBef>
                <a:spcPts val="0"/>
              </a:spcBef>
              <a:buSzPct val="25000"/>
              <a:buNone/>
            </a:pPr>
            <a:r>
              <a:rPr lang="fr-FR" sz="2000" u="sng">
                <a:solidFill>
                  <a:schemeClr val="dk1"/>
                </a:solidFill>
                <a:latin typeface="Calibri"/>
                <a:ea typeface="Calibri"/>
                <a:cs typeface="Calibri"/>
                <a:sym typeface="Calibri"/>
              </a:rPr>
              <a:t>En mode vélo</a:t>
            </a:r>
            <a:r>
              <a:rPr lang="fr-FR" sz="2000">
                <a:solidFill>
                  <a:schemeClr val="dk1"/>
                </a:solidFill>
                <a:latin typeface="Calibri"/>
                <a:ea typeface="Calibri"/>
                <a:cs typeface="Calibri"/>
                <a:sym typeface="Calibri"/>
              </a:rPr>
              <a:t>, on s’est dit que les utilisateurs qui créeraient un artiste devraient jouer le rôle de modérateur sur cet artiste. Ce serait les destinataires des mails « signaler comme inapproprié ».</a:t>
            </a:r>
          </a:p>
          <a:p>
            <a:pPr marL="0" marR="0" lvl="0" indent="0" algn="ctr" rtl="0">
              <a:spcBef>
                <a:spcPts val="0"/>
              </a:spcBef>
              <a:buNone/>
            </a:pPr>
            <a:endParaRPr sz="2000">
              <a:solidFill>
                <a:schemeClr val="dk1"/>
              </a:solidFill>
              <a:latin typeface="Calibri"/>
              <a:ea typeface="Calibri"/>
              <a:cs typeface="Calibri"/>
              <a:sym typeface="Calibri"/>
            </a:endParaRPr>
          </a:p>
          <a:p>
            <a:pPr marL="0" marR="0" lvl="0" indent="0" algn="ctr" rtl="0">
              <a:spcBef>
                <a:spcPts val="0"/>
              </a:spcBef>
              <a:buSzPct val="25000"/>
              <a:buNone/>
            </a:pPr>
            <a:r>
              <a:rPr lang="fr-FR" sz="2000">
                <a:solidFill>
                  <a:schemeClr val="dk1"/>
                </a:solidFill>
                <a:latin typeface="Calibri"/>
                <a:ea typeface="Calibri"/>
                <a:cs typeface="Calibri"/>
                <a:sym typeface="Calibri"/>
              </a:rPr>
              <a:t>En mode moto, on pourrait faire un rapport dans leur </a:t>
            </a:r>
            <a:r>
              <a:rPr lang="fr-FR" sz="2000" b="1">
                <a:solidFill>
                  <a:srgbClr val="FF0000"/>
                </a:solidFill>
                <a:latin typeface="Calibri"/>
                <a:ea typeface="Calibri"/>
                <a:cs typeface="Calibri"/>
                <a:sym typeface="Calibri"/>
              </a:rPr>
              <a:t>espace perso</a:t>
            </a:r>
            <a:r>
              <a:rPr lang="fr-FR" sz="2000">
                <a:solidFill>
                  <a:schemeClr val="dk1"/>
                </a:solidFill>
                <a:latin typeface="Calibri"/>
                <a:ea typeface="Calibri"/>
                <a:cs typeface="Calibri"/>
                <a:sym typeface="Calibri"/>
              </a:rPr>
              <a:t>… Oooouuuu, mais je dévie, là. On n’y est pas encore!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Le Product Backlog s’enrichit</a:t>
            </a:r>
          </a:p>
        </p:txBody>
      </p:sp>
      <p:sp>
        <p:nvSpPr>
          <p:cNvPr id="319" name="Shape 31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fr-FR" sz="2800" b="0" i="0" u="none" strike="noStrike" cap="none">
                <a:solidFill>
                  <a:schemeClr val="dk1"/>
                </a:solidFill>
                <a:latin typeface="Calibri"/>
                <a:ea typeface="Calibri"/>
                <a:cs typeface="Calibri"/>
                <a:sym typeface="Calibri"/>
              </a:rPr>
              <a:t>MMF 4: Musical Style</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a:solidFill>
                  <a:schemeClr val="dk1"/>
                </a:solidFill>
                <a:latin typeface="Calibri"/>
                <a:ea typeface="Calibri"/>
                <a:cs typeface="Calibri"/>
                <a:sym typeface="Calibri"/>
              </a:rPr>
              <a:t>US 1: Artists can have one or several musical style</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a:solidFill>
                  <a:schemeClr val="dk1"/>
                </a:solidFill>
                <a:latin typeface="Calibri"/>
                <a:ea typeface="Calibri"/>
                <a:cs typeface="Calibri"/>
                <a:sym typeface="Calibri"/>
              </a:rPr>
              <a:t>US 2: Musical Style Header</a:t>
            </a:r>
          </a:p>
          <a:p>
            <a:pPr marL="228600" marR="0" lvl="0" indent="-228600" algn="l" rtl="0">
              <a:lnSpc>
                <a:spcPct val="90000"/>
              </a:lnSpc>
              <a:spcBef>
                <a:spcPts val="1000"/>
              </a:spcBef>
              <a:spcAft>
                <a:spcPts val="0"/>
              </a:spcAft>
              <a:buClr>
                <a:srgbClr val="B7B7B7"/>
              </a:buClr>
              <a:buSzPct val="100000"/>
              <a:buFont typeface="Arial"/>
              <a:buChar char="•"/>
            </a:pPr>
            <a:r>
              <a:rPr lang="fr-FR" sz="2800" b="0" i="0" u="none" strike="noStrike" cap="none">
                <a:solidFill>
                  <a:srgbClr val="B7B7B7"/>
                </a:solidFill>
                <a:latin typeface="Calibri"/>
                <a:ea typeface="Calibri"/>
                <a:cs typeface="Calibri"/>
                <a:sym typeface="Calibri"/>
              </a:rPr>
              <a:t>MMF 5: Fan’s permissions 2</a:t>
            </a:r>
          </a:p>
          <a:p>
            <a:pPr marL="685800" marR="0" lvl="1" indent="-228600" algn="l" rtl="0">
              <a:lnSpc>
                <a:spcPct val="90000"/>
              </a:lnSpc>
              <a:spcBef>
                <a:spcPts val="500"/>
              </a:spcBef>
              <a:spcAft>
                <a:spcPts val="0"/>
              </a:spcAft>
              <a:buClr>
                <a:srgbClr val="B7B7B7"/>
              </a:buClr>
              <a:buSzPct val="100000"/>
              <a:buFont typeface="Arial"/>
              <a:buChar char="•"/>
            </a:pPr>
            <a:r>
              <a:rPr lang="fr-FR" sz="2400" b="0" i="0" u="none" strike="noStrike" cap="none">
                <a:solidFill>
                  <a:srgbClr val="B7B7B7"/>
                </a:solidFill>
                <a:latin typeface="Calibri"/>
                <a:ea typeface="Calibri"/>
                <a:cs typeface="Calibri"/>
                <a:sym typeface="Calibri"/>
              </a:rPr>
              <a:t>US 1: Fan reports Fact as inappropriate</a:t>
            </a:r>
          </a:p>
          <a:p>
            <a:pPr marL="685800" marR="0" lvl="1" indent="-228600" algn="l" rtl="0">
              <a:lnSpc>
                <a:spcPct val="90000"/>
              </a:lnSpc>
              <a:spcBef>
                <a:spcPts val="500"/>
              </a:spcBef>
              <a:spcAft>
                <a:spcPts val="0"/>
              </a:spcAft>
              <a:buClr>
                <a:srgbClr val="B7B7B7"/>
              </a:buClr>
              <a:buSzPct val="100000"/>
              <a:buFont typeface="Arial"/>
              <a:buChar char="•"/>
            </a:pPr>
            <a:r>
              <a:rPr lang="fr-FR" sz="2400" b="0" i="0" u="none" strike="noStrike" cap="none">
                <a:solidFill>
                  <a:srgbClr val="B7B7B7"/>
                </a:solidFill>
                <a:latin typeface="Calibri"/>
                <a:ea typeface="Calibri"/>
                <a:cs typeface="Calibri"/>
                <a:sym typeface="Calibri"/>
              </a:rPr>
              <a:t>US 2: Fan can tag an Artist with a Musical Style</a:t>
            </a:r>
          </a:p>
          <a:p>
            <a:pPr marL="228600" marR="0" lvl="0" indent="-228600" algn="l" rtl="0">
              <a:lnSpc>
                <a:spcPct val="90000"/>
              </a:lnSpc>
              <a:spcBef>
                <a:spcPts val="1000"/>
              </a:spcBef>
              <a:spcAft>
                <a:spcPts val="0"/>
              </a:spcAft>
              <a:buClr>
                <a:schemeClr val="dk1"/>
              </a:buClr>
              <a:buSzPct val="100000"/>
              <a:buFont typeface="Arial"/>
              <a:buChar char="•"/>
            </a:pPr>
            <a:r>
              <a:rPr lang="fr-FR" sz="2800" b="0" i="0" u="none" strike="noStrike" cap="none">
                <a:solidFill>
                  <a:schemeClr val="dk1"/>
                </a:solidFill>
                <a:latin typeface="Calibri"/>
                <a:ea typeface="Calibri"/>
                <a:cs typeface="Calibri"/>
                <a:sym typeface="Calibri"/>
              </a:rPr>
              <a:t>MMF 6: Home Page</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a:solidFill>
                  <a:schemeClr val="dk1"/>
                </a:solidFill>
                <a:latin typeface="Calibri"/>
                <a:ea typeface="Calibri"/>
                <a:cs typeface="Calibri"/>
                <a:sym typeface="Calibri"/>
              </a:rPr>
              <a:t>US 1: Most popular Artists</a:t>
            </a:r>
          </a:p>
          <a:p>
            <a:pPr marL="685800" marR="0" lvl="1" indent="-228600" algn="l" rtl="0">
              <a:lnSpc>
                <a:spcPct val="90000"/>
              </a:lnSpc>
              <a:spcBef>
                <a:spcPts val="500"/>
              </a:spcBef>
              <a:buClr>
                <a:schemeClr val="dk1"/>
              </a:buClr>
              <a:buSzPct val="100000"/>
              <a:buFont typeface="Arial"/>
              <a:buChar char="•"/>
            </a:pPr>
            <a:r>
              <a:rPr lang="fr-FR" sz="2400" b="0" i="0" u="none" strike="noStrike" cap="none">
                <a:solidFill>
                  <a:schemeClr val="dk1"/>
                </a:solidFill>
                <a:latin typeface="Calibri"/>
                <a:ea typeface="Calibri"/>
                <a:cs typeface="Calibri"/>
                <a:sym typeface="Calibri"/>
              </a:rPr>
              <a:t>US 2: Recently visited Artists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BDD: </a:t>
            </a:r>
            <a:r>
              <a:rPr lang="fr-FR"/>
              <a:t>Musical Style</a:t>
            </a:r>
            <a:r>
              <a:rPr lang="fr-FR" sz="4400" b="0" i="0" u="none" strike="noStrike" cap="none">
                <a:solidFill>
                  <a:schemeClr val="dk1"/>
                </a:solidFill>
                <a:latin typeface="Calibri"/>
                <a:ea typeface="Calibri"/>
                <a:cs typeface="Calibri"/>
                <a:sym typeface="Calibri"/>
              </a:rPr>
              <a:t> Feature (</a:t>
            </a:r>
            <a:r>
              <a:rPr lang="fr-FR"/>
              <a:t>1/3</a:t>
            </a:r>
            <a:r>
              <a:rPr lang="fr-FR" sz="4400" b="0" i="0" u="none" strike="noStrike" cap="none">
                <a:solidFill>
                  <a:schemeClr val="dk1"/>
                </a:solidFill>
                <a:latin typeface="Calibri"/>
                <a:ea typeface="Calibri"/>
                <a:cs typeface="Calibri"/>
                <a:sym typeface="Calibri"/>
              </a:rPr>
              <a:t>)</a:t>
            </a:r>
          </a:p>
        </p:txBody>
      </p:sp>
      <p:sp>
        <p:nvSpPr>
          <p:cNvPr id="325" name="Shape 325"/>
          <p:cNvSpPr txBox="1">
            <a:spLocks noGrp="1"/>
          </p:cNvSpPr>
          <p:nvPr>
            <p:ph type="body" idx="1"/>
          </p:nvPr>
        </p:nvSpPr>
        <p:spPr>
          <a:xfrm>
            <a:off x="838200" y="1600637"/>
            <a:ext cx="10458900" cy="4801200"/>
          </a:xfrm>
          <a:prstGeom prst="rect">
            <a:avLst/>
          </a:prstGeom>
          <a:solidFill>
            <a:srgbClr val="2B2B2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CC7832"/>
              </a:buClr>
              <a:buSzPct val="25000"/>
              <a:buFont typeface="Arial"/>
              <a:buNone/>
            </a:pPr>
            <a:r>
              <a:rPr lang="fr-FR" sz="1800" b="1" i="0" u="none" strike="noStrike" cap="none">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Musical style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As a Fan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In order to </a:t>
            </a:r>
            <a:r>
              <a:rPr lang="fr-FR" sz="1800">
                <a:solidFill>
                  <a:srgbClr val="A9B7C6"/>
                </a:solidFill>
                <a:latin typeface="Courier New"/>
                <a:ea typeface="Courier New"/>
                <a:cs typeface="Courier New"/>
                <a:sym typeface="Courier New"/>
              </a:rPr>
              <a:t>explore artists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I </a:t>
            </a:r>
            <a:r>
              <a:rPr lang="fr-FR" sz="1800">
                <a:solidFill>
                  <a:srgbClr val="A9B7C6"/>
                </a:solidFill>
                <a:latin typeface="Courier New"/>
                <a:ea typeface="Courier New"/>
                <a:cs typeface="Courier New"/>
                <a:sym typeface="Courier New"/>
              </a:rPr>
              <a:t>want to explore by musical style</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a:solidFill>
                  <a:srgbClr val="A9B7C6"/>
                </a:solidFill>
                <a:latin typeface="Courier New"/>
                <a:ea typeface="Courier New"/>
                <a:cs typeface="Courier New"/>
                <a:sym typeface="Courier New"/>
              </a:rPr>
              <a:t>Artist can have 0, one or several musical style(s)</a:t>
            </a: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An Artist</a:t>
            </a: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a:solidFill>
                  <a:srgbClr val="A9B7C6"/>
                </a:solidFill>
                <a:latin typeface="Courier New"/>
                <a:ea typeface="Courier New"/>
                <a:cs typeface="Courier New"/>
                <a:sym typeface="Courier New"/>
              </a:rPr>
              <a:t>An artist is already created</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The artist can have 0, 1 or several musical style(s)</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Le réseau social </a:t>
            </a:r>
            <a:r>
              <a:rPr lang="fr-FR" sz="4400" b="1" i="0" u="none" strike="noStrike" cap="none">
                <a:solidFill>
                  <a:srgbClr val="00B0F0"/>
                </a:solidFill>
                <a:latin typeface="Calibri"/>
                <a:ea typeface="Calibri"/>
                <a:cs typeface="Calibri"/>
                <a:sym typeface="Calibri"/>
              </a:rPr>
              <a:t>Music</a:t>
            </a:r>
            <a:r>
              <a:rPr lang="fr-FR" sz="4400" b="1" i="0" u="none" strike="noStrike" cap="none">
                <a:solidFill>
                  <a:srgbClr val="FFFFFF"/>
                </a:solidFill>
                <a:latin typeface="Calibri"/>
                <a:ea typeface="Calibri"/>
                <a:cs typeface="Calibri"/>
                <a:sym typeface="Calibri"/>
              </a:rPr>
              <a:t> </a:t>
            </a:r>
            <a:r>
              <a:rPr lang="fr-FR" sz="4400" b="1" i="0" u="none" strike="noStrike" cap="none">
                <a:solidFill>
                  <a:srgbClr val="F4B081"/>
                </a:solidFill>
                <a:latin typeface="Calibri"/>
                <a:ea typeface="Calibri"/>
                <a:cs typeface="Calibri"/>
                <a:sym typeface="Calibri"/>
              </a:rPr>
              <a:t>Fan</a:t>
            </a:r>
          </a:p>
        </p:txBody>
      </p:sp>
      <p:pic>
        <p:nvPicPr>
          <p:cNvPr id="102" name="Shape 102"/>
          <p:cNvPicPr preferRelativeResize="0">
            <a:picLocks noGrp="1"/>
          </p:cNvPicPr>
          <p:nvPr>
            <p:ph type="body" idx="1"/>
          </p:nvPr>
        </p:nvPicPr>
        <p:blipFill rotWithShape="1">
          <a:blip r:embed="rId3">
            <a:alphaModFix/>
          </a:blip>
          <a:srcRect/>
          <a:stretch/>
        </p:blipFill>
        <p:spPr>
          <a:xfrm>
            <a:off x="835119" y="1690092"/>
            <a:ext cx="2466974" cy="1847849"/>
          </a:xfrm>
          <a:prstGeom prst="rect">
            <a:avLst/>
          </a:prstGeom>
          <a:noFill/>
          <a:ln>
            <a:noFill/>
          </a:ln>
        </p:spPr>
      </p:pic>
      <p:sp>
        <p:nvSpPr>
          <p:cNvPr id="103" name="Shape 103"/>
          <p:cNvSpPr txBox="1"/>
          <p:nvPr/>
        </p:nvSpPr>
        <p:spPr>
          <a:xfrm>
            <a:off x="3847314" y="1690984"/>
            <a:ext cx="4805081" cy="4524315"/>
          </a:xfrm>
          <a:prstGeom prst="rect">
            <a:avLst/>
          </a:prstGeom>
          <a:solidFill>
            <a:schemeClr val="lt1"/>
          </a:solidFill>
          <a:ln w="12700" cap="flat" cmpd="sng">
            <a:solidFill>
              <a:srgbClr val="0070C0"/>
            </a:solidFill>
            <a:prstDash val="solid"/>
            <a:miter/>
            <a:headEnd type="none" w="med" len="med"/>
            <a:tailEnd type="none" w="med" len="med"/>
          </a:ln>
          <a:effectLst>
            <a:outerShdw blurRad="190500" dist="228600" dir="2700000" algn="ctr">
              <a:srgbClr val="000000">
                <a:alpha val="29803"/>
              </a:srgbClr>
            </a:outerShdw>
          </a:effectLst>
        </p:spPr>
        <p:txBody>
          <a:bodyPr lIns="91425" tIns="45700" rIns="91425" bIns="45700" anchor="t" anchorCtr="0">
            <a:noAutofit/>
          </a:bodyPr>
          <a:lstStyle/>
          <a:p>
            <a:pPr marL="0" marR="0" lvl="0" indent="0" algn="l" rtl="0">
              <a:spcBef>
                <a:spcPts val="0"/>
              </a:spcBef>
              <a:buSzPct val="25000"/>
              <a:buNone/>
            </a:pPr>
            <a:r>
              <a:rPr lang="fr-FR" sz="1800" b="0" i="0" u="none" strike="noStrike" cap="none">
                <a:solidFill>
                  <a:schemeClr val="dk1"/>
                </a:solidFill>
                <a:latin typeface="Calibri"/>
                <a:ea typeface="Calibri"/>
                <a:cs typeface="Calibri"/>
                <a:sym typeface="Calibri"/>
              </a:rPr>
              <a:t>Je suis un grand mélomane.</a:t>
            </a:r>
          </a:p>
          <a:p>
            <a:pPr marL="0" marR="0" lvl="0" indent="0" algn="l" rtl="0">
              <a:spcBef>
                <a:spcPts val="0"/>
              </a:spcBef>
              <a:buSzPct val="25000"/>
              <a:buNone/>
            </a:pPr>
            <a:r>
              <a:rPr lang="fr-FR" sz="1800">
                <a:solidFill>
                  <a:schemeClr val="dk1"/>
                </a:solidFill>
                <a:latin typeface="Calibri"/>
                <a:ea typeface="Calibri"/>
                <a:cs typeface="Calibri"/>
                <a:sym typeface="Calibri"/>
              </a:rPr>
              <a:t>Je souhaite créer un site web où les fans de musique pourront poster des facts sur leurs artistes préférés.</a:t>
            </a:r>
          </a:p>
          <a:p>
            <a:pPr marL="0" marR="0" lvl="0" indent="0" algn="l" rtl="0">
              <a:spcBef>
                <a:spcPts val="0"/>
              </a:spcBef>
              <a:buSzPct val="25000"/>
              <a:buNone/>
            </a:pPr>
            <a:r>
              <a:rPr lang="fr-FR" sz="1800">
                <a:solidFill>
                  <a:schemeClr val="dk1"/>
                </a:solidFill>
                <a:latin typeface="Calibri"/>
                <a:ea typeface="Calibri"/>
                <a:cs typeface="Calibri"/>
                <a:sym typeface="Calibri"/>
              </a:rPr>
              <a:t>J’en ai eu l’idée en voyant mes enfants surfer sur des réseaux sociaux comme Facebook et Twitter.</a:t>
            </a:r>
          </a:p>
          <a:p>
            <a:pPr marL="0" marR="0" lvl="0" indent="0" algn="l" rtl="0">
              <a:spcBef>
                <a:spcPts val="0"/>
              </a:spcBef>
              <a:buSzPct val="25000"/>
              <a:buNone/>
            </a:pPr>
            <a:r>
              <a:rPr lang="fr-FR" sz="1800">
                <a:solidFill>
                  <a:schemeClr val="dk1"/>
                </a:solidFill>
                <a:latin typeface="Calibri"/>
                <a:ea typeface="Calibri"/>
                <a:cs typeface="Calibri"/>
                <a:sym typeface="Calibri"/>
              </a:rPr>
              <a:t>Personnellement j’aime tous types de musique et je souhaite que mon site soit ouvert à tous!</a:t>
            </a:r>
          </a:p>
          <a:p>
            <a:pPr marL="0" marR="0" lvl="0" indent="0" algn="l" rtl="0">
              <a:spcBef>
                <a:spcPts val="0"/>
              </a:spcBef>
              <a:buSzPct val="25000"/>
              <a:buNone/>
            </a:pPr>
            <a:r>
              <a:rPr lang="fr-FR" sz="1800">
                <a:solidFill>
                  <a:schemeClr val="dk1"/>
                </a:solidFill>
                <a:latin typeface="Calibri"/>
                <a:ea typeface="Calibri"/>
                <a:cs typeface="Calibri"/>
                <a:sym typeface="Calibri"/>
              </a:rPr>
              <a:t>Mais attention: il faut que le site reste propre! Je ne veux pas qu’il se transforme en champ de bataille où les fans se déchirent.</a:t>
            </a:r>
          </a:p>
          <a:p>
            <a:pPr marL="0" marR="0" lvl="0" indent="0" algn="l" rtl="0">
              <a:spcBef>
                <a:spcPts val="0"/>
              </a:spcBef>
              <a:buSzPct val="25000"/>
              <a:buNone/>
            </a:pPr>
            <a:r>
              <a:rPr lang="fr-FR" sz="1800">
                <a:solidFill>
                  <a:schemeClr val="dk1"/>
                </a:solidFill>
                <a:latin typeface="Calibri"/>
                <a:ea typeface="Calibri"/>
                <a:cs typeface="Calibri"/>
                <a:sym typeface="Calibri"/>
              </a:rPr>
              <a:t>J’aimerais que les fans discutent sur la base de facts authentiques, dans le respect des artistes et la passion de la musique.</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104" name="Shape 104"/>
          <p:cNvPicPr preferRelativeResize="0"/>
          <p:nvPr/>
        </p:nvPicPr>
        <p:blipFill rotWithShape="1">
          <a:blip r:embed="rId4">
            <a:alphaModFix/>
          </a:blip>
          <a:srcRect/>
          <a:stretch/>
        </p:blipFill>
        <p:spPr>
          <a:xfrm>
            <a:off x="9331057" y="2918011"/>
            <a:ext cx="2022743" cy="3608573"/>
          </a:xfrm>
          <a:prstGeom prst="rect">
            <a:avLst/>
          </a:prstGeom>
          <a:noFill/>
          <a:ln>
            <a:noFill/>
          </a:ln>
        </p:spPr>
      </p:pic>
      <p:sp>
        <p:nvSpPr>
          <p:cNvPr id="105" name="Shape 105"/>
          <p:cNvSpPr/>
          <p:nvPr/>
        </p:nvSpPr>
        <p:spPr>
          <a:xfrm>
            <a:off x="9462247" y="2100038"/>
            <a:ext cx="1322293" cy="408623"/>
          </a:xfrm>
          <a:prstGeom prst="wedgeRoundRectCallout">
            <a:avLst>
              <a:gd name="adj1" fmla="val -9647"/>
              <a:gd name="adj2" fmla="val 113342"/>
              <a:gd name="adj3" fmla="val 16667"/>
            </a:avLst>
          </a:prstGeom>
          <a:solidFill>
            <a:schemeClr val="lt1"/>
          </a:solidFill>
          <a:ln w="12700" cap="flat" cmpd="sng">
            <a:solidFill>
              <a:srgbClr val="0070C0"/>
            </a:solidFill>
            <a:prstDash val="solid"/>
            <a:miter/>
            <a:headEnd type="none" w="med" len="med"/>
            <a:tailEnd type="none" w="med" len="med"/>
          </a:ln>
          <a:effectLst>
            <a:outerShdw blurRad="190500" dist="228600" dir="2700000" algn="ctr">
              <a:srgbClr val="000000">
                <a:alpha val="29803"/>
              </a:srgbClr>
            </a:outerShdw>
          </a:effectLst>
        </p:spPr>
        <p:txBody>
          <a:bodyPr lIns="91425" tIns="45700" rIns="91425" bIns="45700" anchor="t" anchorCtr="0">
            <a:noAutofit/>
          </a:bodyPr>
          <a:lstStyle/>
          <a:p>
            <a:pPr marL="0" marR="0" lvl="0" indent="0" algn="l" rtl="0">
              <a:spcBef>
                <a:spcPts val="0"/>
              </a:spcBef>
              <a:buSzPct val="25000"/>
              <a:buNone/>
            </a:pPr>
            <a:r>
              <a:rPr lang="fr-FR" sz="1800">
                <a:solidFill>
                  <a:schemeClr val="dk1"/>
                </a:solidFill>
                <a:latin typeface="Calibri"/>
                <a:ea typeface="Calibri"/>
                <a:cs typeface="Calibri"/>
                <a:sym typeface="Calibri"/>
              </a:rPr>
              <a:t>Oki - Doki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BDD: </a:t>
            </a:r>
            <a:r>
              <a:rPr lang="fr-FR"/>
              <a:t>Musical Style</a:t>
            </a:r>
            <a:r>
              <a:rPr lang="fr-FR" sz="4400" b="0" i="0" u="none" strike="noStrike" cap="none">
                <a:solidFill>
                  <a:schemeClr val="dk1"/>
                </a:solidFill>
                <a:latin typeface="Calibri"/>
                <a:ea typeface="Calibri"/>
                <a:cs typeface="Calibri"/>
                <a:sym typeface="Calibri"/>
              </a:rPr>
              <a:t> Feature (</a:t>
            </a:r>
            <a:r>
              <a:rPr lang="fr-FR"/>
              <a:t>2/3</a:t>
            </a:r>
            <a:r>
              <a:rPr lang="fr-FR" sz="4400" b="0" i="0" u="none" strike="noStrike" cap="none">
                <a:solidFill>
                  <a:schemeClr val="dk1"/>
                </a:solidFill>
                <a:latin typeface="Calibri"/>
                <a:ea typeface="Calibri"/>
                <a:cs typeface="Calibri"/>
                <a:sym typeface="Calibri"/>
              </a:rPr>
              <a:t>)</a:t>
            </a:r>
          </a:p>
        </p:txBody>
      </p:sp>
      <p:sp>
        <p:nvSpPr>
          <p:cNvPr id="331" name="Shape 331"/>
          <p:cNvSpPr txBox="1">
            <a:spLocks noGrp="1"/>
          </p:cNvSpPr>
          <p:nvPr>
            <p:ph type="body" idx="1"/>
          </p:nvPr>
        </p:nvSpPr>
        <p:spPr>
          <a:xfrm>
            <a:off x="838200" y="1600637"/>
            <a:ext cx="10458900" cy="4801200"/>
          </a:xfrm>
          <a:prstGeom prst="rect">
            <a:avLst/>
          </a:prstGeom>
          <a:solidFill>
            <a:srgbClr val="2B2B2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CC7832"/>
              </a:buClr>
              <a:buSzPct val="25000"/>
              <a:buFont typeface="Arial"/>
              <a:buNone/>
            </a:pPr>
            <a:r>
              <a:rPr lang="fr-FR" sz="1800" b="1" i="0" u="none" strike="noStrike" cap="none">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Musical style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As a Fan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In order to </a:t>
            </a:r>
            <a:r>
              <a:rPr lang="fr-FR" sz="1800">
                <a:solidFill>
                  <a:srgbClr val="A9B7C6"/>
                </a:solidFill>
                <a:latin typeface="Courier New"/>
                <a:ea typeface="Courier New"/>
                <a:cs typeface="Courier New"/>
                <a:sym typeface="Courier New"/>
              </a:rPr>
              <a:t>explore artists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I </a:t>
            </a:r>
            <a:r>
              <a:rPr lang="fr-FR" sz="1800">
                <a:solidFill>
                  <a:srgbClr val="A9B7C6"/>
                </a:solidFill>
                <a:latin typeface="Courier New"/>
                <a:ea typeface="Courier New"/>
                <a:cs typeface="Courier New"/>
                <a:sym typeface="Courier New"/>
              </a:rPr>
              <a:t>want to explore by musical style</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a:solidFill>
                  <a:srgbClr val="A9B7C6"/>
                </a:solidFill>
                <a:latin typeface="Courier New"/>
                <a:ea typeface="Courier New"/>
                <a:cs typeface="Courier New"/>
                <a:sym typeface="Courier New"/>
              </a:rPr>
              <a:t>Add a musical style to an artist</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Fan wants to add the musical style “Rock progressif” to the    artist “Queen”</a:t>
            </a: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selects the artist “Queen”</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Queen already has the musical style “Glam rock”</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And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chooses to add a musical style</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From the list of musical styles, he selects “Glam rock”</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“Queen” has now musical styles “Rock progressif” and “Glam rock”</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BDD: </a:t>
            </a:r>
            <a:r>
              <a:rPr lang="fr-FR"/>
              <a:t>Musical Style</a:t>
            </a:r>
            <a:r>
              <a:rPr lang="fr-FR" sz="4400" b="0" i="0" u="none" strike="noStrike" cap="none">
                <a:solidFill>
                  <a:schemeClr val="dk1"/>
                </a:solidFill>
                <a:latin typeface="Calibri"/>
                <a:ea typeface="Calibri"/>
                <a:cs typeface="Calibri"/>
                <a:sym typeface="Calibri"/>
              </a:rPr>
              <a:t> Feature (</a:t>
            </a:r>
            <a:r>
              <a:rPr lang="fr-FR"/>
              <a:t>3/3</a:t>
            </a:r>
            <a:r>
              <a:rPr lang="fr-FR" sz="4400" b="0" i="0" u="none" strike="noStrike" cap="none">
                <a:solidFill>
                  <a:schemeClr val="dk1"/>
                </a:solidFill>
                <a:latin typeface="Calibri"/>
                <a:ea typeface="Calibri"/>
                <a:cs typeface="Calibri"/>
                <a:sym typeface="Calibri"/>
              </a:rPr>
              <a:t>)</a:t>
            </a:r>
          </a:p>
        </p:txBody>
      </p:sp>
      <p:sp>
        <p:nvSpPr>
          <p:cNvPr id="337" name="Shape 337"/>
          <p:cNvSpPr txBox="1">
            <a:spLocks noGrp="1"/>
          </p:cNvSpPr>
          <p:nvPr>
            <p:ph type="body" idx="1"/>
          </p:nvPr>
        </p:nvSpPr>
        <p:spPr>
          <a:xfrm>
            <a:off x="838200" y="1600637"/>
            <a:ext cx="10458900" cy="4801200"/>
          </a:xfrm>
          <a:prstGeom prst="rect">
            <a:avLst/>
          </a:prstGeom>
          <a:solidFill>
            <a:srgbClr val="2B2B2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CC7832"/>
              </a:buClr>
              <a:buSzPct val="25000"/>
              <a:buFont typeface="Arial"/>
              <a:buNone/>
            </a:pPr>
            <a:r>
              <a:rPr lang="fr-FR" sz="1800" b="1" i="0" u="none" strike="noStrike" cap="none">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Musical style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As a Fan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In order to </a:t>
            </a:r>
            <a:r>
              <a:rPr lang="fr-FR" sz="1800">
                <a:solidFill>
                  <a:srgbClr val="A9B7C6"/>
                </a:solidFill>
                <a:latin typeface="Courier New"/>
                <a:ea typeface="Courier New"/>
                <a:cs typeface="Courier New"/>
                <a:sym typeface="Courier New"/>
              </a:rPr>
              <a:t>explore artists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I </a:t>
            </a:r>
            <a:r>
              <a:rPr lang="fr-FR" sz="1800">
                <a:solidFill>
                  <a:srgbClr val="A9B7C6"/>
                </a:solidFill>
                <a:latin typeface="Courier New"/>
                <a:ea typeface="Courier New"/>
                <a:cs typeface="Courier New"/>
                <a:sym typeface="Courier New"/>
              </a:rPr>
              <a:t>want to explore by musical style</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a:solidFill>
                  <a:srgbClr val="A9B7C6"/>
                </a:solidFill>
                <a:latin typeface="Courier New"/>
                <a:ea typeface="Courier New"/>
                <a:cs typeface="Courier New"/>
                <a:sym typeface="Courier New"/>
              </a:rPr>
              <a:t>Explore artists threw musical styles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Fan wants to find the “Rock” artists</a:t>
            </a: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a:solidFill>
                  <a:srgbClr val="A9B7C6"/>
                </a:solidFill>
                <a:latin typeface="Courier New"/>
                <a:ea typeface="Courier New"/>
                <a:cs typeface="Courier New"/>
                <a:sym typeface="Courier New"/>
              </a:rPr>
              <a:t>He sees the list of musical styles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And </a:t>
            </a:r>
            <a:r>
              <a:rPr lang="fr-FR" sz="1800" b="0" i="0" u="none" strike="noStrike" cap="none">
                <a:solidFill>
                  <a:srgbClr val="A9B7C6"/>
                </a:solidFill>
                <a:latin typeface="Courier New"/>
                <a:ea typeface="Courier New"/>
                <a:cs typeface="Courier New"/>
                <a:sym typeface="Courier New"/>
              </a:rPr>
              <a:t>He </a:t>
            </a:r>
            <a:r>
              <a:rPr lang="fr-FR" sz="1800">
                <a:solidFill>
                  <a:srgbClr val="A9B7C6"/>
                </a:solidFill>
                <a:latin typeface="Courier New"/>
                <a:ea typeface="Courier New"/>
                <a:cs typeface="Courier New"/>
                <a:sym typeface="Courier New"/>
              </a:rPr>
              <a:t>selects “Rock”</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Fan will see the list of all “Rock” artists</a:t>
            </a:r>
            <a:br>
              <a:rPr lang="fr-FR" sz="1800" b="0" i="0" u="none" strike="noStrike" cap="none">
                <a:solidFill>
                  <a:srgbClr val="A9B7C6"/>
                </a:solidFill>
                <a:latin typeface="Courier New"/>
                <a:ea typeface="Courier New"/>
                <a:cs typeface="Courier New"/>
                <a:sym typeface="Courier New"/>
              </a:rPr>
            </a:br>
            <a:endParaRPr lang="fr-FR" sz="1800" b="0" i="0" u="none" strike="noStrike" cap="none">
              <a:solidFill>
                <a:srgbClr val="A9B7C6"/>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BDD: </a:t>
            </a:r>
            <a:r>
              <a:rPr lang="fr-FR"/>
              <a:t>Fact Management 2 </a:t>
            </a:r>
            <a:r>
              <a:rPr lang="fr-FR" sz="4400" b="0" i="0" u="none" strike="noStrike" cap="none">
                <a:solidFill>
                  <a:schemeClr val="dk1"/>
                </a:solidFill>
                <a:latin typeface="Calibri"/>
                <a:ea typeface="Calibri"/>
                <a:cs typeface="Calibri"/>
                <a:sym typeface="Calibri"/>
              </a:rPr>
              <a:t>Feature (</a:t>
            </a:r>
            <a:r>
              <a:rPr lang="fr-FR"/>
              <a:t>1/1</a:t>
            </a:r>
            <a:r>
              <a:rPr lang="fr-FR" sz="4400" b="0" i="0" u="none" strike="noStrike" cap="none">
                <a:solidFill>
                  <a:schemeClr val="dk1"/>
                </a:solidFill>
                <a:latin typeface="Calibri"/>
                <a:ea typeface="Calibri"/>
                <a:cs typeface="Calibri"/>
                <a:sym typeface="Calibri"/>
              </a:rPr>
              <a:t>)</a:t>
            </a:r>
          </a:p>
        </p:txBody>
      </p:sp>
      <p:sp>
        <p:nvSpPr>
          <p:cNvPr id="343" name="Shape 343"/>
          <p:cNvSpPr txBox="1">
            <a:spLocks noGrp="1"/>
          </p:cNvSpPr>
          <p:nvPr>
            <p:ph type="body" idx="1"/>
          </p:nvPr>
        </p:nvSpPr>
        <p:spPr>
          <a:xfrm>
            <a:off x="838200" y="1600637"/>
            <a:ext cx="10458900" cy="4801200"/>
          </a:xfrm>
          <a:prstGeom prst="rect">
            <a:avLst/>
          </a:prstGeom>
          <a:solidFill>
            <a:srgbClr val="2B2B2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CC7832"/>
              </a:buClr>
              <a:buSzPct val="25000"/>
              <a:buFont typeface="Arial"/>
              <a:buNone/>
            </a:pPr>
            <a:r>
              <a:rPr lang="fr-FR" sz="1800" b="1" i="0" u="none" strike="noStrike" cap="none">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Fact Management 2</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As a Fan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a:solidFill>
                  <a:srgbClr val="A9B7C6"/>
                </a:solidFill>
                <a:latin typeface="Courier New"/>
                <a:ea typeface="Courier New"/>
                <a:cs typeface="Courier New"/>
                <a:sym typeface="Courier New"/>
              </a:rPr>
              <a:t>In order to share knowledge to the community</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I want to post Facts about artists</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a:solidFill>
                  <a:srgbClr val="A9B7C6"/>
                </a:solidFill>
                <a:latin typeface="Courier New"/>
                <a:ea typeface="Courier New"/>
                <a:cs typeface="Courier New"/>
                <a:sym typeface="Courier New"/>
              </a:rPr>
              <a:t>Fan reports Fact as inappropriate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Fan consider that one fact about “Queen” is not appropriate</a:t>
            </a: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a:solidFill>
                  <a:srgbClr val="A9B7C6"/>
                </a:solidFill>
                <a:latin typeface="Courier New"/>
                <a:ea typeface="Courier New"/>
                <a:cs typeface="Courier New"/>
                <a:sym typeface="Courier New"/>
              </a:rPr>
              <a:t>He selects “Queen”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He reports one Fact as inappropriate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This fact is flagged as “inappropriate” (no matter what was the previous state of the flag)</a:t>
            </a:r>
          </a:p>
          <a:p>
            <a:pPr marL="0" marR="0" lvl="0" indent="457200" algn="l" rtl="0">
              <a:lnSpc>
                <a:spcPct val="100000"/>
              </a:lnSpc>
              <a:spcBef>
                <a:spcPts val="0"/>
              </a:spcBef>
              <a:spcAft>
                <a:spcPts val="0"/>
              </a:spcAft>
              <a:buClr>
                <a:srgbClr val="CC7832"/>
              </a:buClr>
              <a:buSzPct val="25000"/>
              <a:buFont typeface="Arial"/>
              <a:buNone/>
            </a:pP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The status of this flag has no impact on the publication of the fact</a:t>
            </a:r>
          </a:p>
          <a:p>
            <a:pPr marL="0" marR="0" lvl="0" indent="457200" algn="l" rtl="0">
              <a:lnSpc>
                <a:spcPct val="100000"/>
              </a:lnSpc>
              <a:spcBef>
                <a:spcPts val="0"/>
              </a:spcBef>
              <a:spcAft>
                <a:spcPts val="0"/>
              </a:spcAft>
              <a:buClr>
                <a:srgbClr val="CC7832"/>
              </a:buClr>
              <a:buSzPct val="25000"/>
              <a:buFont typeface="Arial"/>
              <a:buNone/>
            </a:pP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User will see “Will be Reviewed” message</a:t>
            </a:r>
            <a:br>
              <a:rPr lang="fr-FR" sz="1800" b="0" i="0" u="none" strike="noStrike" cap="none">
                <a:solidFill>
                  <a:srgbClr val="A9B7C6"/>
                </a:solidFill>
                <a:latin typeface="Courier New"/>
                <a:ea typeface="Courier New"/>
                <a:cs typeface="Courier New"/>
                <a:sym typeface="Courier New"/>
              </a:rPr>
            </a:br>
            <a:endParaRPr lang="fr-FR" sz="1800" b="0" i="0" u="none" strike="noStrike" cap="none">
              <a:solidFill>
                <a:srgbClr val="A9B7C6"/>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BDD: </a:t>
            </a:r>
            <a:r>
              <a:rPr lang="fr-FR"/>
              <a:t>Home Page (1/2)</a:t>
            </a:r>
          </a:p>
        </p:txBody>
      </p:sp>
      <p:sp>
        <p:nvSpPr>
          <p:cNvPr id="349" name="Shape 349"/>
          <p:cNvSpPr txBox="1">
            <a:spLocks noGrp="1"/>
          </p:cNvSpPr>
          <p:nvPr>
            <p:ph type="body" idx="1"/>
          </p:nvPr>
        </p:nvSpPr>
        <p:spPr>
          <a:xfrm>
            <a:off x="838200" y="1600637"/>
            <a:ext cx="10458900" cy="4801200"/>
          </a:xfrm>
          <a:prstGeom prst="rect">
            <a:avLst/>
          </a:prstGeom>
          <a:solidFill>
            <a:srgbClr val="2B2B2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CC7832"/>
              </a:buClr>
              <a:buSzPct val="25000"/>
              <a:buFont typeface="Arial"/>
              <a:buNone/>
            </a:pPr>
            <a:r>
              <a:rPr lang="fr-FR" sz="1800" b="1" i="0" u="none" strike="noStrike" cap="none">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Home Page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As a </a:t>
            </a:r>
            <a:r>
              <a:rPr lang="fr-FR" sz="1800">
                <a:solidFill>
                  <a:srgbClr val="A9B7C6"/>
                </a:solidFill>
                <a:latin typeface="Courier New"/>
                <a:ea typeface="Courier New"/>
                <a:cs typeface="Courier New"/>
                <a:sym typeface="Courier New"/>
              </a:rPr>
              <a:t>Visitor or Fan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a:solidFill>
                  <a:srgbClr val="A9B7C6"/>
                </a:solidFill>
                <a:latin typeface="Courier New"/>
                <a:ea typeface="Courier New"/>
                <a:cs typeface="Courier New"/>
                <a:sym typeface="Courier New"/>
              </a:rPr>
              <a:t>In order to explore the website</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I want some suggestions on the home page</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Scenario: </a:t>
            </a:r>
            <a:r>
              <a:rPr lang="fr-FR" sz="1800">
                <a:solidFill>
                  <a:srgbClr val="A9B7C6"/>
                </a:solidFill>
                <a:latin typeface="Courier New"/>
                <a:ea typeface="Courier New"/>
                <a:cs typeface="Courier New"/>
                <a:sym typeface="Courier New"/>
              </a:rPr>
              <a:t>Most popular artists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Visitor or Fan is on the home page</a:t>
            </a:r>
          </a:p>
          <a:p>
            <a:pPr marL="0" marR="0" lvl="0" indent="0" algn="l" rtl="0">
              <a:lnSpc>
                <a:spcPct val="100000"/>
              </a:lnSpc>
              <a:spcBef>
                <a:spcPts val="0"/>
              </a:spcBef>
              <a:spcAft>
                <a:spcPts val="0"/>
              </a:spcAft>
              <a:buClr>
                <a:srgbClr val="CC7832"/>
              </a:buClr>
              <a:buSzPct val="25000"/>
              <a:buFont typeface="Arial"/>
              <a:buNone/>
            </a:pP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When </a:t>
            </a:r>
            <a:r>
              <a:rPr lang="fr-FR" sz="1800">
                <a:solidFill>
                  <a:srgbClr val="A9B7C6"/>
                </a:solidFill>
                <a:latin typeface="Courier New"/>
                <a:ea typeface="Courier New"/>
                <a:cs typeface="Courier New"/>
                <a:sym typeface="Courier New"/>
              </a:rPr>
              <a:t>Visitor or Fan is on the homepage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b="1" i="0" u="none" strike="noStrike" cap="none">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Visitor or Fan will see the top 5 artists (based on number of facts)</a:t>
            </a:r>
          </a:p>
          <a:p>
            <a:pPr marL="0" marR="0" lvl="0" indent="0" algn="l" rtl="0">
              <a:lnSpc>
                <a:spcPct val="100000"/>
              </a:lnSpc>
              <a:spcBef>
                <a:spcPts val="0"/>
              </a:spcBef>
              <a:spcAft>
                <a:spcPts val="0"/>
              </a:spcAft>
              <a:buClr>
                <a:srgbClr val="CC7832"/>
              </a:buClr>
              <a:buSzPct val="25000"/>
              <a:buFont typeface="Arial"/>
              <a:buNone/>
            </a:pPr>
            <a:endParaRPr sz="1800">
              <a:solidFill>
                <a:srgbClr val="A9B7C6"/>
              </a:solidFill>
              <a:latin typeface="Courier New"/>
              <a:ea typeface="Courier New"/>
              <a:cs typeface="Courier New"/>
              <a:sym typeface="Courier New"/>
            </a:endParaRPr>
          </a:p>
          <a:p>
            <a:pPr marL="0" lvl="0" indent="0" rtl="0">
              <a:lnSpc>
                <a:spcPct val="100000"/>
              </a:lnSpc>
              <a:spcBef>
                <a:spcPts val="0"/>
              </a:spcBef>
              <a:buClr>
                <a:srgbClr val="CC7832"/>
              </a:buClr>
              <a:buSzPct val="25000"/>
              <a:buFont typeface="Arial"/>
              <a:buNone/>
            </a:pPr>
            <a:r>
              <a:rPr lang="fr-FR" sz="1800" b="1">
                <a:solidFill>
                  <a:srgbClr val="CC7832"/>
                </a:solidFill>
                <a:latin typeface="Courier New"/>
                <a:ea typeface="Courier New"/>
                <a:cs typeface="Courier New"/>
                <a:sym typeface="Courier New"/>
              </a:rPr>
              <a:t>  Scenario: </a:t>
            </a:r>
            <a:r>
              <a:rPr lang="fr-FR" sz="1800">
                <a:solidFill>
                  <a:srgbClr val="A9B7C6"/>
                </a:solidFill>
                <a:latin typeface="Courier New"/>
                <a:ea typeface="Courier New"/>
                <a:cs typeface="Courier New"/>
                <a:sym typeface="Courier New"/>
              </a:rPr>
              <a:t>History of artists visited is saved</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Fan is registered</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When </a:t>
            </a:r>
            <a:r>
              <a:rPr lang="fr-FR" sz="1800">
                <a:solidFill>
                  <a:srgbClr val="A9B7C6"/>
                </a:solidFill>
                <a:latin typeface="Courier New"/>
                <a:ea typeface="Courier New"/>
                <a:cs typeface="Courier New"/>
                <a:sym typeface="Courier New"/>
              </a:rPr>
              <a:t>Fan goes on “Queen” page on date/time “B”</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Fan already has “Rolling Stones” in his history at date/time A</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Fan will have history with “Rolling Stones” at date/time A &amp; “Queen” at date/time B</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BDD: </a:t>
            </a:r>
            <a:r>
              <a:rPr lang="fr-FR"/>
              <a:t>Home Page (2/2)</a:t>
            </a:r>
          </a:p>
        </p:txBody>
      </p:sp>
      <p:sp>
        <p:nvSpPr>
          <p:cNvPr id="355" name="Shape 355"/>
          <p:cNvSpPr txBox="1">
            <a:spLocks noGrp="1"/>
          </p:cNvSpPr>
          <p:nvPr>
            <p:ph type="body" idx="1"/>
          </p:nvPr>
        </p:nvSpPr>
        <p:spPr>
          <a:xfrm>
            <a:off x="838200" y="1600637"/>
            <a:ext cx="10458900" cy="4801200"/>
          </a:xfrm>
          <a:prstGeom prst="rect">
            <a:avLst/>
          </a:prstGeom>
          <a:solidFill>
            <a:srgbClr val="2B2B2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CC7832"/>
              </a:buClr>
              <a:buSzPct val="25000"/>
              <a:buFont typeface="Arial"/>
              <a:buNone/>
            </a:pPr>
            <a:r>
              <a:rPr lang="fr-FR" sz="1800" b="1" i="0" u="none" strike="noStrike" cap="none">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Home Page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As a </a:t>
            </a:r>
            <a:r>
              <a:rPr lang="fr-FR" sz="1800">
                <a:solidFill>
                  <a:srgbClr val="A9B7C6"/>
                </a:solidFill>
                <a:latin typeface="Courier New"/>
                <a:ea typeface="Courier New"/>
                <a:cs typeface="Courier New"/>
                <a:sym typeface="Courier New"/>
              </a:rPr>
              <a:t>Visitor or Fan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a:solidFill>
                  <a:srgbClr val="A9B7C6"/>
                </a:solidFill>
                <a:latin typeface="Courier New"/>
                <a:ea typeface="Courier New"/>
                <a:cs typeface="Courier New"/>
                <a:sym typeface="Courier New"/>
              </a:rPr>
              <a:t>In order to explore the website</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I want some suggestions on the home page</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endParaRPr lang="fr-FR" sz="1800" b="0" i="0" u="none" strike="noStrike" cap="none">
              <a:solidFill>
                <a:srgbClr val="A9B7C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CC7832"/>
              </a:buClr>
              <a:buSzPct val="25000"/>
              <a:buFont typeface="Arial"/>
              <a:buNone/>
            </a:pPr>
            <a:endParaRPr sz="1800">
              <a:solidFill>
                <a:srgbClr val="A9B7C6"/>
              </a:solidFill>
              <a:latin typeface="Courier New"/>
              <a:ea typeface="Courier New"/>
              <a:cs typeface="Courier New"/>
              <a:sym typeface="Courier New"/>
            </a:endParaRPr>
          </a:p>
          <a:p>
            <a:pPr marL="0" lvl="0" indent="0" rtl="0">
              <a:lnSpc>
                <a:spcPct val="100000"/>
              </a:lnSpc>
              <a:spcBef>
                <a:spcPts val="0"/>
              </a:spcBef>
              <a:buClr>
                <a:srgbClr val="CC7832"/>
              </a:buClr>
              <a:buSzPct val="25000"/>
              <a:buFont typeface="Arial"/>
              <a:buNone/>
            </a:pPr>
            <a:r>
              <a:rPr lang="fr-FR" sz="1800" b="1">
                <a:solidFill>
                  <a:srgbClr val="CC7832"/>
                </a:solidFill>
                <a:latin typeface="Courier New"/>
                <a:ea typeface="Courier New"/>
                <a:cs typeface="Courier New"/>
                <a:sym typeface="Courier New"/>
              </a:rPr>
              <a:t>  Scenario: </a:t>
            </a:r>
            <a:r>
              <a:rPr lang="fr-FR" sz="1800">
                <a:solidFill>
                  <a:srgbClr val="A9B7C6"/>
                </a:solidFill>
                <a:latin typeface="Courier New"/>
                <a:ea typeface="Courier New"/>
                <a:cs typeface="Courier New"/>
                <a:sym typeface="Courier New"/>
              </a:rPr>
              <a:t>Recently visited artists</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Fan has at least one artist in his history</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When </a:t>
            </a:r>
            <a:r>
              <a:rPr lang="fr-FR" sz="1800">
                <a:solidFill>
                  <a:srgbClr val="A9B7C6"/>
                </a:solidFill>
                <a:latin typeface="Courier New"/>
                <a:ea typeface="Courier New"/>
                <a:cs typeface="Courier New"/>
                <a:sym typeface="Courier New"/>
              </a:rPr>
              <a:t>Fan is on the homepage</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Fan will see the 5 last visited artists </a:t>
            </a:r>
          </a:p>
          <a:p>
            <a:pPr marL="0" marR="0" lvl="0" indent="457200" algn="l" rtl="0">
              <a:lnSpc>
                <a:spcPct val="100000"/>
              </a:lnSpc>
              <a:spcBef>
                <a:spcPts val="0"/>
              </a:spcBef>
              <a:spcAft>
                <a:spcPts val="0"/>
              </a:spcAft>
              <a:buClr>
                <a:srgbClr val="CC7832"/>
              </a:buClr>
              <a:buSzPct val="25000"/>
              <a:buFont typeface="Arial"/>
              <a:buNone/>
            </a:pPr>
            <a:br>
              <a:rPr lang="fr-FR" sz="1800" b="0" i="0" u="none" strike="noStrike" cap="none">
                <a:solidFill>
                  <a:srgbClr val="A9B7C6"/>
                </a:solidFill>
                <a:latin typeface="Courier New"/>
                <a:ea typeface="Courier New"/>
                <a:cs typeface="Courier New"/>
                <a:sym typeface="Courier New"/>
              </a:rPr>
            </a:br>
            <a:endParaRPr lang="fr-FR" sz="1800" b="0" i="0" u="none" strike="noStrike" cap="none">
              <a:solidFill>
                <a:srgbClr val="A9B7C6"/>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Le Product Backlog s’enrichit encore</a:t>
            </a:r>
            <a:r>
              <a:rPr lang="fr-FR"/>
              <a:t>...</a:t>
            </a:r>
          </a:p>
        </p:txBody>
      </p:sp>
      <p:sp>
        <p:nvSpPr>
          <p:cNvPr id="361" name="Shape 361"/>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fr-FR" sz="2800" b="0" i="0" u="none" strike="noStrike" cap="none">
                <a:solidFill>
                  <a:schemeClr val="dk1"/>
                </a:solidFill>
                <a:latin typeface="Calibri"/>
                <a:ea typeface="Calibri"/>
                <a:cs typeface="Calibri"/>
                <a:sym typeface="Calibri"/>
              </a:rPr>
              <a:t>MMF </a:t>
            </a:r>
            <a:r>
              <a:rPr lang="fr-FR"/>
              <a:t>7</a:t>
            </a:r>
            <a:r>
              <a:rPr lang="fr-FR" sz="2800" b="0" i="0" u="none" strike="noStrike" cap="none">
                <a:solidFill>
                  <a:schemeClr val="dk1"/>
                </a:solidFill>
                <a:latin typeface="Calibri"/>
                <a:ea typeface="Calibri"/>
                <a:cs typeface="Calibri"/>
                <a:sym typeface="Calibri"/>
              </a:rPr>
              <a:t>: Musical </a:t>
            </a:r>
            <a:r>
              <a:rPr lang="fr-FR"/>
              <a:t>Taste</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a:solidFill>
                  <a:schemeClr val="dk1"/>
                </a:solidFill>
                <a:latin typeface="Calibri"/>
                <a:ea typeface="Calibri"/>
                <a:cs typeface="Calibri"/>
                <a:sym typeface="Calibri"/>
              </a:rPr>
              <a:t>US 1: </a:t>
            </a:r>
            <a:r>
              <a:rPr lang="fr-FR"/>
              <a:t>Fan can like artist</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a:solidFill>
                  <a:schemeClr val="dk1"/>
                </a:solidFill>
                <a:latin typeface="Calibri"/>
                <a:ea typeface="Calibri"/>
                <a:cs typeface="Calibri"/>
                <a:sym typeface="Calibri"/>
              </a:rPr>
              <a:t>US 2:</a:t>
            </a:r>
            <a:r>
              <a:rPr lang="fr-FR"/>
              <a:t> Other artists you may like</a:t>
            </a:r>
          </a:p>
          <a:p>
            <a:pPr marL="228600" marR="0" lvl="0" indent="-228600" algn="l" rtl="0">
              <a:lnSpc>
                <a:spcPct val="90000"/>
              </a:lnSpc>
              <a:spcBef>
                <a:spcPts val="1000"/>
              </a:spcBef>
              <a:spcAft>
                <a:spcPts val="0"/>
              </a:spcAft>
              <a:buClr>
                <a:schemeClr val="dk1"/>
              </a:buClr>
              <a:buSzPct val="100000"/>
              <a:buFont typeface="Arial"/>
              <a:buChar char="•"/>
            </a:pPr>
            <a:r>
              <a:rPr lang="fr-FR" sz="2800" b="0" i="0" u="none" strike="noStrike" cap="none">
                <a:solidFill>
                  <a:schemeClr val="dk1"/>
                </a:solidFill>
                <a:latin typeface="Calibri"/>
                <a:ea typeface="Calibri"/>
                <a:cs typeface="Calibri"/>
                <a:sym typeface="Calibri"/>
              </a:rPr>
              <a:t>MMF </a:t>
            </a:r>
            <a:r>
              <a:rPr lang="fr-FR"/>
              <a:t>8</a:t>
            </a:r>
            <a:r>
              <a:rPr lang="fr-FR" sz="2800" b="0" i="0" u="none" strike="noStrike" cap="none">
                <a:solidFill>
                  <a:schemeClr val="dk1"/>
                </a:solidFill>
                <a:latin typeface="Calibri"/>
                <a:ea typeface="Calibri"/>
                <a:cs typeface="Calibri"/>
                <a:sym typeface="Calibri"/>
              </a:rPr>
              <a:t>: </a:t>
            </a:r>
            <a:r>
              <a:rPr lang="fr-FR"/>
              <a:t>Artists concerts</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a:solidFill>
                  <a:schemeClr val="dk1"/>
                </a:solidFill>
                <a:latin typeface="Calibri"/>
                <a:ea typeface="Calibri"/>
                <a:cs typeface="Calibri"/>
                <a:sym typeface="Calibri"/>
              </a:rPr>
              <a:t>US 1: </a:t>
            </a:r>
            <a:r>
              <a:rPr lang="fr-FR"/>
              <a:t>Artist can have a list of concerts</a:t>
            </a:r>
          </a:p>
          <a:p>
            <a:pPr marL="685800" marR="0" lvl="1" indent="-228600" algn="l" rtl="0">
              <a:lnSpc>
                <a:spcPct val="90000"/>
              </a:lnSpc>
              <a:spcBef>
                <a:spcPts val="500"/>
              </a:spcBef>
              <a:buClr>
                <a:schemeClr val="dk1"/>
              </a:buClr>
              <a:buSzPct val="100000"/>
              <a:buFont typeface="Arial"/>
              <a:buChar char="•"/>
            </a:pPr>
            <a:r>
              <a:rPr lang="fr-FR" sz="2400" b="0" i="0" u="none" strike="noStrike" cap="none">
                <a:solidFill>
                  <a:schemeClr val="dk1"/>
                </a:solidFill>
                <a:latin typeface="Calibri"/>
                <a:ea typeface="Calibri"/>
                <a:cs typeface="Calibri"/>
                <a:sym typeface="Calibri"/>
              </a:rPr>
              <a:t>US 2: </a:t>
            </a:r>
            <a:r>
              <a:rPr lang="fr-FR"/>
              <a:t>Fan can add artist’s future concert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BDD: </a:t>
            </a:r>
            <a:r>
              <a:rPr lang="fr-FR"/>
              <a:t>Musical taste (1/2)</a:t>
            </a:r>
          </a:p>
        </p:txBody>
      </p:sp>
      <p:sp>
        <p:nvSpPr>
          <p:cNvPr id="367" name="Shape 367"/>
          <p:cNvSpPr txBox="1">
            <a:spLocks noGrp="1"/>
          </p:cNvSpPr>
          <p:nvPr>
            <p:ph type="body" idx="1"/>
          </p:nvPr>
        </p:nvSpPr>
        <p:spPr>
          <a:xfrm>
            <a:off x="838200" y="1600637"/>
            <a:ext cx="10458900" cy="4801200"/>
          </a:xfrm>
          <a:prstGeom prst="rect">
            <a:avLst/>
          </a:prstGeom>
          <a:solidFill>
            <a:srgbClr val="2B2B2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CC7832"/>
              </a:buClr>
              <a:buSzPct val="25000"/>
              <a:buFont typeface="Arial"/>
              <a:buNone/>
            </a:pPr>
            <a:r>
              <a:rPr lang="fr-FR" sz="1800" b="1" i="0" u="none" strike="noStrike" cap="none">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Musical taste</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As a </a:t>
            </a:r>
            <a:r>
              <a:rPr lang="fr-FR" sz="1800">
                <a:solidFill>
                  <a:srgbClr val="A9B7C6"/>
                </a:solidFill>
                <a:latin typeface="Courier New"/>
                <a:ea typeface="Courier New"/>
                <a:cs typeface="Courier New"/>
                <a:sym typeface="Courier New"/>
              </a:rPr>
              <a:t>Fan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a:solidFill>
                  <a:srgbClr val="A9B7C6"/>
                </a:solidFill>
                <a:latin typeface="Courier New"/>
                <a:ea typeface="Courier New"/>
                <a:cs typeface="Courier New"/>
                <a:sym typeface="Courier New"/>
              </a:rPr>
              <a:t>In order to let the community know that I like one artist</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I should be able to like any artist</a:t>
            </a:r>
            <a:br>
              <a:rPr lang="fr-FR" sz="1800" b="0" i="0" u="none" strike="noStrike" cap="none">
                <a:solidFill>
                  <a:srgbClr val="A9B7C6"/>
                </a:solidFill>
                <a:latin typeface="Courier New"/>
                <a:ea typeface="Courier New"/>
                <a:cs typeface="Courier New"/>
                <a:sym typeface="Courier New"/>
              </a:rPr>
            </a:br>
            <a:endParaRPr lang="fr-FR" sz="1800" b="0" i="0" u="none" strike="noStrike" cap="none">
              <a:solidFill>
                <a:srgbClr val="A9B7C6"/>
              </a:solidFill>
              <a:latin typeface="Courier New"/>
              <a:ea typeface="Courier New"/>
              <a:cs typeface="Courier New"/>
              <a:sym typeface="Courier New"/>
            </a:endParaRPr>
          </a:p>
          <a:p>
            <a:pPr marL="0" lvl="0" indent="0" rtl="0">
              <a:lnSpc>
                <a:spcPct val="100000"/>
              </a:lnSpc>
              <a:spcBef>
                <a:spcPts val="0"/>
              </a:spcBef>
              <a:buClr>
                <a:srgbClr val="CC7832"/>
              </a:buClr>
              <a:buSzPct val="25000"/>
              <a:buFont typeface="Arial"/>
              <a:buNone/>
            </a:pPr>
            <a:r>
              <a:rPr lang="fr-FR" sz="1800" b="1">
                <a:solidFill>
                  <a:srgbClr val="CC7832"/>
                </a:solidFill>
                <a:latin typeface="Courier New"/>
                <a:ea typeface="Courier New"/>
                <a:cs typeface="Courier New"/>
                <a:sym typeface="Courier New"/>
              </a:rPr>
              <a:t>  Scenario: </a:t>
            </a:r>
            <a:r>
              <a:rPr lang="fr-FR" sz="1800">
                <a:solidFill>
                  <a:srgbClr val="A9B7C6"/>
                </a:solidFill>
                <a:latin typeface="Courier New"/>
                <a:ea typeface="Courier New"/>
                <a:cs typeface="Courier New"/>
                <a:sym typeface="Courier New"/>
              </a:rPr>
              <a:t>Fans can like an artist</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An Artist</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When </a:t>
            </a:r>
            <a:r>
              <a:rPr lang="fr-FR" sz="1800">
                <a:solidFill>
                  <a:srgbClr val="A9B7C6"/>
                </a:solidFill>
                <a:latin typeface="Courier New"/>
                <a:ea typeface="Courier New"/>
                <a:cs typeface="Courier New"/>
                <a:sym typeface="Courier New"/>
              </a:rPr>
              <a:t>Artist is created</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Artist can have 0,1 or several concerts</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For each concert, the date/venue is mandatory</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The description can be empty </a:t>
            </a:r>
          </a:p>
          <a:p>
            <a:pPr marL="0" lvl="0" indent="0" rtl="0">
              <a:lnSpc>
                <a:spcPct val="100000"/>
              </a:lnSpc>
              <a:spcBef>
                <a:spcPts val="0"/>
              </a:spcBef>
              <a:buClr>
                <a:srgbClr val="CC7832"/>
              </a:buClr>
              <a:buSzPct val="25000"/>
              <a:buFont typeface="Arial"/>
              <a:buNone/>
            </a:pPr>
            <a:endParaRPr sz="1800">
              <a:solidFill>
                <a:srgbClr val="A9B7C6"/>
              </a:solidFill>
              <a:latin typeface="Courier New"/>
              <a:ea typeface="Courier New"/>
              <a:cs typeface="Courier New"/>
              <a:sym typeface="Courier New"/>
            </a:endParaRPr>
          </a:p>
          <a:p>
            <a:pPr marL="0" lvl="0" indent="0" rtl="0">
              <a:lnSpc>
                <a:spcPct val="100000"/>
              </a:lnSpc>
              <a:spcBef>
                <a:spcPts val="0"/>
              </a:spcBef>
              <a:buClr>
                <a:srgbClr val="CC7832"/>
              </a:buClr>
              <a:buSzPct val="25000"/>
              <a:buFont typeface="Arial"/>
              <a:buNone/>
            </a:pPr>
            <a:r>
              <a:rPr lang="fr-FR" sz="1800" b="1">
                <a:solidFill>
                  <a:srgbClr val="CC7832"/>
                </a:solidFill>
                <a:latin typeface="Courier New"/>
                <a:ea typeface="Courier New"/>
                <a:cs typeface="Courier New"/>
                <a:sym typeface="Courier New"/>
              </a:rPr>
              <a:t>  Scenario: </a:t>
            </a:r>
            <a:r>
              <a:rPr lang="fr-FR" sz="1800">
                <a:solidFill>
                  <a:srgbClr val="A9B7C6"/>
                </a:solidFill>
                <a:latin typeface="Courier New"/>
                <a:ea typeface="Courier New"/>
                <a:cs typeface="Courier New"/>
                <a:sym typeface="Courier New"/>
              </a:rPr>
              <a:t>Visitor or Fans can see other artists he may like</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Visitor or Fan is visiting an artist’s page</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When </a:t>
            </a:r>
            <a:r>
              <a:rPr lang="fr-FR" sz="1800">
                <a:solidFill>
                  <a:srgbClr val="A9B7C6"/>
                </a:solidFill>
                <a:latin typeface="Courier New"/>
                <a:ea typeface="Courier New"/>
                <a:cs typeface="Courier New"/>
                <a:sym typeface="Courier New"/>
              </a:rPr>
              <a:t>Visitor or Fan is visiting an artist’s page</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Artist can have 0,1 or several concerts</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For each concert, the date/venue is mandatory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BDD: </a:t>
            </a:r>
            <a:r>
              <a:rPr lang="fr-FR"/>
              <a:t>Artists concerts (1/2)</a:t>
            </a:r>
          </a:p>
        </p:txBody>
      </p:sp>
      <p:sp>
        <p:nvSpPr>
          <p:cNvPr id="373" name="Shape 373"/>
          <p:cNvSpPr txBox="1">
            <a:spLocks noGrp="1"/>
          </p:cNvSpPr>
          <p:nvPr>
            <p:ph type="body" idx="1"/>
          </p:nvPr>
        </p:nvSpPr>
        <p:spPr>
          <a:xfrm>
            <a:off x="838200" y="1600637"/>
            <a:ext cx="10458900" cy="4801200"/>
          </a:xfrm>
          <a:prstGeom prst="rect">
            <a:avLst/>
          </a:prstGeom>
          <a:solidFill>
            <a:srgbClr val="2B2B2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CC7832"/>
              </a:buClr>
              <a:buSzPct val="25000"/>
              <a:buFont typeface="Arial"/>
              <a:buNone/>
            </a:pPr>
            <a:r>
              <a:rPr lang="fr-FR" sz="1800" b="1" i="0" u="none" strike="noStrike" cap="none">
                <a:solidFill>
                  <a:srgbClr val="CC7832"/>
                </a:solidFill>
                <a:latin typeface="Courier New"/>
                <a:ea typeface="Courier New"/>
                <a:cs typeface="Courier New"/>
                <a:sym typeface="Courier New"/>
              </a:rPr>
              <a:t>Feature: </a:t>
            </a:r>
            <a:r>
              <a:rPr lang="fr-FR" sz="1800">
                <a:solidFill>
                  <a:srgbClr val="A9B7C6"/>
                </a:solidFill>
                <a:latin typeface="Courier New"/>
                <a:ea typeface="Courier New"/>
                <a:cs typeface="Courier New"/>
                <a:sym typeface="Courier New"/>
              </a:rPr>
              <a:t>Artists concerts</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As a </a:t>
            </a:r>
            <a:r>
              <a:rPr lang="fr-FR" sz="1800">
                <a:solidFill>
                  <a:srgbClr val="A9B7C6"/>
                </a:solidFill>
                <a:latin typeface="Courier New"/>
                <a:ea typeface="Courier New"/>
                <a:cs typeface="Courier New"/>
                <a:sym typeface="Courier New"/>
              </a:rPr>
              <a:t>Fan</a:t>
            </a:r>
            <a:br>
              <a:rPr lang="fr-FR" sz="1800" b="0" i="0" u="none" strike="noStrike" cap="none">
                <a:solidFill>
                  <a:srgbClr val="A9B7C6"/>
                </a:solidFill>
                <a:latin typeface="Courier New"/>
                <a:ea typeface="Courier New"/>
                <a:cs typeface="Courier New"/>
                <a:sym typeface="Courier New"/>
              </a:rPr>
            </a:br>
            <a:r>
              <a:rPr lang="fr-FR" sz="1800" b="0" i="0" u="none" strike="noStrike" cap="none">
                <a:solidFill>
                  <a:srgbClr val="A9B7C6"/>
                </a:solidFill>
                <a:latin typeface="Courier New"/>
                <a:ea typeface="Courier New"/>
                <a:cs typeface="Courier New"/>
                <a:sym typeface="Courier New"/>
              </a:rPr>
              <a:t>  </a:t>
            </a:r>
            <a:r>
              <a:rPr lang="fr-FR" sz="1800">
                <a:solidFill>
                  <a:srgbClr val="A9B7C6"/>
                </a:solidFill>
                <a:latin typeface="Courier New"/>
                <a:ea typeface="Courier New"/>
                <a:cs typeface="Courier New"/>
                <a:sym typeface="Courier New"/>
              </a:rPr>
              <a:t>In order to share date/venue of concert with the community</a:t>
            </a:r>
          </a:p>
          <a:p>
            <a:pPr marL="0" marR="0" lvl="0" indent="0" algn="l" rtl="0">
              <a:lnSpc>
                <a:spcPct val="100000"/>
              </a:lnSpc>
              <a:spcBef>
                <a:spcPts val="0"/>
              </a:spcBef>
              <a:spcAft>
                <a:spcPts val="0"/>
              </a:spcAft>
              <a:buClr>
                <a:srgbClr val="CC7832"/>
              </a:buClr>
              <a:buSzPct val="25000"/>
              <a:buFont typeface="Arial"/>
              <a:buNone/>
            </a:pPr>
            <a:r>
              <a:rPr lang="fr-FR" sz="1800">
                <a:solidFill>
                  <a:srgbClr val="A9B7C6"/>
                </a:solidFill>
                <a:latin typeface="Courier New"/>
                <a:ea typeface="Courier New"/>
                <a:cs typeface="Courier New"/>
                <a:sym typeface="Courier New"/>
              </a:rPr>
              <a:t>  I can add concerts on an artist</a:t>
            </a:r>
            <a:br>
              <a:rPr lang="fr-FR" sz="1800" b="0" i="0" u="none" strike="noStrike" cap="none">
                <a:solidFill>
                  <a:srgbClr val="A9B7C6"/>
                </a:solidFill>
                <a:latin typeface="Courier New"/>
                <a:ea typeface="Courier New"/>
                <a:cs typeface="Courier New"/>
                <a:sym typeface="Courier New"/>
              </a:rPr>
            </a:br>
            <a:br>
              <a:rPr lang="fr-FR" sz="1800" b="0" i="0" u="none" strike="noStrike" cap="none">
                <a:solidFill>
                  <a:srgbClr val="A9B7C6"/>
                </a:solidFill>
                <a:latin typeface="Courier New"/>
                <a:ea typeface="Courier New"/>
                <a:cs typeface="Courier New"/>
                <a:sym typeface="Courier New"/>
              </a:rPr>
            </a:br>
            <a:endParaRPr lang="fr-FR" sz="1800" b="0" i="0" u="none" strike="noStrike" cap="none">
              <a:solidFill>
                <a:srgbClr val="A9B7C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CC7832"/>
              </a:buClr>
              <a:buSzPct val="25000"/>
              <a:buFont typeface="Arial"/>
              <a:buNone/>
            </a:pPr>
            <a:endParaRPr sz="1800">
              <a:solidFill>
                <a:srgbClr val="A9B7C6"/>
              </a:solidFill>
              <a:latin typeface="Courier New"/>
              <a:ea typeface="Courier New"/>
              <a:cs typeface="Courier New"/>
              <a:sym typeface="Courier New"/>
            </a:endParaRPr>
          </a:p>
          <a:p>
            <a:pPr marL="0" lvl="0" indent="0" rtl="0">
              <a:lnSpc>
                <a:spcPct val="100000"/>
              </a:lnSpc>
              <a:spcBef>
                <a:spcPts val="0"/>
              </a:spcBef>
              <a:buClr>
                <a:srgbClr val="CC7832"/>
              </a:buClr>
              <a:buSzPct val="25000"/>
              <a:buFont typeface="Arial"/>
              <a:buNone/>
            </a:pPr>
            <a:r>
              <a:rPr lang="fr-FR" sz="1800" b="1">
                <a:solidFill>
                  <a:srgbClr val="CC7832"/>
                </a:solidFill>
                <a:latin typeface="Courier New"/>
                <a:ea typeface="Courier New"/>
                <a:cs typeface="Courier New"/>
                <a:sym typeface="Courier New"/>
              </a:rPr>
              <a:t>  Scenario: </a:t>
            </a:r>
            <a:r>
              <a:rPr lang="fr-FR" sz="1800">
                <a:solidFill>
                  <a:srgbClr val="A9B7C6"/>
                </a:solidFill>
                <a:latin typeface="Courier New"/>
                <a:ea typeface="Courier New"/>
                <a:cs typeface="Courier New"/>
                <a:sym typeface="Courier New"/>
              </a:rPr>
              <a:t>Artist can have a list of concerts</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Given </a:t>
            </a:r>
            <a:r>
              <a:rPr lang="fr-FR" sz="1800">
                <a:solidFill>
                  <a:srgbClr val="A9B7C6"/>
                </a:solidFill>
                <a:latin typeface="Courier New"/>
                <a:ea typeface="Courier New"/>
                <a:cs typeface="Courier New"/>
                <a:sym typeface="Courier New"/>
              </a:rPr>
              <a:t>Fan wants to like an artist</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When </a:t>
            </a:r>
            <a:r>
              <a:rPr lang="fr-FR" sz="1800">
                <a:solidFill>
                  <a:srgbClr val="A9B7C6"/>
                </a:solidFill>
                <a:latin typeface="Courier New"/>
                <a:ea typeface="Courier New"/>
                <a:cs typeface="Courier New"/>
                <a:sym typeface="Courier New"/>
              </a:rPr>
              <a:t>Fan has selected an artist</a:t>
            </a:r>
          </a:p>
          <a:p>
            <a:pPr marL="0" lvl="0" indent="0" rtl="0">
              <a:lnSpc>
                <a:spcPct val="100000"/>
              </a:lnSpc>
              <a:spcBef>
                <a:spcPts val="0"/>
              </a:spcBef>
              <a:buClr>
                <a:srgbClr val="CC7832"/>
              </a:buClr>
              <a:buSzPct val="25000"/>
              <a:buFont typeface="Arial"/>
              <a:buNone/>
            </a:pPr>
            <a:r>
              <a:rPr lang="fr-FR" sz="1800" b="1">
                <a:solidFill>
                  <a:srgbClr val="CC7832"/>
                </a:solidFill>
                <a:latin typeface="Courier New"/>
                <a:ea typeface="Courier New"/>
                <a:cs typeface="Courier New"/>
                <a:sym typeface="Courier New"/>
              </a:rPr>
              <a:t>    And </a:t>
            </a:r>
            <a:r>
              <a:rPr lang="fr-FR" sz="1800">
                <a:solidFill>
                  <a:srgbClr val="A9B7C6"/>
                </a:solidFill>
                <a:latin typeface="Courier New"/>
                <a:ea typeface="Courier New"/>
                <a:cs typeface="Courier New"/>
                <a:sym typeface="Courier New"/>
              </a:rPr>
              <a:t>Fan doesn’t like the artist yet</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Fan likes the artist</a:t>
            </a:r>
            <a:br>
              <a:rPr lang="fr-FR" sz="1800">
                <a:solidFill>
                  <a:srgbClr val="A9B7C6"/>
                </a:solidFill>
                <a:latin typeface="Courier New"/>
                <a:ea typeface="Courier New"/>
                <a:cs typeface="Courier New"/>
                <a:sym typeface="Courier New"/>
              </a:rPr>
            </a:b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Then </a:t>
            </a:r>
            <a:r>
              <a:rPr lang="fr-FR" sz="1800">
                <a:solidFill>
                  <a:srgbClr val="A9B7C6"/>
                </a:solidFill>
                <a:latin typeface="Courier New"/>
                <a:ea typeface="Courier New"/>
                <a:cs typeface="Courier New"/>
                <a:sym typeface="Courier New"/>
              </a:rPr>
              <a:t>Artist can have 0,1 or several concerts</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For each concert, the date/venue is mandatory</a:t>
            </a:r>
          </a:p>
          <a:p>
            <a:pPr marL="0" lvl="0" indent="0" rtl="0">
              <a:lnSpc>
                <a:spcPct val="100000"/>
              </a:lnSpc>
              <a:spcBef>
                <a:spcPts val="0"/>
              </a:spcBef>
              <a:buClr>
                <a:srgbClr val="CC7832"/>
              </a:buClr>
              <a:buSzPct val="25000"/>
              <a:buFont typeface="Arial"/>
              <a:buNone/>
            </a:pPr>
            <a:r>
              <a:rPr lang="fr-FR" sz="1800">
                <a:solidFill>
                  <a:srgbClr val="A9B7C6"/>
                </a:solidFill>
                <a:latin typeface="Courier New"/>
                <a:ea typeface="Courier New"/>
                <a:cs typeface="Courier New"/>
                <a:sym typeface="Courier New"/>
              </a:rPr>
              <a:t>    </a:t>
            </a:r>
            <a:r>
              <a:rPr lang="fr-FR" sz="1800" b="1">
                <a:solidFill>
                  <a:srgbClr val="CC7832"/>
                </a:solidFill>
                <a:latin typeface="Courier New"/>
                <a:ea typeface="Courier New"/>
                <a:cs typeface="Courier New"/>
                <a:sym typeface="Courier New"/>
              </a:rPr>
              <a:t>And </a:t>
            </a:r>
            <a:r>
              <a:rPr lang="fr-FR" sz="1800">
                <a:solidFill>
                  <a:srgbClr val="A9B7C6"/>
                </a:solidFill>
                <a:latin typeface="Courier New"/>
                <a:ea typeface="Courier New"/>
                <a:cs typeface="Courier New"/>
                <a:sym typeface="Courier New"/>
              </a:rPr>
              <a:t>The description can be empty </a:t>
            </a:r>
          </a:p>
          <a:p>
            <a:pPr marL="0" marR="0" lvl="0" indent="457200" algn="l" rtl="0">
              <a:lnSpc>
                <a:spcPct val="100000"/>
              </a:lnSpc>
              <a:spcBef>
                <a:spcPts val="0"/>
              </a:spcBef>
              <a:spcAft>
                <a:spcPts val="0"/>
              </a:spcAft>
              <a:buClr>
                <a:srgbClr val="CC7832"/>
              </a:buClr>
              <a:buSzPct val="25000"/>
              <a:buFont typeface="Arial"/>
              <a:buNone/>
            </a:pPr>
            <a:br>
              <a:rPr lang="fr-FR" sz="1800" b="0" i="0" u="none" strike="noStrike" cap="none">
                <a:solidFill>
                  <a:srgbClr val="A9B7C6"/>
                </a:solidFill>
                <a:latin typeface="Courier New"/>
                <a:ea typeface="Courier New"/>
                <a:cs typeface="Courier New"/>
                <a:sym typeface="Courier New"/>
              </a:rPr>
            </a:br>
            <a:endParaRPr lang="fr-FR" sz="1800" b="0" i="0" u="none" strike="noStrike" cap="none">
              <a:solidFill>
                <a:srgbClr val="A9B7C6"/>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933075" y="-243950"/>
            <a:ext cx="10515600" cy="1325700"/>
          </a:xfrm>
          <a:prstGeom prst="rect">
            <a:avLst/>
          </a:prstGeom>
        </p:spPr>
        <p:txBody>
          <a:bodyPr lIns="91425" tIns="91425" rIns="91425" bIns="91425" anchor="ctr" anchorCtr="0">
            <a:noAutofit/>
          </a:bodyPr>
          <a:lstStyle/>
          <a:p>
            <a:pPr lvl="0">
              <a:spcBef>
                <a:spcPts val="0"/>
              </a:spcBef>
              <a:buNone/>
            </a:pPr>
            <a:r>
              <a:rPr lang="fr-FR"/>
              <a:t>Idées features en vrac</a:t>
            </a:r>
          </a:p>
        </p:txBody>
      </p:sp>
      <p:sp>
        <p:nvSpPr>
          <p:cNvPr id="379" name="Shape 379"/>
          <p:cNvSpPr txBox="1">
            <a:spLocks noGrp="1"/>
          </p:cNvSpPr>
          <p:nvPr>
            <p:ph type="body" idx="1"/>
          </p:nvPr>
        </p:nvSpPr>
        <p:spPr>
          <a:xfrm>
            <a:off x="838200" y="932650"/>
            <a:ext cx="10515600" cy="4821600"/>
          </a:xfrm>
          <a:prstGeom prst="rect">
            <a:avLst/>
          </a:prstGeom>
        </p:spPr>
        <p:txBody>
          <a:bodyPr lIns="91425" tIns="91425" rIns="91425" bIns="91425" anchor="t" anchorCtr="0">
            <a:noAutofit/>
          </a:bodyPr>
          <a:lstStyle/>
          <a:p>
            <a:pPr lvl="0">
              <a:spcBef>
                <a:spcPts val="0"/>
              </a:spcBef>
              <a:buNone/>
            </a:pPr>
            <a:r>
              <a:rPr lang="fr-FR" sz="2000"/>
              <a:t>Forum (pour que les fans puissent créer des topics et échanger)</a:t>
            </a:r>
          </a:p>
          <a:p>
            <a:pPr lvl="0">
              <a:spcBef>
                <a:spcPts val="0"/>
              </a:spcBef>
              <a:buNone/>
            </a:pPr>
            <a:r>
              <a:rPr lang="fr-FR" sz="2000"/>
              <a:t>Concerts: liste des concerts passés et à venir</a:t>
            </a:r>
          </a:p>
          <a:p>
            <a:pPr lvl="0">
              <a:spcBef>
                <a:spcPts val="0"/>
              </a:spcBef>
              <a:buNone/>
            </a:pPr>
            <a:r>
              <a:rPr lang="fr-FR" sz="2000"/>
              <a:t>Concerts: comparateur de prix des différentes plateformes de ticketing</a:t>
            </a:r>
          </a:p>
          <a:p>
            <a:pPr lvl="0">
              <a:spcBef>
                <a:spcPts val="0"/>
              </a:spcBef>
              <a:buNone/>
            </a:pPr>
            <a:r>
              <a:rPr lang="fr-FR" sz="2000"/>
              <a:t>Concerts: alerte concert dans la région</a:t>
            </a:r>
          </a:p>
          <a:p>
            <a:pPr lvl="0" rtl="0">
              <a:spcBef>
                <a:spcPts val="0"/>
              </a:spcBef>
              <a:buNone/>
            </a:pPr>
            <a:r>
              <a:rPr lang="fr-FR" sz="2000"/>
              <a:t>Concerts: fans can share all their comments/pictures/videos for a specific concert</a:t>
            </a:r>
          </a:p>
          <a:p>
            <a:pPr lvl="0">
              <a:spcBef>
                <a:spcPts val="0"/>
              </a:spcBef>
              <a:buNone/>
            </a:pPr>
            <a:r>
              <a:rPr lang="fr-FR" sz="2000"/>
              <a:t>Merchandising: en tant que fan des Daft Punk, je veux voir les produits comme les t-shirts, posters, casque etc…</a:t>
            </a:r>
          </a:p>
          <a:p>
            <a:pPr lvl="0">
              <a:spcBef>
                <a:spcPts val="0"/>
              </a:spcBef>
              <a:buNone/>
            </a:pPr>
            <a:r>
              <a:rPr lang="fr-FR" sz="2000"/>
              <a:t>Interviews: The interviews of the artist</a:t>
            </a:r>
          </a:p>
          <a:p>
            <a:pPr lvl="0">
              <a:spcBef>
                <a:spcPts val="0"/>
              </a:spcBef>
              <a:buClr>
                <a:schemeClr val="dk1"/>
              </a:buClr>
              <a:buSzPct val="55000"/>
              <a:buFont typeface="Arial"/>
              <a:buNone/>
            </a:pPr>
            <a:r>
              <a:rPr lang="fr-FR" sz="2000"/>
              <a:t>Filmography: all the movies/documentaries about the artist</a:t>
            </a:r>
          </a:p>
          <a:p>
            <a:pPr lvl="0">
              <a:spcBef>
                <a:spcPts val="0"/>
              </a:spcBef>
              <a:buNone/>
            </a:pPr>
            <a:endParaRPr sz="2000"/>
          </a:p>
          <a:p>
            <a:pPr lvl="0">
              <a:spcBef>
                <a:spcPts val="0"/>
              </a:spcBef>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Idée de Jean</a:t>
            </a:r>
          </a:p>
        </p:txBody>
      </p:sp>
      <p:sp>
        <p:nvSpPr>
          <p:cNvPr id="3" name="Espace réservé du texte 2"/>
          <p:cNvSpPr>
            <a:spLocks noGrp="1"/>
          </p:cNvSpPr>
          <p:nvPr>
            <p:ph type="body" idx="1"/>
          </p:nvPr>
        </p:nvSpPr>
        <p:spPr/>
        <p:txBody>
          <a:bodyPr/>
          <a:lstStyle/>
          <a:p>
            <a:pPr marL="177800" indent="0">
              <a:buNone/>
            </a:pPr>
            <a:r>
              <a:rPr lang="fr-FR" dirty="0"/>
              <a:t>Commencer par faire un </a:t>
            </a:r>
            <a:r>
              <a:rPr lang="fr-FR" dirty="0" err="1"/>
              <a:t>sourcing</a:t>
            </a:r>
            <a:r>
              <a:rPr lang="fr-FR" dirty="0"/>
              <a:t> auprès des utilisateurs</a:t>
            </a:r>
          </a:p>
          <a:p>
            <a:pPr marL="177800" indent="0">
              <a:buNone/>
            </a:pPr>
            <a:r>
              <a:rPr lang="fr-FR" dirty="0"/>
              <a:t>Rajouter un acteur UX</a:t>
            </a:r>
          </a:p>
          <a:p>
            <a:pPr marL="177800" indent="0">
              <a:buNone/>
            </a:pPr>
            <a:r>
              <a:rPr lang="fr-FR" dirty="0"/>
              <a:t>Faire une page face book autours de la question</a:t>
            </a:r>
          </a:p>
          <a:p>
            <a:pPr marL="177800" indent="0">
              <a:buNone/>
            </a:pPr>
            <a:r>
              <a:rPr lang="fr-FR" dirty="0"/>
              <a:t>Faire un </a:t>
            </a:r>
            <a:r>
              <a:rPr lang="fr-FR" dirty="0" err="1"/>
              <a:t>questionaire</a:t>
            </a:r>
            <a:r>
              <a:rPr lang="fr-FR" dirty="0"/>
              <a:t> + interview d’utilisateurs potentiels</a:t>
            </a:r>
          </a:p>
          <a:p>
            <a:pPr marL="177800" indent="0">
              <a:buNone/>
            </a:pPr>
            <a:r>
              <a:rPr lang="fr-FR" dirty="0"/>
              <a:t>Accumulation de données </a:t>
            </a:r>
            <a:r>
              <a:rPr lang="fr-FR" dirty="0" err="1"/>
              <a:t>quali</a:t>
            </a:r>
            <a:r>
              <a:rPr lang="fr-FR" dirty="0"/>
              <a:t> (q. ouvertes =&gt; créer un profil type = persona) quanti (q. fermées)</a:t>
            </a:r>
          </a:p>
          <a:p>
            <a:pPr marL="177800" indent="0">
              <a:buNone/>
            </a:pPr>
            <a:r>
              <a:rPr lang="fr-FR" dirty="0"/>
              <a:t>Persona = personne fictive qui représente un type d’utilisateur</a:t>
            </a:r>
          </a:p>
          <a:p>
            <a:pPr marL="177800" indent="0">
              <a:buNone/>
            </a:pPr>
            <a:r>
              <a:rPr lang="fr-FR" dirty="0"/>
              <a:t>Il a un objectif. Par exemple, la personne qui est résistante au changement ne veut pas se retrouvée perdue.</a:t>
            </a:r>
          </a:p>
          <a:p>
            <a:pPr marL="177800" indent="0">
              <a:buNone/>
            </a:pPr>
            <a:r>
              <a:rPr lang="fr-FR" dirty="0"/>
              <a:t>Voir le thème : 6 degrés de séparation</a:t>
            </a:r>
          </a:p>
        </p:txBody>
      </p:sp>
    </p:spTree>
    <p:extLst>
      <p:ext uri="{BB962C8B-B14F-4D97-AF65-F5344CB8AC3E}">
        <p14:creationId xmlns:p14="http://schemas.microsoft.com/office/powerpoint/2010/main" val="280827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Analyse du besoin</a:t>
            </a:r>
          </a:p>
        </p:txBody>
      </p:sp>
      <p:sp>
        <p:nvSpPr>
          <p:cNvPr id="111" name="Shape 111"/>
          <p:cNvSpPr txBox="1"/>
          <p:nvPr/>
        </p:nvSpPr>
        <p:spPr>
          <a:xfrm>
            <a:off x="838200" y="1574444"/>
            <a:ext cx="5091953" cy="4524315"/>
          </a:xfrm>
          <a:prstGeom prst="rect">
            <a:avLst/>
          </a:prstGeom>
          <a:solidFill>
            <a:schemeClr val="lt1"/>
          </a:solidFill>
          <a:ln w="12700" cap="flat" cmpd="sng">
            <a:solidFill>
              <a:srgbClr val="0070C0"/>
            </a:solidFill>
            <a:prstDash val="solid"/>
            <a:miter/>
            <a:headEnd type="none" w="med" len="med"/>
            <a:tailEnd type="none" w="med" len="med"/>
          </a:ln>
          <a:effectLst>
            <a:outerShdw blurRad="190500" dist="228600" dir="2700000" algn="ctr">
              <a:srgbClr val="000000">
                <a:alpha val="29803"/>
              </a:srgbClr>
            </a:outerShdw>
          </a:effectLst>
        </p:spPr>
        <p:txBody>
          <a:bodyPr lIns="91425" tIns="45700" rIns="91425" bIns="45700" anchor="t" anchorCtr="0">
            <a:noAutofit/>
          </a:bodyPr>
          <a:lstStyle/>
          <a:p>
            <a:pPr marL="0" marR="0" lvl="0" indent="0" algn="l" rtl="0">
              <a:spcBef>
                <a:spcPts val="0"/>
              </a:spcBef>
              <a:buSzPct val="25000"/>
              <a:buNone/>
            </a:pPr>
            <a:r>
              <a:rPr lang="fr-FR" sz="1800" dirty="0">
                <a:solidFill>
                  <a:srgbClr val="AEABAB"/>
                </a:solidFill>
                <a:latin typeface="Calibri"/>
                <a:ea typeface="Calibri"/>
                <a:cs typeface="Calibri"/>
                <a:sym typeface="Calibri"/>
              </a:rPr>
              <a:t>Je suis un grand mélomane.</a:t>
            </a:r>
          </a:p>
          <a:p>
            <a:pPr marL="0" marR="0" lvl="0" indent="0" algn="l" rtl="0">
              <a:spcBef>
                <a:spcPts val="0"/>
              </a:spcBef>
              <a:buSzPct val="25000"/>
              <a:buNone/>
            </a:pPr>
            <a:r>
              <a:rPr lang="fr-FR" sz="1800" dirty="0">
                <a:solidFill>
                  <a:schemeClr val="dk1"/>
                </a:solidFill>
                <a:latin typeface="Calibri"/>
                <a:ea typeface="Calibri"/>
                <a:cs typeface="Calibri"/>
                <a:sym typeface="Calibri"/>
              </a:rPr>
              <a:t>Je souhaite créer un site web où les </a:t>
            </a:r>
            <a:r>
              <a:rPr lang="fr-FR" sz="1800" dirty="0">
                <a:solidFill>
                  <a:srgbClr val="C55A11"/>
                </a:solidFill>
                <a:latin typeface="Calibri"/>
                <a:ea typeface="Calibri"/>
                <a:cs typeface="Calibri"/>
                <a:sym typeface="Calibri"/>
              </a:rPr>
              <a:t>fans de musique </a:t>
            </a:r>
            <a:r>
              <a:rPr lang="fr-FR" sz="1800" dirty="0">
                <a:solidFill>
                  <a:schemeClr val="dk1"/>
                </a:solidFill>
                <a:latin typeface="Calibri"/>
                <a:ea typeface="Calibri"/>
                <a:cs typeface="Calibri"/>
                <a:sym typeface="Calibri"/>
              </a:rPr>
              <a:t>pourront poster des </a:t>
            </a:r>
            <a:r>
              <a:rPr lang="fr-FR" sz="1800" dirty="0" err="1">
                <a:solidFill>
                  <a:srgbClr val="C55A11"/>
                </a:solidFill>
                <a:latin typeface="Calibri"/>
                <a:ea typeface="Calibri"/>
                <a:cs typeface="Calibri"/>
                <a:sym typeface="Calibri"/>
              </a:rPr>
              <a:t>facts</a:t>
            </a:r>
            <a:r>
              <a:rPr lang="fr-FR" sz="1800" dirty="0">
                <a:solidFill>
                  <a:schemeClr val="dk1"/>
                </a:solidFill>
                <a:latin typeface="Calibri"/>
                <a:ea typeface="Calibri"/>
                <a:cs typeface="Calibri"/>
                <a:sym typeface="Calibri"/>
              </a:rPr>
              <a:t> sur leurs </a:t>
            </a:r>
            <a:r>
              <a:rPr lang="fr-FR" sz="1800" dirty="0">
                <a:solidFill>
                  <a:srgbClr val="C55A11"/>
                </a:solidFill>
                <a:latin typeface="Calibri"/>
                <a:ea typeface="Calibri"/>
                <a:cs typeface="Calibri"/>
                <a:sym typeface="Calibri"/>
              </a:rPr>
              <a:t>artistes</a:t>
            </a:r>
            <a:r>
              <a:rPr lang="fr-FR" sz="1800" dirty="0">
                <a:solidFill>
                  <a:schemeClr val="dk1"/>
                </a:solidFill>
                <a:latin typeface="Calibri"/>
                <a:ea typeface="Calibri"/>
                <a:cs typeface="Calibri"/>
                <a:sym typeface="Calibri"/>
              </a:rPr>
              <a:t> préférés.</a:t>
            </a:r>
          </a:p>
          <a:p>
            <a:pPr marL="0" marR="0" lvl="0" indent="0" algn="l" rtl="0">
              <a:spcBef>
                <a:spcPts val="0"/>
              </a:spcBef>
              <a:buSzPct val="25000"/>
              <a:buNone/>
            </a:pPr>
            <a:r>
              <a:rPr lang="fr-FR" sz="1800" dirty="0">
                <a:solidFill>
                  <a:srgbClr val="AEABAB"/>
                </a:solidFill>
                <a:latin typeface="Calibri"/>
                <a:ea typeface="Calibri"/>
                <a:cs typeface="Calibri"/>
                <a:sym typeface="Calibri"/>
              </a:rPr>
              <a:t>J’en ai eu l’idée en voyant mes enfants surfer sur des réseaux sociaux comme Facebook et Twitter.</a:t>
            </a:r>
          </a:p>
          <a:p>
            <a:pPr marL="0" marR="0" lvl="0" indent="0" algn="l" rtl="0">
              <a:spcBef>
                <a:spcPts val="0"/>
              </a:spcBef>
              <a:buSzPct val="25000"/>
              <a:buNone/>
            </a:pPr>
            <a:r>
              <a:rPr lang="fr-FR" sz="1800" dirty="0">
                <a:solidFill>
                  <a:schemeClr val="dk1"/>
                </a:solidFill>
                <a:latin typeface="Calibri"/>
                <a:ea typeface="Calibri"/>
                <a:cs typeface="Calibri"/>
                <a:sym typeface="Calibri"/>
              </a:rPr>
              <a:t>Personnellement j’aime tous types de musique et je souhaite que mon site soit ouvert à tous! </a:t>
            </a:r>
            <a:r>
              <a:rPr lang="fr-FR" sz="1800" dirty="0">
                <a:solidFill>
                  <a:schemeClr val="accent1"/>
                </a:solidFill>
                <a:latin typeface="Calibri"/>
                <a:ea typeface="Calibri"/>
                <a:cs typeface="Calibri"/>
                <a:sym typeface="Calibri"/>
              </a:rPr>
              <a:t>(classification?)</a:t>
            </a:r>
          </a:p>
          <a:p>
            <a:pPr marL="0" marR="0" lvl="0" indent="0" algn="l" rtl="0">
              <a:spcBef>
                <a:spcPts val="0"/>
              </a:spcBef>
              <a:buSzPct val="25000"/>
              <a:buNone/>
            </a:pPr>
            <a:r>
              <a:rPr lang="fr-FR" sz="1800" dirty="0">
                <a:solidFill>
                  <a:srgbClr val="FF0000"/>
                </a:solidFill>
                <a:latin typeface="Calibri"/>
                <a:ea typeface="Calibri"/>
                <a:cs typeface="Calibri"/>
                <a:sym typeface="Calibri"/>
              </a:rPr>
              <a:t>Mais attention: il faut que le site reste propre! Je ne veux pas qu’il se transforme en champ de bataille où les fans se déchirent.</a:t>
            </a:r>
          </a:p>
          <a:p>
            <a:pPr marL="0" marR="0" lvl="0" indent="0" algn="l" rtl="0">
              <a:spcBef>
                <a:spcPts val="0"/>
              </a:spcBef>
              <a:buSzPct val="25000"/>
              <a:buNone/>
            </a:pPr>
            <a:r>
              <a:rPr lang="fr-FR" sz="1800" dirty="0">
                <a:solidFill>
                  <a:schemeClr val="dk1"/>
                </a:solidFill>
                <a:latin typeface="Calibri"/>
                <a:ea typeface="Calibri"/>
                <a:cs typeface="Calibri"/>
                <a:sym typeface="Calibri"/>
              </a:rPr>
              <a:t>J’aimerais que les fans discutent sur la base de </a:t>
            </a:r>
            <a:r>
              <a:rPr lang="fr-FR" sz="1800" dirty="0" err="1">
                <a:solidFill>
                  <a:schemeClr val="dk1"/>
                </a:solidFill>
                <a:latin typeface="Calibri"/>
                <a:ea typeface="Calibri"/>
                <a:cs typeface="Calibri"/>
                <a:sym typeface="Calibri"/>
              </a:rPr>
              <a:t>facts</a:t>
            </a:r>
            <a:r>
              <a:rPr lang="fr-FR" sz="1800" dirty="0">
                <a:solidFill>
                  <a:schemeClr val="dk1"/>
                </a:solidFill>
                <a:latin typeface="Calibri"/>
                <a:ea typeface="Calibri"/>
                <a:cs typeface="Calibri"/>
                <a:sym typeface="Calibri"/>
              </a:rPr>
              <a:t> authentiques, dans le respect des artistes et la passion de la musique. </a:t>
            </a:r>
            <a:r>
              <a:rPr lang="fr-FR" sz="1800" dirty="0">
                <a:solidFill>
                  <a:schemeClr val="accent1"/>
                </a:solidFill>
                <a:latin typeface="Calibri"/>
                <a:ea typeface="Calibri"/>
                <a:cs typeface="Calibri"/>
                <a:sym typeface="Calibri"/>
              </a:rPr>
              <a:t>(commentaires?)</a:t>
            </a:r>
          </a:p>
          <a:p>
            <a:pPr marL="0" marR="0" lvl="0" indent="0" algn="l" rtl="0">
              <a:spcBef>
                <a:spcPts val="0"/>
              </a:spcBef>
              <a:buNone/>
            </a:pPr>
            <a:endParaRPr sz="1800" dirty="0">
              <a:solidFill>
                <a:schemeClr val="dk1"/>
              </a:solidFill>
              <a:latin typeface="Calibri"/>
              <a:ea typeface="Calibri"/>
              <a:cs typeface="Calibri"/>
              <a:sym typeface="Calibri"/>
            </a:endParaRPr>
          </a:p>
          <a:p>
            <a:pPr marL="0" marR="0" lvl="0" indent="0" algn="l" rtl="0">
              <a:spcBef>
                <a:spcPts val="0"/>
              </a:spcBef>
              <a:buNone/>
            </a:pPr>
            <a:endParaRPr sz="1800" dirty="0">
              <a:solidFill>
                <a:schemeClr val="dk1"/>
              </a:solidFill>
              <a:latin typeface="Calibri"/>
              <a:ea typeface="Calibri"/>
              <a:cs typeface="Calibri"/>
              <a:sym typeface="Calibri"/>
            </a:endParaRPr>
          </a:p>
        </p:txBody>
      </p:sp>
      <p:pic>
        <p:nvPicPr>
          <p:cNvPr id="112" name="Shape 112"/>
          <p:cNvPicPr preferRelativeResize="0">
            <a:picLocks noGrp="1"/>
          </p:cNvPicPr>
          <p:nvPr>
            <p:ph type="body" idx="1"/>
          </p:nvPr>
        </p:nvPicPr>
        <p:blipFill rotWithShape="1">
          <a:blip r:embed="rId3">
            <a:alphaModFix/>
          </a:blip>
          <a:srcRect/>
          <a:stretch/>
        </p:blipFill>
        <p:spPr>
          <a:xfrm>
            <a:off x="9941857" y="3900107"/>
            <a:ext cx="1411941" cy="2518902"/>
          </a:xfrm>
          <a:prstGeom prst="rect">
            <a:avLst/>
          </a:prstGeom>
          <a:noFill/>
          <a:ln>
            <a:noFill/>
          </a:ln>
        </p:spPr>
      </p:pic>
      <p:sp>
        <p:nvSpPr>
          <p:cNvPr id="113" name="Shape 113"/>
          <p:cNvSpPr/>
          <p:nvPr/>
        </p:nvSpPr>
        <p:spPr>
          <a:xfrm>
            <a:off x="6360460" y="753035"/>
            <a:ext cx="4993340" cy="3147071"/>
          </a:xfrm>
          <a:prstGeom prst="cloudCallout">
            <a:avLst>
              <a:gd name="adj1" fmla="val 11979"/>
              <a:gd name="adj2" fmla="val 60799"/>
            </a:avLst>
          </a:prstGeom>
          <a:solidFill>
            <a:schemeClr val="lt1"/>
          </a:solidFill>
          <a:ln w="12700" cap="flat" cmpd="sng">
            <a:solidFill>
              <a:srgbClr val="0070C0"/>
            </a:solidFill>
            <a:prstDash val="solid"/>
            <a:miter/>
            <a:headEnd type="none" w="med" len="med"/>
            <a:tailEnd type="none" w="med" len="med"/>
          </a:ln>
          <a:effectLst>
            <a:outerShdw blurRad="190500" dist="228600" dir="2700000" algn="ctr">
              <a:srgbClr val="000000">
                <a:alpha val="29803"/>
              </a:srgbClr>
            </a:outerShdw>
          </a:effectLst>
        </p:spPr>
        <p:txBody>
          <a:bodyPr lIns="91425" tIns="45700" rIns="91425" bIns="45700" anchor="t" anchorCtr="0">
            <a:noAutofit/>
          </a:bodyPr>
          <a:lstStyle/>
          <a:p>
            <a:pPr marL="0" marR="0" lvl="0" indent="0" algn="l" rtl="0">
              <a:spcBef>
                <a:spcPts val="0"/>
              </a:spcBef>
              <a:buNone/>
            </a:pPr>
            <a:endParaRPr sz="1800">
              <a:solidFill>
                <a:srgbClr val="AEABAB"/>
              </a:solidFill>
              <a:latin typeface="Calibri"/>
              <a:ea typeface="Calibri"/>
              <a:cs typeface="Calibri"/>
              <a:sym typeface="Calibri"/>
            </a:endParaRPr>
          </a:p>
        </p:txBody>
      </p:sp>
      <p:sp>
        <p:nvSpPr>
          <p:cNvPr id="114" name="Shape 114"/>
          <p:cNvSpPr txBox="1"/>
          <p:nvPr/>
        </p:nvSpPr>
        <p:spPr>
          <a:xfrm>
            <a:off x="7317440" y="1321355"/>
            <a:ext cx="150831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2400">
                <a:solidFill>
                  <a:srgbClr val="C55A11"/>
                </a:solidFill>
                <a:latin typeface="Calibri"/>
                <a:ea typeface="Calibri"/>
                <a:cs typeface="Calibri"/>
                <a:sym typeface="Calibri"/>
              </a:rPr>
              <a:t>Domaines</a:t>
            </a:r>
          </a:p>
        </p:txBody>
      </p:sp>
      <p:sp>
        <p:nvSpPr>
          <p:cNvPr id="115" name="Shape 115"/>
          <p:cNvSpPr txBox="1"/>
          <p:nvPr/>
        </p:nvSpPr>
        <p:spPr>
          <a:xfrm>
            <a:off x="8886264" y="1690688"/>
            <a:ext cx="138728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2400">
                <a:solidFill>
                  <a:srgbClr val="C55A11"/>
                </a:solidFill>
                <a:latin typeface="Calibri"/>
                <a:ea typeface="Calibri"/>
                <a:cs typeface="Calibri"/>
                <a:sym typeface="Calibri"/>
              </a:rPr>
              <a:t>Langage</a:t>
            </a:r>
          </a:p>
        </p:txBody>
      </p:sp>
      <p:sp>
        <p:nvSpPr>
          <p:cNvPr id="116" name="Shape 116"/>
          <p:cNvSpPr txBox="1"/>
          <p:nvPr/>
        </p:nvSpPr>
        <p:spPr>
          <a:xfrm>
            <a:off x="7075063" y="2231297"/>
            <a:ext cx="181120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rgbClr val="FF0000"/>
                </a:solidFill>
                <a:latin typeface="Calibri"/>
                <a:ea typeface="Calibri"/>
                <a:cs typeface="Calibri"/>
                <a:sym typeface="Calibri"/>
              </a:rPr>
              <a:t>Besoin à analyser</a:t>
            </a:r>
          </a:p>
        </p:txBody>
      </p:sp>
      <p:sp>
        <p:nvSpPr>
          <p:cNvPr id="117" name="Shape 117"/>
          <p:cNvSpPr txBox="1"/>
          <p:nvPr/>
        </p:nvSpPr>
        <p:spPr>
          <a:xfrm>
            <a:off x="9430871" y="2540263"/>
            <a:ext cx="135113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fr-FR" sz="1800">
                <a:solidFill>
                  <a:schemeClr val="accent1"/>
                </a:solidFill>
                <a:latin typeface="Calibri"/>
                <a:ea typeface="Calibri"/>
                <a:cs typeface="Calibri"/>
                <a:sym typeface="Calibri"/>
              </a:rPr>
              <a:t>Propositions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Découpage en MMF</a:t>
            </a:r>
          </a:p>
        </p:txBody>
      </p:sp>
      <p:sp>
        <p:nvSpPr>
          <p:cNvPr id="123" name="Shape 12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fr-FR" sz="2800" b="0" i="0" u="none" strike="noStrike" cap="none" dirty="0">
                <a:solidFill>
                  <a:schemeClr val="dk1"/>
                </a:solidFill>
                <a:latin typeface="Calibri"/>
                <a:ea typeface="Calibri"/>
                <a:cs typeface="Calibri"/>
                <a:sym typeface="Calibri"/>
              </a:rPr>
              <a:t>MMF 1: </a:t>
            </a:r>
            <a:r>
              <a:rPr lang="fr-FR" sz="2800" b="0" i="0" u="none" strike="noStrike" cap="none" dirty="0" err="1">
                <a:solidFill>
                  <a:schemeClr val="dk1"/>
                </a:solidFill>
                <a:latin typeface="Calibri"/>
                <a:ea typeface="Calibri"/>
                <a:cs typeface="Calibri"/>
                <a:sym typeface="Calibri"/>
              </a:rPr>
              <a:t>Visitor’s</a:t>
            </a:r>
            <a:r>
              <a:rPr lang="fr-FR" sz="2800" b="0" i="0" u="none" strike="noStrike" cap="none" dirty="0">
                <a:solidFill>
                  <a:schemeClr val="dk1"/>
                </a:solidFill>
                <a:latin typeface="Calibri"/>
                <a:ea typeface="Calibri"/>
                <a:cs typeface="Calibri"/>
                <a:sym typeface="Calibri"/>
              </a:rPr>
              <a:t> </a:t>
            </a:r>
            <a:r>
              <a:rPr lang="fr-FR" sz="2800" b="0" i="0" u="none" strike="noStrike" cap="none" dirty="0" err="1">
                <a:solidFill>
                  <a:schemeClr val="dk1"/>
                </a:solidFill>
                <a:latin typeface="Calibri"/>
                <a:ea typeface="Calibri"/>
                <a:cs typeface="Calibri"/>
                <a:sym typeface="Calibri"/>
              </a:rPr>
              <a:t>browsing</a:t>
            </a:r>
            <a:endParaRPr lang="fr-FR" sz="2800" b="0" i="0" u="none" strike="noStrike" cap="none" dirty="0">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dirty="0">
                <a:solidFill>
                  <a:schemeClr val="dk1"/>
                </a:solidFill>
                <a:latin typeface="Calibri"/>
                <a:ea typeface="Calibri"/>
                <a:cs typeface="Calibri"/>
                <a:sym typeface="Calibri"/>
              </a:rPr>
              <a:t>US 1: </a:t>
            </a:r>
            <a:r>
              <a:rPr lang="fr-FR" sz="2400" b="0" i="0" u="none" strike="noStrike" cap="none" dirty="0" err="1">
                <a:solidFill>
                  <a:schemeClr val="dk1"/>
                </a:solidFill>
                <a:latin typeface="Calibri"/>
                <a:ea typeface="Calibri"/>
                <a:cs typeface="Calibri"/>
                <a:sym typeface="Calibri"/>
              </a:rPr>
              <a:t>Visitor’s</a:t>
            </a:r>
            <a:r>
              <a:rPr lang="fr-FR" sz="2400" b="0" i="0" u="none" strike="noStrike" cap="none" dirty="0">
                <a:solidFill>
                  <a:schemeClr val="dk1"/>
                </a:solidFill>
                <a:latin typeface="Calibri"/>
                <a:ea typeface="Calibri"/>
                <a:cs typeface="Calibri"/>
                <a:sym typeface="Calibri"/>
              </a:rPr>
              <a:t> </a:t>
            </a:r>
            <a:r>
              <a:rPr lang="fr-FR" sz="2400" b="0" i="0" u="none" strike="noStrike" cap="none" dirty="0" err="1">
                <a:solidFill>
                  <a:schemeClr val="dk1"/>
                </a:solidFill>
                <a:latin typeface="Calibri"/>
                <a:ea typeface="Calibri"/>
                <a:cs typeface="Calibri"/>
                <a:sym typeface="Calibri"/>
              </a:rPr>
              <a:t>browsing</a:t>
            </a:r>
            <a:endParaRPr lang="fr-FR" sz="24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fr-FR" sz="2800" b="0" i="0" u="none" strike="noStrike" cap="none" dirty="0">
                <a:solidFill>
                  <a:schemeClr val="dk1"/>
                </a:solidFill>
                <a:latin typeface="Calibri"/>
                <a:ea typeface="Calibri"/>
                <a:cs typeface="Calibri"/>
                <a:sym typeface="Calibri"/>
              </a:rPr>
              <a:t>MMF 2: Fan </a:t>
            </a:r>
            <a:r>
              <a:rPr lang="fr-FR" sz="2800" b="0" i="0" u="none" strike="noStrike" cap="none" dirty="0" err="1">
                <a:solidFill>
                  <a:schemeClr val="dk1"/>
                </a:solidFill>
                <a:latin typeface="Calibri"/>
                <a:ea typeface="Calibri"/>
                <a:cs typeface="Calibri"/>
                <a:sym typeface="Calibri"/>
              </a:rPr>
              <a:t>Creates</a:t>
            </a:r>
            <a:r>
              <a:rPr lang="fr-FR" sz="2800" b="0" i="0" u="none" strike="noStrike" cap="none" dirty="0">
                <a:solidFill>
                  <a:schemeClr val="dk1"/>
                </a:solidFill>
                <a:latin typeface="Calibri"/>
                <a:ea typeface="Calibri"/>
                <a:cs typeface="Calibri"/>
                <a:sym typeface="Calibri"/>
              </a:rPr>
              <a:t> a Fact</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dirty="0">
                <a:solidFill>
                  <a:schemeClr val="dk1"/>
                </a:solidFill>
                <a:latin typeface="Calibri"/>
                <a:ea typeface="Calibri"/>
                <a:cs typeface="Calibri"/>
                <a:sym typeface="Calibri"/>
              </a:rPr>
              <a:t>US 1: </a:t>
            </a:r>
            <a:r>
              <a:rPr lang="fr-FR" sz="2400" b="0" i="0" u="none" strike="noStrike" cap="none" dirty="0" err="1">
                <a:solidFill>
                  <a:schemeClr val="dk1"/>
                </a:solidFill>
                <a:latin typeface="Calibri"/>
                <a:ea typeface="Calibri"/>
                <a:cs typeface="Calibri"/>
                <a:sym typeface="Calibri"/>
              </a:rPr>
              <a:t>Sign</a:t>
            </a:r>
            <a:r>
              <a:rPr lang="fr-FR" sz="2400" b="0" i="0" u="none" strike="noStrike" cap="none" dirty="0">
                <a:solidFill>
                  <a:schemeClr val="dk1"/>
                </a:solidFill>
                <a:latin typeface="Calibri"/>
                <a:ea typeface="Calibri"/>
                <a:cs typeface="Calibri"/>
                <a:sym typeface="Calibri"/>
              </a:rPr>
              <a:t> Up</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dirty="0">
                <a:solidFill>
                  <a:schemeClr val="dk1"/>
                </a:solidFill>
                <a:latin typeface="Calibri"/>
                <a:ea typeface="Calibri"/>
                <a:cs typeface="Calibri"/>
                <a:sym typeface="Calibri"/>
              </a:rPr>
              <a:t>US 2: </a:t>
            </a:r>
            <a:r>
              <a:rPr lang="fr-FR" sz="2400" b="0" i="0" u="none" strike="noStrike" cap="none" dirty="0" err="1">
                <a:solidFill>
                  <a:schemeClr val="dk1"/>
                </a:solidFill>
                <a:latin typeface="Calibri"/>
                <a:ea typeface="Calibri"/>
                <a:cs typeface="Calibri"/>
                <a:sym typeface="Calibri"/>
              </a:rPr>
              <a:t>Sign</a:t>
            </a:r>
            <a:r>
              <a:rPr lang="fr-FR" sz="2400" b="0" i="0" u="none" strike="noStrike" cap="none" dirty="0">
                <a:solidFill>
                  <a:schemeClr val="dk1"/>
                </a:solidFill>
                <a:latin typeface="Calibri"/>
                <a:ea typeface="Calibri"/>
                <a:cs typeface="Calibri"/>
                <a:sym typeface="Calibri"/>
              </a:rPr>
              <a:t> In</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dirty="0">
                <a:solidFill>
                  <a:schemeClr val="dk1"/>
                </a:solidFill>
                <a:latin typeface="Calibri"/>
                <a:ea typeface="Calibri"/>
                <a:cs typeface="Calibri"/>
                <a:sym typeface="Calibri"/>
              </a:rPr>
              <a:t>US 3: Fan </a:t>
            </a:r>
            <a:r>
              <a:rPr lang="fr-FR" sz="2400" b="0" i="0" u="none" strike="noStrike" cap="none" dirty="0" err="1">
                <a:solidFill>
                  <a:schemeClr val="dk1"/>
                </a:solidFill>
                <a:latin typeface="Calibri"/>
                <a:ea typeface="Calibri"/>
                <a:cs typeface="Calibri"/>
                <a:sym typeface="Calibri"/>
              </a:rPr>
              <a:t>creates</a:t>
            </a:r>
            <a:r>
              <a:rPr lang="fr-FR" sz="2400" b="0" i="0" u="none" strike="noStrike" cap="none" dirty="0">
                <a:solidFill>
                  <a:schemeClr val="dk1"/>
                </a:solidFill>
                <a:latin typeface="Calibri"/>
                <a:ea typeface="Calibri"/>
                <a:cs typeface="Calibri"/>
                <a:sym typeface="Calibri"/>
              </a:rPr>
              <a:t> a Fact</a:t>
            </a:r>
          </a:p>
          <a:p>
            <a:pPr marL="228600" marR="0" lvl="0" indent="-228600" algn="l" rtl="0">
              <a:lnSpc>
                <a:spcPct val="90000"/>
              </a:lnSpc>
              <a:spcBef>
                <a:spcPts val="1000"/>
              </a:spcBef>
              <a:spcAft>
                <a:spcPts val="0"/>
              </a:spcAft>
              <a:buClr>
                <a:schemeClr val="dk1"/>
              </a:buClr>
              <a:buSzPct val="100000"/>
              <a:buFont typeface="Arial"/>
              <a:buChar char="•"/>
            </a:pPr>
            <a:r>
              <a:rPr lang="fr-FR" sz="2800" b="0" i="0" u="none" strike="noStrike" cap="none" dirty="0">
                <a:solidFill>
                  <a:schemeClr val="dk1"/>
                </a:solidFill>
                <a:latin typeface="Calibri"/>
                <a:ea typeface="Calibri"/>
                <a:cs typeface="Calibri"/>
                <a:sym typeface="Calibri"/>
              </a:rPr>
              <a:t>MMF 3: </a:t>
            </a:r>
            <a:r>
              <a:rPr lang="fr-FR" sz="2800" b="0" i="0" u="none" strike="noStrike" cap="none" dirty="0" err="1">
                <a:solidFill>
                  <a:schemeClr val="dk1"/>
                </a:solidFill>
                <a:latin typeface="Calibri"/>
                <a:ea typeface="Calibri"/>
                <a:cs typeface="Calibri"/>
                <a:sym typeface="Calibri"/>
              </a:rPr>
              <a:t>Fan’s</a:t>
            </a:r>
            <a:r>
              <a:rPr lang="fr-FR" sz="2800" b="0" i="0" u="none" strike="noStrike" cap="none" dirty="0">
                <a:solidFill>
                  <a:schemeClr val="dk1"/>
                </a:solidFill>
                <a:latin typeface="Calibri"/>
                <a:ea typeface="Calibri"/>
                <a:cs typeface="Calibri"/>
                <a:sym typeface="Calibri"/>
              </a:rPr>
              <a:t> permissions</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dirty="0">
                <a:solidFill>
                  <a:schemeClr val="dk1"/>
                </a:solidFill>
                <a:latin typeface="Calibri"/>
                <a:ea typeface="Calibri"/>
                <a:cs typeface="Calibri"/>
                <a:sym typeface="Calibri"/>
              </a:rPr>
              <a:t>US 1: Fan </a:t>
            </a:r>
            <a:r>
              <a:rPr lang="fr-FR" sz="2400" b="0" i="0" u="none" strike="noStrike" cap="none" dirty="0" err="1">
                <a:solidFill>
                  <a:schemeClr val="dk1"/>
                </a:solidFill>
                <a:latin typeface="Calibri"/>
                <a:ea typeface="Calibri"/>
                <a:cs typeface="Calibri"/>
                <a:sym typeface="Calibri"/>
              </a:rPr>
              <a:t>deletes</a:t>
            </a:r>
            <a:r>
              <a:rPr lang="fr-FR" sz="2400" b="0" i="0" u="none" strike="noStrike" cap="none" dirty="0">
                <a:solidFill>
                  <a:schemeClr val="dk1"/>
                </a:solidFill>
                <a:latin typeface="Calibri"/>
                <a:ea typeface="Calibri"/>
                <a:cs typeface="Calibri"/>
                <a:sym typeface="Calibri"/>
              </a:rPr>
              <a:t> a Fact </a:t>
            </a:r>
            <a:r>
              <a:rPr lang="fr-FR" sz="2400" b="0" i="0" u="none" strike="noStrike" cap="none" dirty="0" err="1">
                <a:solidFill>
                  <a:schemeClr val="dk1"/>
                </a:solidFill>
                <a:latin typeface="Calibri"/>
                <a:ea typeface="Calibri"/>
                <a:cs typeface="Calibri"/>
                <a:sym typeface="Calibri"/>
              </a:rPr>
              <a:t>that</a:t>
            </a:r>
            <a:r>
              <a:rPr lang="fr-FR" sz="2400" b="0" i="0" u="none" strike="noStrike" cap="none" dirty="0">
                <a:solidFill>
                  <a:schemeClr val="dk1"/>
                </a:solidFill>
                <a:latin typeface="Calibri"/>
                <a:ea typeface="Calibri"/>
                <a:cs typeface="Calibri"/>
                <a:sym typeface="Calibri"/>
              </a:rPr>
              <a:t> </a:t>
            </a:r>
            <a:r>
              <a:rPr lang="fr-FR" sz="2400" b="0" i="0" u="none" strike="noStrike" cap="none" dirty="0" err="1">
                <a:solidFill>
                  <a:schemeClr val="dk1"/>
                </a:solidFill>
                <a:latin typeface="Calibri"/>
                <a:ea typeface="Calibri"/>
                <a:cs typeface="Calibri"/>
                <a:sym typeface="Calibri"/>
              </a:rPr>
              <a:t>he</a:t>
            </a:r>
            <a:r>
              <a:rPr lang="fr-FR" sz="2400" b="0" i="0" u="none" strike="noStrike" cap="none" dirty="0">
                <a:solidFill>
                  <a:schemeClr val="dk1"/>
                </a:solidFill>
                <a:latin typeface="Calibri"/>
                <a:ea typeface="Calibri"/>
                <a:cs typeface="Calibri"/>
                <a:sym typeface="Calibri"/>
              </a:rPr>
              <a:t> </a:t>
            </a:r>
            <a:r>
              <a:rPr lang="fr-FR" sz="2400" b="0" i="0" u="none" strike="noStrike" cap="none" dirty="0" err="1">
                <a:solidFill>
                  <a:schemeClr val="dk1"/>
                </a:solidFill>
                <a:latin typeface="Calibri"/>
                <a:ea typeface="Calibri"/>
                <a:cs typeface="Calibri"/>
                <a:sym typeface="Calibri"/>
              </a:rPr>
              <a:t>created</a:t>
            </a:r>
            <a:endParaRPr lang="fr-FR" sz="2400" b="0" i="0" u="none" strike="noStrike" cap="none"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Arial"/>
              <a:buChar char="•"/>
            </a:pPr>
            <a:r>
              <a:rPr lang="fr-FR" sz="2400" b="0" i="0" u="none" strike="noStrike" cap="none" dirty="0">
                <a:solidFill>
                  <a:schemeClr val="dk1"/>
                </a:solidFill>
                <a:latin typeface="Calibri"/>
                <a:ea typeface="Calibri"/>
                <a:cs typeface="Calibri"/>
                <a:sym typeface="Calibri"/>
              </a:rPr>
              <a:t>US 2: Fan updates a Fact the </a:t>
            </a:r>
            <a:r>
              <a:rPr lang="fr-FR" sz="2400" b="0" i="0" u="none" strike="noStrike" cap="none" dirty="0" err="1">
                <a:solidFill>
                  <a:schemeClr val="dk1"/>
                </a:solidFill>
                <a:latin typeface="Calibri"/>
                <a:ea typeface="Calibri"/>
                <a:cs typeface="Calibri"/>
                <a:sym typeface="Calibri"/>
              </a:rPr>
              <a:t>he</a:t>
            </a:r>
            <a:r>
              <a:rPr lang="fr-FR" sz="2400" b="0" i="0" u="none" strike="noStrike" cap="none" dirty="0">
                <a:solidFill>
                  <a:schemeClr val="dk1"/>
                </a:solidFill>
                <a:latin typeface="Calibri"/>
                <a:ea typeface="Calibri"/>
                <a:cs typeface="Calibri"/>
                <a:sym typeface="Calibri"/>
              </a:rPr>
              <a:t> </a:t>
            </a:r>
            <a:r>
              <a:rPr lang="fr-FR" sz="2400" b="0" i="0" u="none" strike="noStrike" cap="none" dirty="0" err="1">
                <a:solidFill>
                  <a:schemeClr val="dk1"/>
                </a:solidFill>
                <a:latin typeface="Calibri"/>
                <a:ea typeface="Calibri"/>
                <a:cs typeface="Calibri"/>
                <a:sym typeface="Calibri"/>
              </a:rPr>
              <a:t>created</a:t>
            </a:r>
            <a:endParaRPr lang="fr-F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sz="4400" b="0" i="0" u="none" strike="noStrike" cap="none">
                <a:solidFill>
                  <a:schemeClr val="dk1"/>
                </a:solidFill>
                <a:latin typeface="Calibri"/>
                <a:ea typeface="Calibri"/>
                <a:cs typeface="Calibri"/>
                <a:sym typeface="Calibri"/>
              </a:rPr>
              <a:t>Découpage en MMF</a:t>
            </a:r>
          </a:p>
        </p:txBody>
      </p:sp>
      <p:sp>
        <p:nvSpPr>
          <p:cNvPr id="129" name="Shape 129"/>
          <p:cNvSpPr txBox="1">
            <a:spLocks noGrp="1"/>
          </p:cNvSpPr>
          <p:nvPr>
            <p:ph type="body" idx="1"/>
          </p:nvPr>
        </p:nvSpPr>
        <p:spPr>
          <a:xfrm>
            <a:off x="838200" y="1608950"/>
            <a:ext cx="10515600" cy="4884600"/>
          </a:xfrm>
          <a:prstGeom prst="rect">
            <a:avLst/>
          </a:prstGeom>
          <a:noFill/>
          <a:ln>
            <a:noFill/>
          </a:ln>
        </p:spPr>
        <p:txBody>
          <a:bodyPr lIns="91425" tIns="45700" rIns="91425" bIns="45700" anchor="t" anchorCtr="0">
            <a:noAutofit/>
          </a:bodyPr>
          <a:lstStyle/>
          <a:p>
            <a:pPr marL="457200" marR="0" lvl="0" indent="0" algn="l" rtl="0">
              <a:lnSpc>
                <a:spcPct val="90000"/>
              </a:lnSpc>
              <a:spcBef>
                <a:spcPts val="500"/>
              </a:spcBef>
              <a:spcAft>
                <a:spcPts val="0"/>
              </a:spcAft>
              <a:buNone/>
            </a:pPr>
            <a:endParaRPr sz="1000" dirty="0"/>
          </a:p>
          <a:p>
            <a:pPr lvl="0" rtl="0">
              <a:spcBef>
                <a:spcPts val="0"/>
              </a:spcBef>
              <a:buClr>
                <a:schemeClr val="dk1"/>
              </a:buClr>
              <a:buSzPct val="100000"/>
              <a:buFont typeface="Arial"/>
              <a:buChar char="•"/>
            </a:pPr>
            <a:r>
              <a:rPr lang="fr-FR" dirty="0"/>
              <a:t>MMF 1: </a:t>
            </a:r>
            <a:r>
              <a:rPr lang="fr-FR" dirty="0" err="1"/>
              <a:t>Visitor’s</a:t>
            </a:r>
            <a:r>
              <a:rPr lang="fr-FR" dirty="0"/>
              <a:t> </a:t>
            </a:r>
            <a:r>
              <a:rPr lang="fr-FR" dirty="0" err="1"/>
              <a:t>browsing</a:t>
            </a:r>
            <a:r>
              <a:rPr lang="fr-FR" dirty="0"/>
              <a:t> (+ Slogan)</a:t>
            </a:r>
          </a:p>
          <a:p>
            <a:pPr lvl="1">
              <a:spcBef>
                <a:spcPts val="0"/>
              </a:spcBef>
              <a:buClr>
                <a:schemeClr val="dk1"/>
              </a:buClr>
              <a:buSzPct val="100000"/>
              <a:buFont typeface="Arial"/>
              <a:buChar char="•"/>
            </a:pPr>
            <a:r>
              <a:rPr lang="fr-FR" dirty="0"/>
              <a:t>US 1: </a:t>
            </a:r>
            <a:r>
              <a:rPr lang="fr-FR" dirty="0" err="1"/>
              <a:t>Visitor’s</a:t>
            </a:r>
            <a:r>
              <a:rPr lang="fr-FR" dirty="0"/>
              <a:t> </a:t>
            </a:r>
            <a:r>
              <a:rPr lang="fr-FR" dirty="0" err="1"/>
              <a:t>browsing</a:t>
            </a:r>
            <a:r>
              <a:rPr lang="fr-FR" dirty="0"/>
              <a:t> </a:t>
            </a:r>
            <a:r>
              <a:rPr lang="fr-FR" dirty="0" err="1"/>
              <a:t>artist</a:t>
            </a:r>
            <a:r>
              <a:rPr lang="fr-FR" dirty="0"/>
              <a:t> page</a:t>
            </a:r>
          </a:p>
          <a:p>
            <a:pPr lvl="1" rtl="0">
              <a:spcBef>
                <a:spcPts val="0"/>
              </a:spcBef>
              <a:buClr>
                <a:schemeClr val="dk1"/>
              </a:buClr>
              <a:buSzPct val="100000"/>
              <a:buFont typeface="Arial"/>
              <a:buChar char="•"/>
            </a:pPr>
            <a:r>
              <a:rPr lang="fr-FR" dirty="0"/>
              <a:t>US 2: </a:t>
            </a:r>
            <a:r>
              <a:rPr lang="fr-FR" dirty="0" err="1"/>
              <a:t>Visitor’s</a:t>
            </a:r>
            <a:r>
              <a:rPr lang="fr-FR" dirty="0"/>
              <a:t> </a:t>
            </a:r>
            <a:r>
              <a:rPr lang="fr-FR" dirty="0" err="1"/>
              <a:t>browsing</a:t>
            </a:r>
            <a:r>
              <a:rPr lang="fr-FR" dirty="0"/>
              <a:t> </a:t>
            </a:r>
            <a:r>
              <a:rPr lang="fr-FR" dirty="0" err="1"/>
              <a:t>homepage</a:t>
            </a:r>
            <a:r>
              <a:rPr lang="fr-FR" dirty="0"/>
              <a:t> (Slogan + </a:t>
            </a:r>
            <a:r>
              <a:rPr lang="fr-FR" dirty="0" err="1"/>
              <a:t>artists</a:t>
            </a:r>
            <a:r>
              <a:rPr lang="fr-FR" dirty="0"/>
              <a:t> </a:t>
            </a:r>
            <a:r>
              <a:rPr lang="fr-FR" dirty="0" err="1"/>
              <a:t>list</a:t>
            </a:r>
            <a:r>
              <a:rPr lang="fr-FR" dirty="0"/>
              <a:t>)</a:t>
            </a:r>
          </a:p>
          <a:p>
            <a:pPr marL="228600" marR="0" lvl="0" indent="-228600" algn="l" rtl="0">
              <a:lnSpc>
                <a:spcPct val="90000"/>
              </a:lnSpc>
              <a:spcBef>
                <a:spcPts val="1000"/>
              </a:spcBef>
              <a:spcAft>
                <a:spcPts val="0"/>
              </a:spcAft>
              <a:buClr>
                <a:schemeClr val="dk1"/>
              </a:buClr>
              <a:buSzPct val="100000"/>
              <a:buFont typeface="Arial"/>
              <a:buChar char="•"/>
            </a:pPr>
            <a:r>
              <a:rPr lang="fr-FR" sz="2800" b="0" i="0" u="none" strike="noStrike" cap="none" dirty="0">
                <a:solidFill>
                  <a:schemeClr val="dk1"/>
                </a:solidFill>
                <a:latin typeface="Calibri"/>
                <a:ea typeface="Calibri"/>
                <a:cs typeface="Calibri"/>
                <a:sym typeface="Calibri"/>
              </a:rPr>
              <a:t>MMF </a:t>
            </a:r>
            <a:r>
              <a:rPr lang="fr-FR" dirty="0"/>
              <a:t>2</a:t>
            </a:r>
            <a:r>
              <a:rPr lang="fr-FR" sz="2800" b="0" i="0" u="none" strike="noStrike" cap="none" dirty="0">
                <a:solidFill>
                  <a:schemeClr val="dk1"/>
                </a:solidFill>
                <a:latin typeface="Calibri"/>
                <a:ea typeface="Calibri"/>
                <a:cs typeface="Calibri"/>
                <a:sym typeface="Calibri"/>
              </a:rPr>
              <a:t>: </a:t>
            </a:r>
            <a:r>
              <a:rPr lang="fr-FR" dirty="0"/>
              <a:t>Fan </a:t>
            </a:r>
            <a:r>
              <a:rPr lang="fr-FR" dirty="0" err="1"/>
              <a:t>creates</a:t>
            </a:r>
            <a:r>
              <a:rPr lang="fr-FR" dirty="0"/>
              <a:t> </a:t>
            </a:r>
            <a:r>
              <a:rPr lang="fr-FR" dirty="0" err="1"/>
              <a:t>artist’s</a:t>
            </a:r>
            <a:r>
              <a:rPr lang="fr-FR" dirty="0"/>
              <a:t> profile</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dirty="0">
                <a:solidFill>
                  <a:schemeClr val="dk1"/>
                </a:solidFill>
                <a:latin typeface="Calibri"/>
                <a:ea typeface="Calibri"/>
                <a:cs typeface="Calibri"/>
                <a:sym typeface="Calibri"/>
              </a:rPr>
              <a:t>US 1: </a:t>
            </a:r>
            <a:r>
              <a:rPr lang="fr-FR" sz="2400" b="0" i="0" u="none" strike="noStrike" cap="none" dirty="0" err="1">
                <a:solidFill>
                  <a:schemeClr val="dk1"/>
                </a:solidFill>
                <a:latin typeface="Calibri"/>
                <a:ea typeface="Calibri"/>
                <a:cs typeface="Calibri"/>
                <a:sym typeface="Calibri"/>
              </a:rPr>
              <a:t>Sign</a:t>
            </a:r>
            <a:r>
              <a:rPr lang="fr-FR" sz="2400" b="0" i="0" u="none" strike="noStrike" cap="none" dirty="0">
                <a:solidFill>
                  <a:schemeClr val="dk1"/>
                </a:solidFill>
                <a:latin typeface="Calibri"/>
                <a:ea typeface="Calibri"/>
                <a:cs typeface="Calibri"/>
                <a:sym typeface="Calibri"/>
              </a:rPr>
              <a:t> Up</a:t>
            </a:r>
          </a:p>
          <a:p>
            <a:pPr marL="685800" marR="0" lvl="1" indent="-228600" algn="l" rtl="0">
              <a:lnSpc>
                <a:spcPct val="90000"/>
              </a:lnSpc>
              <a:spcBef>
                <a:spcPts val="500"/>
              </a:spcBef>
              <a:spcAft>
                <a:spcPts val="0"/>
              </a:spcAft>
              <a:buClr>
                <a:schemeClr val="dk1"/>
              </a:buClr>
              <a:buSzPct val="100000"/>
              <a:buFont typeface="Arial"/>
              <a:buChar char="•"/>
            </a:pPr>
            <a:r>
              <a:rPr lang="fr-FR" sz="2400" b="0" i="0" u="none" strike="noStrike" cap="none" dirty="0">
                <a:solidFill>
                  <a:schemeClr val="dk1"/>
                </a:solidFill>
                <a:latin typeface="Calibri"/>
                <a:ea typeface="Calibri"/>
                <a:cs typeface="Calibri"/>
                <a:sym typeface="Calibri"/>
              </a:rPr>
              <a:t>US 2: Login</a:t>
            </a:r>
          </a:p>
          <a:p>
            <a:pPr marL="685800" marR="0" lvl="1" indent="-228600" algn="l" rtl="0">
              <a:lnSpc>
                <a:spcPct val="90000"/>
              </a:lnSpc>
              <a:spcBef>
                <a:spcPts val="500"/>
              </a:spcBef>
              <a:spcAft>
                <a:spcPts val="0"/>
              </a:spcAft>
              <a:buClr>
                <a:schemeClr val="dk1"/>
              </a:buClr>
              <a:buSzPct val="100000"/>
              <a:buFont typeface="Arial"/>
              <a:buChar char="•"/>
            </a:pPr>
            <a:r>
              <a:rPr lang="fr-FR" dirty="0"/>
              <a:t>US 3: Fan </a:t>
            </a:r>
            <a:r>
              <a:rPr lang="fr-FR" dirty="0" err="1"/>
              <a:t>creates</a:t>
            </a:r>
            <a:r>
              <a:rPr lang="fr-FR" dirty="0"/>
              <a:t> </a:t>
            </a:r>
            <a:r>
              <a:rPr lang="fr-FR" dirty="0" err="1"/>
              <a:t>artist</a:t>
            </a:r>
            <a:r>
              <a:rPr lang="fr-FR" dirty="0"/>
              <a:t> profile</a:t>
            </a:r>
          </a:p>
          <a:p>
            <a:pPr lvl="0" rtl="0">
              <a:spcBef>
                <a:spcPts val="0"/>
              </a:spcBef>
              <a:buClr>
                <a:srgbClr val="000000"/>
              </a:buClr>
              <a:buSzPct val="100000"/>
              <a:buFont typeface="Arial"/>
              <a:buChar char="•"/>
            </a:pPr>
            <a:r>
              <a:rPr lang="fr-FR" dirty="0">
                <a:solidFill>
                  <a:srgbClr val="000000"/>
                </a:solidFill>
              </a:rPr>
              <a:t>MMF 3: Fan </a:t>
            </a:r>
            <a:r>
              <a:rPr lang="fr-FR" dirty="0" err="1">
                <a:solidFill>
                  <a:srgbClr val="000000"/>
                </a:solidFill>
              </a:rPr>
              <a:t>can</a:t>
            </a:r>
            <a:r>
              <a:rPr lang="fr-FR" dirty="0">
                <a:solidFill>
                  <a:srgbClr val="000000"/>
                </a:solidFill>
              </a:rPr>
              <a:t> </a:t>
            </a:r>
            <a:r>
              <a:rPr lang="fr-FR" dirty="0" err="1">
                <a:solidFill>
                  <a:srgbClr val="000000"/>
                </a:solidFill>
              </a:rPr>
              <a:t>add</a:t>
            </a:r>
            <a:r>
              <a:rPr lang="fr-FR" dirty="0">
                <a:solidFill>
                  <a:srgbClr val="000000"/>
                </a:solidFill>
              </a:rPr>
              <a:t> </a:t>
            </a:r>
            <a:r>
              <a:rPr lang="fr-FR" dirty="0" err="1">
                <a:solidFill>
                  <a:srgbClr val="000000"/>
                </a:solidFill>
              </a:rPr>
              <a:t>fasts</a:t>
            </a:r>
            <a:endParaRPr lang="fr-FR" dirty="0">
              <a:solidFill>
                <a:srgbClr val="000000"/>
              </a:solidFill>
            </a:endParaRPr>
          </a:p>
          <a:p>
            <a:pPr lvl="1" rtl="0">
              <a:spcBef>
                <a:spcPts val="0"/>
              </a:spcBef>
              <a:buClr>
                <a:srgbClr val="000000"/>
              </a:buClr>
              <a:buSzPct val="100000"/>
              <a:buFont typeface="Arial"/>
              <a:buChar char="•"/>
            </a:pPr>
            <a:r>
              <a:rPr lang="fr-FR" dirty="0">
                <a:solidFill>
                  <a:srgbClr val="000000"/>
                </a:solidFill>
              </a:rPr>
              <a:t>US 1: </a:t>
            </a:r>
            <a:r>
              <a:rPr lang="fr-FR" dirty="0" err="1">
                <a:solidFill>
                  <a:srgbClr val="000000"/>
                </a:solidFill>
              </a:rPr>
              <a:t>Add</a:t>
            </a:r>
            <a:r>
              <a:rPr lang="fr-FR" dirty="0">
                <a:solidFill>
                  <a:srgbClr val="000000"/>
                </a:solidFill>
              </a:rPr>
              <a:t> a </a:t>
            </a:r>
            <a:r>
              <a:rPr lang="fr-FR" dirty="0" err="1">
                <a:solidFill>
                  <a:srgbClr val="000000"/>
                </a:solidFill>
              </a:rPr>
              <a:t>fact</a:t>
            </a:r>
            <a:endParaRPr lang="fr-FR" dirty="0">
              <a:solidFill>
                <a:srgbClr val="000000"/>
              </a:solidFill>
            </a:endParaRPr>
          </a:p>
          <a:p>
            <a:pPr marL="0" lvl="0" indent="0" rtl="0">
              <a:spcBef>
                <a:spcPts val="0"/>
              </a:spcBef>
              <a:buNone/>
            </a:pPr>
            <a:endParaRPr sz="2400"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fr-FR"/>
              <a:t>Product vision</a:t>
            </a:r>
          </a:p>
        </p:txBody>
      </p:sp>
      <p:sp>
        <p:nvSpPr>
          <p:cNvPr id="135" name="Shape 135"/>
          <p:cNvSpPr txBox="1">
            <a:spLocks noGrp="1"/>
          </p:cNvSpPr>
          <p:nvPr>
            <p:ph type="body" idx="1"/>
          </p:nvPr>
        </p:nvSpPr>
        <p:spPr>
          <a:xfrm>
            <a:off x="838200" y="1636750"/>
            <a:ext cx="10515600" cy="4920600"/>
          </a:xfrm>
          <a:prstGeom prst="rect">
            <a:avLst/>
          </a:prstGeom>
        </p:spPr>
        <p:txBody>
          <a:bodyPr lIns="91425" tIns="91425" rIns="91425" bIns="91425" anchor="t" anchorCtr="0">
            <a:noAutofit/>
          </a:bodyPr>
          <a:lstStyle/>
          <a:p>
            <a:pPr lvl="0">
              <a:spcBef>
                <a:spcPts val="0"/>
              </a:spcBef>
              <a:buNone/>
            </a:pPr>
            <a:r>
              <a:rPr lang="fr-FR" b="1" dirty="0"/>
              <a:t>Slogan/</a:t>
            </a:r>
            <a:r>
              <a:rPr lang="fr-FR" b="1" dirty="0" err="1"/>
              <a:t>Motto</a:t>
            </a:r>
            <a:r>
              <a:rPr lang="fr-FR" b="1" dirty="0"/>
              <a:t>:  “</a:t>
            </a:r>
            <a:r>
              <a:rPr lang="fr-FR" b="1" dirty="0" err="1"/>
              <a:t>Welcome</a:t>
            </a:r>
            <a:r>
              <a:rPr lang="fr-FR" b="1" dirty="0"/>
              <a:t> on Music Fans</a:t>
            </a:r>
          </a:p>
          <a:p>
            <a:pPr lvl="0">
              <a:spcBef>
                <a:spcPts val="0"/>
              </a:spcBef>
              <a:buNone/>
            </a:pPr>
            <a:r>
              <a:rPr lang="fr-FR" b="1" dirty="0"/>
              <a:t>The </a:t>
            </a:r>
            <a:r>
              <a:rPr lang="fr-FR" b="1" dirty="0" err="1"/>
              <a:t>community</a:t>
            </a:r>
            <a:r>
              <a:rPr lang="fr-FR" b="1" dirty="0"/>
              <a:t> </a:t>
            </a:r>
            <a:r>
              <a:rPr lang="fr-FR" b="1" dirty="0" err="1"/>
              <a:t>where</a:t>
            </a:r>
            <a:r>
              <a:rPr lang="fr-FR" b="1" dirty="0"/>
              <a:t> </a:t>
            </a:r>
            <a:r>
              <a:rPr lang="fr-FR" b="1" dirty="0" err="1"/>
              <a:t>you</a:t>
            </a:r>
            <a:r>
              <a:rPr lang="fr-FR" b="1" dirty="0"/>
              <a:t> </a:t>
            </a:r>
            <a:r>
              <a:rPr lang="fr-FR" b="1" dirty="0" err="1"/>
              <a:t>can</a:t>
            </a:r>
            <a:r>
              <a:rPr lang="fr-FR" b="1" dirty="0"/>
              <a:t> </a:t>
            </a:r>
            <a:r>
              <a:rPr lang="fr-FR" b="1" dirty="0" err="1"/>
              <a:t>share</a:t>
            </a:r>
            <a:r>
              <a:rPr lang="fr-FR" b="1" dirty="0"/>
              <a:t> about </a:t>
            </a:r>
            <a:r>
              <a:rPr lang="fr-FR" b="1" dirty="0" err="1"/>
              <a:t>your</a:t>
            </a:r>
            <a:r>
              <a:rPr lang="fr-FR" b="1" dirty="0"/>
              <a:t> favorite </a:t>
            </a:r>
            <a:r>
              <a:rPr lang="fr-FR" b="1" dirty="0" err="1"/>
              <a:t>artists</a:t>
            </a:r>
            <a:r>
              <a:rPr lang="fr-FR" b="1" dirty="0"/>
              <a:t> and live </a:t>
            </a:r>
            <a:r>
              <a:rPr lang="fr-FR" b="1" dirty="0" err="1"/>
              <a:t>your</a:t>
            </a:r>
            <a:r>
              <a:rPr lang="fr-FR" b="1" dirty="0"/>
              <a:t> passion </a:t>
            </a:r>
            <a:r>
              <a:rPr lang="fr-FR" b="1" dirty="0" err="1"/>
              <a:t>fully</a:t>
            </a:r>
            <a:r>
              <a:rPr lang="fr-FR" b="1" dirty="0"/>
              <a:t>.”</a:t>
            </a:r>
          </a:p>
          <a:p>
            <a:pPr lvl="0">
              <a:spcBef>
                <a:spcPts val="0"/>
              </a:spcBef>
              <a:buNone/>
            </a:pPr>
            <a:endParaRPr dirty="0"/>
          </a:p>
          <a:p>
            <a:pPr lvl="0">
              <a:spcBef>
                <a:spcPts val="0"/>
              </a:spcBef>
              <a:buNone/>
            </a:pPr>
            <a:r>
              <a:rPr lang="fr-FR" sz="2400" dirty="0" err="1"/>
              <a:t>We</a:t>
            </a:r>
            <a:r>
              <a:rPr lang="fr-FR" sz="2400" dirty="0"/>
              <a:t> </a:t>
            </a:r>
            <a:r>
              <a:rPr lang="fr-FR" sz="2400" dirty="0" err="1"/>
              <a:t>believe</a:t>
            </a:r>
            <a:r>
              <a:rPr lang="fr-FR" sz="2400" dirty="0"/>
              <a:t> </a:t>
            </a:r>
            <a:r>
              <a:rPr lang="fr-FR" sz="2400" dirty="0" err="1"/>
              <a:t>that</a:t>
            </a:r>
            <a:r>
              <a:rPr lang="fr-FR" sz="2400" dirty="0"/>
              <a:t> music </a:t>
            </a:r>
            <a:r>
              <a:rPr lang="fr-FR" sz="2400" dirty="0" err="1"/>
              <a:t>is</a:t>
            </a:r>
            <a:r>
              <a:rPr lang="fr-FR" sz="2400" dirty="0"/>
              <a:t> a </a:t>
            </a:r>
            <a:r>
              <a:rPr lang="fr-FR" sz="2400" dirty="0" err="1"/>
              <a:t>great</a:t>
            </a:r>
            <a:r>
              <a:rPr lang="fr-FR" sz="2400" dirty="0"/>
              <a:t> unifier </a:t>
            </a:r>
            <a:r>
              <a:rPr lang="fr-FR" sz="2400" dirty="0" err="1"/>
              <a:t>which</a:t>
            </a:r>
            <a:r>
              <a:rPr lang="fr-FR" sz="2400" dirty="0"/>
              <a:t> </a:t>
            </a:r>
            <a:r>
              <a:rPr lang="fr-FR" sz="2400" dirty="0" err="1"/>
              <a:t>brings</a:t>
            </a:r>
            <a:r>
              <a:rPr lang="fr-FR" sz="2400" dirty="0"/>
              <a:t> </a:t>
            </a:r>
            <a:r>
              <a:rPr lang="fr-FR" sz="2400" dirty="0" err="1"/>
              <a:t>peace</a:t>
            </a:r>
            <a:r>
              <a:rPr lang="fr-FR" sz="2400" dirty="0"/>
              <a:t> and </a:t>
            </a:r>
            <a:r>
              <a:rPr lang="fr-FR" sz="2400" dirty="0" err="1"/>
              <a:t>happiness</a:t>
            </a:r>
            <a:r>
              <a:rPr lang="fr-FR" sz="2400" dirty="0"/>
              <a:t> to the World. </a:t>
            </a:r>
            <a:r>
              <a:rPr lang="fr-FR" sz="2400" dirty="0" err="1"/>
              <a:t>Therefore</a:t>
            </a:r>
            <a:r>
              <a:rPr lang="fr-FR" sz="2400" dirty="0"/>
              <a:t> </a:t>
            </a:r>
            <a:r>
              <a:rPr lang="fr-FR" sz="2400" dirty="0" err="1"/>
              <a:t>our</a:t>
            </a:r>
            <a:r>
              <a:rPr lang="fr-FR" sz="2400" dirty="0"/>
              <a:t> mission </a:t>
            </a:r>
            <a:r>
              <a:rPr lang="fr-FR" sz="2400" dirty="0" err="1"/>
              <a:t>is</a:t>
            </a:r>
            <a:r>
              <a:rPr lang="fr-FR" sz="2400" dirty="0"/>
              <a:t> to </a:t>
            </a:r>
            <a:r>
              <a:rPr lang="fr-FR" sz="2400" dirty="0" err="1"/>
              <a:t>enable</a:t>
            </a:r>
            <a:r>
              <a:rPr lang="fr-FR" sz="2400" dirty="0"/>
              <a:t> fans to </a:t>
            </a:r>
            <a:r>
              <a:rPr lang="fr-FR" sz="2400" dirty="0" err="1"/>
              <a:t>share</a:t>
            </a:r>
            <a:r>
              <a:rPr lang="fr-FR" sz="2400" dirty="0"/>
              <a:t> </a:t>
            </a:r>
            <a:r>
              <a:rPr lang="fr-FR" sz="2400" dirty="0" err="1"/>
              <a:t>together</a:t>
            </a:r>
            <a:r>
              <a:rPr lang="fr-FR" sz="2400" dirty="0"/>
              <a:t> and to live </a:t>
            </a:r>
            <a:r>
              <a:rPr lang="fr-FR" sz="2400" dirty="0" err="1"/>
              <a:t>their</a:t>
            </a:r>
            <a:r>
              <a:rPr lang="fr-FR" sz="2400" dirty="0"/>
              <a:t> passion for </a:t>
            </a:r>
            <a:r>
              <a:rPr lang="fr-FR" sz="2400" dirty="0" err="1"/>
              <a:t>their</a:t>
            </a:r>
            <a:r>
              <a:rPr lang="fr-FR" sz="2400" dirty="0"/>
              <a:t> favorite </a:t>
            </a:r>
            <a:r>
              <a:rPr lang="fr-FR" sz="2400" dirty="0" err="1"/>
              <a:t>artists</a:t>
            </a:r>
            <a:r>
              <a:rPr lang="fr-FR" sz="2400" dirty="0"/>
              <a:t> </a:t>
            </a:r>
            <a:r>
              <a:rPr lang="fr-FR" sz="2400" dirty="0" err="1"/>
              <a:t>fully</a:t>
            </a:r>
            <a:r>
              <a:rPr lang="fr-FR" sz="2400" dirty="0"/>
              <a:t>. </a:t>
            </a:r>
          </a:p>
          <a:p>
            <a:pPr lvl="0">
              <a:spcBef>
                <a:spcPts val="0"/>
              </a:spcBef>
              <a:buNone/>
            </a:pPr>
            <a:r>
              <a:rPr lang="fr-FR" sz="1800" dirty="0"/>
              <a:t>Note: This </a:t>
            </a:r>
            <a:r>
              <a:rPr lang="fr-FR" sz="1800" dirty="0" err="1"/>
              <a:t>community</a:t>
            </a:r>
            <a:r>
              <a:rPr lang="fr-FR" sz="1800" dirty="0"/>
              <a:t> </a:t>
            </a:r>
            <a:r>
              <a:rPr lang="fr-FR" sz="1800" dirty="0" err="1"/>
              <a:t>is</a:t>
            </a:r>
            <a:r>
              <a:rPr lang="fr-FR" sz="1800" dirty="0"/>
              <a:t> </a:t>
            </a:r>
            <a:r>
              <a:rPr lang="fr-FR" sz="1800" dirty="0" err="1"/>
              <a:t>very</a:t>
            </a:r>
            <a:r>
              <a:rPr lang="fr-FR" sz="1800" dirty="0"/>
              <a:t> </a:t>
            </a:r>
            <a:r>
              <a:rPr lang="fr-FR" sz="1800" dirty="0" err="1"/>
              <a:t>young</a:t>
            </a:r>
            <a:r>
              <a:rPr lang="fr-FR" sz="1800" dirty="0"/>
              <a:t> and as </a:t>
            </a:r>
            <a:r>
              <a:rPr lang="fr-FR" sz="1800" dirty="0" err="1"/>
              <a:t>any</a:t>
            </a:r>
            <a:r>
              <a:rPr lang="fr-FR" sz="1800" dirty="0"/>
              <a:t> </a:t>
            </a:r>
            <a:r>
              <a:rPr lang="fr-FR" sz="1800" dirty="0" err="1"/>
              <a:t>community</a:t>
            </a:r>
            <a:r>
              <a:rPr lang="fr-FR" sz="1800" dirty="0"/>
              <a:t> </a:t>
            </a:r>
            <a:r>
              <a:rPr lang="fr-FR" sz="1800" dirty="0" err="1"/>
              <a:t>it</a:t>
            </a:r>
            <a:r>
              <a:rPr lang="fr-FR" sz="1800" dirty="0"/>
              <a:t> </a:t>
            </a:r>
            <a:r>
              <a:rPr lang="fr-FR" sz="1800" dirty="0" err="1"/>
              <a:t>takes</a:t>
            </a:r>
            <a:r>
              <a:rPr lang="fr-FR" sz="1800" dirty="0"/>
              <a:t> time to </a:t>
            </a:r>
            <a:r>
              <a:rPr lang="fr-FR" sz="1800" dirty="0" err="1"/>
              <a:t>build</a:t>
            </a:r>
            <a:r>
              <a:rPr lang="fr-FR" sz="1800" dirty="0"/>
              <a:t> and </a:t>
            </a:r>
            <a:r>
              <a:rPr lang="fr-FR" sz="1800" dirty="0" err="1"/>
              <a:t>grow</a:t>
            </a:r>
            <a:r>
              <a:rPr lang="fr-FR" sz="1800" dirty="0"/>
              <a:t>. By </a:t>
            </a:r>
            <a:r>
              <a:rPr lang="fr-FR" sz="1800" dirty="0" err="1"/>
              <a:t>being</a:t>
            </a:r>
            <a:r>
              <a:rPr lang="fr-FR" sz="1800" dirty="0"/>
              <a:t> one of </a:t>
            </a:r>
            <a:r>
              <a:rPr lang="fr-FR" sz="1800" dirty="0" err="1"/>
              <a:t>our</a:t>
            </a:r>
            <a:r>
              <a:rPr lang="fr-FR" sz="1800" dirty="0"/>
              <a:t> </a:t>
            </a:r>
            <a:r>
              <a:rPr lang="fr-FR" sz="1800" dirty="0" err="1"/>
              <a:t>early</a:t>
            </a:r>
            <a:r>
              <a:rPr lang="fr-FR" sz="1800" dirty="0"/>
              <a:t> </a:t>
            </a:r>
            <a:r>
              <a:rPr lang="fr-FR" sz="1800" dirty="0" err="1"/>
              <a:t>adopters</a:t>
            </a:r>
            <a:r>
              <a:rPr lang="fr-FR" sz="1800" dirty="0"/>
              <a:t>, </a:t>
            </a:r>
            <a:r>
              <a:rPr lang="fr-FR" sz="1800" dirty="0" err="1"/>
              <a:t>you</a:t>
            </a:r>
            <a:r>
              <a:rPr lang="fr-FR" sz="1800" dirty="0"/>
              <a:t> </a:t>
            </a:r>
            <a:r>
              <a:rPr lang="fr-FR" sz="1800" dirty="0" err="1"/>
              <a:t>can</a:t>
            </a:r>
            <a:r>
              <a:rPr lang="fr-FR" sz="1800" dirty="0"/>
              <a:t> influence and </a:t>
            </a:r>
            <a:r>
              <a:rPr lang="fr-FR" sz="1800" dirty="0" err="1"/>
              <a:t>participate</a:t>
            </a:r>
            <a:r>
              <a:rPr lang="fr-FR" sz="1800" dirty="0"/>
              <a:t> to </a:t>
            </a:r>
            <a:r>
              <a:rPr lang="fr-FR" sz="1800" dirty="0" err="1"/>
              <a:t>this</a:t>
            </a:r>
            <a:r>
              <a:rPr lang="fr-FR" sz="1800" dirty="0"/>
              <a:t> </a:t>
            </a:r>
            <a:r>
              <a:rPr lang="fr-FR" sz="1800" dirty="0" err="1"/>
              <a:t>wonderful</a:t>
            </a:r>
            <a:r>
              <a:rPr lang="fr-FR" sz="1800" dirty="0"/>
              <a:t> </a:t>
            </a:r>
            <a:r>
              <a:rPr lang="fr-FR" sz="1800" dirty="0" err="1"/>
              <a:t>journey</a:t>
            </a:r>
            <a:r>
              <a:rPr lang="fr-FR" sz="1800" dirty="0"/>
              <a:t>. </a:t>
            </a:r>
            <a:r>
              <a:rPr lang="fr-FR" sz="1800" dirty="0" err="1"/>
              <a:t>We’ll</a:t>
            </a:r>
            <a:r>
              <a:rPr lang="fr-FR" sz="1800" dirty="0"/>
              <a:t> </a:t>
            </a:r>
            <a:r>
              <a:rPr lang="fr-FR" sz="1800" dirty="0" err="1"/>
              <a:t>inform</a:t>
            </a:r>
            <a:r>
              <a:rPr lang="fr-FR" sz="1800" dirty="0"/>
              <a:t> </a:t>
            </a:r>
            <a:r>
              <a:rPr lang="fr-FR" sz="1800" dirty="0" err="1"/>
              <a:t>you</a:t>
            </a:r>
            <a:r>
              <a:rPr lang="fr-FR" sz="1800" dirty="0"/>
              <a:t> </a:t>
            </a:r>
            <a:r>
              <a:rPr lang="fr-FR" sz="1800" dirty="0" err="1"/>
              <a:t>regularly</a:t>
            </a:r>
            <a:r>
              <a:rPr lang="fr-FR" sz="1800" dirty="0"/>
              <a:t> on the progression of the </a:t>
            </a:r>
            <a:r>
              <a:rPr lang="fr-FR" sz="1800" dirty="0" err="1"/>
              <a:t>community</a:t>
            </a:r>
            <a:r>
              <a:rPr lang="fr-FR" sz="1800" dirty="0"/>
              <a:t> and </a:t>
            </a:r>
            <a:r>
              <a:rPr lang="fr-FR" sz="1800" dirty="0" err="1"/>
              <a:t>we</a:t>
            </a:r>
            <a:r>
              <a:rPr lang="fr-FR" sz="1800" dirty="0"/>
              <a:t> </a:t>
            </a:r>
            <a:r>
              <a:rPr lang="fr-FR" sz="1800" dirty="0" err="1"/>
              <a:t>will</a:t>
            </a:r>
            <a:r>
              <a:rPr lang="fr-FR" sz="1800" dirty="0"/>
              <a:t> </a:t>
            </a:r>
            <a:r>
              <a:rPr lang="fr-FR" sz="1800" dirty="0" err="1"/>
              <a:t>always</a:t>
            </a:r>
            <a:r>
              <a:rPr lang="fr-FR" sz="1800" dirty="0"/>
              <a:t> value </a:t>
            </a:r>
            <a:r>
              <a:rPr lang="fr-FR" sz="1800" dirty="0" err="1"/>
              <a:t>your</a:t>
            </a:r>
            <a:r>
              <a:rPr lang="fr-FR" sz="1800" dirty="0"/>
              <a:t> opinion.</a:t>
            </a:r>
          </a:p>
          <a:p>
            <a:pPr lvl="0">
              <a:spcBef>
                <a:spcPts val="0"/>
              </a:spcBef>
              <a:buNone/>
            </a:pPr>
            <a:endParaRPr sz="1800" dirty="0"/>
          </a:p>
          <a:p>
            <a:pPr lvl="0">
              <a:spcBef>
                <a:spcPts val="0"/>
              </a:spcBef>
              <a:buNone/>
            </a:pPr>
            <a:r>
              <a:rPr lang="fr-FR" sz="1800" dirty="0"/>
              <a:t>Note: </a:t>
            </a:r>
            <a:r>
              <a:rPr lang="fr-FR" sz="1800" dirty="0" err="1"/>
              <a:t>this</a:t>
            </a:r>
            <a:r>
              <a:rPr lang="fr-FR" sz="1800" dirty="0"/>
              <a:t> slogan </a:t>
            </a:r>
            <a:r>
              <a:rPr lang="fr-FR" sz="1800" dirty="0" err="1"/>
              <a:t>is</a:t>
            </a:r>
            <a:r>
              <a:rPr lang="fr-FR" sz="1800" dirty="0"/>
              <a:t> not set in stone. It </a:t>
            </a:r>
            <a:r>
              <a:rPr lang="fr-FR" sz="1800" dirty="0" err="1"/>
              <a:t>should</a:t>
            </a:r>
            <a:r>
              <a:rPr lang="fr-FR" sz="1800" dirty="0"/>
              <a:t> </a:t>
            </a:r>
            <a:r>
              <a:rPr lang="fr-FR" sz="1800" dirty="0" err="1"/>
              <a:t>evolve</a:t>
            </a:r>
            <a:r>
              <a:rPr lang="fr-FR" sz="1800" dirty="0"/>
              <a:t> and </a:t>
            </a:r>
            <a:r>
              <a:rPr lang="fr-FR" sz="1800" dirty="0" err="1"/>
              <a:t>follow</a:t>
            </a:r>
            <a:r>
              <a:rPr lang="fr-FR" sz="1800" dirty="0"/>
              <a:t> the direction of the </a:t>
            </a:r>
            <a:r>
              <a:rPr lang="fr-FR" sz="1800" dirty="0" err="1"/>
              <a:t>project</a:t>
            </a:r>
            <a:r>
              <a:rPr lang="fr-FR" sz="1800" dirty="0"/>
              <a:t> and </a:t>
            </a:r>
            <a:r>
              <a:rPr lang="fr-FR" sz="1800" dirty="0" err="1"/>
              <a:t>be</a:t>
            </a:r>
            <a:r>
              <a:rPr lang="fr-FR" sz="1800" dirty="0"/>
              <a:t> </a:t>
            </a:r>
            <a:r>
              <a:rPr lang="fr-FR" sz="1800" dirty="0" err="1"/>
              <a:t>perfected</a:t>
            </a:r>
            <a:endParaRPr lang="fr-F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fr-FR"/>
              <a:t>BDD</a:t>
            </a:r>
            <a:r>
              <a:rPr lang="fr-FR" sz="4400" b="0" i="0" u="none" strike="noStrike" cap="none">
                <a:solidFill>
                  <a:schemeClr val="dk1"/>
                </a:solidFill>
                <a:latin typeface="Calibri"/>
                <a:ea typeface="Calibri"/>
                <a:cs typeface="Calibri"/>
                <a:sym typeface="Calibri"/>
              </a:rPr>
              <a:t>: MMF 1 - Visitor’s Browsing (</a:t>
            </a:r>
            <a:r>
              <a:rPr lang="fr-FR"/>
              <a:t>1/2</a:t>
            </a:r>
            <a:r>
              <a:rPr lang="fr-FR" sz="4400" b="0" i="0" u="none" strike="noStrike" cap="none">
                <a:solidFill>
                  <a:schemeClr val="dk1"/>
                </a:solidFill>
                <a:latin typeface="Calibri"/>
                <a:ea typeface="Calibri"/>
                <a:cs typeface="Calibri"/>
                <a:sym typeface="Calibri"/>
              </a:rPr>
              <a:t>)</a:t>
            </a:r>
          </a:p>
        </p:txBody>
      </p:sp>
      <p:sp>
        <p:nvSpPr>
          <p:cNvPr id="141" name="Shape 14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marR="0" lvl="0" indent="0" algn="l" rtl="0">
              <a:lnSpc>
                <a:spcPct val="90000"/>
              </a:lnSpc>
              <a:spcBef>
                <a:spcPts val="1000"/>
              </a:spcBef>
              <a:spcAft>
                <a:spcPts val="0"/>
              </a:spcAft>
              <a:buNone/>
            </a:pPr>
            <a:endParaRPr dirty="0"/>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p:txBody>
      </p:sp>
      <p:sp>
        <p:nvSpPr>
          <p:cNvPr id="142" name="Shape 142"/>
          <p:cNvSpPr/>
          <p:nvPr/>
        </p:nvSpPr>
        <p:spPr>
          <a:xfrm>
            <a:off x="838200" y="1854450"/>
            <a:ext cx="8518800" cy="4777200"/>
          </a:xfrm>
          <a:prstGeom prst="rect">
            <a:avLst/>
          </a:prstGeom>
          <a:solidFill>
            <a:srgbClr val="2B2B2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CC7832"/>
              </a:buClr>
              <a:buSzPct val="25000"/>
              <a:buFont typeface="Courier New"/>
              <a:buNone/>
            </a:pPr>
            <a:r>
              <a:rPr lang="fr-FR" sz="1800" b="1" i="0" u="none" strike="noStrike" cap="none" dirty="0" err="1">
                <a:solidFill>
                  <a:srgbClr val="CC7832"/>
                </a:solidFill>
                <a:latin typeface="Courier New"/>
                <a:ea typeface="Courier New"/>
                <a:cs typeface="Courier New"/>
                <a:sym typeface="Courier New"/>
              </a:rPr>
              <a:t>Feature</a:t>
            </a:r>
            <a:r>
              <a:rPr lang="fr-FR" sz="1800" b="1" i="0" u="none" strike="noStrike" cap="none" dirty="0">
                <a:solidFill>
                  <a:srgbClr val="CC7832"/>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Visitor's</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Browsing</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artist</a:t>
            </a:r>
            <a:r>
              <a:rPr lang="fr-FR" sz="1800" dirty="0" err="1">
                <a:solidFill>
                  <a:srgbClr val="A9B7C6"/>
                </a:solidFill>
                <a:latin typeface="Courier New"/>
                <a:ea typeface="Courier New"/>
                <a:cs typeface="Courier New"/>
                <a:sym typeface="Courier New"/>
              </a:rPr>
              <a:t>’s</a:t>
            </a:r>
            <a:r>
              <a:rPr lang="fr-FR" sz="1800" dirty="0">
                <a:solidFill>
                  <a:srgbClr val="A9B7C6"/>
                </a:solidFill>
                <a:latin typeface="Courier New"/>
                <a:ea typeface="Courier New"/>
                <a:cs typeface="Courier New"/>
                <a:sym typeface="Courier New"/>
              </a:rPr>
              <a:t> page</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As a </a:t>
            </a:r>
            <a:r>
              <a:rPr lang="fr-FR" sz="1800" b="0" i="0" u="none" strike="noStrike" cap="none" dirty="0" err="1">
                <a:solidFill>
                  <a:srgbClr val="A9B7C6"/>
                </a:solidFill>
                <a:latin typeface="Courier New"/>
                <a:ea typeface="Courier New"/>
                <a:cs typeface="Courier New"/>
                <a:sym typeface="Courier New"/>
              </a:rPr>
              <a:t>Visitor</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In </a:t>
            </a:r>
            <a:r>
              <a:rPr lang="fr-FR" sz="1800" b="0" i="0" u="none" strike="noStrike" cap="none" dirty="0" err="1">
                <a:solidFill>
                  <a:srgbClr val="A9B7C6"/>
                </a:solidFill>
                <a:latin typeface="Courier New"/>
                <a:ea typeface="Courier New"/>
                <a:cs typeface="Courier New"/>
                <a:sym typeface="Courier New"/>
              </a:rPr>
              <a:t>order</a:t>
            </a:r>
            <a:r>
              <a:rPr lang="fr-FR" sz="1800" b="0" i="0" u="none" strike="noStrike" cap="none" dirty="0">
                <a:solidFill>
                  <a:srgbClr val="A9B7C6"/>
                </a:solidFill>
                <a:latin typeface="Courier New"/>
                <a:ea typeface="Courier New"/>
                <a:cs typeface="Courier New"/>
                <a:sym typeface="Courier New"/>
              </a:rPr>
              <a:t> to </a:t>
            </a:r>
            <a:r>
              <a:rPr lang="fr-FR" sz="1800" dirty="0">
                <a:solidFill>
                  <a:srgbClr val="A9B7C6"/>
                </a:solidFill>
                <a:latin typeface="Courier New"/>
                <a:ea typeface="Courier New"/>
                <a:cs typeface="Courier New"/>
                <a:sym typeface="Courier New"/>
              </a:rPr>
              <a:t>know more </a:t>
            </a:r>
            <a:r>
              <a:rPr lang="fr-FR" sz="1800" b="0" i="0" u="none" strike="noStrike" cap="none" dirty="0">
                <a:solidFill>
                  <a:srgbClr val="A9B7C6"/>
                </a:solidFill>
                <a:latin typeface="Courier New"/>
                <a:ea typeface="Courier New"/>
                <a:cs typeface="Courier New"/>
                <a:sym typeface="Courier New"/>
              </a:rPr>
              <a:t>about an </a:t>
            </a:r>
            <a:r>
              <a:rPr lang="fr-FR" sz="1800" b="0" i="0" u="none" strike="noStrike" cap="none" dirty="0" err="1">
                <a:solidFill>
                  <a:srgbClr val="A9B7C6"/>
                </a:solidFill>
                <a:latin typeface="Courier New"/>
                <a:ea typeface="Courier New"/>
                <a:cs typeface="Courier New"/>
                <a:sym typeface="Courier New"/>
              </a:rPr>
              <a:t>Artist</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I </a:t>
            </a:r>
            <a:r>
              <a:rPr lang="fr-FR" sz="1800" b="0" i="0" u="none" strike="noStrike" cap="none" dirty="0" err="1">
                <a:solidFill>
                  <a:srgbClr val="A9B7C6"/>
                </a:solidFill>
                <a:latin typeface="Courier New"/>
                <a:ea typeface="Courier New"/>
                <a:cs typeface="Courier New"/>
                <a:sym typeface="Courier New"/>
              </a:rPr>
              <a:t>should</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be</a:t>
            </a:r>
            <a:r>
              <a:rPr lang="fr-FR" sz="1800" b="0" i="0" u="none" strike="noStrike" cap="none" dirty="0">
                <a:solidFill>
                  <a:srgbClr val="A9B7C6"/>
                </a:solidFill>
                <a:latin typeface="Courier New"/>
                <a:ea typeface="Courier New"/>
                <a:cs typeface="Courier New"/>
                <a:sym typeface="Courier New"/>
              </a:rPr>
              <a:t> able to </a:t>
            </a:r>
            <a:r>
              <a:rPr lang="fr-FR" sz="1800" dirty="0" err="1">
                <a:solidFill>
                  <a:srgbClr val="A9B7C6"/>
                </a:solidFill>
                <a:latin typeface="Courier New"/>
                <a:ea typeface="Courier New"/>
                <a:cs typeface="Courier New"/>
                <a:sym typeface="Courier New"/>
              </a:rPr>
              <a:t>view</a:t>
            </a:r>
            <a:r>
              <a:rPr lang="fr-FR" sz="1800" dirty="0">
                <a:solidFill>
                  <a:srgbClr val="A9B7C6"/>
                </a:solidFill>
                <a:latin typeface="Courier New"/>
                <a:ea typeface="Courier New"/>
                <a:cs typeface="Courier New"/>
                <a:sym typeface="Courier New"/>
              </a:rPr>
              <a:t> the </a:t>
            </a:r>
            <a:r>
              <a:rPr lang="fr-FR" sz="1800" dirty="0" err="1">
                <a:solidFill>
                  <a:srgbClr val="A9B7C6"/>
                </a:solidFill>
                <a:latin typeface="Courier New"/>
                <a:ea typeface="Courier New"/>
                <a:cs typeface="Courier New"/>
                <a:sym typeface="Courier New"/>
              </a:rPr>
              <a:t>artist’s</a:t>
            </a:r>
            <a:r>
              <a:rPr lang="fr-FR" sz="1800" dirty="0">
                <a:solidFill>
                  <a:srgbClr val="A9B7C6"/>
                </a:solidFill>
                <a:latin typeface="Courier New"/>
                <a:ea typeface="Courier New"/>
                <a:cs typeface="Courier New"/>
                <a:sym typeface="Courier New"/>
              </a:rPr>
              <a:t> page</a:t>
            </a:r>
            <a:br>
              <a:rPr lang="fr-FR" sz="1800" b="0" i="0" u="none" strike="noStrike" cap="none" dirty="0">
                <a:solidFill>
                  <a:srgbClr val="A9B7C6"/>
                </a:solidFill>
                <a:latin typeface="Courier New"/>
                <a:ea typeface="Courier New"/>
                <a:cs typeface="Courier New"/>
                <a:sym typeface="Courier New"/>
              </a:rPr>
            </a:b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a:solidFill>
                  <a:srgbClr val="CC7832"/>
                </a:solidFill>
                <a:latin typeface="Courier New"/>
                <a:ea typeface="Courier New"/>
                <a:cs typeface="Courier New"/>
                <a:sym typeface="Courier New"/>
              </a:rPr>
              <a:t>Scenario: </a:t>
            </a:r>
            <a:r>
              <a:rPr lang="fr-FR" sz="1800" b="0" i="0" u="none" strike="noStrike" cap="none" dirty="0" err="1">
                <a:solidFill>
                  <a:srgbClr val="A9B7C6"/>
                </a:solidFill>
                <a:latin typeface="Courier New"/>
                <a:ea typeface="Courier New"/>
                <a:cs typeface="Courier New"/>
                <a:sym typeface="Courier New"/>
              </a:rPr>
              <a:t>Get</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artist</a:t>
            </a:r>
            <a:r>
              <a:rPr lang="fr-FR" sz="1800" b="0" i="0" u="none" strike="noStrike" cap="none" dirty="0">
                <a:solidFill>
                  <a:srgbClr val="A9B7C6"/>
                </a:solidFill>
                <a:latin typeface="Courier New"/>
                <a:ea typeface="Courier New"/>
                <a:cs typeface="Courier New"/>
                <a:sym typeface="Courier New"/>
              </a:rPr>
              <a:t> info</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err="1">
                <a:solidFill>
                  <a:srgbClr val="CC7832"/>
                </a:solidFill>
                <a:latin typeface="Courier New"/>
                <a:ea typeface="Courier New"/>
                <a:cs typeface="Courier New"/>
                <a:sym typeface="Courier New"/>
              </a:rPr>
              <a:t>Given</a:t>
            </a:r>
            <a:r>
              <a:rPr lang="fr-FR" sz="1800" b="1" i="0" u="none" strike="noStrike" cap="none" dirty="0">
                <a:solidFill>
                  <a:srgbClr val="CC7832"/>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Visitor</a:t>
            </a:r>
            <a:r>
              <a:rPr lang="fr-FR" sz="1800" b="0" i="0" u="none" strike="noStrike" cap="none" dirty="0">
                <a:solidFill>
                  <a:srgbClr val="A9B7C6"/>
                </a:solidFill>
                <a:latin typeface="Courier New"/>
                <a:ea typeface="Courier New"/>
                <a:cs typeface="Courier New"/>
                <a:sym typeface="Courier New"/>
              </a:rPr>
              <a:t> </a:t>
            </a:r>
            <a:r>
              <a:rPr lang="fr-FR" sz="1800" dirty="0">
                <a:solidFill>
                  <a:srgbClr val="A9B7C6"/>
                </a:solidFill>
                <a:latin typeface="Courier New"/>
                <a:ea typeface="Courier New"/>
                <a:cs typeface="Courier New"/>
                <a:sym typeface="Courier New"/>
              </a:rPr>
              <a:t>on the </a:t>
            </a:r>
            <a:r>
              <a:rPr lang="fr-FR" sz="1800" dirty="0" err="1">
                <a:solidFill>
                  <a:srgbClr val="A9B7C6"/>
                </a:solidFill>
                <a:latin typeface="Courier New"/>
                <a:ea typeface="Courier New"/>
                <a:cs typeface="Courier New"/>
                <a:sym typeface="Courier New"/>
              </a:rPr>
              <a:t>platform</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err="1">
                <a:solidFill>
                  <a:srgbClr val="CC7832"/>
                </a:solidFill>
                <a:latin typeface="Courier New"/>
                <a:ea typeface="Courier New"/>
                <a:cs typeface="Courier New"/>
                <a:sym typeface="Courier New"/>
              </a:rPr>
              <a:t>When</a:t>
            </a:r>
            <a:r>
              <a:rPr lang="fr-FR" sz="1800" b="1" i="0" u="none" strike="noStrike" cap="none" dirty="0">
                <a:solidFill>
                  <a:srgbClr val="CC7832"/>
                </a:solidFill>
                <a:latin typeface="Courier New"/>
                <a:ea typeface="Courier New"/>
                <a:cs typeface="Courier New"/>
                <a:sym typeface="Courier New"/>
              </a:rPr>
              <a:t> </a:t>
            </a:r>
            <a:r>
              <a:rPr lang="fr-FR" sz="1800" b="0" i="0" u="none" strike="noStrike" cap="none" dirty="0">
                <a:solidFill>
                  <a:srgbClr val="A9B7C6"/>
                </a:solidFill>
                <a:latin typeface="Courier New"/>
                <a:ea typeface="Courier New"/>
                <a:cs typeface="Courier New"/>
                <a:sym typeface="Courier New"/>
              </a:rPr>
              <a:t>He selects an </a:t>
            </a:r>
            <a:r>
              <a:rPr lang="fr-FR" sz="1800" b="0" i="0" u="none" strike="noStrike" cap="none" dirty="0" err="1">
                <a:solidFill>
                  <a:srgbClr val="A9B7C6"/>
                </a:solidFill>
                <a:latin typeface="Courier New"/>
                <a:ea typeface="Courier New"/>
                <a:cs typeface="Courier New"/>
                <a:sym typeface="Courier New"/>
              </a:rPr>
              <a:t>artist</a:t>
            </a:r>
            <a:br>
              <a:rPr lang="fr-FR" sz="1800" b="0" i="0" u="none" strike="noStrike" cap="none" dirty="0">
                <a:solidFill>
                  <a:srgbClr val="A9B7C6"/>
                </a:solidFill>
                <a:latin typeface="Courier New"/>
                <a:ea typeface="Courier New"/>
                <a:cs typeface="Courier New"/>
                <a:sym typeface="Courier New"/>
              </a:rPr>
            </a:br>
            <a:r>
              <a:rPr lang="fr-FR" sz="1800" b="0" i="0" u="none" strike="noStrike" cap="none" dirty="0">
                <a:solidFill>
                  <a:srgbClr val="A9B7C6"/>
                </a:solidFill>
                <a:latin typeface="Courier New"/>
                <a:ea typeface="Courier New"/>
                <a:cs typeface="Courier New"/>
                <a:sym typeface="Courier New"/>
              </a:rPr>
              <a:t>    </a:t>
            </a:r>
            <a:r>
              <a:rPr lang="fr-FR" sz="1800" b="1" i="0" u="none" strike="noStrike" cap="none" dirty="0" err="1">
                <a:solidFill>
                  <a:srgbClr val="CC7832"/>
                </a:solidFill>
                <a:latin typeface="Courier New"/>
                <a:ea typeface="Courier New"/>
                <a:cs typeface="Courier New"/>
                <a:sym typeface="Courier New"/>
              </a:rPr>
              <a:t>Then</a:t>
            </a:r>
            <a:r>
              <a:rPr lang="fr-FR" sz="1800" b="1" i="0" u="none" strike="noStrike" cap="none" dirty="0">
                <a:solidFill>
                  <a:srgbClr val="CC7832"/>
                </a:solidFill>
                <a:latin typeface="Courier New"/>
                <a:ea typeface="Courier New"/>
                <a:cs typeface="Courier New"/>
                <a:sym typeface="Courier New"/>
              </a:rPr>
              <a:t> </a:t>
            </a:r>
            <a:r>
              <a:rPr lang="fr-FR" sz="1800" b="0" i="0" u="none" strike="noStrike" cap="none" dirty="0">
                <a:solidFill>
                  <a:srgbClr val="A9B7C6"/>
                </a:solidFill>
                <a:latin typeface="Courier New"/>
                <a:ea typeface="Courier New"/>
                <a:cs typeface="Courier New"/>
                <a:sym typeface="Courier New"/>
              </a:rPr>
              <a:t>He </a:t>
            </a:r>
            <a:r>
              <a:rPr lang="fr-FR" sz="1800" b="0" i="0" u="none" strike="noStrike" cap="none" dirty="0" err="1">
                <a:solidFill>
                  <a:srgbClr val="A9B7C6"/>
                </a:solidFill>
                <a:latin typeface="Courier New"/>
                <a:ea typeface="Courier New"/>
                <a:cs typeface="Courier New"/>
                <a:sym typeface="Courier New"/>
              </a:rPr>
              <a:t>should</a:t>
            </a:r>
            <a:r>
              <a:rPr lang="fr-FR" sz="1800" b="0" i="0" u="none" strike="noStrike" cap="none" dirty="0">
                <a:solidFill>
                  <a:srgbClr val="A9B7C6"/>
                </a:solidFill>
                <a:latin typeface="Courier New"/>
                <a:ea typeface="Courier New"/>
                <a:cs typeface="Courier New"/>
                <a:sym typeface="Courier New"/>
              </a:rPr>
              <a:t> </a:t>
            </a:r>
            <a:r>
              <a:rPr lang="fr-FR" sz="1800" b="0" i="0" u="none" strike="noStrike" cap="none" dirty="0" err="1">
                <a:solidFill>
                  <a:srgbClr val="A9B7C6"/>
                </a:solidFill>
                <a:latin typeface="Courier New"/>
                <a:ea typeface="Courier New"/>
                <a:cs typeface="Courier New"/>
                <a:sym typeface="Courier New"/>
              </a:rPr>
              <a:t>be</a:t>
            </a:r>
            <a:r>
              <a:rPr lang="fr-FR" sz="1800" b="0" i="0" u="none" strike="noStrike" cap="none" dirty="0">
                <a:solidFill>
                  <a:srgbClr val="A9B7C6"/>
                </a:solidFill>
                <a:latin typeface="Courier New"/>
                <a:ea typeface="Courier New"/>
                <a:cs typeface="Courier New"/>
                <a:sym typeface="Courier New"/>
              </a:rPr>
              <a:t> able to </a:t>
            </a:r>
            <a:r>
              <a:rPr lang="fr-FR" sz="1800" dirty="0" err="1">
                <a:solidFill>
                  <a:srgbClr val="A9B7C6"/>
                </a:solidFill>
                <a:latin typeface="Courier New"/>
                <a:ea typeface="Courier New"/>
                <a:cs typeface="Courier New"/>
                <a:sym typeface="Courier New"/>
              </a:rPr>
              <a:t>access</a:t>
            </a:r>
            <a:r>
              <a:rPr lang="fr-FR" sz="1800" dirty="0">
                <a:solidFill>
                  <a:srgbClr val="A9B7C6"/>
                </a:solidFill>
                <a:latin typeface="Courier New"/>
                <a:ea typeface="Courier New"/>
                <a:cs typeface="Courier New"/>
                <a:sym typeface="Courier New"/>
              </a:rPr>
              <a:t> the </a:t>
            </a:r>
            <a:r>
              <a:rPr lang="fr-FR" sz="1800" dirty="0" err="1">
                <a:solidFill>
                  <a:srgbClr val="A9B7C6"/>
                </a:solidFill>
                <a:latin typeface="Courier New"/>
                <a:ea typeface="Courier New"/>
                <a:cs typeface="Courier New"/>
                <a:sym typeface="Courier New"/>
              </a:rPr>
              <a:t>artist’s</a:t>
            </a:r>
            <a:r>
              <a:rPr lang="fr-FR" sz="1800" dirty="0">
                <a:solidFill>
                  <a:srgbClr val="A9B7C6"/>
                </a:solidFill>
                <a:latin typeface="Courier New"/>
                <a:ea typeface="Courier New"/>
                <a:cs typeface="Courier New"/>
                <a:sym typeface="Courier New"/>
              </a:rPr>
              <a:t> infos</a:t>
            </a:r>
          </a:p>
          <a:p>
            <a:pPr marL="0" marR="0" lvl="0" indent="457200" algn="l" rtl="0">
              <a:lnSpc>
                <a:spcPct val="100000"/>
              </a:lnSpc>
              <a:spcBef>
                <a:spcPts val="0"/>
              </a:spcBef>
              <a:spcAft>
                <a:spcPts val="0"/>
              </a:spcAft>
              <a:buClr>
                <a:srgbClr val="CC7832"/>
              </a:buClr>
              <a:buSzPct val="25000"/>
              <a:buFont typeface="Courier New"/>
              <a:buNone/>
            </a:pPr>
            <a:r>
              <a:rPr lang="fr-FR" sz="1800" dirty="0">
                <a:solidFill>
                  <a:srgbClr val="A9B7C6"/>
                </a:solidFill>
                <a:latin typeface="Courier New"/>
                <a:ea typeface="Courier New"/>
                <a:cs typeface="Courier New"/>
                <a:sym typeface="Courier New"/>
              </a:rPr>
              <a:t> </a:t>
            </a:r>
            <a:r>
              <a:rPr lang="fr-FR" sz="1800" b="1" dirty="0">
                <a:solidFill>
                  <a:srgbClr val="CC7832"/>
                </a:solidFill>
                <a:latin typeface="Courier New"/>
                <a:ea typeface="Courier New"/>
                <a:cs typeface="Courier New"/>
                <a:sym typeface="Courier New"/>
              </a:rPr>
              <a:t>And </a:t>
            </a:r>
            <a:r>
              <a:rPr lang="fr-FR" sz="1800" dirty="0" err="1">
                <a:solidFill>
                  <a:srgbClr val="A9B7C6"/>
                </a:solidFill>
                <a:latin typeface="Courier New"/>
                <a:ea typeface="Courier New"/>
                <a:cs typeface="Courier New"/>
                <a:sym typeface="Courier New"/>
              </a:rPr>
              <a:t>View</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his</a:t>
            </a:r>
            <a:r>
              <a:rPr lang="fr-FR" sz="1800" dirty="0">
                <a:solidFill>
                  <a:srgbClr val="A9B7C6"/>
                </a:solidFill>
                <a:latin typeface="Courier New"/>
                <a:ea typeface="Courier New"/>
                <a:cs typeface="Courier New"/>
                <a:sym typeface="Courier New"/>
              </a:rPr>
              <a:t> </a:t>
            </a:r>
            <a:r>
              <a:rPr lang="fr-FR" sz="1800" b="1" dirty="0">
                <a:solidFill>
                  <a:srgbClr val="A9B7C6"/>
                </a:solidFill>
                <a:latin typeface="Courier New"/>
                <a:ea typeface="Courier New"/>
                <a:cs typeface="Courier New"/>
                <a:sym typeface="Courier New"/>
              </a:rPr>
              <a:t>profile</a:t>
            </a:r>
          </a:p>
          <a:p>
            <a:pPr marL="0" marR="0" lvl="0" indent="457200" algn="l" rtl="0">
              <a:lnSpc>
                <a:spcPct val="100000"/>
              </a:lnSpc>
              <a:spcBef>
                <a:spcPts val="0"/>
              </a:spcBef>
              <a:spcAft>
                <a:spcPts val="0"/>
              </a:spcAft>
              <a:buClr>
                <a:srgbClr val="CC7832"/>
              </a:buClr>
              <a:buFont typeface="Courier New"/>
              <a:buNone/>
            </a:pPr>
            <a:endParaRPr sz="1800" dirty="0">
              <a:solidFill>
                <a:srgbClr val="A9B7C6"/>
              </a:solidFill>
              <a:latin typeface="Courier New"/>
              <a:ea typeface="Courier New"/>
              <a:cs typeface="Courier New"/>
              <a:sym typeface="Courier New"/>
            </a:endParaRPr>
          </a:p>
          <a:p>
            <a:pPr lvl="0" indent="457200" rtl="0">
              <a:spcBef>
                <a:spcPts val="0"/>
              </a:spcBef>
              <a:buClr>
                <a:srgbClr val="CC7832"/>
              </a:buClr>
              <a:buSzPct val="25000"/>
              <a:buFont typeface="Courier New"/>
              <a:buNone/>
            </a:pPr>
            <a:r>
              <a:rPr lang="fr-FR" sz="1800" b="1" dirty="0">
                <a:solidFill>
                  <a:srgbClr val="A9B7C6"/>
                </a:solidFill>
                <a:latin typeface="Courier New"/>
                <a:ea typeface="Courier New"/>
                <a:cs typeface="Courier New"/>
                <a:sym typeface="Courier New"/>
              </a:rPr>
              <a:t>profile: </a:t>
            </a:r>
            <a:r>
              <a:rPr lang="fr-FR" sz="1800" u="sng" dirty="0" err="1">
                <a:solidFill>
                  <a:srgbClr val="A9B7C6"/>
                </a:solidFill>
                <a:latin typeface="Courier New"/>
                <a:ea typeface="Courier New"/>
                <a:cs typeface="Courier New"/>
                <a:sym typeface="Courier New"/>
              </a:rPr>
              <a:t>Fullname</a:t>
            </a:r>
            <a:r>
              <a:rPr lang="fr-FR" sz="1800" dirty="0">
                <a:solidFill>
                  <a:srgbClr val="A9B7C6"/>
                </a:solidFill>
                <a:latin typeface="Courier New"/>
                <a:ea typeface="Courier New"/>
                <a:cs typeface="Courier New"/>
                <a:sym typeface="Courier New"/>
              </a:rPr>
              <a:t> / </a:t>
            </a:r>
            <a:r>
              <a:rPr lang="fr-FR" sz="1800" u="sng" dirty="0">
                <a:solidFill>
                  <a:srgbClr val="A9B7C6"/>
                </a:solidFill>
                <a:latin typeface="Courier New"/>
                <a:ea typeface="Courier New"/>
                <a:cs typeface="Courier New"/>
                <a:sym typeface="Courier New"/>
              </a:rPr>
              <a:t>Main </a:t>
            </a:r>
            <a:r>
              <a:rPr lang="fr-FR" sz="1800" u="sng" dirty="0" err="1">
                <a:solidFill>
                  <a:srgbClr val="A9B7C6"/>
                </a:solidFill>
                <a:latin typeface="Courier New"/>
                <a:ea typeface="Courier New"/>
                <a:cs typeface="Courier New"/>
                <a:sym typeface="Courier New"/>
              </a:rPr>
              <a:t>picture</a:t>
            </a:r>
            <a:r>
              <a:rPr lang="fr-FR" sz="1800" dirty="0">
                <a:solidFill>
                  <a:srgbClr val="A9B7C6"/>
                </a:solidFill>
                <a:latin typeface="Courier New"/>
                <a:ea typeface="Courier New"/>
                <a:cs typeface="Courier New"/>
                <a:sym typeface="Courier New"/>
              </a:rPr>
              <a:t> / </a:t>
            </a:r>
            <a:r>
              <a:rPr lang="fr-FR" sz="1800" u="sng" dirty="0">
                <a:solidFill>
                  <a:srgbClr val="A9B7C6"/>
                </a:solidFill>
                <a:latin typeface="Courier New"/>
                <a:ea typeface="Courier New"/>
                <a:cs typeface="Courier New"/>
                <a:sym typeface="Courier New"/>
              </a:rPr>
              <a:t>Date </a:t>
            </a:r>
            <a:r>
              <a:rPr lang="fr-FR" sz="1800" u="sng" dirty="0" err="1">
                <a:solidFill>
                  <a:srgbClr val="A9B7C6"/>
                </a:solidFill>
                <a:latin typeface="Courier New"/>
                <a:ea typeface="Courier New"/>
                <a:cs typeface="Courier New"/>
                <a:sym typeface="Courier New"/>
              </a:rPr>
              <a:t>creation</a:t>
            </a:r>
            <a:r>
              <a:rPr lang="fr-FR" sz="1800" dirty="0">
                <a:solidFill>
                  <a:srgbClr val="A9B7C6"/>
                </a:solidFill>
                <a:latin typeface="Courier New"/>
                <a:ea typeface="Courier New"/>
                <a:cs typeface="Courier New"/>
                <a:sym typeface="Courier New"/>
              </a:rPr>
              <a:t> / </a:t>
            </a:r>
            <a:r>
              <a:rPr lang="fr-FR" sz="1800" u="sng" dirty="0">
                <a:solidFill>
                  <a:srgbClr val="A9B7C6"/>
                </a:solidFill>
                <a:latin typeface="Courier New"/>
                <a:ea typeface="Courier New"/>
                <a:cs typeface="Courier New"/>
                <a:sym typeface="Courier New"/>
              </a:rPr>
              <a:t>Description</a:t>
            </a:r>
            <a:r>
              <a:rPr lang="fr-FR" sz="1800" dirty="0">
                <a:solidFill>
                  <a:srgbClr val="A9B7C6"/>
                </a:solidFill>
                <a:latin typeface="Courier New"/>
                <a:ea typeface="Courier New"/>
                <a:cs typeface="Courier New"/>
                <a:sym typeface="Courier New"/>
              </a:rPr>
              <a:t> / Most </a:t>
            </a:r>
            <a:r>
              <a:rPr lang="fr-FR" sz="1800" dirty="0" err="1">
                <a:solidFill>
                  <a:srgbClr val="A9B7C6"/>
                </a:solidFill>
                <a:latin typeface="Courier New"/>
                <a:ea typeface="Courier New"/>
                <a:cs typeface="Courier New"/>
                <a:sym typeface="Courier New"/>
              </a:rPr>
              <a:t>famous</a:t>
            </a:r>
            <a:r>
              <a:rPr lang="fr-FR" sz="1800" dirty="0">
                <a:solidFill>
                  <a:srgbClr val="A9B7C6"/>
                </a:solidFill>
                <a:latin typeface="Courier New"/>
                <a:ea typeface="Courier New"/>
                <a:cs typeface="Courier New"/>
                <a:sym typeface="Courier New"/>
              </a:rPr>
              <a:t> </a:t>
            </a:r>
            <a:r>
              <a:rPr lang="fr-FR" sz="1800" dirty="0" err="1">
                <a:solidFill>
                  <a:srgbClr val="A9B7C6"/>
                </a:solidFill>
                <a:latin typeface="Courier New"/>
                <a:ea typeface="Courier New"/>
                <a:cs typeface="Courier New"/>
                <a:sym typeface="Courier New"/>
              </a:rPr>
              <a:t>tracks</a:t>
            </a:r>
            <a:endParaRPr lang="fr-FR" sz="1800" dirty="0">
              <a:solidFill>
                <a:srgbClr val="A9B7C6"/>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1512</Words>
  <Application>Microsoft Office PowerPoint</Application>
  <PresentationFormat>Grand écran</PresentationFormat>
  <Paragraphs>263</Paragraphs>
  <Slides>38</Slides>
  <Notes>36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38</vt:i4>
      </vt:variant>
    </vt:vector>
  </HeadingPairs>
  <TitlesOfParts>
    <vt:vector size="42" baseType="lpstr">
      <vt:lpstr>Arial</vt:lpstr>
      <vt:lpstr>Calibri</vt:lpstr>
      <vt:lpstr>Courier New</vt:lpstr>
      <vt:lpstr>Thème Office</vt:lpstr>
      <vt:lpstr>Cas pratique: découpage d’un projet web</vt:lpstr>
      <vt:lpstr>Starring</vt:lpstr>
      <vt:lpstr>Le réseau social Music Fan</vt:lpstr>
      <vt:lpstr>Idée de Jean</vt:lpstr>
      <vt:lpstr>Analyse du besoin</vt:lpstr>
      <vt:lpstr>Découpage en MMF</vt:lpstr>
      <vt:lpstr>Découpage en MMF</vt:lpstr>
      <vt:lpstr>Product vision</vt:lpstr>
      <vt:lpstr>BDD: MMF 1 - Visitor’s Browsing (1/2)</vt:lpstr>
      <vt:lpstr>BDD: MMF 1 - Visitor’s Browsing (2/2)</vt:lpstr>
      <vt:lpstr>Démonstration au client de la MMF 1</vt:lpstr>
      <vt:lpstr>Présentation PowerPoint</vt:lpstr>
      <vt:lpstr>MMF2: Fan creates artist’s profile</vt:lpstr>
      <vt:lpstr>BDD: MMF 2 - Fan creates artist’s profile (1/6)</vt:lpstr>
      <vt:lpstr>Présentation PowerPoint</vt:lpstr>
      <vt:lpstr>BDD: MMF 2 - Fan creates artist’s profile (2/6)</vt:lpstr>
      <vt:lpstr>BDD: MMF 2 - Fan creates artist’s profile (3/6)</vt:lpstr>
      <vt:lpstr>BDD: MMF 2 - Fan creates artist’s profile (4/6)</vt:lpstr>
      <vt:lpstr>BDD: MMF 2 - Fan creates artist’s profile (5/6)</vt:lpstr>
      <vt:lpstr>BDD: MMF 2 - Fan creates artist’s profile (6/6)</vt:lpstr>
      <vt:lpstr>BDD: MMF 3 - Fan can add a fact (1/1)</vt:lpstr>
      <vt:lpstr>Démonstration au client de la MMF 2</vt:lpstr>
      <vt:lpstr>Démonstration au client de la MMF 2</vt:lpstr>
      <vt:lpstr>Démonstration au client de la MMF 2</vt:lpstr>
      <vt:lpstr>Démonstration au client de la MMF 2</vt:lpstr>
      <vt:lpstr>Démonstration au client de la MMF 2</vt:lpstr>
      <vt:lpstr>Présentation PowerPoint</vt:lpstr>
      <vt:lpstr>Le Product Backlog s’enrichit</vt:lpstr>
      <vt:lpstr>BDD: Musical Style Feature (1/3)</vt:lpstr>
      <vt:lpstr>BDD: Musical Style Feature (2/3)</vt:lpstr>
      <vt:lpstr>BDD: Musical Style Feature (3/3)</vt:lpstr>
      <vt:lpstr>BDD: Fact Management 2 Feature (1/1)</vt:lpstr>
      <vt:lpstr>BDD: Home Page (1/2)</vt:lpstr>
      <vt:lpstr>BDD: Home Page (2/2)</vt:lpstr>
      <vt:lpstr>Le Product Backlog s’enrichit encore...</vt:lpstr>
      <vt:lpstr>BDD: Musical taste (1/2)</vt:lpstr>
      <vt:lpstr>BDD: Artists concerts (1/2)</vt:lpstr>
      <vt:lpstr>Idées features en vrac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pratique: découpage d’un projet web</dc:title>
  <cp:lastModifiedBy>Avi El Kharrat</cp:lastModifiedBy>
  <cp:revision>13</cp:revision>
  <dcterms:modified xsi:type="dcterms:W3CDTF">2016-11-30T13:52:38Z</dcterms:modified>
</cp:coreProperties>
</file>