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Mono" charset="0"/>
      <p:regular r:id="rId22"/>
      <p:bold r:id="rId23"/>
      <p:italic r:id="rId24"/>
      <p:boldItalic r:id="rId25"/>
    </p:embeddedFont>
    <p:embeddedFont>
      <p:font typeface="Comic Sans MS" pitchFamily="66" charset="0"/>
      <p:regular r:id="rId26"/>
      <p:bold r:id="rId27"/>
      <p:italic r:id="rId28"/>
      <p:boldItalic r:id="rId29"/>
    </p:embeddedFont>
    <p:embeddedFont>
      <p:font typeface="Roboto"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33808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1a2a0e21bf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1a2a0e21bf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a2a0e21bf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1a2a0e21bf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1a2a0e21bf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1a2a0e21bf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a2a0e21bf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1a2a0e21bf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a2a0e21bf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1a2a0e21bf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a2a0e21bf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a2a0e21bf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1aed8cb0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1aed8cb0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aed8cb08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1aed8cb0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a2a0e21bf_0_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1a2a0e21bf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a2a0e21b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1a2a0e21b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a2a0e21bf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a2a0e21bf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a2a0e21b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a2a0e21b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a2a0e21bf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a2a0e21bf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a2a0e21bf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a2a0e21bf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a2a0e21bf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a2a0e21bf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a2a0e21bf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a2a0e21bf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a2a0e21bf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a2a0e21bf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1a2a0e21bf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a2a0e21bf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52027" y="19936"/>
            <a:ext cx="7055455" cy="1039937"/>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b="1" dirty="0" err="1">
                <a:solidFill>
                  <a:srgbClr val="FFFFFF"/>
                </a:solidFill>
                <a:latin typeface="Comic Sans MS"/>
                <a:ea typeface="Comic Sans MS"/>
                <a:cs typeface="Comic Sans MS"/>
                <a:sym typeface="Comic Sans MS"/>
              </a:rPr>
              <a:t>Zomato</a:t>
            </a:r>
            <a:r>
              <a:rPr lang="en-GB" sz="3000" b="1" dirty="0">
                <a:solidFill>
                  <a:srgbClr val="FFFFFF"/>
                </a:solidFill>
                <a:latin typeface="Comic Sans MS"/>
                <a:ea typeface="Comic Sans MS"/>
                <a:cs typeface="Comic Sans MS"/>
                <a:sym typeface="Comic Sans MS"/>
              </a:rPr>
              <a:t> Data </a:t>
            </a:r>
            <a:r>
              <a:rPr lang="en-GB" sz="3000" b="1" dirty="0" smtClean="0">
                <a:solidFill>
                  <a:srgbClr val="FFFFFF"/>
                </a:solidFill>
                <a:latin typeface="Comic Sans MS"/>
                <a:ea typeface="Comic Sans MS"/>
                <a:cs typeface="Comic Sans MS"/>
                <a:sym typeface="Comic Sans MS"/>
              </a:rPr>
              <a:t>Analysis</a:t>
            </a:r>
            <a:endParaRPr sz="3000" dirty="0">
              <a:solidFill>
                <a:srgbClr val="FFFFFF"/>
              </a:solidFill>
              <a:latin typeface="Comic Sans MS"/>
              <a:ea typeface="Comic Sans MS"/>
              <a:cs typeface="Comic Sans MS"/>
              <a:sym typeface="Comic Sans MS"/>
            </a:endParaRPr>
          </a:p>
        </p:txBody>
      </p:sp>
      <p:sp>
        <p:nvSpPr>
          <p:cNvPr id="55" name="Google Shape;55;p13"/>
          <p:cNvSpPr txBox="1">
            <a:spLocks noGrp="1"/>
          </p:cNvSpPr>
          <p:nvPr>
            <p:ph type="subTitle" idx="1"/>
          </p:nvPr>
        </p:nvSpPr>
        <p:spPr>
          <a:xfrm>
            <a:off x="43725" y="2306800"/>
            <a:ext cx="4820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84090"/>
              <a:buFont typeface="Arial"/>
              <a:buNone/>
            </a:pPr>
            <a:endParaRPr sz="1308" dirty="0">
              <a:solidFill>
                <a:srgbClr val="FFFFFF"/>
              </a:solidFill>
              <a:latin typeface="Comic Sans MS"/>
              <a:ea typeface="Comic Sans MS"/>
              <a:cs typeface="Comic Sans MS"/>
              <a:sym typeface="Comic Sans MS"/>
            </a:endParaRPr>
          </a:p>
          <a:p>
            <a:pPr marL="0" lvl="0" indent="0" algn="ctr" rtl="0">
              <a:spcBef>
                <a:spcPts val="0"/>
              </a:spcBef>
              <a:spcAft>
                <a:spcPts val="0"/>
              </a:spcAft>
              <a:buClr>
                <a:schemeClr val="dk1"/>
              </a:buClr>
              <a:buSzPct val="100000"/>
              <a:buFont typeface="Arial"/>
              <a:buNone/>
            </a:pPr>
            <a:endParaRPr sz="1100" dirty="0">
              <a:solidFill>
                <a:schemeClr val="dk1"/>
              </a:solidFill>
            </a:endParaRPr>
          </a:p>
          <a:p>
            <a:pPr marL="0" lvl="0" indent="0" algn="ctr" rtl="0">
              <a:spcBef>
                <a:spcPts val="0"/>
              </a:spcBef>
              <a:spcAft>
                <a:spcPts val="0"/>
              </a:spcAft>
              <a:buNone/>
            </a:pPr>
            <a:endParaRPr dirty="0">
              <a:latin typeface="Comic Sans MS"/>
              <a:ea typeface="Comic Sans MS"/>
              <a:cs typeface="Comic Sans MS"/>
              <a:sym typeface="Comic Sans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65" y="1080655"/>
            <a:ext cx="8853054" cy="39901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1943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200"/>
              </a:spcAft>
              <a:buNone/>
            </a:pPr>
            <a:r>
              <a:rPr lang="en-GB" sz="2900" b="1">
                <a:solidFill>
                  <a:srgbClr val="FFFFFF"/>
                </a:solidFill>
                <a:latin typeface="Comic Sans MS"/>
                <a:ea typeface="Comic Sans MS"/>
                <a:cs typeface="Comic Sans MS"/>
                <a:sym typeface="Comic Sans MS"/>
              </a:rPr>
              <a:t>Insights from Subjective Questions</a:t>
            </a:r>
            <a:endParaRPr sz="4500">
              <a:solidFill>
                <a:srgbClr val="FFFFFF"/>
              </a:solidFill>
              <a:latin typeface="Comic Sans MS"/>
              <a:ea typeface="Comic Sans MS"/>
              <a:cs typeface="Comic Sans MS"/>
              <a:sym typeface="Comic Sans MS"/>
            </a:endParaRPr>
          </a:p>
        </p:txBody>
      </p:sp>
      <p:sp>
        <p:nvSpPr>
          <p:cNvPr id="111" name="Google Shape;111;p22"/>
          <p:cNvSpPr txBox="1">
            <a:spLocks noGrp="1"/>
          </p:cNvSpPr>
          <p:nvPr>
            <p:ph type="body" idx="1"/>
          </p:nvPr>
        </p:nvSpPr>
        <p:spPr>
          <a:xfrm>
            <a:off x="311700" y="887500"/>
            <a:ext cx="8520600" cy="4201200"/>
          </a:xfrm>
          <a:prstGeom prst="rect">
            <a:avLst/>
          </a:prstGeom>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rgbClr val="FFFFFF"/>
              </a:buClr>
              <a:buSzPts val="1200"/>
              <a:buAutoNum type="arabicPeriod"/>
            </a:pPr>
            <a:r>
              <a:rPr lang="en-GB" sz="1200">
                <a:solidFill>
                  <a:srgbClr val="FFFFFF"/>
                </a:solidFill>
              </a:rPr>
              <a:t> few countries where the team can open newer restaurants with lesser competition</a:t>
            </a:r>
            <a:endParaRPr sz="1200">
              <a:solidFill>
                <a:srgbClr val="FFFFFF"/>
              </a:solidFill>
            </a:endParaRPr>
          </a:p>
          <a:p>
            <a:pPr marL="457200" lvl="0" indent="0" algn="l" rtl="0">
              <a:spcBef>
                <a:spcPts val="0"/>
              </a:spcBef>
              <a:spcAft>
                <a:spcPts val="0"/>
              </a:spcAft>
              <a:buNone/>
            </a:pPr>
            <a:r>
              <a:rPr lang="en-GB" sz="1200">
                <a:solidFill>
                  <a:srgbClr val="FFFFFF"/>
                </a:solidFill>
              </a:rPr>
              <a:t>Australia</a:t>
            </a:r>
            <a:endParaRPr sz="1200">
              <a:solidFill>
                <a:srgbClr val="FFFFFF"/>
              </a:solidFill>
            </a:endParaRPr>
          </a:p>
          <a:p>
            <a:pPr marL="457200" lvl="0" indent="0" algn="l" rtl="0">
              <a:spcBef>
                <a:spcPts val="0"/>
              </a:spcBef>
              <a:spcAft>
                <a:spcPts val="0"/>
              </a:spcAft>
              <a:buNone/>
            </a:pPr>
            <a:r>
              <a:rPr lang="en-GB" sz="1200">
                <a:solidFill>
                  <a:srgbClr val="FFFFFF"/>
                </a:solidFill>
              </a:rPr>
              <a:t>Canada</a:t>
            </a:r>
            <a:endParaRPr sz="1200">
              <a:solidFill>
                <a:srgbClr val="FFFFFF"/>
              </a:solidFill>
            </a:endParaRPr>
          </a:p>
          <a:p>
            <a:pPr marL="457200" lvl="0" indent="0" algn="l" rtl="0">
              <a:spcBef>
                <a:spcPts val="0"/>
              </a:spcBef>
              <a:spcAft>
                <a:spcPts val="0"/>
              </a:spcAft>
              <a:buNone/>
            </a:pPr>
            <a:r>
              <a:rPr lang="en-GB" sz="1200">
                <a:solidFill>
                  <a:srgbClr val="FFFFFF"/>
                </a:solidFill>
              </a:rPr>
              <a:t>Indonesia</a:t>
            </a:r>
            <a:endParaRPr sz="1200">
              <a:solidFill>
                <a:srgbClr val="FFFFFF"/>
              </a:solidFill>
            </a:endParaRPr>
          </a:p>
          <a:p>
            <a:pPr marL="457200" lvl="0" indent="0" algn="l" rtl="0">
              <a:spcBef>
                <a:spcPts val="0"/>
              </a:spcBef>
              <a:spcAft>
                <a:spcPts val="0"/>
              </a:spcAft>
              <a:buNone/>
            </a:pPr>
            <a:r>
              <a:rPr lang="en-GB" sz="1200">
                <a:solidFill>
                  <a:srgbClr val="FFFFFF"/>
                </a:solidFill>
              </a:rPr>
              <a:t>Qatar</a:t>
            </a:r>
            <a:endParaRPr sz="1200">
              <a:solidFill>
                <a:srgbClr val="FFFFFF"/>
              </a:solidFill>
            </a:endParaRPr>
          </a:p>
          <a:p>
            <a:pPr marL="457200" lvl="0" indent="0" algn="l" rtl="0">
              <a:spcBef>
                <a:spcPts val="0"/>
              </a:spcBef>
              <a:spcAft>
                <a:spcPts val="0"/>
              </a:spcAft>
              <a:buNone/>
            </a:pPr>
            <a:r>
              <a:rPr lang="en-GB" sz="1200">
                <a:solidFill>
                  <a:srgbClr val="FFFFFF"/>
                </a:solidFill>
              </a:rPr>
              <a:t>Singapore </a:t>
            </a:r>
            <a:endParaRPr sz="1200">
              <a:solidFill>
                <a:srgbClr val="FFFFFF"/>
              </a:solidFill>
            </a:endParaRPr>
          </a:p>
          <a:p>
            <a:pPr marL="457200" lvl="0" indent="0" algn="l" rtl="0">
              <a:spcBef>
                <a:spcPts val="0"/>
              </a:spcBef>
              <a:spcAft>
                <a:spcPts val="0"/>
              </a:spcAft>
              <a:buNone/>
            </a:pPr>
            <a:r>
              <a:rPr lang="en-GB" sz="1200">
                <a:solidFill>
                  <a:srgbClr val="FFFFFF"/>
                </a:solidFill>
              </a:rPr>
              <a:t>sri lankan</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GB" sz="1200">
                <a:solidFill>
                  <a:srgbClr val="FFFFFF"/>
                </a:solidFill>
              </a:rPr>
              <a:t> the names of States and cities in the suggested countries suitable for opening restaurants.</a:t>
            </a:r>
            <a:endParaRPr sz="1200">
              <a:solidFill>
                <a:srgbClr val="FFFFFF"/>
              </a:solidFill>
            </a:endParaRPr>
          </a:p>
          <a:p>
            <a:pPr marL="0" lvl="0" indent="0" algn="l" rtl="0">
              <a:spcBef>
                <a:spcPts val="0"/>
              </a:spcBef>
              <a:spcAft>
                <a:spcPts val="0"/>
              </a:spcAft>
              <a:buNone/>
            </a:pPr>
            <a:r>
              <a:rPr lang="en-GB" sz="1100">
                <a:solidFill>
                  <a:srgbClr val="FFFFFF"/>
                </a:solidFill>
              </a:rPr>
              <a:t>Australia:-Armidale,Balingup.Beechworth,Dicky,Beach,EastBallina,Flaxton,Forrest,HepburnSprings,Huskisson,Inverloch,Lakes,Entrance,Lorn,Macedon,Mayfield,Middleton Beach,Montville,Palm Cove,Paynesville,Penola,Phillip Island,Tanunda,Trentham East,Victor Harbor</a:t>
            </a:r>
            <a:endParaRPr sz="1200">
              <a:solidFill>
                <a:srgbClr val="FFFFFF"/>
              </a:solidFill>
            </a:endParaRPr>
          </a:p>
          <a:p>
            <a:pPr marL="457200" lvl="0" indent="-304800" algn="l" rtl="0">
              <a:lnSpc>
                <a:spcPct val="115000"/>
              </a:lnSpc>
              <a:spcBef>
                <a:spcPts val="0"/>
              </a:spcBef>
              <a:spcAft>
                <a:spcPts val="0"/>
              </a:spcAft>
              <a:buClr>
                <a:schemeClr val="dk1"/>
              </a:buClr>
              <a:buSzPts val="1200"/>
              <a:buAutoNum type="arabicPeriod"/>
            </a:pPr>
            <a:r>
              <a:rPr lang="en-GB" sz="1200">
                <a:solidFill>
                  <a:schemeClr val="dk1"/>
                </a:solidFill>
              </a:rPr>
              <a:t> </a:t>
            </a:r>
            <a:r>
              <a:rPr lang="en-GB" sz="1200">
                <a:solidFill>
                  <a:srgbClr val="FFFFFF"/>
                </a:solidFill>
              </a:rPr>
              <a:t>what is the current expenditure on food in the suggested countries, so we can keep our financial expenditure in control?</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GB" sz="1200">
                <a:solidFill>
                  <a:srgbClr val="FFFFFF"/>
                </a:solidFill>
              </a:rPr>
              <a:t>ANSWER:-</a:t>
            </a:r>
            <a:r>
              <a:rPr lang="en-GB" sz="900">
                <a:solidFill>
                  <a:srgbClr val="000000"/>
                </a:solidFill>
                <a:highlight>
                  <a:srgbClr val="FFFFFF"/>
                </a:highlight>
                <a:latin typeface="Roboto"/>
                <a:ea typeface="Roboto"/>
                <a:cs typeface="Roboto"/>
                <a:sym typeface="Roboto"/>
              </a:rPr>
              <a:t>=SUM(Sheet8!B8 * Sheet8!C8) =</a:t>
            </a:r>
            <a:r>
              <a:rPr lang="en-GB" sz="1000">
                <a:solidFill>
                  <a:srgbClr val="000000"/>
                </a:solidFill>
                <a:highlight>
                  <a:srgbClr val="FFFFFF"/>
                </a:highlight>
                <a:latin typeface="Courier New"/>
                <a:ea typeface="Courier New"/>
                <a:cs typeface="Courier New"/>
                <a:sym typeface="Courier New"/>
              </a:rPr>
              <a:t>649728617</a:t>
            </a:r>
            <a:endParaRPr sz="1200">
              <a:solidFill>
                <a:srgbClr val="000000"/>
              </a:solidFill>
            </a:endParaRPr>
          </a:p>
          <a:p>
            <a:pPr marL="457200" lvl="0" indent="0" algn="l" rtl="0">
              <a:lnSpc>
                <a:spcPct val="115000"/>
              </a:lnSpc>
              <a:spcBef>
                <a:spcPts val="0"/>
              </a:spcBef>
              <a:spcAft>
                <a:spcPts val="0"/>
              </a:spcAft>
              <a:buNone/>
            </a:pPr>
            <a:endParaRPr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17" name="Google Shape;117;p23"/>
          <p:cNvSpPr txBox="1">
            <a:spLocks noGrp="1"/>
          </p:cNvSpPr>
          <p:nvPr>
            <p:ph type="body" idx="1"/>
          </p:nvPr>
        </p:nvSpPr>
        <p:spPr>
          <a:xfrm>
            <a:off x="95600" y="138300"/>
            <a:ext cx="8520600" cy="48669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1200">
                <a:solidFill>
                  <a:srgbClr val="FFFFFF"/>
                </a:solidFill>
              </a:rPr>
              <a:t>5. the names of restaurants from the recommended states that are our biggest competitors and also those that are rated in the lower brackets, i.e. 1-2 or 2-3.</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-A: name of biggest competitors restaurants</a:t>
            </a:r>
            <a:endParaRPr sz="1200">
              <a:solidFill>
                <a:srgbClr val="FFFFFF"/>
              </a:solidFill>
            </a:endParaRPr>
          </a:p>
          <a:p>
            <a:pPr marL="0" lvl="0" indent="0" algn="l" rtl="0">
              <a:lnSpc>
                <a:spcPct val="115000"/>
              </a:lnSpc>
              <a:spcBef>
                <a:spcPts val="0"/>
              </a:spcBef>
              <a:spcAft>
                <a:spcPts val="0"/>
              </a:spcAft>
              <a:buNone/>
            </a:pPr>
            <a:r>
              <a:rPr lang="en-GB" sz="1091">
                <a:solidFill>
                  <a:srgbClr val="FFFFFF"/>
                </a:solidFill>
              </a:rPr>
              <a:t>3 Wise Monkeys</a:t>
            </a:r>
            <a:endParaRPr sz="1091">
              <a:solidFill>
                <a:srgbClr val="FFFFFF"/>
              </a:solidFill>
            </a:endParaRPr>
          </a:p>
          <a:p>
            <a:pPr marL="0" lvl="0" indent="0" algn="l" rtl="0">
              <a:spcBef>
                <a:spcPts val="0"/>
              </a:spcBef>
              <a:spcAft>
                <a:spcPts val="0"/>
              </a:spcAft>
              <a:buNone/>
            </a:pPr>
            <a:r>
              <a:rPr lang="en-GB" sz="1091">
                <a:solidFill>
                  <a:srgbClr val="FFFFFF"/>
                </a:solidFill>
              </a:rPr>
              <a:t>Avec Moi Restaurant and Bar</a:t>
            </a:r>
            <a:endParaRPr sz="1091">
              <a:solidFill>
                <a:srgbClr val="FFFFFF"/>
              </a:solidFill>
            </a:endParaRPr>
          </a:p>
          <a:p>
            <a:pPr marL="0" lvl="0" indent="0" algn="l" rtl="0">
              <a:spcBef>
                <a:spcPts val="0"/>
              </a:spcBef>
              <a:spcAft>
                <a:spcPts val="0"/>
              </a:spcAft>
              <a:buNone/>
            </a:pPr>
            <a:r>
              <a:rPr lang="en-GB" sz="1091">
                <a:solidFill>
                  <a:srgbClr val="FFFFFF"/>
                </a:solidFill>
              </a:rPr>
              <a:t>Fish Streat</a:t>
            </a:r>
            <a:endParaRPr sz="1091">
              <a:solidFill>
                <a:srgbClr val="FFFFFF"/>
              </a:solidFill>
            </a:endParaRPr>
          </a:p>
          <a:p>
            <a:pPr marL="0" lvl="0" indent="0" algn="l" rtl="0">
              <a:spcBef>
                <a:spcPts val="0"/>
              </a:spcBef>
              <a:spcAft>
                <a:spcPts val="0"/>
              </a:spcAft>
              <a:buNone/>
            </a:pPr>
            <a:r>
              <a:rPr lang="en-GB" sz="1091">
                <a:solidFill>
                  <a:srgbClr val="FFFFFF"/>
                </a:solidFill>
              </a:rPr>
              <a:t>Flip Burger</a:t>
            </a:r>
            <a:endParaRPr sz="1091">
              <a:solidFill>
                <a:srgbClr val="FFFFFF"/>
              </a:solidFill>
            </a:endParaRPr>
          </a:p>
          <a:p>
            <a:pPr marL="0" lvl="0" indent="0" algn="l" rtl="0">
              <a:spcBef>
                <a:spcPts val="0"/>
              </a:spcBef>
              <a:spcAft>
                <a:spcPts val="0"/>
              </a:spcAft>
              <a:buNone/>
            </a:pPr>
            <a:r>
              <a:rPr lang="en-GB" sz="1091">
                <a:solidFill>
                  <a:srgbClr val="FFFFFF"/>
                </a:solidFill>
              </a:rPr>
              <a:t>Lemongrass</a:t>
            </a:r>
            <a:endParaRPr sz="1091">
              <a:solidFill>
                <a:srgbClr val="FFFFFF"/>
              </a:solidFill>
            </a:endParaRPr>
          </a:p>
          <a:p>
            <a:pPr marL="0" lvl="0" indent="0" algn="l" rtl="0">
              <a:spcBef>
                <a:spcPts val="0"/>
              </a:spcBef>
              <a:spcAft>
                <a:spcPts val="0"/>
              </a:spcAft>
              <a:buNone/>
            </a:pPr>
            <a:r>
              <a:rPr lang="en-GB" sz="1091">
                <a:solidFill>
                  <a:srgbClr val="FFFFFF"/>
                </a:solidFill>
              </a:rPr>
              <a:t>Lucky Cat Coffee &amp; Kitchen</a:t>
            </a:r>
            <a:endParaRPr sz="1091">
              <a:solidFill>
                <a:srgbClr val="FFFFFF"/>
              </a:solidFill>
            </a:endParaRPr>
          </a:p>
          <a:p>
            <a:pPr marL="0" lvl="0" indent="0" algn="l" rtl="0">
              <a:spcBef>
                <a:spcPts val="0"/>
              </a:spcBef>
              <a:spcAft>
                <a:spcPts val="0"/>
              </a:spcAft>
              <a:buNone/>
            </a:pPr>
            <a:r>
              <a:rPr lang="en-GB" sz="1091">
                <a:solidFill>
                  <a:srgbClr val="FFFFFF"/>
                </a:solidFill>
              </a:rPr>
              <a:t>MONKS</a:t>
            </a:r>
            <a:endParaRPr sz="1091">
              <a:solidFill>
                <a:srgbClr val="FFFFFF"/>
              </a:solidFill>
            </a:endParaRPr>
          </a:p>
          <a:p>
            <a:pPr marL="0" lvl="0" indent="0" algn="l" rtl="0">
              <a:spcBef>
                <a:spcPts val="0"/>
              </a:spcBef>
              <a:spcAft>
                <a:spcPts val="0"/>
              </a:spcAft>
              <a:buNone/>
            </a:pPr>
            <a:r>
              <a:rPr lang="en-GB" sz="1091">
                <a:solidFill>
                  <a:srgbClr val="FFFFFF"/>
                </a:solidFill>
              </a:rPr>
              <a:t>Noah's Barn Coffeenery</a:t>
            </a:r>
            <a:endParaRPr sz="1091">
              <a:solidFill>
                <a:srgbClr val="FFFFFF"/>
              </a:solidFill>
            </a:endParaRPr>
          </a:p>
          <a:p>
            <a:pPr marL="0" lvl="0" indent="0" algn="l" rtl="0">
              <a:spcBef>
                <a:spcPts val="0"/>
              </a:spcBef>
              <a:spcAft>
                <a:spcPts val="0"/>
              </a:spcAft>
              <a:buNone/>
            </a:pPr>
            <a:r>
              <a:rPr lang="en-GB" sz="1091">
                <a:solidFill>
                  <a:srgbClr val="FFFFFF"/>
                </a:solidFill>
              </a:rPr>
              <a:t>Satoo - Hotel Shangri-La</a:t>
            </a:r>
            <a:endParaRPr sz="1091">
              <a:solidFill>
                <a:srgbClr val="FFFFFF"/>
              </a:solidFill>
            </a:endParaRPr>
          </a:p>
          <a:p>
            <a:pPr marL="0" lvl="0" indent="0" algn="l" rtl="0">
              <a:spcBef>
                <a:spcPts val="0"/>
              </a:spcBef>
              <a:spcAft>
                <a:spcPts val="0"/>
              </a:spcAft>
              <a:buNone/>
            </a:pPr>
            <a:r>
              <a:rPr lang="en-GB" sz="1091">
                <a:solidFill>
                  <a:srgbClr val="FFFFFF"/>
                </a:solidFill>
              </a:rPr>
              <a:t>Skye</a:t>
            </a:r>
            <a:endParaRPr sz="1091">
              <a:solidFill>
                <a:srgbClr val="FFFFFF"/>
              </a:solidFill>
            </a:endParaRPr>
          </a:p>
          <a:p>
            <a:pPr marL="0" lvl="0" indent="0" algn="l" rtl="0">
              <a:spcBef>
                <a:spcPts val="0"/>
              </a:spcBef>
              <a:spcAft>
                <a:spcPts val="0"/>
              </a:spcAft>
              <a:buNone/>
            </a:pPr>
            <a:r>
              <a:rPr lang="en-GB" sz="1091">
                <a:solidFill>
                  <a:srgbClr val="FFFFFF"/>
                </a:solidFill>
              </a:rPr>
              <a:t>Sushi Masa</a:t>
            </a:r>
            <a:endParaRPr sz="1091">
              <a:solidFill>
                <a:srgbClr val="FFFFFF"/>
              </a:solidFill>
            </a:endParaRPr>
          </a:p>
          <a:p>
            <a:pPr marL="0" lvl="0" indent="0" algn="l" rtl="0">
              <a:spcBef>
                <a:spcPts val="0"/>
              </a:spcBef>
              <a:spcAft>
                <a:spcPts val="0"/>
              </a:spcAft>
              <a:buNone/>
            </a:pPr>
            <a:r>
              <a:rPr lang="en-GB" sz="1091">
                <a:solidFill>
                  <a:srgbClr val="FFFFFF"/>
                </a:solidFill>
              </a:rPr>
              <a:t>Talaga Sampireun</a:t>
            </a:r>
            <a:endParaRPr sz="1091">
              <a:solidFill>
                <a:srgbClr val="FFFFFF"/>
              </a:solidFill>
            </a:endParaRPr>
          </a:p>
          <a:p>
            <a:pPr marL="0" lvl="0" indent="0" algn="l" rtl="0">
              <a:spcBef>
                <a:spcPts val="0"/>
              </a:spcBef>
              <a:spcAft>
                <a:spcPts val="0"/>
              </a:spcAft>
              <a:buNone/>
            </a:pPr>
            <a:r>
              <a:rPr lang="en-GB" sz="1091">
                <a:solidFill>
                  <a:srgbClr val="FFFFFF"/>
                </a:solidFill>
              </a:rPr>
              <a:t>Toodz House</a:t>
            </a:r>
            <a:endParaRPr sz="1091">
              <a:solidFill>
                <a:srgbClr val="FFFFFF"/>
              </a:solidFill>
            </a:endParaRPr>
          </a:p>
          <a:p>
            <a:pPr marL="0" lvl="0" indent="0" algn="l" rtl="0">
              <a:spcBef>
                <a:spcPts val="0"/>
              </a:spcBef>
              <a:spcAft>
                <a:spcPts val="0"/>
              </a:spcAft>
              <a:buNone/>
            </a:pPr>
            <a:r>
              <a:rPr lang="en-GB" sz="1091">
                <a:solidFill>
                  <a:srgbClr val="FFFFFF"/>
                </a:solidFill>
              </a:rPr>
              <a:t>Union Deli</a:t>
            </a:r>
            <a:endParaRPr sz="1091">
              <a:solidFill>
                <a:srgbClr val="FFFFFF"/>
              </a:solidFill>
            </a:endParaRPr>
          </a:p>
          <a:p>
            <a:pPr marL="0" lvl="0" indent="0" algn="l" rtl="0">
              <a:spcBef>
                <a:spcPts val="0"/>
              </a:spcBef>
              <a:spcAft>
                <a:spcPts val="0"/>
              </a:spcAft>
              <a:buNone/>
            </a:pPr>
            <a:r>
              <a:rPr lang="en-GB" sz="1091">
                <a:solidFill>
                  <a:srgbClr val="FFFFFF"/>
                </a:solidFill>
              </a:rPr>
              <a:t>Zenbu</a:t>
            </a:r>
            <a:endParaRPr sz="1091">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1200"/>
              </a:spcAft>
              <a:buNone/>
            </a:pPr>
            <a:endParaRPr/>
          </a:p>
        </p:txBody>
      </p:sp>
      <p:sp>
        <p:nvSpPr>
          <p:cNvPr id="118" name="Google Shape;118;p23"/>
          <p:cNvSpPr txBox="1"/>
          <p:nvPr/>
        </p:nvSpPr>
        <p:spPr>
          <a:xfrm>
            <a:off x="3316625" y="576300"/>
            <a:ext cx="5082900" cy="32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rgbClr val="FFFFFF"/>
                </a:solidFill>
              </a:rPr>
              <a:t>B:-names of restaurants  those that are rated in the lower brackets, i.e. 1-2 or 2-3 </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Elite Indian Restaurant</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Pier 70</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Poets Cafe</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Queen's Cafe</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Star Buffet</a:t>
            </a:r>
            <a:endParaRPr sz="1200">
              <a:solidFill>
                <a:srgbClr val="FFFFFF"/>
              </a:solidFill>
            </a:endParaRPr>
          </a:p>
          <a:p>
            <a:pPr marL="45720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24" name="Google Shape;124;p24"/>
          <p:cNvSpPr txBox="1">
            <a:spLocks noGrp="1"/>
          </p:cNvSpPr>
          <p:nvPr>
            <p:ph type="body" idx="1"/>
          </p:nvPr>
        </p:nvSpPr>
        <p:spPr>
          <a:xfrm>
            <a:off x="199350" y="213225"/>
            <a:ext cx="8520600" cy="48582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GB" sz="1200">
                <a:solidFill>
                  <a:srgbClr val="FFFFFF"/>
                </a:solidFill>
              </a:rPr>
              <a:t>6.Which cuisines should we focus on in the newer restaurants to get better feedback? Does the choice of cuisines affect the restaurant ratings?</a:t>
            </a:r>
            <a:endParaRPr sz="12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GB" sz="1200">
                <a:solidFill>
                  <a:srgbClr val="FFFFFF"/>
                </a:solidFill>
              </a:rPr>
              <a:t>ANSWER:-this  cuisines should focus on  the newer restaurants to get better </a:t>
            </a:r>
            <a:endParaRPr sz="1200">
              <a:solidFill>
                <a:srgbClr val="FFFFFF"/>
              </a:solidFill>
            </a:endParaRPr>
          </a:p>
          <a:p>
            <a:pPr marL="0" lvl="0" indent="0" algn="l" rtl="0">
              <a:lnSpc>
                <a:spcPct val="115000"/>
              </a:lnSpc>
              <a:spcBef>
                <a:spcPts val="0"/>
              </a:spcBef>
              <a:spcAft>
                <a:spcPts val="0"/>
              </a:spcAft>
              <a:buClr>
                <a:schemeClr val="dk1"/>
              </a:buClr>
              <a:buSzPts val="1100"/>
              <a:buFont typeface="Arial"/>
              <a:buNone/>
            </a:pPr>
            <a:r>
              <a:rPr lang="en-GB" sz="1200">
                <a:solidFill>
                  <a:srgbClr val="FFFFFF"/>
                </a:solidFill>
              </a:rPr>
              <a:t>                  Feedback and of course  the choice of cuisines affect the restaurant   </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                  Ratings</a:t>
            </a:r>
            <a:r>
              <a:rPr lang="en-GB" sz="1200">
                <a:solidFill>
                  <a:schemeClr val="dk1"/>
                </a:solidFill>
              </a:rPr>
              <a:t> </a:t>
            </a:r>
            <a:endParaRPr sz="1200">
              <a:solidFill>
                <a:schemeClr val="dk1"/>
              </a:solidFill>
            </a:endParaRPr>
          </a:p>
          <a:p>
            <a:pPr marL="0" lvl="0" indent="0" algn="l" rtl="0">
              <a:lnSpc>
                <a:spcPct val="115000"/>
              </a:lnSpc>
              <a:spcBef>
                <a:spcPts val="0"/>
              </a:spcBef>
              <a:spcAft>
                <a:spcPts val="0"/>
              </a:spcAft>
              <a:buNone/>
            </a:pPr>
            <a:r>
              <a:rPr lang="en-GB" sz="1200">
                <a:solidFill>
                  <a:srgbClr val="FFFFFF"/>
                </a:solidFill>
              </a:rPr>
              <a:t>7.According to our current data, should we go for online delivery and table booking? Does that affect the customer’s ratings?</a:t>
            </a:r>
            <a:endParaRPr sz="1200">
              <a:solidFill>
                <a:srgbClr val="FFFFFF"/>
              </a:solidFill>
            </a:endParaRPr>
          </a:p>
          <a:p>
            <a:pPr marL="0" lvl="0" indent="0" algn="l" rtl="0">
              <a:lnSpc>
                <a:spcPct val="115000"/>
              </a:lnSpc>
              <a:spcBef>
                <a:spcPts val="0"/>
              </a:spcBef>
              <a:spcAft>
                <a:spcPts val="0"/>
              </a:spcAft>
              <a:buNone/>
            </a:pPr>
            <a:r>
              <a:rPr lang="en-GB" sz="1200">
                <a:solidFill>
                  <a:srgbClr val="FFFFFF"/>
                </a:solidFill>
              </a:rPr>
              <a:t>ANSWER:- </a:t>
            </a:r>
            <a:r>
              <a:rPr lang="en-GB" sz="1200" b="1">
                <a:solidFill>
                  <a:srgbClr val="FFFFFF"/>
                </a:solidFill>
              </a:rPr>
              <a:t>The Short Answer: It Depends</a:t>
            </a:r>
            <a:endParaRPr sz="1200" b="1">
              <a:solidFill>
                <a:srgbClr val="FFFFFF"/>
              </a:solidFill>
            </a:endParaRPr>
          </a:p>
          <a:p>
            <a:pPr marL="0" lvl="0" indent="0" algn="l" rtl="0">
              <a:lnSpc>
                <a:spcPct val="115000"/>
              </a:lnSpc>
              <a:spcBef>
                <a:spcPts val="1200"/>
              </a:spcBef>
              <a:spcAft>
                <a:spcPts val="0"/>
              </a:spcAft>
              <a:buNone/>
            </a:pPr>
            <a:r>
              <a:rPr lang="en-GB" sz="1200">
                <a:solidFill>
                  <a:srgbClr val="FFFFFF"/>
                </a:solidFill>
              </a:rPr>
              <a:t>While online delivery and table booking can significantly enhance a restaurant's customer experience and boost revenue, their impact on customer ratings is multifaceted and depends on various factors:</a:t>
            </a:r>
            <a:endParaRPr sz="1200">
              <a:solidFill>
                <a:srgbClr val="FFFFFF"/>
              </a:solidFill>
            </a:endParaRPr>
          </a:p>
          <a:p>
            <a:pPr marL="0" lvl="0" indent="0" algn="l" rtl="0">
              <a:lnSpc>
                <a:spcPct val="115000"/>
              </a:lnSpc>
              <a:spcBef>
                <a:spcPts val="1200"/>
              </a:spcBef>
              <a:spcAft>
                <a:spcPts val="0"/>
              </a:spcAft>
              <a:buNone/>
            </a:pPr>
            <a:r>
              <a:rPr lang="en-GB" sz="1200" b="1">
                <a:solidFill>
                  <a:srgbClr val="FFFFFF"/>
                </a:solidFill>
              </a:rPr>
              <a:t>Positive Impacts:</a:t>
            </a:r>
            <a:endParaRPr sz="1200" b="1">
              <a:solidFill>
                <a:srgbClr val="FFFFFF"/>
              </a:solidFill>
            </a:endParaRPr>
          </a:p>
          <a:p>
            <a:pPr marL="457200" lvl="0" indent="-304800" algn="l" rtl="0">
              <a:lnSpc>
                <a:spcPct val="115000"/>
              </a:lnSpc>
              <a:spcBef>
                <a:spcPts val="1200"/>
              </a:spcBef>
              <a:spcAft>
                <a:spcPts val="0"/>
              </a:spcAft>
              <a:buClr>
                <a:srgbClr val="FFFFFF"/>
              </a:buClr>
              <a:buSzPts val="1200"/>
              <a:buChar char="●"/>
            </a:pPr>
            <a:r>
              <a:rPr lang="en-GB" sz="1200" b="1">
                <a:solidFill>
                  <a:srgbClr val="FFFFFF"/>
                </a:solidFill>
              </a:rPr>
              <a:t>Convenience:</a:t>
            </a:r>
            <a:r>
              <a:rPr lang="en-GB" sz="1200">
                <a:solidFill>
                  <a:srgbClr val="FFFFFF"/>
                </a:solidFill>
              </a:rPr>
              <a:t> These services offer convenience to customers, saving them time and effort.</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GB" sz="1200" b="1">
                <a:solidFill>
                  <a:srgbClr val="FFFFFF"/>
                </a:solidFill>
              </a:rPr>
              <a:t>Accessibility:</a:t>
            </a:r>
            <a:r>
              <a:rPr lang="en-GB" sz="1200">
                <a:solidFill>
                  <a:srgbClr val="FFFFFF"/>
                </a:solidFill>
              </a:rPr>
              <a:t> Online delivery expands your customer base, reaching those who may not be able to dine in.</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GB" sz="1200" b="1">
                <a:solidFill>
                  <a:srgbClr val="FFFFFF"/>
                </a:solidFill>
              </a:rPr>
              <a:t>Data-Driven Insights:</a:t>
            </a:r>
            <a:r>
              <a:rPr lang="en-GB" sz="1200">
                <a:solidFill>
                  <a:srgbClr val="FFFFFF"/>
                </a:solidFill>
              </a:rPr>
              <a:t> Table booking systems can provide valuable data on customer preferences, allowing you to optimize your operations and offerings.</a:t>
            </a:r>
            <a:endParaRPr sz="1200">
              <a:solidFill>
                <a:srgbClr val="FFFFFF"/>
              </a:solidFill>
            </a:endParaRPr>
          </a:p>
          <a:p>
            <a:pPr marL="0" lvl="0" indent="0" algn="l" rtl="0">
              <a:lnSpc>
                <a:spcPct val="115000"/>
              </a:lnSpc>
              <a:spcBef>
                <a:spcPts val="1200"/>
              </a:spcBef>
              <a:spcAft>
                <a:spcPts val="0"/>
              </a:spcAft>
              <a:buNone/>
            </a:pPr>
            <a:r>
              <a:rPr lang="en-GB" sz="1200" b="1">
                <a:solidFill>
                  <a:srgbClr val="FFFFFF"/>
                </a:solidFill>
              </a:rPr>
              <a:t>Potential Negative Impacts:</a:t>
            </a:r>
            <a:endParaRPr sz="1200" b="1">
              <a:solidFill>
                <a:srgbClr val="FFFFFF"/>
              </a:solidFill>
            </a:endParaRPr>
          </a:p>
          <a:p>
            <a:pPr marL="457200" lvl="0" indent="-304800" algn="l" rtl="0">
              <a:lnSpc>
                <a:spcPct val="115000"/>
              </a:lnSpc>
              <a:spcBef>
                <a:spcPts val="1200"/>
              </a:spcBef>
              <a:spcAft>
                <a:spcPts val="0"/>
              </a:spcAft>
              <a:buClr>
                <a:srgbClr val="FFFFFF"/>
              </a:buClr>
              <a:buSzPts val="1200"/>
              <a:buChar char="●"/>
            </a:pPr>
            <a:r>
              <a:rPr lang="en-GB" sz="1200" b="1">
                <a:solidFill>
                  <a:srgbClr val="FFFFFF"/>
                </a:solidFill>
              </a:rPr>
              <a:t>Food Quality and Presentation:</a:t>
            </a:r>
            <a:r>
              <a:rPr lang="en-GB" sz="1200">
                <a:solidFill>
                  <a:srgbClr val="FFFFFF"/>
                </a:solidFill>
              </a:rPr>
              <a:t> The quality of food can deteriorate during delivery, and presentation might suffer.</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GB" sz="1200" b="1">
                <a:solidFill>
                  <a:srgbClr val="FFFFFF"/>
                </a:solidFill>
              </a:rPr>
              <a:t>Service Quality:</a:t>
            </a:r>
            <a:r>
              <a:rPr lang="en-GB" sz="1200">
                <a:solidFill>
                  <a:srgbClr val="FFFFFF"/>
                </a:solidFill>
              </a:rPr>
              <a:t> Delivery and online booking can impact the in-restaurant dining experience if not managed well.</a:t>
            </a:r>
            <a:endParaRPr sz="1200">
              <a:solidFill>
                <a:srgbClr val="FFFFFF"/>
              </a:solidFill>
            </a:endParaRPr>
          </a:p>
          <a:p>
            <a:pPr marL="457200" lvl="0" indent="-304800" algn="l" rtl="0">
              <a:lnSpc>
                <a:spcPct val="115000"/>
              </a:lnSpc>
              <a:spcBef>
                <a:spcPts val="0"/>
              </a:spcBef>
              <a:spcAft>
                <a:spcPts val="0"/>
              </a:spcAft>
              <a:buClr>
                <a:srgbClr val="FFFFFF"/>
              </a:buClr>
              <a:buSzPts val="1200"/>
              <a:buChar char="●"/>
            </a:pPr>
            <a:r>
              <a:rPr lang="en-GB" sz="1200" b="1">
                <a:solidFill>
                  <a:srgbClr val="FFFFFF"/>
                </a:solidFill>
              </a:rPr>
              <a:t>Customer Expectations:</a:t>
            </a:r>
            <a:r>
              <a:rPr lang="en-GB" sz="1200">
                <a:solidFill>
                  <a:srgbClr val="FFFFFF"/>
                </a:solidFill>
              </a:rPr>
              <a:t> Customers may have higher expectations for delivery and online booking, and any shortcomings can lead to lower ratings.</a:t>
            </a:r>
            <a:endParaRPr sz="1200">
              <a:solidFill>
                <a:srgbClr val="FFFFFF"/>
              </a:solidFill>
            </a:endParaRPr>
          </a:p>
          <a:p>
            <a:pPr marL="0" lvl="0" indent="0" algn="l" rtl="0">
              <a:lnSpc>
                <a:spcPct val="115000"/>
              </a:lnSpc>
              <a:spcBef>
                <a:spcPts val="1200"/>
              </a:spcBef>
              <a:spcAft>
                <a:spcPts val="0"/>
              </a:spcAft>
              <a:buNone/>
            </a:pP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30" name="Google Shape;130;p25"/>
          <p:cNvSpPr txBox="1">
            <a:spLocks noGrp="1"/>
          </p:cNvSpPr>
          <p:nvPr>
            <p:ph type="body" idx="1"/>
          </p:nvPr>
        </p:nvSpPr>
        <p:spPr>
          <a:xfrm>
            <a:off x="311700" y="230525"/>
            <a:ext cx="8520600" cy="47718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1200"/>
              </a:spcBef>
              <a:spcAft>
                <a:spcPts val="0"/>
              </a:spcAft>
              <a:buNone/>
            </a:pPr>
            <a:r>
              <a:rPr lang="en-GB" sz="1200" b="1">
                <a:solidFill>
                  <a:srgbClr val="FFFFFF"/>
                </a:solidFill>
              </a:rPr>
              <a:t>Strategies to Mitigate Negative Impacts and Maximize Positive Ones:</a:t>
            </a:r>
            <a:endParaRPr sz="1200" b="1">
              <a:solidFill>
                <a:srgbClr val="FFFFFF"/>
              </a:solidFill>
            </a:endParaRPr>
          </a:p>
          <a:p>
            <a:pPr marL="457200" lvl="0" indent="-293370" algn="l" rtl="0">
              <a:lnSpc>
                <a:spcPct val="115000"/>
              </a:lnSpc>
              <a:spcBef>
                <a:spcPts val="1200"/>
              </a:spcBef>
              <a:spcAft>
                <a:spcPts val="0"/>
              </a:spcAft>
              <a:buClr>
                <a:srgbClr val="FFFFFF"/>
              </a:buClr>
              <a:buSzPct val="100000"/>
              <a:buAutoNum type="arabicPeriod"/>
            </a:pPr>
            <a:r>
              <a:rPr lang="en-GB" sz="1200" b="1">
                <a:solidFill>
                  <a:srgbClr val="FFFFFF"/>
                </a:solidFill>
              </a:rPr>
              <a:t>Prioritize Quality and Consistency:</a:t>
            </a:r>
            <a:endParaRPr sz="1200" b="1">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Food Quality:</a:t>
            </a:r>
            <a:r>
              <a:rPr lang="en-GB" sz="1200">
                <a:solidFill>
                  <a:srgbClr val="FFFFFF"/>
                </a:solidFill>
              </a:rPr>
              <a:t> Maintain high standards, even for delivery orders.</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Packaging:</a:t>
            </a:r>
            <a:r>
              <a:rPr lang="en-GB" sz="1200">
                <a:solidFill>
                  <a:srgbClr val="FFFFFF"/>
                </a:solidFill>
              </a:rPr>
              <a:t> Use appropriate packaging to ensure food arrives in optimal condition.</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Consistency:</a:t>
            </a:r>
            <a:r>
              <a:rPr lang="en-GB" sz="1200">
                <a:solidFill>
                  <a:srgbClr val="FFFFFF"/>
                </a:solidFill>
              </a:rPr>
              <a:t> Ensure consistent quality across all service channels.</a:t>
            </a:r>
            <a:endParaRPr sz="1200">
              <a:solidFill>
                <a:srgbClr val="FFFFFF"/>
              </a:solidFill>
            </a:endParaRPr>
          </a:p>
          <a:p>
            <a:pPr marL="457200" lvl="0" indent="-293370" algn="l" rtl="0">
              <a:lnSpc>
                <a:spcPct val="115000"/>
              </a:lnSpc>
              <a:spcBef>
                <a:spcPts val="0"/>
              </a:spcBef>
              <a:spcAft>
                <a:spcPts val="0"/>
              </a:spcAft>
              <a:buClr>
                <a:srgbClr val="FFFFFF"/>
              </a:buClr>
              <a:buSzPct val="100000"/>
              <a:buAutoNum type="arabicPeriod"/>
            </a:pPr>
            <a:r>
              <a:rPr lang="en-GB" sz="1200" b="1">
                <a:solidFill>
                  <a:srgbClr val="FFFFFF"/>
                </a:solidFill>
              </a:rPr>
              <a:t>Efficient Delivery Operations:</a:t>
            </a:r>
            <a:endParaRPr sz="1200" b="1">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Partner with Reliable Delivery Services:</a:t>
            </a:r>
            <a:r>
              <a:rPr lang="en-GB" sz="1200">
                <a:solidFill>
                  <a:srgbClr val="FFFFFF"/>
                </a:solidFill>
              </a:rPr>
              <a:t> Choose reliable delivery partners to minimize delays and ensure timely delivery.</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Track Orders:</a:t>
            </a:r>
            <a:r>
              <a:rPr lang="en-GB" sz="1200">
                <a:solidFill>
                  <a:srgbClr val="FFFFFF"/>
                </a:solidFill>
              </a:rPr>
              <a:t> Implement a system to track orders and provide real-time updates to customers.</a:t>
            </a:r>
            <a:endParaRPr sz="1200">
              <a:solidFill>
                <a:srgbClr val="FFFFFF"/>
              </a:solidFill>
            </a:endParaRPr>
          </a:p>
          <a:p>
            <a:pPr marL="457200" lvl="0" indent="-293370" algn="l" rtl="0">
              <a:lnSpc>
                <a:spcPct val="115000"/>
              </a:lnSpc>
              <a:spcBef>
                <a:spcPts val="0"/>
              </a:spcBef>
              <a:spcAft>
                <a:spcPts val="0"/>
              </a:spcAft>
              <a:buClr>
                <a:srgbClr val="FFFFFF"/>
              </a:buClr>
              <a:buSzPct val="100000"/>
              <a:buAutoNum type="arabicPeriod"/>
            </a:pPr>
            <a:r>
              <a:rPr lang="en-GB" sz="1200" b="1">
                <a:solidFill>
                  <a:srgbClr val="FFFFFF"/>
                </a:solidFill>
              </a:rPr>
              <a:t>Seamless Online Booking Experience:</a:t>
            </a:r>
            <a:endParaRPr sz="1200" b="1">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User-Friendly Interface:</a:t>
            </a:r>
            <a:r>
              <a:rPr lang="en-GB" sz="1200">
                <a:solidFill>
                  <a:srgbClr val="FFFFFF"/>
                </a:solidFill>
              </a:rPr>
              <a:t> Design an intuitive and easy-to-use booking system.</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Real-Time Availability:</a:t>
            </a:r>
            <a:r>
              <a:rPr lang="en-GB" sz="1200">
                <a:solidFill>
                  <a:srgbClr val="FFFFFF"/>
                </a:solidFill>
              </a:rPr>
              <a:t> Ensure accurate and up-to-date availability information.</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Flexible Booking Options:</a:t>
            </a:r>
            <a:r>
              <a:rPr lang="en-GB" sz="1200">
                <a:solidFill>
                  <a:srgbClr val="FFFFFF"/>
                </a:solidFill>
              </a:rPr>
              <a:t> Offer flexible booking options to accommodate various customer needs.</a:t>
            </a:r>
            <a:endParaRPr sz="1200">
              <a:solidFill>
                <a:srgbClr val="FFFFFF"/>
              </a:solidFill>
            </a:endParaRPr>
          </a:p>
          <a:p>
            <a:pPr marL="457200" lvl="0" indent="-293370" algn="l" rtl="0">
              <a:lnSpc>
                <a:spcPct val="115000"/>
              </a:lnSpc>
              <a:spcBef>
                <a:spcPts val="0"/>
              </a:spcBef>
              <a:spcAft>
                <a:spcPts val="0"/>
              </a:spcAft>
              <a:buClr>
                <a:srgbClr val="FFFFFF"/>
              </a:buClr>
              <a:buSzPct val="100000"/>
              <a:buAutoNum type="arabicPeriod"/>
            </a:pPr>
            <a:r>
              <a:rPr lang="en-GB" sz="1200" b="1">
                <a:solidFill>
                  <a:srgbClr val="FFFFFF"/>
                </a:solidFill>
              </a:rPr>
              <a:t>Excellent Customer Service:</a:t>
            </a:r>
            <a:endParaRPr sz="1200" b="1">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Responsive Support:</a:t>
            </a:r>
            <a:r>
              <a:rPr lang="en-GB" sz="1200">
                <a:solidFill>
                  <a:srgbClr val="FFFFFF"/>
                </a:solidFill>
              </a:rPr>
              <a:t> Provide prompt and efficient customer support for both in-restaurant and online orders.</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Personalized Service:</a:t>
            </a:r>
            <a:r>
              <a:rPr lang="en-GB" sz="1200">
                <a:solidFill>
                  <a:srgbClr val="FFFFFF"/>
                </a:solidFill>
              </a:rPr>
              <a:t> Train staff to provide personalized service, even for delivery orders.</a:t>
            </a:r>
            <a:endParaRPr sz="1200">
              <a:solidFill>
                <a:srgbClr val="FFFFFF"/>
              </a:solidFill>
            </a:endParaRPr>
          </a:p>
          <a:p>
            <a:pPr marL="914400" lvl="1" indent="-293369" algn="l" rtl="0">
              <a:lnSpc>
                <a:spcPct val="115000"/>
              </a:lnSpc>
              <a:spcBef>
                <a:spcPts val="0"/>
              </a:spcBef>
              <a:spcAft>
                <a:spcPts val="0"/>
              </a:spcAft>
              <a:buClr>
                <a:srgbClr val="FFFFFF"/>
              </a:buClr>
              <a:buSzPct val="100000"/>
              <a:buChar char="○"/>
            </a:pPr>
            <a:r>
              <a:rPr lang="en-GB" sz="1200" b="1">
                <a:solidFill>
                  <a:srgbClr val="FFFFFF"/>
                </a:solidFill>
              </a:rPr>
              <a:t>Effective Feedback Mechanisms:</a:t>
            </a:r>
            <a:r>
              <a:rPr lang="en-GB" sz="1200">
                <a:solidFill>
                  <a:srgbClr val="FFFFFF"/>
                </a:solidFill>
              </a:rPr>
              <a:t> Actively seek and address customer feedback.</a:t>
            </a:r>
            <a:endParaRPr sz="1200">
              <a:solidFill>
                <a:srgbClr val="FFFFFF"/>
              </a:solidFill>
            </a:endParaRPr>
          </a:p>
          <a:p>
            <a:pPr marL="0" lvl="0" indent="0" algn="l" rtl="0">
              <a:lnSpc>
                <a:spcPct val="115000"/>
              </a:lnSpc>
              <a:spcBef>
                <a:spcPts val="1200"/>
              </a:spcBef>
              <a:spcAft>
                <a:spcPts val="0"/>
              </a:spcAft>
              <a:buNone/>
            </a:pPr>
            <a:r>
              <a:rPr lang="en-GB" sz="1200">
                <a:solidFill>
                  <a:srgbClr val="FFFFFF"/>
                </a:solidFill>
              </a:rPr>
              <a:t>By carefully implementing these strategies, you can leverage the benefits of online delivery and table booking while minimizing potential negative impacts on customer ratings</a:t>
            </a:r>
            <a:endParaRPr sz="1200">
              <a:solidFill>
                <a:srgbClr val="FFFFFF"/>
              </a:solidFill>
            </a:endParaRPr>
          </a:p>
          <a:p>
            <a:pPr marL="0" lvl="0" indent="0" algn="l" rtl="0">
              <a:lnSpc>
                <a:spcPct val="115000"/>
              </a:lnSpc>
              <a:spcBef>
                <a:spcPts val="1200"/>
              </a:spcBef>
              <a:spcAft>
                <a:spcPts val="0"/>
              </a:spcAft>
              <a:buClr>
                <a:schemeClr val="dk1"/>
              </a:buClr>
              <a:buSzPct val="91666"/>
              <a:buFont typeface="Arial"/>
              <a:buNone/>
            </a:pPr>
            <a:r>
              <a:rPr lang="en-GB" sz="1200" b="1">
                <a:solidFill>
                  <a:srgbClr val="FFFFFF"/>
                </a:solidFill>
              </a:rPr>
              <a:t>To make a more informed decision, it's crucial to analyze specific data on your restaurant's performance.</a:t>
            </a:r>
            <a:r>
              <a:rPr lang="en-GB" sz="1200">
                <a:solidFill>
                  <a:srgbClr val="FFFFFF"/>
                </a:solidFill>
              </a:rPr>
              <a:t> Consider factors like:</a:t>
            </a:r>
            <a:endParaRPr sz="1200">
              <a:solidFill>
                <a:srgbClr val="FFFFFF"/>
              </a:solidFill>
            </a:endParaRPr>
          </a:p>
          <a:p>
            <a:pPr marL="457200" lvl="0" indent="-293370" algn="l" rtl="0">
              <a:lnSpc>
                <a:spcPct val="115000"/>
              </a:lnSpc>
              <a:spcBef>
                <a:spcPts val="1200"/>
              </a:spcBef>
              <a:spcAft>
                <a:spcPts val="0"/>
              </a:spcAft>
              <a:buClr>
                <a:srgbClr val="FFFFFF"/>
              </a:buClr>
              <a:buSzPct val="100000"/>
              <a:buChar char="●"/>
            </a:pPr>
            <a:r>
              <a:rPr lang="en-GB" sz="1200" b="1">
                <a:solidFill>
                  <a:srgbClr val="FFFFFF"/>
                </a:solidFill>
              </a:rPr>
              <a:t>Current customer satisfaction ratings</a:t>
            </a:r>
            <a:endParaRPr sz="1200" b="1">
              <a:solidFill>
                <a:srgbClr val="FFFFFF"/>
              </a:solidFill>
            </a:endParaRPr>
          </a:p>
          <a:p>
            <a:pPr marL="457200" lvl="0" indent="-293370" algn="l" rtl="0">
              <a:lnSpc>
                <a:spcPct val="115000"/>
              </a:lnSpc>
              <a:spcBef>
                <a:spcPts val="0"/>
              </a:spcBef>
              <a:spcAft>
                <a:spcPts val="0"/>
              </a:spcAft>
              <a:buClr>
                <a:srgbClr val="FFFFFF"/>
              </a:buClr>
              <a:buSzPct val="100000"/>
              <a:buChar char="●"/>
            </a:pPr>
            <a:r>
              <a:rPr lang="en-GB" sz="1200" b="1">
                <a:solidFill>
                  <a:srgbClr val="FFFFFF"/>
                </a:solidFill>
              </a:rPr>
              <a:t>The potential market for online delivery and table booking</a:t>
            </a:r>
            <a:endParaRPr sz="1200" b="1">
              <a:solidFill>
                <a:srgbClr val="FFFFFF"/>
              </a:solidFill>
            </a:endParaRPr>
          </a:p>
          <a:p>
            <a:pPr marL="457200" lvl="0" indent="-293370" algn="l" rtl="0">
              <a:lnSpc>
                <a:spcPct val="115000"/>
              </a:lnSpc>
              <a:spcBef>
                <a:spcPts val="0"/>
              </a:spcBef>
              <a:spcAft>
                <a:spcPts val="0"/>
              </a:spcAft>
              <a:buClr>
                <a:srgbClr val="FFFFFF"/>
              </a:buClr>
              <a:buSzPct val="100000"/>
              <a:buChar char="●"/>
            </a:pPr>
            <a:r>
              <a:rPr lang="en-GB" sz="1200" b="1">
                <a:solidFill>
                  <a:srgbClr val="FFFFFF"/>
                </a:solidFill>
              </a:rPr>
              <a:t>Your restaurant's capacity to handle increased demand</a:t>
            </a:r>
            <a:endParaRPr sz="1200" b="1">
              <a:solidFill>
                <a:srgbClr val="FFFFFF"/>
              </a:solidFill>
            </a:endParaRPr>
          </a:p>
          <a:p>
            <a:pPr marL="457200" lvl="0" indent="-293370" algn="l" rtl="0">
              <a:lnSpc>
                <a:spcPct val="115000"/>
              </a:lnSpc>
              <a:spcBef>
                <a:spcPts val="0"/>
              </a:spcBef>
              <a:spcAft>
                <a:spcPts val="0"/>
              </a:spcAft>
              <a:buClr>
                <a:srgbClr val="FFFFFF"/>
              </a:buClr>
              <a:buSzPct val="100000"/>
              <a:buChar char="●"/>
            </a:pPr>
            <a:r>
              <a:rPr lang="en-GB" sz="1200" b="1">
                <a:solidFill>
                  <a:srgbClr val="FFFFFF"/>
                </a:solidFill>
              </a:rPr>
              <a:t>The resources required to implement these services effectively</a:t>
            </a:r>
            <a:endParaRPr sz="1200" b="1">
              <a:solidFill>
                <a:srgbClr val="FFFFFF"/>
              </a:solidFill>
            </a:endParaRPr>
          </a:p>
          <a:p>
            <a:pPr marL="0" lvl="0" indent="0" algn="l" rtl="0">
              <a:lnSpc>
                <a:spcPct val="115000"/>
              </a:lnSpc>
              <a:spcBef>
                <a:spcPts val="1200"/>
              </a:spcBef>
              <a:spcAft>
                <a:spcPts val="1200"/>
              </a:spcAft>
              <a:buClr>
                <a:schemeClr val="dk1"/>
              </a:buClr>
              <a:buSzPct val="91666"/>
              <a:buFont typeface="Arial"/>
              <a:buNone/>
            </a:pPr>
            <a:r>
              <a:rPr lang="en-GB" sz="1200">
                <a:solidFill>
                  <a:srgbClr val="FFFFFF"/>
                </a:solidFill>
              </a:rPr>
              <a:t>By carefully weighing these factors, you can make a strategic decision that aligns with your restaurant's goals and enhances the overall customer experience.</a:t>
            </a:r>
            <a:endParaRPr sz="1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36" name="Google Shape;136;p26"/>
          <p:cNvSpPr txBox="1">
            <a:spLocks noGrp="1"/>
          </p:cNvSpPr>
          <p:nvPr>
            <p:ph type="body" idx="1"/>
          </p:nvPr>
        </p:nvSpPr>
        <p:spPr>
          <a:xfrm>
            <a:off x="311700" y="282400"/>
            <a:ext cx="8520600" cy="48150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91666"/>
              <a:buFont typeface="Arial"/>
              <a:buNone/>
            </a:pPr>
            <a:r>
              <a:rPr lang="en-GB" sz="1200">
                <a:solidFill>
                  <a:schemeClr val="dk1"/>
                </a:solidFill>
              </a:rPr>
              <a:t>   </a:t>
            </a:r>
            <a:r>
              <a:rPr lang="en-GB" sz="1200" b="1">
                <a:solidFill>
                  <a:srgbClr val="FFFFFF"/>
                </a:solidFill>
              </a:rPr>
              <a:t>8</a:t>
            </a:r>
            <a:r>
              <a:rPr lang="en-GB" sz="1200">
                <a:solidFill>
                  <a:srgbClr val="FFFFFF"/>
                </a:solidFill>
              </a:rPr>
              <a:t> .    Should the team keep the rate of cuisines higher? Will that affect the feedback? According to our data are the rates of cuisines and ratings, Correlated?</a:t>
            </a:r>
            <a:endParaRPr sz="1200">
              <a:solidFill>
                <a:srgbClr val="FFFFFF"/>
              </a:solidFill>
            </a:endParaRPr>
          </a:p>
          <a:p>
            <a:pPr marL="457200" lvl="0" indent="-299085" algn="l" rtl="0">
              <a:lnSpc>
                <a:spcPct val="115000"/>
              </a:lnSpc>
              <a:spcBef>
                <a:spcPts val="0"/>
              </a:spcBef>
              <a:spcAft>
                <a:spcPts val="0"/>
              </a:spcAft>
              <a:buClr>
                <a:srgbClr val="FFFFFF"/>
              </a:buClr>
              <a:buSzPct val="100000"/>
              <a:buChar char="●"/>
            </a:pPr>
            <a:r>
              <a:rPr lang="en-GB" sz="1200">
                <a:solidFill>
                  <a:srgbClr val="FFFFFF"/>
                </a:solidFill>
              </a:rPr>
              <a:t>ANSWER:- The relationship between cuisine prices and customer ratings is complex and can vary depending on several factors, including:</a:t>
            </a:r>
            <a:endParaRPr sz="1200">
              <a:solidFill>
                <a:srgbClr val="FFFFFF"/>
              </a:solidFill>
            </a:endParaRPr>
          </a:p>
          <a:p>
            <a:pPr marL="0" lvl="0" indent="0" algn="l" rtl="0">
              <a:lnSpc>
                <a:spcPct val="115000"/>
              </a:lnSpc>
              <a:spcBef>
                <a:spcPts val="1200"/>
              </a:spcBef>
              <a:spcAft>
                <a:spcPts val="0"/>
              </a:spcAft>
              <a:buNone/>
            </a:pPr>
            <a:r>
              <a:rPr lang="en-GB" sz="1200" b="1">
                <a:solidFill>
                  <a:srgbClr val="FFFFFF"/>
                </a:solidFill>
              </a:rPr>
              <a:t>1. Perceived Value:</a:t>
            </a:r>
            <a:endParaRPr sz="1200" b="1">
              <a:solidFill>
                <a:srgbClr val="FFFFFF"/>
              </a:solidFill>
            </a:endParaRPr>
          </a:p>
          <a:p>
            <a:pPr marL="457200" lvl="0" indent="-299085" algn="l" rtl="0">
              <a:lnSpc>
                <a:spcPct val="115000"/>
              </a:lnSpc>
              <a:spcBef>
                <a:spcPts val="1200"/>
              </a:spcBef>
              <a:spcAft>
                <a:spcPts val="0"/>
              </a:spcAft>
              <a:buClr>
                <a:srgbClr val="FFFFFF"/>
              </a:buClr>
              <a:buSzPct val="100000"/>
              <a:buChar char="●"/>
            </a:pPr>
            <a:r>
              <a:rPr lang="en-GB" sz="1200" b="1">
                <a:solidFill>
                  <a:srgbClr val="FFFFFF"/>
                </a:solidFill>
              </a:rPr>
              <a:t>Quality and Quantity:</a:t>
            </a:r>
            <a:r>
              <a:rPr lang="en-GB" sz="1200">
                <a:solidFill>
                  <a:srgbClr val="FFFFFF"/>
                </a:solidFill>
              </a:rPr>
              <a:t> If customers perceive the higher price as justified by the quality and quantity of food, they are more likely to give positive ratings.</a:t>
            </a:r>
            <a:endParaRPr sz="1200">
              <a:solidFill>
                <a:srgbClr val="FFFFFF"/>
              </a:solidFill>
            </a:endParaRPr>
          </a:p>
          <a:p>
            <a:pPr marL="457200" lvl="0" indent="-299085" algn="l" rtl="0">
              <a:lnSpc>
                <a:spcPct val="115000"/>
              </a:lnSpc>
              <a:spcBef>
                <a:spcPts val="0"/>
              </a:spcBef>
              <a:spcAft>
                <a:spcPts val="0"/>
              </a:spcAft>
              <a:buClr>
                <a:srgbClr val="FFFFFF"/>
              </a:buClr>
              <a:buSzPct val="100000"/>
              <a:buChar char="●"/>
            </a:pPr>
            <a:r>
              <a:rPr lang="en-GB" sz="1200" b="1">
                <a:solidFill>
                  <a:srgbClr val="FFFFFF"/>
                </a:solidFill>
              </a:rPr>
              <a:t>Unique Selling Proposition (USP):</a:t>
            </a:r>
            <a:r>
              <a:rPr lang="en-GB" sz="1200">
                <a:solidFill>
                  <a:srgbClr val="FFFFFF"/>
                </a:solidFill>
              </a:rPr>
              <a:t> A unique selling point, such as a rare ingredient or special preparation technique, can justify higher prices.</a:t>
            </a:r>
            <a:endParaRPr sz="1200">
              <a:solidFill>
                <a:srgbClr val="FFFFFF"/>
              </a:solidFill>
            </a:endParaRPr>
          </a:p>
          <a:p>
            <a:pPr marL="0" lvl="0" indent="0" algn="l" rtl="0">
              <a:lnSpc>
                <a:spcPct val="115000"/>
              </a:lnSpc>
              <a:spcBef>
                <a:spcPts val="1200"/>
              </a:spcBef>
              <a:spcAft>
                <a:spcPts val="0"/>
              </a:spcAft>
              <a:buClr>
                <a:schemeClr val="dk1"/>
              </a:buClr>
              <a:buSzPct val="91666"/>
              <a:buFont typeface="Arial"/>
              <a:buNone/>
            </a:pPr>
            <a:r>
              <a:rPr lang="en-GB" sz="1200" b="1">
                <a:solidFill>
                  <a:srgbClr val="FFFFFF"/>
                </a:solidFill>
              </a:rPr>
              <a:t>2. Customer Expectations:</a:t>
            </a:r>
            <a:endParaRPr sz="1200" b="1">
              <a:solidFill>
                <a:srgbClr val="FFFFFF"/>
              </a:solidFill>
            </a:endParaRPr>
          </a:p>
          <a:p>
            <a:pPr marL="457200" lvl="0" indent="-299085" algn="l" rtl="0">
              <a:lnSpc>
                <a:spcPct val="115000"/>
              </a:lnSpc>
              <a:spcBef>
                <a:spcPts val="1200"/>
              </a:spcBef>
              <a:spcAft>
                <a:spcPts val="0"/>
              </a:spcAft>
              <a:buClr>
                <a:srgbClr val="FFFFFF"/>
              </a:buClr>
              <a:buSzPct val="100000"/>
              <a:buChar char="●"/>
            </a:pPr>
            <a:r>
              <a:rPr lang="en-GB" sz="1200" b="1">
                <a:solidFill>
                  <a:srgbClr val="FFFFFF"/>
                </a:solidFill>
              </a:rPr>
              <a:t>Brand Reputation:</a:t>
            </a:r>
            <a:r>
              <a:rPr lang="en-GB" sz="1200">
                <a:solidFill>
                  <a:srgbClr val="FFFFFF"/>
                </a:solidFill>
              </a:rPr>
              <a:t> If your restaurant has a strong brand reputation for quality and luxury, customers may be willing to pay higher prices.</a:t>
            </a:r>
            <a:endParaRPr sz="1200">
              <a:solidFill>
                <a:srgbClr val="FFFFFF"/>
              </a:solidFill>
            </a:endParaRPr>
          </a:p>
          <a:p>
            <a:pPr marL="457200" lvl="0" indent="-299085" algn="l" rtl="0">
              <a:lnSpc>
                <a:spcPct val="115000"/>
              </a:lnSpc>
              <a:spcBef>
                <a:spcPts val="0"/>
              </a:spcBef>
              <a:spcAft>
                <a:spcPts val="0"/>
              </a:spcAft>
              <a:buClr>
                <a:srgbClr val="FFFFFF"/>
              </a:buClr>
              <a:buSzPct val="100000"/>
              <a:buChar char="●"/>
            </a:pPr>
            <a:r>
              <a:rPr lang="en-GB" sz="1200" b="1">
                <a:solidFill>
                  <a:srgbClr val="FFFFFF"/>
                </a:solidFill>
              </a:rPr>
              <a:t>Dining Experience:</a:t>
            </a:r>
            <a:r>
              <a:rPr lang="en-GB" sz="1200">
                <a:solidFill>
                  <a:srgbClr val="FFFFFF"/>
                </a:solidFill>
              </a:rPr>
              <a:t> The overall dining experience, including ambiance, service, and presentation, can influence how customers perceive the value of the meal.</a:t>
            </a:r>
            <a:endParaRPr sz="1200">
              <a:solidFill>
                <a:srgbClr val="FFFFFF"/>
              </a:solidFill>
            </a:endParaRPr>
          </a:p>
          <a:p>
            <a:pPr marL="0" lvl="0" indent="0" algn="l" rtl="0">
              <a:lnSpc>
                <a:spcPct val="115000"/>
              </a:lnSpc>
              <a:spcBef>
                <a:spcPts val="1200"/>
              </a:spcBef>
              <a:spcAft>
                <a:spcPts val="0"/>
              </a:spcAft>
              <a:buClr>
                <a:schemeClr val="dk1"/>
              </a:buClr>
              <a:buSzPct val="91666"/>
              <a:buFont typeface="Arial"/>
              <a:buNone/>
            </a:pPr>
            <a:r>
              <a:rPr lang="en-GB" sz="1200" b="1">
                <a:solidFill>
                  <a:srgbClr val="FFFFFF"/>
                </a:solidFill>
              </a:rPr>
              <a:t>3. Competitive Pricing:</a:t>
            </a:r>
            <a:endParaRPr sz="1200" b="1">
              <a:solidFill>
                <a:srgbClr val="FFFFFF"/>
              </a:solidFill>
            </a:endParaRPr>
          </a:p>
          <a:p>
            <a:pPr marL="457200" lvl="0" indent="-299085" algn="l" rtl="0">
              <a:lnSpc>
                <a:spcPct val="115000"/>
              </a:lnSpc>
              <a:spcBef>
                <a:spcPts val="1200"/>
              </a:spcBef>
              <a:spcAft>
                <a:spcPts val="0"/>
              </a:spcAft>
              <a:buClr>
                <a:srgbClr val="FFFFFF"/>
              </a:buClr>
              <a:buSzPct val="100000"/>
              <a:buChar char="●"/>
            </a:pPr>
            <a:r>
              <a:rPr lang="en-GB" sz="1200" b="1">
                <a:solidFill>
                  <a:srgbClr val="FFFFFF"/>
                </a:solidFill>
              </a:rPr>
              <a:t>Market Dynamics:</a:t>
            </a:r>
            <a:r>
              <a:rPr lang="en-GB" sz="1200">
                <a:solidFill>
                  <a:srgbClr val="FFFFFF"/>
                </a:solidFill>
              </a:rPr>
              <a:t> If your competitors are charging similar prices, raising your prices might not significantly impact customer ratings.</a:t>
            </a:r>
            <a:endParaRPr sz="1200">
              <a:solidFill>
                <a:srgbClr val="FFFFFF"/>
              </a:solidFill>
            </a:endParaRPr>
          </a:p>
          <a:p>
            <a:pPr marL="457200" lvl="0" indent="-299085" algn="l" rtl="0">
              <a:lnSpc>
                <a:spcPct val="115000"/>
              </a:lnSpc>
              <a:spcBef>
                <a:spcPts val="0"/>
              </a:spcBef>
              <a:spcAft>
                <a:spcPts val="0"/>
              </a:spcAft>
              <a:buClr>
                <a:srgbClr val="FFFFFF"/>
              </a:buClr>
              <a:buSzPct val="100000"/>
              <a:buChar char="●"/>
            </a:pPr>
            <a:r>
              <a:rPr lang="en-GB" sz="1200" b="1">
                <a:solidFill>
                  <a:srgbClr val="FFFFFF"/>
                </a:solidFill>
              </a:rPr>
              <a:t>Price Sensitivity:</a:t>
            </a:r>
            <a:r>
              <a:rPr lang="en-GB" sz="1200">
                <a:solidFill>
                  <a:srgbClr val="FFFFFF"/>
                </a:solidFill>
              </a:rPr>
              <a:t> Consider your target market's price sensitivity. If your customers are price-conscious, raising prices could negatively impact ratings.</a:t>
            </a:r>
            <a:endParaRPr sz="1200">
              <a:solidFill>
                <a:srgbClr val="FFFFFF"/>
              </a:solidFill>
            </a:endParaRPr>
          </a:p>
          <a:p>
            <a:pPr marL="457200" lvl="0" indent="-299085" algn="l" rtl="0">
              <a:lnSpc>
                <a:spcPct val="115000"/>
              </a:lnSpc>
              <a:spcBef>
                <a:spcPts val="0"/>
              </a:spcBef>
              <a:spcAft>
                <a:spcPts val="0"/>
              </a:spcAft>
              <a:buClr>
                <a:srgbClr val="FFFFFF"/>
              </a:buClr>
              <a:buSzPct val="100000"/>
              <a:buChar char="●"/>
            </a:pPr>
            <a:r>
              <a:rPr lang="en-GB" sz="1200" b="1">
                <a:solidFill>
                  <a:srgbClr val="FFFFFF"/>
                </a:solidFill>
              </a:rPr>
              <a:t>In conclusion,</a:t>
            </a:r>
            <a:r>
              <a:rPr lang="en-GB" sz="1200">
                <a:solidFill>
                  <a:srgbClr val="FFFFFF"/>
                </a:solidFill>
              </a:rPr>
              <a:t> while higher prices can potentially lead to higher ratings if justified by value, it's essential to strike a balance between pricing and customer satisfaction. By carefully analyzing your data and implementing effective pricing strategies, you can optimize your revenue and maintain positive customer feedback.</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500"/>
              </a:spcAft>
              <a:buClr>
                <a:schemeClr val="dk1"/>
              </a:buClr>
              <a:buSzPts val="1100"/>
              <a:buFont typeface="Arial"/>
              <a:buNone/>
            </a:pPr>
            <a:r>
              <a:rPr lang="en-GB" sz="2300" b="1">
                <a:solidFill>
                  <a:srgbClr val="FFFFFF"/>
                </a:solidFill>
                <a:latin typeface="Comic Sans MS"/>
                <a:ea typeface="Comic Sans MS"/>
                <a:cs typeface="Comic Sans MS"/>
                <a:sym typeface="Comic Sans MS"/>
              </a:rPr>
              <a:t>Strategic Recommendations</a:t>
            </a:r>
            <a:endParaRPr sz="4000">
              <a:solidFill>
                <a:srgbClr val="FFFFFF"/>
              </a:solidFill>
              <a:latin typeface="Comic Sans MS"/>
              <a:ea typeface="Comic Sans MS"/>
              <a:cs typeface="Comic Sans MS"/>
              <a:sym typeface="Comic Sans MS"/>
            </a:endParaRPr>
          </a:p>
        </p:txBody>
      </p:sp>
      <p:sp>
        <p:nvSpPr>
          <p:cNvPr id="142" name="Google Shape;14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FFFF"/>
              </a:buClr>
              <a:buSzPts val="1800"/>
              <a:buChar char="●"/>
            </a:pPr>
            <a:r>
              <a:rPr lang="en-GB">
                <a:solidFill>
                  <a:srgbClr val="FFFFFF"/>
                </a:solidFill>
              </a:rPr>
              <a:t>Market Expansion Strategy</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Strengthen Online Delivery</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Focus on Popular Cuisines</a:t>
            </a:r>
            <a:endParaRPr>
              <a:solidFill>
                <a:srgbClr val="FFFFFF"/>
              </a:solidFill>
            </a:endParaRPr>
          </a:p>
          <a:p>
            <a:pPr marL="457200" lvl="0" indent="-342900" algn="l" rtl="0">
              <a:spcBef>
                <a:spcPts val="0"/>
              </a:spcBef>
              <a:spcAft>
                <a:spcPts val="0"/>
              </a:spcAft>
              <a:buClr>
                <a:srgbClr val="FFFFFF"/>
              </a:buClr>
              <a:buSzPts val="1800"/>
              <a:buChar char="●"/>
            </a:pPr>
            <a:r>
              <a:rPr lang="en-GB">
                <a:solidFill>
                  <a:srgbClr val="FFFFFF"/>
                </a:solidFill>
              </a:rPr>
              <a:t>Customer Engagement through Ratings and Reviews</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48" name="Google Shape;148;p28"/>
          <p:cNvSpPr txBox="1">
            <a:spLocks noGrp="1"/>
          </p:cNvSpPr>
          <p:nvPr>
            <p:ph type="body" idx="1"/>
          </p:nvPr>
        </p:nvSpPr>
        <p:spPr>
          <a:xfrm>
            <a:off x="311700" y="144075"/>
            <a:ext cx="8520600" cy="4424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9" name="Google Shape;149;p2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55" name="Google Shape;155;p29"/>
          <p:cNvSpPr txBox="1">
            <a:spLocks noGrp="1"/>
          </p:cNvSpPr>
          <p:nvPr>
            <p:ph type="body" idx="1"/>
          </p:nvPr>
        </p:nvSpPr>
        <p:spPr>
          <a:xfrm>
            <a:off x="311700" y="213225"/>
            <a:ext cx="8520600" cy="4355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9"/>
          <p:cNvPicPr preferRelativeResize="0"/>
          <p:nvPr/>
        </p:nvPicPr>
        <p:blipFill>
          <a:blip r:embed="rId3">
            <a:alphaModFix/>
          </a:blip>
          <a:stretch>
            <a:fillRect/>
          </a:stretch>
        </p:blipFill>
        <p:spPr>
          <a:xfrm>
            <a:off x="0" y="48975"/>
            <a:ext cx="9143999" cy="509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53263" y="239474"/>
            <a:ext cx="3688800" cy="529453"/>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200"/>
              </a:spcAft>
              <a:buClr>
                <a:schemeClr val="dk1"/>
              </a:buClr>
              <a:buSzPts val="1100"/>
              <a:buFont typeface="Arial"/>
              <a:buNone/>
            </a:pPr>
            <a:r>
              <a:rPr lang="en-GB" sz="3000" b="1" dirty="0" smtClean="0">
                <a:solidFill>
                  <a:srgbClr val="FFFFFF"/>
                </a:solidFill>
                <a:latin typeface="Comic Sans MS"/>
                <a:ea typeface="Comic Sans MS"/>
                <a:cs typeface="Comic Sans MS"/>
                <a:sym typeface="Comic Sans MS"/>
              </a:rPr>
              <a:t>Conclusion</a:t>
            </a:r>
            <a:endParaRPr sz="4600" dirty="0">
              <a:solidFill>
                <a:srgbClr val="FFFFFF"/>
              </a:solidFill>
              <a:latin typeface="Comic Sans MS"/>
              <a:ea typeface="Comic Sans MS"/>
              <a:cs typeface="Comic Sans MS"/>
              <a:sym typeface="Comic Sans MS"/>
            </a:endParaRPr>
          </a:p>
        </p:txBody>
      </p:sp>
      <p:sp>
        <p:nvSpPr>
          <p:cNvPr id="162" name="Google Shape;162;p30"/>
          <p:cNvSpPr txBox="1">
            <a:spLocks noGrp="1"/>
          </p:cNvSpPr>
          <p:nvPr>
            <p:ph type="body" idx="1"/>
          </p:nvPr>
        </p:nvSpPr>
        <p:spPr>
          <a:xfrm>
            <a:off x="109500" y="914399"/>
            <a:ext cx="8955900" cy="4122375"/>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100000"/>
              <a:buFont typeface="Arial"/>
              <a:buNone/>
            </a:pPr>
            <a:r>
              <a:rPr lang="en-GB" sz="1100" b="1" dirty="0">
                <a:solidFill>
                  <a:srgbClr val="FFFFFF"/>
                </a:solidFill>
              </a:rPr>
              <a:t>Global Presence and Market Opportunities</a:t>
            </a:r>
            <a:r>
              <a:rPr lang="en-GB" sz="1100" dirty="0">
                <a:solidFill>
                  <a:srgbClr val="FFFFFF"/>
                </a:solidFill>
              </a:rPr>
              <a:t>:</a:t>
            </a:r>
            <a:endParaRPr sz="1100" dirty="0">
              <a:solidFill>
                <a:srgbClr val="FFFFFF"/>
              </a:solidFill>
            </a:endParaRPr>
          </a:p>
          <a:p>
            <a:pPr marL="457200" lvl="0" indent="-287972" algn="l" rtl="0">
              <a:spcBef>
                <a:spcPts val="1200"/>
              </a:spcBef>
              <a:spcAft>
                <a:spcPts val="0"/>
              </a:spcAft>
              <a:buClr>
                <a:srgbClr val="FFFFFF"/>
              </a:buClr>
              <a:buSzPct val="100000"/>
              <a:buChar char="●"/>
            </a:pPr>
            <a:r>
              <a:rPr lang="en-GB" sz="1100" dirty="0">
                <a:solidFill>
                  <a:srgbClr val="FFFFFF"/>
                </a:solidFill>
              </a:rPr>
              <a:t>India dominates the </a:t>
            </a:r>
            <a:r>
              <a:rPr lang="en-GB" sz="1100" dirty="0" err="1">
                <a:solidFill>
                  <a:srgbClr val="FFFFFF"/>
                </a:solidFill>
              </a:rPr>
              <a:t>Zomato</a:t>
            </a:r>
            <a:r>
              <a:rPr lang="en-GB" sz="1100" dirty="0">
                <a:solidFill>
                  <a:srgbClr val="FFFFFF"/>
                </a:solidFill>
              </a:rPr>
              <a:t> platform with the highest number of restaurants, showcasing a well-established market.</a:t>
            </a:r>
            <a:endParaRPr sz="1100" dirty="0">
              <a:solidFill>
                <a:srgbClr val="FFFFFF"/>
              </a:solidFill>
            </a:endParaRPr>
          </a:p>
          <a:p>
            <a:pPr marL="457200" lvl="0" indent="-287972" algn="l" rtl="0">
              <a:spcBef>
                <a:spcPts val="0"/>
              </a:spcBef>
              <a:spcAft>
                <a:spcPts val="0"/>
              </a:spcAft>
              <a:buClr>
                <a:srgbClr val="FFFFFF"/>
              </a:buClr>
              <a:buSzPct val="100000"/>
              <a:buChar char="●"/>
            </a:pPr>
            <a:r>
              <a:rPr lang="en-GB" sz="1100" dirty="0">
                <a:solidFill>
                  <a:srgbClr val="FFFFFF"/>
                </a:solidFill>
              </a:rPr>
              <a:t>Countries like Brazil, South Africa, and Indonesia have untapped potential for growth due to lower restaurant density and increasing urbanization.</a:t>
            </a:r>
            <a:endParaRPr sz="1100" dirty="0">
              <a:solidFill>
                <a:srgbClr val="FFFFFF"/>
              </a:solidFill>
            </a:endParaRPr>
          </a:p>
          <a:p>
            <a:pPr marL="0" lvl="0" indent="0" algn="l" rtl="0">
              <a:spcBef>
                <a:spcPts val="1200"/>
              </a:spcBef>
              <a:spcAft>
                <a:spcPts val="0"/>
              </a:spcAft>
              <a:buClr>
                <a:schemeClr val="dk1"/>
              </a:buClr>
              <a:buSzPct val="100000"/>
              <a:buFont typeface="Arial"/>
              <a:buNone/>
            </a:pPr>
            <a:r>
              <a:rPr lang="en-GB" sz="1100" b="1" dirty="0">
                <a:solidFill>
                  <a:srgbClr val="FFFFFF"/>
                </a:solidFill>
              </a:rPr>
              <a:t>Customer Preferences</a:t>
            </a:r>
            <a:r>
              <a:rPr lang="en-GB" sz="1100" dirty="0">
                <a:solidFill>
                  <a:srgbClr val="FFFFFF"/>
                </a:solidFill>
              </a:rPr>
              <a:t>:</a:t>
            </a:r>
            <a:endParaRPr sz="1100" dirty="0">
              <a:solidFill>
                <a:srgbClr val="FFFFFF"/>
              </a:solidFill>
            </a:endParaRPr>
          </a:p>
          <a:p>
            <a:pPr marL="457200" lvl="0" indent="-287972" algn="l" rtl="0">
              <a:spcBef>
                <a:spcPts val="1200"/>
              </a:spcBef>
              <a:spcAft>
                <a:spcPts val="0"/>
              </a:spcAft>
              <a:buClr>
                <a:srgbClr val="FFFFFF"/>
              </a:buClr>
              <a:buSzPct val="100000"/>
              <a:buChar char="●"/>
            </a:pPr>
            <a:r>
              <a:rPr lang="en-GB" sz="1100" dirty="0">
                <a:solidFill>
                  <a:srgbClr val="FFFFFF"/>
                </a:solidFill>
              </a:rPr>
              <a:t>Popular cuisines such as North Indian, Chinese, and Fast Food are consistent across regions, with local cuisines holding strong in specific markets.</a:t>
            </a:r>
            <a:endParaRPr sz="1100" dirty="0">
              <a:solidFill>
                <a:srgbClr val="FFFFFF"/>
              </a:solidFill>
            </a:endParaRPr>
          </a:p>
          <a:p>
            <a:pPr marL="457200" lvl="0" indent="-287972" algn="l" rtl="0">
              <a:spcBef>
                <a:spcPts val="0"/>
              </a:spcBef>
              <a:spcAft>
                <a:spcPts val="0"/>
              </a:spcAft>
              <a:buClr>
                <a:srgbClr val="FFFFFF"/>
              </a:buClr>
              <a:buSzPct val="100000"/>
              <a:buChar char="●"/>
            </a:pPr>
            <a:r>
              <a:rPr lang="en-GB" sz="1100" dirty="0">
                <a:solidFill>
                  <a:srgbClr val="FFFFFF"/>
                </a:solidFill>
              </a:rPr>
              <a:t>There’s an opportunity to innovate by blending popular and local </a:t>
            </a:r>
            <a:r>
              <a:rPr lang="en-GB" sz="1100" dirty="0" err="1">
                <a:solidFill>
                  <a:srgbClr val="FFFFFF"/>
                </a:solidFill>
              </a:rPr>
              <a:t>flavors</a:t>
            </a:r>
            <a:r>
              <a:rPr lang="en-GB" sz="1100" dirty="0">
                <a:solidFill>
                  <a:srgbClr val="FFFFFF"/>
                </a:solidFill>
              </a:rPr>
              <a:t> to cater to diverse customer needs.</a:t>
            </a:r>
            <a:endParaRPr sz="1100" dirty="0">
              <a:solidFill>
                <a:srgbClr val="FFFFFF"/>
              </a:solidFill>
            </a:endParaRPr>
          </a:p>
          <a:p>
            <a:pPr marL="0" lvl="0" indent="0" algn="l" rtl="0">
              <a:spcBef>
                <a:spcPts val="1200"/>
              </a:spcBef>
              <a:spcAft>
                <a:spcPts val="0"/>
              </a:spcAft>
              <a:buClr>
                <a:schemeClr val="dk1"/>
              </a:buClr>
              <a:buSzPct val="100000"/>
              <a:buFont typeface="Arial"/>
              <a:buNone/>
            </a:pPr>
            <a:r>
              <a:rPr lang="en-GB" sz="1100" b="1" dirty="0">
                <a:solidFill>
                  <a:srgbClr val="FFFFFF"/>
                </a:solidFill>
              </a:rPr>
              <a:t>Pricing and Market Dynamics</a:t>
            </a:r>
            <a:r>
              <a:rPr lang="en-GB" sz="1100" dirty="0">
                <a:solidFill>
                  <a:srgbClr val="FFFFFF"/>
                </a:solidFill>
              </a:rPr>
              <a:t>:</a:t>
            </a:r>
            <a:endParaRPr sz="1100" dirty="0">
              <a:solidFill>
                <a:srgbClr val="FFFFFF"/>
              </a:solidFill>
            </a:endParaRPr>
          </a:p>
          <a:p>
            <a:pPr marL="457200" lvl="0" indent="-287972" algn="l" rtl="0">
              <a:spcBef>
                <a:spcPts val="1200"/>
              </a:spcBef>
              <a:spcAft>
                <a:spcPts val="0"/>
              </a:spcAft>
              <a:buClr>
                <a:srgbClr val="FFFFFF"/>
              </a:buClr>
              <a:buSzPct val="100000"/>
              <a:buChar char="●"/>
            </a:pPr>
            <a:r>
              <a:rPr lang="en-GB" sz="1100" dirty="0">
                <a:solidFill>
                  <a:srgbClr val="FFFFFF"/>
                </a:solidFill>
              </a:rPr>
              <a:t>Significant variation in average dining costs reflects different market dynamics. Price-sensitive markets like India require affordable options, while premium markets like UAE allow for higher-priced offerings.</a:t>
            </a:r>
            <a:endParaRPr sz="1100" dirty="0">
              <a:solidFill>
                <a:srgbClr val="FFFFFF"/>
              </a:solidFill>
            </a:endParaRPr>
          </a:p>
          <a:p>
            <a:pPr marL="457200" lvl="0" indent="-287972" algn="l" rtl="0">
              <a:spcBef>
                <a:spcPts val="0"/>
              </a:spcBef>
              <a:spcAft>
                <a:spcPts val="0"/>
              </a:spcAft>
              <a:buClr>
                <a:srgbClr val="FFFFFF"/>
              </a:buClr>
              <a:buSzPct val="100000"/>
              <a:buChar char="●"/>
            </a:pPr>
            <a:r>
              <a:rPr lang="en-GB" sz="1100" dirty="0">
                <a:solidFill>
                  <a:srgbClr val="FFFFFF"/>
                </a:solidFill>
              </a:rPr>
              <a:t>Understanding pricing trends aids in market segmentation and targeted promotions.</a:t>
            </a:r>
            <a:endParaRPr sz="1100" dirty="0">
              <a:solidFill>
                <a:srgbClr val="FFFFFF"/>
              </a:solidFill>
            </a:endParaRPr>
          </a:p>
          <a:p>
            <a:pPr marL="0" lvl="0" indent="0" algn="l" rtl="0">
              <a:spcBef>
                <a:spcPts val="1200"/>
              </a:spcBef>
              <a:spcAft>
                <a:spcPts val="0"/>
              </a:spcAft>
              <a:buClr>
                <a:schemeClr val="dk1"/>
              </a:buClr>
              <a:buSzPct val="100000"/>
              <a:buFont typeface="Arial"/>
              <a:buNone/>
            </a:pPr>
            <a:r>
              <a:rPr lang="en-GB" sz="1100" b="1" dirty="0">
                <a:solidFill>
                  <a:srgbClr val="FFFFFF"/>
                </a:solidFill>
              </a:rPr>
              <a:t>Digital and Delivery Trends</a:t>
            </a:r>
            <a:r>
              <a:rPr lang="en-GB" sz="1100" dirty="0">
                <a:solidFill>
                  <a:srgbClr val="FFFFFF"/>
                </a:solidFill>
              </a:rPr>
              <a:t>:</a:t>
            </a:r>
            <a:endParaRPr sz="1100" dirty="0">
              <a:solidFill>
                <a:srgbClr val="FFFFFF"/>
              </a:solidFill>
            </a:endParaRPr>
          </a:p>
          <a:p>
            <a:pPr marL="457200" lvl="0" indent="-287972" algn="l" rtl="0">
              <a:spcBef>
                <a:spcPts val="1200"/>
              </a:spcBef>
              <a:spcAft>
                <a:spcPts val="0"/>
              </a:spcAft>
              <a:buClr>
                <a:srgbClr val="FFFFFF"/>
              </a:buClr>
              <a:buSzPct val="100000"/>
              <a:buChar char="●"/>
            </a:pPr>
            <a:r>
              <a:rPr lang="en-GB" sz="1100" dirty="0">
                <a:solidFill>
                  <a:srgbClr val="FFFFFF"/>
                </a:solidFill>
              </a:rPr>
              <a:t>Online delivery is a significant driver of customer satisfaction, with restaurants offering delivery services receiving better ratings on average.</a:t>
            </a:r>
            <a:endParaRPr sz="1100" dirty="0">
              <a:solidFill>
                <a:srgbClr val="FFFFFF"/>
              </a:solidFill>
            </a:endParaRPr>
          </a:p>
          <a:p>
            <a:pPr marL="457200" lvl="0" indent="-287972" algn="l" rtl="0">
              <a:spcBef>
                <a:spcPts val="0"/>
              </a:spcBef>
              <a:spcAft>
                <a:spcPts val="0"/>
              </a:spcAft>
              <a:buClr>
                <a:srgbClr val="FFFFFF"/>
              </a:buClr>
              <a:buSzPct val="100000"/>
              <a:buChar char="●"/>
            </a:pPr>
            <a:r>
              <a:rPr lang="en-GB" sz="1100" dirty="0">
                <a:solidFill>
                  <a:srgbClr val="FFFFFF"/>
                </a:solidFill>
              </a:rPr>
              <a:t>There’s scope to enhance delivery infrastructure in underpenetrated markets to capture latent demand.</a:t>
            </a:r>
            <a:endParaRPr sz="1100" dirty="0">
              <a:solidFill>
                <a:srgbClr val="FFFFFF"/>
              </a:solidFill>
            </a:endParaRPr>
          </a:p>
          <a:p>
            <a:pPr marL="0" lvl="0" indent="0" algn="l" rtl="0">
              <a:spcBef>
                <a:spcPts val="1200"/>
              </a:spcBef>
              <a:spcAft>
                <a:spcPts val="0"/>
              </a:spcAft>
              <a:buClr>
                <a:schemeClr val="dk1"/>
              </a:buClr>
              <a:buSzPct val="100000"/>
              <a:buFont typeface="Arial"/>
              <a:buNone/>
            </a:pPr>
            <a:r>
              <a:rPr lang="en-GB" sz="1100" b="1" dirty="0">
                <a:solidFill>
                  <a:srgbClr val="FFFFFF"/>
                </a:solidFill>
              </a:rPr>
              <a:t>Customer Engagement</a:t>
            </a:r>
            <a:r>
              <a:rPr lang="en-GB" sz="1100" dirty="0">
                <a:solidFill>
                  <a:srgbClr val="FFFFFF"/>
                </a:solidFill>
              </a:rPr>
              <a:t>:</a:t>
            </a:r>
            <a:endParaRPr sz="1100" dirty="0">
              <a:solidFill>
                <a:srgbClr val="FFFFFF"/>
              </a:solidFill>
            </a:endParaRPr>
          </a:p>
          <a:p>
            <a:pPr marL="457200" lvl="0" indent="-287972" algn="l" rtl="0">
              <a:spcBef>
                <a:spcPts val="1200"/>
              </a:spcBef>
              <a:spcAft>
                <a:spcPts val="0"/>
              </a:spcAft>
              <a:buClr>
                <a:srgbClr val="FFFFFF"/>
              </a:buClr>
              <a:buSzPct val="100000"/>
              <a:buChar char="●"/>
            </a:pPr>
            <a:r>
              <a:rPr lang="en-GB" sz="1100" dirty="0">
                <a:solidFill>
                  <a:srgbClr val="FFFFFF"/>
                </a:solidFill>
              </a:rPr>
              <a:t>Higher ratings and votes correlate with better restaurant performance, emphasizing the importance of customer feedback and reviews.</a:t>
            </a:r>
            <a:endParaRPr sz="1100" dirty="0">
              <a:solidFill>
                <a:srgbClr val="FFFFFF"/>
              </a:solidFill>
            </a:endParaRPr>
          </a:p>
          <a:p>
            <a:pPr marL="457200" lvl="0" indent="-287972" algn="l" rtl="0">
              <a:spcBef>
                <a:spcPts val="0"/>
              </a:spcBef>
              <a:spcAft>
                <a:spcPts val="0"/>
              </a:spcAft>
              <a:buClr>
                <a:schemeClr val="dk1"/>
              </a:buClr>
              <a:buSzPct val="100000"/>
              <a:buChar char="●"/>
            </a:pPr>
            <a:r>
              <a:rPr lang="en-GB" sz="1100" dirty="0">
                <a:solidFill>
                  <a:srgbClr val="FFFFFF"/>
                </a:solidFill>
              </a:rPr>
              <a:t>Encouraging user engagement through reviews can boost platform activity and credibility</a:t>
            </a:r>
            <a:r>
              <a:rPr lang="en-GB" sz="1100" dirty="0">
                <a:solidFill>
                  <a:schemeClr val="dk1"/>
                </a:solidFill>
              </a:rPr>
              <a:t>.</a:t>
            </a:r>
            <a:endParaRPr sz="11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b="1">
                <a:solidFill>
                  <a:srgbClr val="FFFFFF"/>
                </a:solidFill>
                <a:latin typeface="Comic Sans MS"/>
                <a:ea typeface="Comic Sans MS"/>
                <a:cs typeface="Comic Sans MS"/>
                <a:sym typeface="Comic Sans MS"/>
              </a:rPr>
              <a:t>Top Countries by Number of Restaurants</a:t>
            </a:r>
            <a:r>
              <a:rPr lang="en-GB" sz="1700">
                <a:solidFill>
                  <a:srgbClr val="FFFFFF"/>
                </a:solidFill>
                <a:latin typeface="Comic Sans MS"/>
                <a:ea typeface="Comic Sans MS"/>
                <a:cs typeface="Comic Sans MS"/>
                <a:sym typeface="Comic Sans MS"/>
              </a:rPr>
              <a:t>.</a:t>
            </a:r>
            <a:endParaRPr sz="1800">
              <a:solidFill>
                <a:srgbClr val="FFFFFF"/>
              </a:solidFill>
              <a:latin typeface="Comic Sans MS"/>
              <a:ea typeface="Comic Sans MS"/>
              <a:cs typeface="Comic Sans MS"/>
              <a:sym typeface="Comic Sans MS"/>
            </a:endParaRPr>
          </a:p>
        </p:txBody>
      </p:sp>
      <p:sp>
        <p:nvSpPr>
          <p:cNvPr id="168" name="Google Shape;16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9" name="Google Shape;169;p31"/>
          <p:cNvPicPr preferRelativeResize="0"/>
          <p:nvPr/>
        </p:nvPicPr>
        <p:blipFill>
          <a:blip r:embed="rId3">
            <a:alphaModFix/>
          </a:blip>
          <a:stretch>
            <a:fillRect/>
          </a:stretch>
        </p:blipFill>
        <p:spPr>
          <a:xfrm>
            <a:off x="259773" y="1152475"/>
            <a:ext cx="8624454" cy="385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3499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Clr>
                <a:schemeClr val="dk1"/>
              </a:buClr>
              <a:buSzPts val="990"/>
              <a:buFont typeface="Arial"/>
              <a:buNone/>
            </a:pPr>
            <a:r>
              <a:rPr lang="en-GB" sz="2980" b="1">
                <a:solidFill>
                  <a:srgbClr val="FFFFFF"/>
                </a:solidFill>
                <a:latin typeface="Comic Sans MS"/>
                <a:ea typeface="Comic Sans MS"/>
                <a:cs typeface="Comic Sans MS"/>
                <a:sym typeface="Comic Sans MS"/>
              </a:rPr>
              <a:t>Introduction and Objectives</a:t>
            </a:r>
            <a:endParaRPr sz="2980" b="1">
              <a:solidFill>
                <a:srgbClr val="FFFFFF"/>
              </a:solidFill>
              <a:latin typeface="Comic Sans MS"/>
              <a:ea typeface="Comic Sans MS"/>
              <a:cs typeface="Comic Sans MS"/>
              <a:sym typeface="Comic Sans MS"/>
            </a:endParaRPr>
          </a:p>
          <a:p>
            <a:pPr marL="0" lvl="0" indent="0" algn="l" rtl="0">
              <a:spcBef>
                <a:spcPts val="200"/>
              </a:spcBef>
              <a:spcAft>
                <a:spcPts val="0"/>
              </a:spcAft>
              <a:buSzPts val="990"/>
              <a:buNone/>
            </a:pPr>
            <a:endParaRPr sz="252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298450" algn="l" rtl="0">
              <a:spcBef>
                <a:spcPts val="120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Restaurant Details</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Unique IDs and names of restaurants.</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Addresses and locality information.</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Geographic coordinates (latitude and longitude).</a:t>
            </a:r>
            <a:endParaRPr sz="1100" dirty="0">
              <a:solidFill>
                <a:schemeClr val="tx1"/>
              </a:solidFill>
              <a:latin typeface="Comic Sans MS"/>
              <a:ea typeface="Comic Sans MS"/>
              <a:cs typeface="Comic Sans MS"/>
              <a:sym typeface="Comic Sans MS"/>
            </a:endParaRPr>
          </a:p>
          <a:p>
            <a:pPr marL="457200" lvl="0" indent="-298450" algn="l" rtl="0">
              <a:spcBef>
                <a:spcPts val="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Operational Features</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Availability of table booking and online delivery.</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Delivery status and menu switch options.</a:t>
            </a:r>
            <a:endParaRPr sz="1100" dirty="0">
              <a:solidFill>
                <a:schemeClr val="tx1"/>
              </a:solidFill>
              <a:latin typeface="Comic Sans MS"/>
              <a:ea typeface="Comic Sans MS"/>
              <a:cs typeface="Comic Sans MS"/>
              <a:sym typeface="Comic Sans MS"/>
            </a:endParaRPr>
          </a:p>
          <a:p>
            <a:pPr marL="457200" lvl="0" indent="-298450" algn="l" rtl="0">
              <a:spcBef>
                <a:spcPts val="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Cuisines and Pricing</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Cuisine types served by restaurants.</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Average cost for two people in local currency.</a:t>
            </a:r>
            <a:endParaRPr sz="1100" dirty="0">
              <a:solidFill>
                <a:schemeClr val="tx1"/>
              </a:solidFill>
              <a:latin typeface="Comic Sans MS"/>
              <a:ea typeface="Comic Sans MS"/>
              <a:cs typeface="Comic Sans MS"/>
              <a:sym typeface="Comic Sans MS"/>
            </a:endParaRPr>
          </a:p>
          <a:p>
            <a:pPr marL="457200" lvl="0" indent="-298450" algn="l" rtl="0">
              <a:spcBef>
                <a:spcPts val="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Customer Engagement</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Ratings and votes, indicating customer satisfaction.</a:t>
            </a:r>
            <a:endParaRPr sz="1100" dirty="0">
              <a:solidFill>
                <a:schemeClr val="tx1"/>
              </a:solidFill>
              <a:latin typeface="Comic Sans MS"/>
              <a:ea typeface="Comic Sans MS"/>
              <a:cs typeface="Comic Sans MS"/>
              <a:sym typeface="Comic Sans MS"/>
            </a:endParaRPr>
          </a:p>
          <a:p>
            <a:pPr marL="457200" lvl="0" indent="-298450" algn="l" rtl="0">
              <a:spcBef>
                <a:spcPts val="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Country-wise Distribution</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Restaurants across 15+ countries.</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Country-specific details through a mapping of country codes to names.</a:t>
            </a:r>
            <a:endParaRPr sz="1100" dirty="0">
              <a:solidFill>
                <a:schemeClr val="tx1"/>
              </a:solidFill>
              <a:latin typeface="Comic Sans MS"/>
              <a:ea typeface="Comic Sans MS"/>
              <a:cs typeface="Comic Sans MS"/>
              <a:sym typeface="Comic Sans MS"/>
            </a:endParaRPr>
          </a:p>
          <a:p>
            <a:pPr marL="457200" lvl="0" indent="-298450" algn="l" rtl="0">
              <a:spcBef>
                <a:spcPts val="0"/>
              </a:spcBef>
              <a:spcAft>
                <a:spcPts val="0"/>
              </a:spcAft>
              <a:buClr>
                <a:srgbClr val="FFFFFF"/>
              </a:buClr>
              <a:buSzPts val="1100"/>
              <a:buAutoNum type="arabicPeriod"/>
            </a:pPr>
            <a:r>
              <a:rPr lang="en-GB" sz="1100" b="1" dirty="0">
                <a:solidFill>
                  <a:schemeClr val="tx1"/>
                </a:solidFill>
                <a:latin typeface="Comic Sans MS"/>
                <a:ea typeface="Comic Sans MS"/>
                <a:cs typeface="Comic Sans MS"/>
                <a:sym typeface="Comic Sans MS"/>
              </a:rPr>
              <a:t>Time-Based Insights</a:t>
            </a:r>
            <a:r>
              <a:rPr lang="en-GB" sz="1100" dirty="0">
                <a:solidFill>
                  <a:schemeClr val="tx1"/>
                </a:solidFill>
                <a:latin typeface="Comic Sans MS"/>
                <a:ea typeface="Comic Sans MS"/>
                <a:cs typeface="Comic Sans MS"/>
                <a:sym typeface="Comic Sans MS"/>
              </a:rPr>
              <a:t>:</a:t>
            </a:r>
            <a:endParaRPr sz="1100" dirty="0">
              <a:solidFill>
                <a:schemeClr val="tx1"/>
              </a:solidFill>
              <a:latin typeface="Comic Sans MS"/>
              <a:ea typeface="Comic Sans MS"/>
              <a:cs typeface="Comic Sans MS"/>
              <a:sym typeface="Comic Sans MS"/>
            </a:endParaRPr>
          </a:p>
          <a:p>
            <a:pPr marL="914400" lvl="1" indent="-298450" algn="l" rtl="0">
              <a:spcBef>
                <a:spcPts val="0"/>
              </a:spcBef>
              <a:spcAft>
                <a:spcPts val="0"/>
              </a:spcAft>
              <a:buClr>
                <a:srgbClr val="FFFFFF"/>
              </a:buClr>
              <a:buSzPts val="1100"/>
              <a:buFont typeface="Comic Sans MS"/>
              <a:buChar char="○"/>
            </a:pPr>
            <a:r>
              <a:rPr lang="en-GB" sz="1100" dirty="0">
                <a:solidFill>
                  <a:schemeClr val="tx1"/>
                </a:solidFill>
                <a:latin typeface="Comic Sans MS"/>
                <a:ea typeface="Comic Sans MS"/>
                <a:cs typeface="Comic Sans MS"/>
                <a:sym typeface="Comic Sans MS"/>
              </a:rPr>
              <a:t>Restaurant opening dates, useful for trend analysis.</a:t>
            </a:r>
            <a:endParaRPr sz="1100" dirty="0">
              <a:solidFill>
                <a:schemeClr val="tx1"/>
              </a:solidFill>
              <a:latin typeface="Comic Sans MS"/>
              <a:ea typeface="Comic Sans MS"/>
              <a:cs typeface="Comic Sans MS"/>
              <a:sym typeface="Comic Sans MS"/>
            </a:endParaRPr>
          </a:p>
          <a:p>
            <a:pPr marL="0" lvl="0" indent="0" algn="l" rtl="0">
              <a:lnSpc>
                <a:spcPct val="150000"/>
              </a:lnSpc>
              <a:spcBef>
                <a:spcPts val="1200"/>
              </a:spcBef>
              <a:spcAft>
                <a:spcPts val="200"/>
              </a:spcAft>
              <a:buNone/>
            </a:pPr>
            <a:endParaRPr sz="1200" b="1" dirty="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3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rgbClr val="FFFFFF"/>
                </a:solidFill>
                <a:latin typeface="Comic Sans MS"/>
                <a:ea typeface="Comic Sans MS"/>
                <a:cs typeface="Comic Sans MS"/>
                <a:sym typeface="Comic Sans MS"/>
              </a:rPr>
              <a:t>Dataset Overview</a:t>
            </a:r>
            <a:endParaRPr sz="4700">
              <a:solidFill>
                <a:srgbClr val="FFFFFF"/>
              </a:solidFill>
              <a:latin typeface="Comic Sans MS"/>
              <a:ea typeface="Comic Sans MS"/>
              <a:cs typeface="Comic Sans MS"/>
              <a:sym typeface="Comic Sans MS"/>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5068" b="1" dirty="0">
                <a:solidFill>
                  <a:schemeClr val="tx1"/>
                </a:solidFill>
                <a:latin typeface="Comic Sans MS"/>
                <a:ea typeface="Comic Sans MS"/>
                <a:cs typeface="Comic Sans MS"/>
                <a:sym typeface="Comic Sans MS"/>
              </a:rPr>
              <a:t>The dataset contains two sheets:</a:t>
            </a:r>
            <a:endParaRPr sz="5068" b="1" dirty="0">
              <a:solidFill>
                <a:schemeClr val="tx1"/>
              </a:solidFill>
              <a:latin typeface="Comic Sans MS"/>
              <a:ea typeface="Comic Sans MS"/>
              <a:cs typeface="Comic Sans MS"/>
              <a:sym typeface="Comic Sans MS"/>
            </a:endParaRPr>
          </a:p>
          <a:p>
            <a:pPr marL="457200" lvl="0" indent="-309058" algn="l" rtl="0">
              <a:spcBef>
                <a:spcPts val="1200"/>
              </a:spcBef>
              <a:spcAft>
                <a:spcPts val="0"/>
              </a:spcAft>
              <a:buClr>
                <a:srgbClr val="FFFFFF"/>
              </a:buClr>
              <a:buSzPct val="100000"/>
              <a:buChar char="●"/>
            </a:pPr>
            <a:r>
              <a:rPr lang="en-GB" sz="5068" b="1" dirty="0">
                <a:solidFill>
                  <a:schemeClr val="tx1"/>
                </a:solidFill>
                <a:latin typeface="Comic Sans MS"/>
                <a:ea typeface="Comic Sans MS"/>
                <a:cs typeface="Comic Sans MS"/>
                <a:sym typeface="Comic Sans MS"/>
              </a:rPr>
              <a:t>Raw Data</a:t>
            </a:r>
            <a:r>
              <a:rPr lang="en-GB" sz="5068" dirty="0">
                <a:solidFill>
                  <a:schemeClr val="tx1"/>
                </a:solidFill>
                <a:latin typeface="Comic Sans MS"/>
                <a:ea typeface="Comic Sans MS"/>
                <a:cs typeface="Comic Sans MS"/>
                <a:sym typeface="Comic Sans MS"/>
              </a:rPr>
              <a:t>: Detailed information about individual restaurants.</a:t>
            </a:r>
            <a:endParaRPr sz="5068" dirty="0">
              <a:solidFill>
                <a:schemeClr val="tx1"/>
              </a:solidFill>
              <a:latin typeface="Comic Sans MS"/>
              <a:ea typeface="Comic Sans MS"/>
              <a:cs typeface="Comic Sans MS"/>
              <a:sym typeface="Comic Sans MS"/>
            </a:endParaRPr>
          </a:p>
          <a:p>
            <a:pPr marL="457200" lvl="0" indent="-309058" algn="l" rtl="0">
              <a:spcBef>
                <a:spcPts val="0"/>
              </a:spcBef>
              <a:spcAft>
                <a:spcPts val="0"/>
              </a:spcAft>
              <a:buClr>
                <a:srgbClr val="FFFFFF"/>
              </a:buClr>
              <a:buSzPct val="100000"/>
              <a:buChar char="●"/>
            </a:pPr>
            <a:r>
              <a:rPr lang="en-GB" sz="5068" b="1" dirty="0">
                <a:solidFill>
                  <a:schemeClr val="tx1"/>
                </a:solidFill>
                <a:latin typeface="Comic Sans MS"/>
                <a:ea typeface="Comic Sans MS"/>
                <a:cs typeface="Comic Sans MS"/>
                <a:sym typeface="Comic Sans MS"/>
              </a:rPr>
              <a:t>Country Description</a:t>
            </a:r>
            <a:r>
              <a:rPr lang="en-GB" sz="5068" dirty="0">
                <a:solidFill>
                  <a:schemeClr val="tx1"/>
                </a:solidFill>
                <a:latin typeface="Comic Sans MS"/>
                <a:ea typeface="Comic Sans MS"/>
                <a:cs typeface="Comic Sans MS"/>
                <a:sym typeface="Comic Sans MS"/>
              </a:rPr>
              <a:t>: Maps country codes to their respective country names.</a:t>
            </a:r>
            <a:endParaRPr sz="5768" dirty="0">
              <a:solidFill>
                <a:schemeClr val="tx1"/>
              </a:solidFill>
              <a:latin typeface="Comic Sans MS"/>
              <a:ea typeface="Comic Sans MS"/>
              <a:cs typeface="Comic Sans MS"/>
              <a:sym typeface="Comic Sans MS"/>
            </a:endParaRPr>
          </a:p>
          <a:p>
            <a:pPr marL="0" lvl="0" indent="0" algn="l" rtl="0">
              <a:spcBef>
                <a:spcPts val="1400"/>
              </a:spcBef>
              <a:spcAft>
                <a:spcPts val="0"/>
              </a:spcAft>
              <a:buNone/>
            </a:pPr>
            <a:r>
              <a:rPr lang="en-GB" sz="5268" b="1" dirty="0">
                <a:solidFill>
                  <a:schemeClr val="tx1"/>
                </a:solidFill>
                <a:latin typeface="Comic Sans MS"/>
                <a:ea typeface="Comic Sans MS"/>
                <a:cs typeface="Comic Sans MS"/>
                <a:sym typeface="Comic Sans MS"/>
              </a:rPr>
              <a:t> Key Attributes in the Raw Data</a:t>
            </a:r>
            <a:endParaRPr sz="5268" b="1" dirty="0">
              <a:solidFill>
                <a:schemeClr val="tx1"/>
              </a:solidFill>
              <a:latin typeface="Comic Sans MS"/>
              <a:ea typeface="Comic Sans MS"/>
              <a:cs typeface="Comic Sans MS"/>
              <a:sym typeface="Comic Sans MS"/>
            </a:endParaRPr>
          </a:p>
          <a:p>
            <a:pPr marL="457200" lvl="0" indent="-309058" algn="l" rtl="0">
              <a:spcBef>
                <a:spcPts val="1200"/>
              </a:spcBef>
              <a:spcAft>
                <a:spcPts val="0"/>
              </a:spcAft>
              <a:buClr>
                <a:srgbClr val="FFFFFF"/>
              </a:buClr>
              <a:buSzPct val="100000"/>
              <a:buAutoNum type="arabicPeriod"/>
            </a:pPr>
            <a:r>
              <a:rPr lang="en-GB" sz="5068" b="1" dirty="0">
                <a:solidFill>
                  <a:schemeClr val="tx1"/>
                </a:solidFill>
                <a:latin typeface="Comic Sans MS"/>
                <a:ea typeface="Comic Sans MS"/>
                <a:cs typeface="Comic Sans MS"/>
                <a:sym typeface="Comic Sans MS"/>
              </a:rPr>
              <a:t>Restaurant Information</a:t>
            </a:r>
            <a:r>
              <a:rPr lang="en-GB" sz="5068" dirty="0">
                <a:solidFill>
                  <a:schemeClr val="tx1"/>
                </a:solidFill>
                <a:latin typeface="Comic Sans MS"/>
                <a:ea typeface="Comic Sans MS"/>
                <a:cs typeface="Comic Sans MS"/>
                <a:sym typeface="Comic Sans MS"/>
              </a:rPr>
              <a:t>:</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Restaurant ID: Unique identifier for each restaurant.</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Restaurant Name: Name of the establishment.</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Address: Specific location of the restaurant.</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City and Locality: Geographic placement.</a:t>
            </a:r>
            <a:endParaRPr sz="5068" dirty="0">
              <a:solidFill>
                <a:schemeClr val="tx1"/>
              </a:solidFill>
              <a:latin typeface="Comic Sans MS"/>
              <a:ea typeface="Comic Sans MS"/>
              <a:cs typeface="Comic Sans MS"/>
              <a:sym typeface="Comic Sans MS"/>
            </a:endParaRPr>
          </a:p>
          <a:p>
            <a:pPr marL="457200" lvl="0" indent="-309058" algn="l" rtl="0">
              <a:spcBef>
                <a:spcPts val="0"/>
              </a:spcBef>
              <a:spcAft>
                <a:spcPts val="0"/>
              </a:spcAft>
              <a:buClr>
                <a:srgbClr val="FFFFFF"/>
              </a:buClr>
              <a:buSzPct val="100000"/>
              <a:buAutoNum type="arabicPeriod"/>
            </a:pPr>
            <a:r>
              <a:rPr lang="en-GB" sz="5068" b="1" dirty="0">
                <a:solidFill>
                  <a:schemeClr val="tx1"/>
                </a:solidFill>
                <a:latin typeface="Comic Sans MS"/>
                <a:ea typeface="Comic Sans MS"/>
                <a:cs typeface="Comic Sans MS"/>
                <a:sym typeface="Comic Sans MS"/>
              </a:rPr>
              <a:t>Cuisine and Pricing</a:t>
            </a:r>
            <a:r>
              <a:rPr lang="en-GB" sz="5068" dirty="0">
                <a:solidFill>
                  <a:schemeClr val="tx1"/>
                </a:solidFill>
                <a:latin typeface="Comic Sans MS"/>
                <a:ea typeface="Comic Sans MS"/>
                <a:cs typeface="Comic Sans MS"/>
                <a:sym typeface="Comic Sans MS"/>
              </a:rPr>
              <a:t>:</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Cuisines: Types of cuisines served (e.g., North Indian, Chinese).</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Price Range: Levels (1 to 4) indicating the affordability.</a:t>
            </a:r>
            <a:endParaRPr sz="5068" dirty="0">
              <a:solidFill>
                <a:schemeClr val="tx1"/>
              </a:solidFill>
              <a:latin typeface="Comic Sans MS"/>
              <a:ea typeface="Comic Sans MS"/>
              <a:cs typeface="Comic Sans MS"/>
              <a:sym typeface="Comic Sans MS"/>
            </a:endParaRPr>
          </a:p>
          <a:p>
            <a:pPr marL="914400" lvl="1" indent="-309057" algn="l" rtl="0">
              <a:spcBef>
                <a:spcPts val="0"/>
              </a:spcBef>
              <a:spcAft>
                <a:spcPts val="0"/>
              </a:spcAft>
              <a:buClr>
                <a:srgbClr val="FFFFFF"/>
              </a:buClr>
              <a:buSzPct val="100000"/>
              <a:buFont typeface="Comic Sans MS"/>
              <a:buChar char="○"/>
            </a:pPr>
            <a:r>
              <a:rPr lang="en-GB" sz="5068" dirty="0">
                <a:solidFill>
                  <a:schemeClr val="tx1"/>
                </a:solidFill>
                <a:latin typeface="Comic Sans MS"/>
                <a:ea typeface="Comic Sans MS"/>
                <a:cs typeface="Comic Sans MS"/>
                <a:sym typeface="Comic Sans MS"/>
              </a:rPr>
              <a:t>Average Cost for Two: Specific cost details in local currency.</a:t>
            </a:r>
            <a:endParaRPr sz="5068" dirty="0">
              <a:solidFill>
                <a:schemeClr val="tx1"/>
              </a:solidFill>
              <a:latin typeface="Comic Sans MS"/>
              <a:ea typeface="Comic Sans MS"/>
              <a:cs typeface="Comic Sans MS"/>
              <a:sym typeface="Comic Sans MS"/>
            </a:endParaRPr>
          </a:p>
          <a:p>
            <a:pPr marL="0" lvl="0" indent="0" algn="l" rtl="0">
              <a:spcBef>
                <a:spcPts val="1200"/>
              </a:spcBef>
              <a:spcAft>
                <a:spcPts val="1200"/>
              </a:spcAft>
              <a:buNone/>
            </a:pP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74" name="Google Shape;74;p16"/>
          <p:cNvSpPr txBox="1">
            <a:spLocks noGrp="1"/>
          </p:cNvSpPr>
          <p:nvPr>
            <p:ph type="body" idx="1"/>
          </p:nvPr>
        </p:nvSpPr>
        <p:spPr>
          <a:xfrm>
            <a:off x="311700" y="178650"/>
            <a:ext cx="8520600" cy="4390200"/>
          </a:xfrm>
          <a:prstGeom prst="rect">
            <a:avLst/>
          </a:prstGeom>
        </p:spPr>
        <p:txBody>
          <a:bodyPr spcFirstLastPara="1" wrap="square" lIns="91425" tIns="91425" rIns="91425" bIns="91425" anchor="t" anchorCtr="0">
            <a:normAutofit fontScale="77500" lnSpcReduction="20000"/>
          </a:bodyPr>
          <a:lstStyle/>
          <a:p>
            <a:pPr marL="457200" lvl="0" indent="-337737" algn="l" rtl="0">
              <a:spcBef>
                <a:spcPts val="1200"/>
              </a:spcBef>
              <a:spcAft>
                <a:spcPts val="0"/>
              </a:spcAft>
              <a:buClr>
                <a:srgbClr val="FFFFFF"/>
              </a:buClr>
              <a:buSzPct val="100000"/>
              <a:buAutoNum type="arabicPeriod"/>
            </a:pPr>
            <a:r>
              <a:rPr lang="en-GB" sz="2455" b="1" dirty="0">
                <a:solidFill>
                  <a:schemeClr val="tx1"/>
                </a:solidFill>
                <a:latin typeface="Comic Sans MS"/>
                <a:ea typeface="Comic Sans MS"/>
                <a:cs typeface="Comic Sans MS"/>
                <a:sym typeface="Comic Sans MS"/>
              </a:rPr>
              <a:t>Service Features</a:t>
            </a:r>
            <a:r>
              <a:rPr lang="en-GB" sz="2455" dirty="0">
                <a:solidFill>
                  <a:schemeClr val="tx1"/>
                </a:solidFill>
                <a:latin typeface="Comic Sans MS"/>
                <a:ea typeface="Comic Sans MS"/>
                <a:cs typeface="Comic Sans MS"/>
                <a:sym typeface="Comic Sans MS"/>
              </a:rPr>
              <a:t>:</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Has Table Booking: Indicates if table reservations are available.</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Has Online Delivery: Specifies whether online delivery is offered.</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Is Delivering Now: Real-time delivery status.</a:t>
            </a:r>
            <a:endParaRPr sz="2455" dirty="0">
              <a:solidFill>
                <a:schemeClr val="tx1"/>
              </a:solidFill>
              <a:latin typeface="Comic Sans MS"/>
              <a:ea typeface="Comic Sans MS"/>
              <a:cs typeface="Comic Sans MS"/>
              <a:sym typeface="Comic Sans MS"/>
            </a:endParaRPr>
          </a:p>
          <a:p>
            <a:pPr marL="457200" lvl="0" indent="-337737" algn="l" rtl="0">
              <a:spcBef>
                <a:spcPts val="0"/>
              </a:spcBef>
              <a:spcAft>
                <a:spcPts val="0"/>
              </a:spcAft>
              <a:buClr>
                <a:srgbClr val="FFFFFF"/>
              </a:buClr>
              <a:buSzPct val="100000"/>
              <a:buAutoNum type="arabicPeriod"/>
            </a:pPr>
            <a:r>
              <a:rPr lang="en-GB" sz="2455" b="1" dirty="0">
                <a:solidFill>
                  <a:schemeClr val="tx1"/>
                </a:solidFill>
                <a:latin typeface="Comic Sans MS"/>
                <a:ea typeface="Comic Sans MS"/>
                <a:cs typeface="Comic Sans MS"/>
                <a:sym typeface="Comic Sans MS"/>
              </a:rPr>
              <a:t>Engagement Metrics</a:t>
            </a:r>
            <a:r>
              <a:rPr lang="en-GB" sz="2455" dirty="0">
                <a:solidFill>
                  <a:schemeClr val="tx1"/>
                </a:solidFill>
                <a:latin typeface="Comic Sans MS"/>
                <a:ea typeface="Comic Sans MS"/>
                <a:cs typeface="Comic Sans MS"/>
                <a:sym typeface="Comic Sans MS"/>
              </a:rPr>
              <a:t>:</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Votes: Number of votes received for customer feedback.</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Ratings: Quality score given by customers.</a:t>
            </a:r>
            <a:endParaRPr sz="2455" dirty="0">
              <a:solidFill>
                <a:schemeClr val="tx1"/>
              </a:solidFill>
              <a:latin typeface="Comic Sans MS"/>
              <a:ea typeface="Comic Sans MS"/>
              <a:cs typeface="Comic Sans MS"/>
              <a:sym typeface="Comic Sans MS"/>
            </a:endParaRPr>
          </a:p>
          <a:p>
            <a:pPr marL="457200" lvl="0" indent="-337737" algn="l" rtl="0">
              <a:spcBef>
                <a:spcPts val="0"/>
              </a:spcBef>
              <a:spcAft>
                <a:spcPts val="0"/>
              </a:spcAft>
              <a:buClr>
                <a:srgbClr val="FFFFFF"/>
              </a:buClr>
              <a:buSzPct val="100000"/>
              <a:buAutoNum type="arabicPeriod"/>
            </a:pPr>
            <a:r>
              <a:rPr lang="en-GB" sz="2455" b="1" dirty="0">
                <a:solidFill>
                  <a:schemeClr val="tx1"/>
                </a:solidFill>
                <a:latin typeface="Comic Sans MS"/>
                <a:ea typeface="Comic Sans MS"/>
                <a:cs typeface="Comic Sans MS"/>
                <a:sym typeface="Comic Sans MS"/>
              </a:rPr>
              <a:t>Location Coordinates</a:t>
            </a:r>
            <a:r>
              <a:rPr lang="en-GB" sz="2455" dirty="0">
                <a:solidFill>
                  <a:schemeClr val="tx1"/>
                </a:solidFill>
                <a:latin typeface="Comic Sans MS"/>
                <a:ea typeface="Comic Sans MS"/>
                <a:cs typeface="Comic Sans MS"/>
                <a:sym typeface="Comic Sans MS"/>
              </a:rPr>
              <a:t>:</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Latitude and Longitude: Useful for mapping restaurants.</a:t>
            </a:r>
            <a:endParaRPr sz="2455" dirty="0">
              <a:solidFill>
                <a:schemeClr val="tx1"/>
              </a:solidFill>
              <a:latin typeface="Comic Sans MS"/>
              <a:ea typeface="Comic Sans MS"/>
              <a:cs typeface="Comic Sans MS"/>
              <a:sym typeface="Comic Sans MS"/>
            </a:endParaRPr>
          </a:p>
          <a:p>
            <a:pPr marL="457200" lvl="0" indent="-337737" algn="l" rtl="0">
              <a:spcBef>
                <a:spcPts val="0"/>
              </a:spcBef>
              <a:spcAft>
                <a:spcPts val="0"/>
              </a:spcAft>
              <a:buClr>
                <a:srgbClr val="FFFFFF"/>
              </a:buClr>
              <a:buSzPct val="100000"/>
              <a:buAutoNum type="arabicPeriod"/>
            </a:pPr>
            <a:r>
              <a:rPr lang="en-GB" sz="2455" b="1" dirty="0">
                <a:solidFill>
                  <a:schemeClr val="tx1"/>
                </a:solidFill>
                <a:latin typeface="Comic Sans MS"/>
                <a:ea typeface="Comic Sans MS"/>
                <a:cs typeface="Comic Sans MS"/>
                <a:sym typeface="Comic Sans MS"/>
              </a:rPr>
              <a:t>Other Fields</a:t>
            </a:r>
            <a:r>
              <a:rPr lang="en-GB" sz="2455" dirty="0">
                <a:solidFill>
                  <a:schemeClr val="tx1"/>
                </a:solidFill>
                <a:latin typeface="Comic Sans MS"/>
                <a:ea typeface="Comic Sans MS"/>
                <a:cs typeface="Comic Sans MS"/>
                <a:sym typeface="Comic Sans MS"/>
              </a:rPr>
              <a:t>:</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a:solidFill>
                  <a:schemeClr val="tx1"/>
                </a:solidFill>
                <a:latin typeface="Comic Sans MS"/>
                <a:ea typeface="Comic Sans MS"/>
                <a:cs typeface="Comic Sans MS"/>
                <a:sym typeface="Comic Sans MS"/>
              </a:rPr>
              <a:t>Currency: The currency in which pricing is recorded.</a:t>
            </a:r>
            <a:endParaRPr sz="2455" dirty="0">
              <a:solidFill>
                <a:schemeClr val="tx1"/>
              </a:solidFill>
              <a:latin typeface="Comic Sans MS"/>
              <a:ea typeface="Comic Sans MS"/>
              <a:cs typeface="Comic Sans MS"/>
              <a:sym typeface="Comic Sans MS"/>
            </a:endParaRPr>
          </a:p>
          <a:p>
            <a:pPr marL="914400" lvl="1" indent="-337737" algn="l" rtl="0">
              <a:spcBef>
                <a:spcPts val="0"/>
              </a:spcBef>
              <a:spcAft>
                <a:spcPts val="0"/>
              </a:spcAft>
              <a:buClr>
                <a:srgbClr val="FFFFFF"/>
              </a:buClr>
              <a:buSzPct val="100000"/>
              <a:buFont typeface="Comic Sans MS"/>
              <a:buChar char="○"/>
            </a:pPr>
            <a:r>
              <a:rPr lang="en-GB" sz="2455" dirty="0" err="1">
                <a:solidFill>
                  <a:schemeClr val="tx1"/>
                </a:solidFill>
                <a:latin typeface="Comic Sans MS"/>
                <a:ea typeface="Comic Sans MS"/>
                <a:cs typeface="Comic Sans MS"/>
                <a:sym typeface="Comic Sans MS"/>
              </a:rPr>
              <a:t>Datekey_Opening</a:t>
            </a:r>
            <a:r>
              <a:rPr lang="en-GB" sz="2455" dirty="0">
                <a:solidFill>
                  <a:schemeClr val="tx1"/>
                </a:solidFill>
                <a:latin typeface="Comic Sans MS"/>
                <a:ea typeface="Comic Sans MS"/>
                <a:cs typeface="Comic Sans MS"/>
                <a:sym typeface="Comic Sans MS"/>
              </a:rPr>
              <a:t>: Date the restaurant was added to the platform</a:t>
            </a:r>
            <a:r>
              <a:rPr lang="en-GB" sz="2455" dirty="0">
                <a:solidFill>
                  <a:srgbClr val="FFFFFF"/>
                </a:solidFill>
                <a:latin typeface="Comic Sans MS"/>
                <a:ea typeface="Comic Sans MS"/>
                <a:cs typeface="Comic Sans MS"/>
                <a:sym typeface="Comic Sans MS"/>
              </a:rPr>
              <a:t>.</a:t>
            </a:r>
            <a:endParaRPr sz="2455" dirty="0">
              <a:solidFill>
                <a:srgbClr val="FFFFFF"/>
              </a:solidFill>
              <a:latin typeface="Comic Sans MS"/>
              <a:ea typeface="Comic Sans MS"/>
              <a:cs typeface="Comic Sans MS"/>
              <a:sym typeface="Comic Sans MS"/>
            </a:endParaRPr>
          </a:p>
          <a:p>
            <a:pPr marL="0" lvl="0" indent="0" algn="l" rtl="0">
              <a:spcBef>
                <a:spcPts val="1200"/>
              </a:spcBef>
              <a:spcAft>
                <a:spcPts val="0"/>
              </a:spcAft>
              <a:buClr>
                <a:schemeClr val="dk1"/>
              </a:buClr>
              <a:buSzPct val="64307"/>
              <a:buFont typeface="Arial"/>
              <a:buNone/>
            </a:pPr>
            <a:endParaRPr sz="1710" dirty="0">
              <a:solidFill>
                <a:srgbClr val="FFFFFF"/>
              </a:solidFill>
            </a:endParaRPr>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Clr>
                <a:schemeClr val="dk1"/>
              </a:buClr>
              <a:buSzPct val="61111"/>
              <a:buFont typeface="Arial"/>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9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solidFill>
                  <a:srgbClr val="FFFFFF"/>
                </a:solidFill>
                <a:latin typeface="Comic Sans MS"/>
                <a:ea typeface="Comic Sans MS"/>
                <a:cs typeface="Comic Sans MS"/>
                <a:sym typeface="Comic Sans MS"/>
              </a:rPr>
              <a:t>Methodology</a:t>
            </a:r>
            <a:endParaRPr sz="3020">
              <a:solidFill>
                <a:srgbClr val="FFFFFF"/>
              </a:solidFill>
              <a:latin typeface="Comic Sans MS"/>
              <a:ea typeface="Comic Sans MS"/>
              <a:cs typeface="Comic Sans MS"/>
              <a:sym typeface="Comic Sans MS"/>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400"/>
              </a:spcBef>
              <a:spcAft>
                <a:spcPts val="0"/>
              </a:spcAft>
              <a:buClr>
                <a:schemeClr val="dk1"/>
              </a:buClr>
              <a:buSzPct val="84615"/>
              <a:buFont typeface="Arial"/>
              <a:buNone/>
            </a:pPr>
            <a:r>
              <a:rPr lang="en-GB" sz="1300" b="1">
                <a:solidFill>
                  <a:schemeClr val="dk1"/>
                </a:solidFill>
              </a:rPr>
              <a:t>1. Understanding the Dataset</a:t>
            </a:r>
            <a:endParaRPr sz="1300" b="1">
              <a:solidFill>
                <a:schemeClr val="dk1"/>
              </a:solidFill>
            </a:endParaRPr>
          </a:p>
          <a:p>
            <a:pPr marL="457200" lvl="0" indent="-287972" algn="l" rtl="0">
              <a:spcBef>
                <a:spcPts val="1200"/>
              </a:spcBef>
              <a:spcAft>
                <a:spcPts val="0"/>
              </a:spcAft>
              <a:buClr>
                <a:schemeClr val="dk1"/>
              </a:buClr>
              <a:buSzPct val="100000"/>
              <a:buChar char="●"/>
            </a:pPr>
            <a:r>
              <a:rPr lang="en-GB" sz="1100" b="1">
                <a:solidFill>
                  <a:schemeClr val="dk1"/>
                </a:solidFill>
              </a:rPr>
              <a:t>Objective</a:t>
            </a:r>
            <a:r>
              <a:rPr lang="en-GB" sz="1100">
                <a:solidFill>
                  <a:schemeClr val="dk1"/>
                </a:solidFill>
              </a:rPr>
              <a:t>: Define the goals of the analysis, such as identifying trends in cuisines, pricing, delivery options, or regional patterns.</a:t>
            </a:r>
            <a:endParaRPr sz="1100">
              <a:solidFill>
                <a:schemeClr val="dk1"/>
              </a:solidFill>
            </a:endParaRPr>
          </a:p>
          <a:p>
            <a:pPr marL="457200" lvl="0" indent="-287972" algn="l" rtl="0">
              <a:spcBef>
                <a:spcPts val="0"/>
              </a:spcBef>
              <a:spcAft>
                <a:spcPts val="0"/>
              </a:spcAft>
              <a:buClr>
                <a:schemeClr val="dk1"/>
              </a:buClr>
              <a:buSzPct val="100000"/>
              <a:buChar char="●"/>
            </a:pPr>
            <a:r>
              <a:rPr lang="en-GB" sz="1100" b="1">
                <a:solidFill>
                  <a:schemeClr val="dk1"/>
                </a:solidFill>
              </a:rPr>
              <a:t>Data Structure</a:t>
            </a:r>
            <a:r>
              <a:rPr lang="en-GB" sz="1100">
                <a:solidFill>
                  <a:schemeClr val="dk1"/>
                </a:solidFill>
              </a:rPr>
              <a:t>: Review the dataset (both sheets) to understand available fields and their relationships.</a:t>
            </a:r>
            <a:endParaRPr sz="1100">
              <a:solidFill>
                <a:schemeClr val="dk1"/>
              </a:solidFill>
            </a:endParaRPr>
          </a:p>
          <a:p>
            <a:pPr marL="457200" lvl="0" indent="-287972" algn="l" rtl="0">
              <a:spcBef>
                <a:spcPts val="0"/>
              </a:spcBef>
              <a:spcAft>
                <a:spcPts val="0"/>
              </a:spcAft>
              <a:buClr>
                <a:schemeClr val="dk1"/>
              </a:buClr>
              <a:buSzPct val="100000"/>
              <a:buChar char="●"/>
            </a:pPr>
            <a:r>
              <a:rPr lang="en-GB" sz="1100" b="1">
                <a:solidFill>
                  <a:schemeClr val="dk1"/>
                </a:solidFill>
              </a:rPr>
              <a:t>Preparation</a:t>
            </a:r>
            <a:r>
              <a:rPr lang="en-GB" sz="1100">
                <a:solidFill>
                  <a:schemeClr val="dk1"/>
                </a:solidFill>
              </a:rPr>
              <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Merge the </a:t>
            </a:r>
            <a:r>
              <a:rPr lang="en-GB" sz="1100" b="1">
                <a:solidFill>
                  <a:schemeClr val="dk1"/>
                </a:solidFill>
              </a:rPr>
              <a:t>Raw Data</a:t>
            </a:r>
            <a:r>
              <a:rPr lang="en-GB" sz="1100">
                <a:solidFill>
                  <a:schemeClr val="dk1"/>
                </a:solidFill>
              </a:rPr>
              <a:t> with the </a:t>
            </a:r>
            <a:r>
              <a:rPr lang="en-GB" sz="1100" b="1">
                <a:solidFill>
                  <a:schemeClr val="dk1"/>
                </a:solidFill>
              </a:rPr>
              <a:t>Country Description</a:t>
            </a:r>
            <a:r>
              <a:rPr lang="en-GB" sz="1100">
                <a:solidFill>
                  <a:schemeClr val="dk1"/>
                </a:solidFill>
              </a:rPr>
              <a:t> sheet using the </a:t>
            </a:r>
            <a:r>
              <a:rPr lang="en-GB" sz="1100">
                <a:solidFill>
                  <a:srgbClr val="188038"/>
                </a:solidFill>
                <a:latin typeface="Roboto Mono"/>
                <a:ea typeface="Roboto Mono"/>
                <a:cs typeface="Roboto Mono"/>
                <a:sym typeface="Roboto Mono"/>
              </a:rPr>
              <a:t>Country Code</a:t>
            </a:r>
            <a:r>
              <a:rPr lang="en-GB" sz="1100">
                <a:solidFill>
                  <a:schemeClr val="dk1"/>
                </a:solidFill>
              </a:rPr>
              <a:t> column.</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Identify numerical, categorical, and text-based columns.</a:t>
            </a:r>
            <a:endParaRPr sz="1100">
              <a:solidFill>
                <a:schemeClr val="dk1"/>
              </a:solidFill>
            </a:endParaRPr>
          </a:p>
          <a:p>
            <a:pPr marL="0" lvl="0" indent="0" algn="l" rtl="0">
              <a:spcBef>
                <a:spcPts val="1200"/>
              </a:spcBef>
              <a:spcAft>
                <a:spcPts val="0"/>
              </a:spcAft>
              <a:buClr>
                <a:schemeClr val="dk1"/>
              </a:buClr>
              <a:buSzPct val="100000"/>
              <a:buFont typeface="Arial"/>
              <a:buNone/>
            </a:pPr>
            <a:endParaRPr sz="1100">
              <a:solidFill>
                <a:schemeClr val="dk1"/>
              </a:solidFill>
            </a:endParaRPr>
          </a:p>
          <a:p>
            <a:pPr marL="0" lvl="0" indent="0" algn="l" rtl="0">
              <a:spcBef>
                <a:spcPts val="1400"/>
              </a:spcBef>
              <a:spcAft>
                <a:spcPts val="0"/>
              </a:spcAft>
              <a:buClr>
                <a:schemeClr val="dk1"/>
              </a:buClr>
              <a:buSzPct val="84615"/>
              <a:buFont typeface="Arial"/>
              <a:buNone/>
            </a:pPr>
            <a:r>
              <a:rPr lang="en-GB" sz="1300" b="1">
                <a:solidFill>
                  <a:schemeClr val="dk1"/>
                </a:solidFill>
              </a:rPr>
              <a:t>2. Data Cleaning</a:t>
            </a:r>
            <a:endParaRPr sz="1300" b="1">
              <a:solidFill>
                <a:schemeClr val="dk1"/>
              </a:solidFill>
            </a:endParaRPr>
          </a:p>
          <a:p>
            <a:pPr marL="457200" lvl="0" indent="-287972" algn="l" rtl="0">
              <a:spcBef>
                <a:spcPts val="1200"/>
              </a:spcBef>
              <a:spcAft>
                <a:spcPts val="0"/>
              </a:spcAft>
              <a:buClr>
                <a:schemeClr val="dk1"/>
              </a:buClr>
              <a:buSzPct val="100000"/>
              <a:buChar char="●"/>
            </a:pPr>
            <a:r>
              <a:rPr lang="en-GB" sz="1100" b="1">
                <a:solidFill>
                  <a:schemeClr val="dk1"/>
                </a:solidFill>
              </a:rPr>
              <a:t>Handling Missing Values</a:t>
            </a:r>
            <a:r>
              <a:rPr lang="en-GB" sz="1100">
                <a:solidFill>
                  <a:schemeClr val="dk1"/>
                </a:solidFill>
              </a:rPr>
              <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Check for and address missing or null entries in key columns (e.g., </a:t>
            </a:r>
            <a:r>
              <a:rPr lang="en-GB" sz="1100">
                <a:solidFill>
                  <a:srgbClr val="188038"/>
                </a:solidFill>
                <a:latin typeface="Roboto Mono"/>
                <a:ea typeface="Roboto Mono"/>
                <a:cs typeface="Roboto Mono"/>
                <a:sym typeface="Roboto Mono"/>
              </a:rPr>
              <a:t>Cuisines</a:t>
            </a:r>
            <a:r>
              <a:rPr lang="en-GB" sz="1100">
                <a:solidFill>
                  <a:schemeClr val="dk1"/>
                </a:solidFill>
              </a:rPr>
              <a:t>, </a:t>
            </a:r>
            <a:r>
              <a:rPr lang="en-GB" sz="1100">
                <a:solidFill>
                  <a:srgbClr val="188038"/>
                </a:solidFill>
                <a:latin typeface="Roboto Mono"/>
                <a:ea typeface="Roboto Mono"/>
                <a:cs typeface="Roboto Mono"/>
                <a:sym typeface="Roboto Mono"/>
              </a:rPr>
              <a:t>Average Cost for Two</a:t>
            </a:r>
            <a:r>
              <a:rPr lang="en-GB" sz="1100">
                <a:solidFill>
                  <a:schemeClr val="dk1"/>
                </a:solidFill>
              </a:rPr>
              <a:t>, </a:t>
            </a:r>
            <a:r>
              <a:rPr lang="en-GB" sz="1100">
                <a:solidFill>
                  <a:srgbClr val="188038"/>
                </a:solidFill>
                <a:latin typeface="Roboto Mono"/>
                <a:ea typeface="Roboto Mono"/>
                <a:cs typeface="Roboto Mono"/>
                <a:sym typeface="Roboto Mono"/>
              </a:rPr>
              <a:t>Country Code</a:t>
            </a:r>
            <a:r>
              <a:rPr lang="en-GB" sz="1100">
                <a:solidFill>
                  <a:schemeClr val="dk1"/>
                </a:solidFill>
              </a:rPr>
              <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Replace or remove rows/columns where necessary.</a:t>
            </a:r>
            <a:endParaRPr sz="1100">
              <a:solidFill>
                <a:schemeClr val="dk1"/>
              </a:solidFill>
            </a:endParaRPr>
          </a:p>
          <a:p>
            <a:pPr marL="457200" lvl="0" indent="-287972" algn="l" rtl="0">
              <a:spcBef>
                <a:spcPts val="0"/>
              </a:spcBef>
              <a:spcAft>
                <a:spcPts val="0"/>
              </a:spcAft>
              <a:buClr>
                <a:schemeClr val="dk1"/>
              </a:buClr>
              <a:buSzPct val="100000"/>
              <a:buChar char="●"/>
            </a:pPr>
            <a:r>
              <a:rPr lang="en-GB" sz="1100" b="1">
                <a:solidFill>
                  <a:schemeClr val="dk1"/>
                </a:solidFill>
              </a:rPr>
              <a:t>Formatting</a:t>
            </a:r>
            <a:r>
              <a:rPr lang="en-GB" sz="1100">
                <a:solidFill>
                  <a:schemeClr val="dk1"/>
                </a:solidFill>
              </a:rPr>
              <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Convert numeric columns (e.g., </a:t>
            </a:r>
            <a:r>
              <a:rPr lang="en-GB" sz="1100">
                <a:solidFill>
                  <a:srgbClr val="188038"/>
                </a:solidFill>
                <a:latin typeface="Roboto Mono"/>
                <a:ea typeface="Roboto Mono"/>
                <a:cs typeface="Roboto Mono"/>
                <a:sym typeface="Roboto Mono"/>
              </a:rPr>
              <a:t>Average Cost for Two</a:t>
            </a:r>
            <a:r>
              <a:rPr lang="en-GB" sz="1100">
                <a:solidFill>
                  <a:schemeClr val="dk1"/>
                </a:solidFill>
              </a:rPr>
              <a:t>) to a standard format.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Parse dates (e.g., </a:t>
            </a:r>
            <a:r>
              <a:rPr lang="en-GB" sz="1100">
                <a:solidFill>
                  <a:srgbClr val="188038"/>
                </a:solidFill>
                <a:latin typeface="Roboto Mono"/>
                <a:ea typeface="Roboto Mono"/>
                <a:cs typeface="Roboto Mono"/>
                <a:sym typeface="Roboto Mono"/>
              </a:rPr>
              <a:t>Datekey_Opening</a:t>
            </a:r>
            <a:r>
              <a:rPr lang="en-GB" sz="1100">
                <a:solidFill>
                  <a:schemeClr val="dk1"/>
                </a:solidFill>
              </a:rPr>
              <a:t>) to extract year or month if needed.</a:t>
            </a:r>
            <a:endParaRPr sz="1100">
              <a:solidFill>
                <a:schemeClr val="dk1"/>
              </a:solidFill>
            </a:endParaRPr>
          </a:p>
          <a:p>
            <a:pPr marL="457200" lvl="0" indent="-287972" algn="l" rtl="0">
              <a:spcBef>
                <a:spcPts val="0"/>
              </a:spcBef>
              <a:spcAft>
                <a:spcPts val="0"/>
              </a:spcAft>
              <a:buClr>
                <a:schemeClr val="dk1"/>
              </a:buClr>
              <a:buSzPct val="100000"/>
              <a:buChar char="●"/>
            </a:pPr>
            <a:r>
              <a:rPr lang="en-GB" sz="1100" b="1">
                <a:solidFill>
                  <a:schemeClr val="dk1"/>
                </a:solidFill>
              </a:rPr>
              <a:t>Removing Duplicates</a:t>
            </a:r>
            <a:r>
              <a:rPr lang="en-GB" sz="1100">
                <a:solidFill>
                  <a:schemeClr val="dk1"/>
                </a:solidFill>
              </a:rPr>
              <a:t>:</a:t>
            </a:r>
            <a:endParaRPr sz="1100">
              <a:solidFill>
                <a:schemeClr val="dk1"/>
              </a:solidFill>
            </a:endParaRPr>
          </a:p>
          <a:p>
            <a:pPr marL="914400" lvl="1" indent="-287972" algn="l" rtl="0">
              <a:spcBef>
                <a:spcPts val="0"/>
              </a:spcBef>
              <a:spcAft>
                <a:spcPts val="0"/>
              </a:spcAft>
              <a:buClr>
                <a:schemeClr val="dk1"/>
              </a:buClr>
              <a:buSzPct val="100000"/>
              <a:buChar char="○"/>
            </a:pPr>
            <a:r>
              <a:rPr lang="en-GB" sz="1100">
                <a:solidFill>
                  <a:schemeClr val="dk1"/>
                </a:solidFill>
              </a:rPr>
              <a:t>Check for duplicate rows based on unique identifiers like </a:t>
            </a:r>
            <a:r>
              <a:rPr lang="en-GB" sz="1100">
                <a:solidFill>
                  <a:srgbClr val="188038"/>
                </a:solidFill>
                <a:latin typeface="Roboto Mono"/>
                <a:ea typeface="Roboto Mono"/>
                <a:cs typeface="Roboto Mono"/>
                <a:sym typeface="Roboto Mono"/>
              </a:rPr>
              <a:t>Restaurant ID</a:t>
            </a:r>
            <a:r>
              <a:rPr lang="en-GB" sz="1100">
                <a:solidFill>
                  <a:schemeClr val="dk1"/>
                </a:solidFill>
              </a:rPr>
              <a:t>.</a:t>
            </a:r>
            <a:endParaRPr sz="11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86" name="Google Shape;86;p18"/>
          <p:cNvSpPr txBox="1">
            <a:spLocks noGrp="1"/>
          </p:cNvSpPr>
          <p:nvPr>
            <p:ph type="body" idx="1"/>
          </p:nvPr>
        </p:nvSpPr>
        <p:spPr>
          <a:xfrm>
            <a:off x="311700" y="247800"/>
            <a:ext cx="8520600" cy="432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1400"/>
              </a:spcBef>
              <a:spcAft>
                <a:spcPts val="0"/>
              </a:spcAft>
              <a:buClr>
                <a:schemeClr val="dk1"/>
              </a:buClr>
              <a:buSzPct val="84615"/>
              <a:buFont typeface="Arial"/>
              <a:buNone/>
            </a:pPr>
            <a:r>
              <a:rPr lang="en-GB" sz="1300" b="1">
                <a:solidFill>
                  <a:schemeClr val="dk1"/>
                </a:solidFill>
              </a:rPr>
              <a:t>3</a:t>
            </a:r>
            <a:r>
              <a:rPr lang="en-GB" sz="5607" b="1">
                <a:solidFill>
                  <a:schemeClr val="dk1"/>
                </a:solidFill>
              </a:rPr>
              <a:t>. Data Exploration</a:t>
            </a:r>
            <a:endParaRPr sz="5607" b="1">
              <a:solidFill>
                <a:schemeClr val="dk1"/>
              </a:solidFill>
            </a:endParaRPr>
          </a:p>
          <a:p>
            <a:pPr marL="457200" lvl="0" indent="-314447" algn="l" rtl="0">
              <a:spcBef>
                <a:spcPts val="1200"/>
              </a:spcBef>
              <a:spcAft>
                <a:spcPts val="0"/>
              </a:spcAft>
              <a:buClr>
                <a:schemeClr val="dk1"/>
              </a:buClr>
              <a:buSzPct val="100000"/>
              <a:buChar char="●"/>
            </a:pPr>
            <a:r>
              <a:rPr lang="en-GB" sz="5407" b="1">
                <a:solidFill>
                  <a:schemeClr val="dk1"/>
                </a:solidFill>
              </a:rPr>
              <a:t>Summary Statistics</a:t>
            </a:r>
            <a:r>
              <a:rPr lang="en-GB" sz="5407">
                <a:solidFill>
                  <a:schemeClr val="dk1"/>
                </a:solidFill>
              </a:rPr>
              <a:t>:</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Compute basic metrics like mean, median, and distribution for numeric columns (</a:t>
            </a:r>
            <a:r>
              <a:rPr lang="en-GB" sz="5407">
                <a:solidFill>
                  <a:srgbClr val="188038"/>
                </a:solidFill>
                <a:latin typeface="Roboto Mono"/>
                <a:ea typeface="Roboto Mono"/>
                <a:cs typeface="Roboto Mono"/>
                <a:sym typeface="Roboto Mono"/>
              </a:rPr>
              <a:t>Average Cost for Two</a:t>
            </a:r>
            <a:r>
              <a:rPr lang="en-GB" sz="5407">
                <a:solidFill>
                  <a:schemeClr val="dk1"/>
                </a:solidFill>
              </a:rPr>
              <a:t>, </a:t>
            </a:r>
            <a:r>
              <a:rPr lang="en-GB" sz="5407">
                <a:solidFill>
                  <a:srgbClr val="188038"/>
                </a:solidFill>
                <a:latin typeface="Roboto Mono"/>
                <a:ea typeface="Roboto Mono"/>
                <a:cs typeface="Roboto Mono"/>
                <a:sym typeface="Roboto Mono"/>
              </a:rPr>
              <a:t>Votes</a:t>
            </a:r>
            <a:r>
              <a:rPr lang="en-GB" sz="5407">
                <a:solidFill>
                  <a:schemeClr val="dk1"/>
                </a:solidFill>
              </a:rPr>
              <a:t>, etc.).</a:t>
            </a:r>
            <a:endParaRPr sz="5407">
              <a:solidFill>
                <a:schemeClr val="dk1"/>
              </a:solidFill>
            </a:endParaRPr>
          </a:p>
          <a:p>
            <a:pPr marL="457200" lvl="0" indent="-314447" algn="l" rtl="0">
              <a:spcBef>
                <a:spcPts val="0"/>
              </a:spcBef>
              <a:spcAft>
                <a:spcPts val="0"/>
              </a:spcAft>
              <a:buClr>
                <a:schemeClr val="dk1"/>
              </a:buClr>
              <a:buSzPct val="100000"/>
              <a:buChar char="●"/>
            </a:pPr>
            <a:r>
              <a:rPr lang="en-GB" sz="5407" b="1">
                <a:solidFill>
                  <a:schemeClr val="dk1"/>
                </a:solidFill>
              </a:rPr>
              <a:t>Categorical Analysis</a:t>
            </a:r>
            <a:r>
              <a:rPr lang="en-GB" sz="5407">
                <a:solidFill>
                  <a:schemeClr val="dk1"/>
                </a:solidFill>
              </a:rPr>
              <a:t>:</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Count occurrences of unique values in fields like </a:t>
            </a:r>
            <a:r>
              <a:rPr lang="en-GB" sz="5407">
                <a:solidFill>
                  <a:srgbClr val="188038"/>
                </a:solidFill>
                <a:latin typeface="Roboto Mono"/>
                <a:ea typeface="Roboto Mono"/>
                <a:cs typeface="Roboto Mono"/>
                <a:sym typeface="Roboto Mono"/>
              </a:rPr>
              <a:t>Cuisines</a:t>
            </a:r>
            <a:r>
              <a:rPr lang="en-GB" sz="5407">
                <a:solidFill>
                  <a:schemeClr val="dk1"/>
                </a:solidFill>
              </a:rPr>
              <a:t>, </a:t>
            </a:r>
            <a:r>
              <a:rPr lang="en-GB" sz="5407">
                <a:solidFill>
                  <a:srgbClr val="188038"/>
                </a:solidFill>
                <a:latin typeface="Roboto Mono"/>
                <a:ea typeface="Roboto Mono"/>
                <a:cs typeface="Roboto Mono"/>
                <a:sym typeface="Roboto Mono"/>
              </a:rPr>
              <a:t>Country Name</a:t>
            </a:r>
            <a:r>
              <a:rPr lang="en-GB" sz="5407">
                <a:solidFill>
                  <a:schemeClr val="dk1"/>
                </a:solidFill>
              </a:rPr>
              <a:t>, and </a:t>
            </a:r>
            <a:r>
              <a:rPr lang="en-GB" sz="5407">
                <a:solidFill>
                  <a:srgbClr val="188038"/>
                </a:solidFill>
                <a:latin typeface="Roboto Mono"/>
                <a:ea typeface="Roboto Mono"/>
                <a:cs typeface="Roboto Mono"/>
                <a:sym typeface="Roboto Mono"/>
              </a:rPr>
              <a:t>Has Online Delivery</a:t>
            </a:r>
            <a:r>
              <a:rPr lang="en-GB" sz="5407">
                <a:solidFill>
                  <a:schemeClr val="dk1"/>
                </a:solidFill>
              </a:rPr>
              <a:t>.</a:t>
            </a:r>
            <a:endParaRPr sz="5407">
              <a:solidFill>
                <a:schemeClr val="dk1"/>
              </a:solidFill>
            </a:endParaRPr>
          </a:p>
          <a:p>
            <a:pPr marL="457200" lvl="0" indent="-314447" algn="l" rtl="0">
              <a:spcBef>
                <a:spcPts val="0"/>
              </a:spcBef>
              <a:spcAft>
                <a:spcPts val="0"/>
              </a:spcAft>
              <a:buClr>
                <a:schemeClr val="dk1"/>
              </a:buClr>
              <a:buSzPct val="100000"/>
              <a:buChar char="●"/>
            </a:pPr>
            <a:r>
              <a:rPr lang="en-GB" sz="5407" b="1">
                <a:solidFill>
                  <a:schemeClr val="dk1"/>
                </a:solidFill>
              </a:rPr>
              <a:t>Geographic Analysis</a:t>
            </a:r>
            <a:r>
              <a:rPr lang="en-GB" sz="5407">
                <a:solidFill>
                  <a:schemeClr val="dk1"/>
                </a:solidFill>
              </a:rPr>
              <a:t>:</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Use </a:t>
            </a:r>
            <a:r>
              <a:rPr lang="en-GB" sz="5407">
                <a:solidFill>
                  <a:srgbClr val="188038"/>
                </a:solidFill>
                <a:latin typeface="Roboto Mono"/>
                <a:ea typeface="Roboto Mono"/>
                <a:cs typeface="Roboto Mono"/>
                <a:sym typeface="Roboto Mono"/>
              </a:rPr>
              <a:t>Latitude</a:t>
            </a:r>
            <a:r>
              <a:rPr lang="en-GB" sz="5407">
                <a:solidFill>
                  <a:schemeClr val="dk1"/>
                </a:solidFill>
              </a:rPr>
              <a:t> and </a:t>
            </a:r>
            <a:r>
              <a:rPr lang="en-GB" sz="5407">
                <a:solidFill>
                  <a:srgbClr val="188038"/>
                </a:solidFill>
                <a:latin typeface="Roboto Mono"/>
                <a:ea typeface="Roboto Mono"/>
                <a:cs typeface="Roboto Mono"/>
                <a:sym typeface="Roboto Mono"/>
              </a:rPr>
              <a:t>Longitude</a:t>
            </a:r>
            <a:r>
              <a:rPr lang="en-GB" sz="5407">
                <a:solidFill>
                  <a:schemeClr val="dk1"/>
                </a:solidFill>
              </a:rPr>
              <a:t> for location-based insights.</a:t>
            </a:r>
            <a:endParaRPr sz="5407">
              <a:solidFill>
                <a:schemeClr val="dk1"/>
              </a:solidFill>
            </a:endParaRPr>
          </a:p>
          <a:p>
            <a:pPr marL="0" lvl="0" indent="0" algn="l" rtl="0">
              <a:spcBef>
                <a:spcPts val="1200"/>
              </a:spcBef>
              <a:spcAft>
                <a:spcPts val="0"/>
              </a:spcAft>
              <a:buClr>
                <a:schemeClr val="dk1"/>
              </a:buClr>
              <a:buSzPts val="275"/>
              <a:buFont typeface="Arial"/>
              <a:buNone/>
            </a:pPr>
            <a:endParaRPr sz="5407">
              <a:solidFill>
                <a:schemeClr val="dk1"/>
              </a:solidFill>
            </a:endParaRPr>
          </a:p>
          <a:p>
            <a:pPr marL="0" lvl="0" indent="0" algn="l" rtl="0">
              <a:spcBef>
                <a:spcPts val="1400"/>
              </a:spcBef>
              <a:spcAft>
                <a:spcPts val="0"/>
              </a:spcAft>
              <a:buClr>
                <a:schemeClr val="dk1"/>
              </a:buClr>
              <a:buSzPts val="275"/>
              <a:buFont typeface="Arial"/>
              <a:buNone/>
            </a:pPr>
            <a:r>
              <a:rPr lang="en-GB" sz="5607" b="1">
                <a:solidFill>
                  <a:schemeClr val="dk1"/>
                </a:solidFill>
              </a:rPr>
              <a:t>4. Key Analysis</a:t>
            </a:r>
            <a:endParaRPr sz="5607" b="1">
              <a:solidFill>
                <a:schemeClr val="dk1"/>
              </a:solidFill>
            </a:endParaRPr>
          </a:p>
          <a:p>
            <a:pPr marL="0" lvl="0" indent="0" algn="l" rtl="0">
              <a:spcBef>
                <a:spcPts val="1200"/>
              </a:spcBef>
              <a:spcAft>
                <a:spcPts val="0"/>
              </a:spcAft>
              <a:buClr>
                <a:schemeClr val="dk1"/>
              </a:buClr>
              <a:buSzPts val="275"/>
              <a:buFont typeface="Arial"/>
              <a:buNone/>
            </a:pPr>
            <a:r>
              <a:rPr lang="en-GB" sz="5407" b="1">
                <a:solidFill>
                  <a:schemeClr val="dk1"/>
                </a:solidFill>
              </a:rPr>
              <a:t>a. Country-Level Analysis:</a:t>
            </a:r>
            <a:endParaRPr sz="5407" b="1">
              <a:solidFill>
                <a:schemeClr val="dk1"/>
              </a:solidFill>
            </a:endParaRPr>
          </a:p>
          <a:p>
            <a:pPr marL="457200" lvl="0" indent="-314447" algn="l" rtl="0">
              <a:spcBef>
                <a:spcPts val="1200"/>
              </a:spcBef>
              <a:spcAft>
                <a:spcPts val="0"/>
              </a:spcAft>
              <a:buClr>
                <a:schemeClr val="dk1"/>
              </a:buClr>
              <a:buSzPct val="100000"/>
              <a:buChar char="●"/>
            </a:pPr>
            <a:r>
              <a:rPr lang="en-GB" sz="5407">
                <a:solidFill>
                  <a:schemeClr val="dk1"/>
                </a:solidFill>
              </a:rPr>
              <a:t>Aggregate data by </a:t>
            </a:r>
            <a:r>
              <a:rPr lang="en-GB" sz="5407">
                <a:solidFill>
                  <a:srgbClr val="188038"/>
                </a:solidFill>
                <a:latin typeface="Roboto Mono"/>
                <a:ea typeface="Roboto Mono"/>
                <a:cs typeface="Roboto Mono"/>
                <a:sym typeface="Roboto Mono"/>
              </a:rPr>
              <a:t>Country Name</a:t>
            </a:r>
            <a:r>
              <a:rPr lang="en-GB" sz="5407">
                <a:solidFill>
                  <a:schemeClr val="dk1"/>
                </a:solidFill>
              </a:rPr>
              <a:t> to explore:</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Total number of restaurants.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Average cost for two in each country.</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Proportion of restaurants offering online delivery.</a:t>
            </a:r>
            <a:endParaRPr sz="5407">
              <a:solidFill>
                <a:schemeClr val="dk1"/>
              </a:solidFill>
            </a:endParaRPr>
          </a:p>
          <a:p>
            <a:pPr marL="914400" lvl="1" indent="-314447" algn="l" rtl="0">
              <a:spcBef>
                <a:spcPts val="0"/>
              </a:spcBef>
              <a:spcAft>
                <a:spcPts val="0"/>
              </a:spcAft>
              <a:buClr>
                <a:schemeClr val="dk1"/>
              </a:buClr>
              <a:buSzPct val="100000"/>
              <a:buChar char="○"/>
            </a:pPr>
            <a:endParaRPr sz="5407">
              <a:solidFill>
                <a:schemeClr val="dk1"/>
              </a:solidFill>
            </a:endParaRPr>
          </a:p>
          <a:p>
            <a:pPr marL="0" lvl="0" indent="0" algn="l" rtl="0">
              <a:spcBef>
                <a:spcPts val="1200"/>
              </a:spcBef>
              <a:spcAft>
                <a:spcPts val="1200"/>
              </a:spcAft>
              <a:buNone/>
            </a:pPr>
            <a:endParaRPr sz="6107"/>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92" name="Google Shape;92;p19"/>
          <p:cNvSpPr txBox="1">
            <a:spLocks noGrp="1"/>
          </p:cNvSpPr>
          <p:nvPr>
            <p:ph type="body" idx="1"/>
          </p:nvPr>
        </p:nvSpPr>
        <p:spPr>
          <a:xfrm>
            <a:off x="311700" y="149700"/>
            <a:ext cx="8520600" cy="48354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Clr>
                <a:schemeClr val="dk1"/>
              </a:buClr>
              <a:buSzPts val="275"/>
              <a:buFont typeface="Arial"/>
              <a:buNone/>
            </a:pPr>
            <a:r>
              <a:rPr lang="en-GB" sz="5407" b="1">
                <a:solidFill>
                  <a:schemeClr val="dk1"/>
                </a:solidFill>
              </a:rPr>
              <a:t>b. Cuisine Popularity:</a:t>
            </a:r>
            <a:endParaRPr sz="5407" b="1">
              <a:solidFill>
                <a:schemeClr val="dk1"/>
              </a:solidFill>
            </a:endParaRPr>
          </a:p>
          <a:p>
            <a:pPr marL="457200" lvl="0" indent="-314447" algn="l" rtl="0">
              <a:spcBef>
                <a:spcPts val="1200"/>
              </a:spcBef>
              <a:spcAft>
                <a:spcPts val="0"/>
              </a:spcAft>
              <a:buClr>
                <a:schemeClr val="dk1"/>
              </a:buClr>
              <a:buSzPct val="100000"/>
              <a:buChar char="●"/>
            </a:pPr>
            <a:r>
              <a:rPr lang="en-GB" sz="5407">
                <a:solidFill>
                  <a:schemeClr val="dk1"/>
                </a:solidFill>
              </a:rPr>
              <a:t>Analyze the </a:t>
            </a:r>
            <a:r>
              <a:rPr lang="en-GB" sz="5407">
                <a:solidFill>
                  <a:srgbClr val="188038"/>
                </a:solidFill>
                <a:latin typeface="Roboto Mono"/>
                <a:ea typeface="Roboto Mono"/>
                <a:cs typeface="Roboto Mono"/>
                <a:sym typeface="Roboto Mono"/>
              </a:rPr>
              <a:t>Cuisines</a:t>
            </a:r>
            <a:r>
              <a:rPr lang="en-GB" sz="5407">
                <a:solidFill>
                  <a:schemeClr val="dk1"/>
                </a:solidFill>
              </a:rPr>
              <a:t> column:</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Count and rank the most frequently mentioned cuisines.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Explore regional preferences by grouping cuisines by </a:t>
            </a:r>
            <a:r>
              <a:rPr lang="en-GB" sz="5407">
                <a:solidFill>
                  <a:srgbClr val="188038"/>
                </a:solidFill>
                <a:latin typeface="Roboto Mono"/>
                <a:ea typeface="Roboto Mono"/>
                <a:cs typeface="Roboto Mono"/>
                <a:sym typeface="Roboto Mono"/>
              </a:rPr>
              <a:t>Country Name</a:t>
            </a:r>
            <a:r>
              <a:rPr lang="en-GB" sz="5407">
                <a:solidFill>
                  <a:schemeClr val="dk1"/>
                </a:solidFill>
              </a:rPr>
              <a:t>.</a:t>
            </a:r>
            <a:endParaRPr sz="5407">
              <a:solidFill>
                <a:schemeClr val="dk1"/>
              </a:solidFill>
            </a:endParaRPr>
          </a:p>
          <a:p>
            <a:pPr marL="0" lvl="0" indent="0" algn="l" rtl="0">
              <a:spcBef>
                <a:spcPts val="1200"/>
              </a:spcBef>
              <a:spcAft>
                <a:spcPts val="0"/>
              </a:spcAft>
              <a:buClr>
                <a:schemeClr val="dk1"/>
              </a:buClr>
              <a:buSzPts val="275"/>
              <a:buFont typeface="Arial"/>
              <a:buNone/>
            </a:pPr>
            <a:r>
              <a:rPr lang="en-GB" sz="5407" b="1">
                <a:solidFill>
                  <a:schemeClr val="dk1"/>
                </a:solidFill>
              </a:rPr>
              <a:t>c. Pricing Trends:</a:t>
            </a:r>
            <a:endParaRPr sz="5407" b="1">
              <a:solidFill>
                <a:schemeClr val="dk1"/>
              </a:solidFill>
            </a:endParaRPr>
          </a:p>
          <a:p>
            <a:pPr marL="457200" lvl="0" indent="-314447" algn="l" rtl="0">
              <a:spcBef>
                <a:spcPts val="1200"/>
              </a:spcBef>
              <a:spcAft>
                <a:spcPts val="0"/>
              </a:spcAft>
              <a:buClr>
                <a:schemeClr val="dk1"/>
              </a:buClr>
              <a:buSzPct val="100000"/>
              <a:buChar char="●"/>
            </a:pPr>
            <a:r>
              <a:rPr lang="en-GB" sz="5407">
                <a:solidFill>
                  <a:schemeClr val="dk1"/>
                </a:solidFill>
              </a:rPr>
              <a:t>Study the </a:t>
            </a:r>
            <a:r>
              <a:rPr lang="en-GB" sz="5407">
                <a:solidFill>
                  <a:srgbClr val="188038"/>
                </a:solidFill>
                <a:latin typeface="Roboto Mono"/>
                <a:ea typeface="Roboto Mono"/>
                <a:cs typeface="Roboto Mono"/>
                <a:sym typeface="Roboto Mono"/>
              </a:rPr>
              <a:t>Price Range</a:t>
            </a:r>
            <a:r>
              <a:rPr lang="en-GB" sz="5407">
                <a:solidFill>
                  <a:schemeClr val="dk1"/>
                </a:solidFill>
              </a:rPr>
              <a:t> and </a:t>
            </a:r>
            <a:r>
              <a:rPr lang="en-GB" sz="5407">
                <a:solidFill>
                  <a:srgbClr val="188038"/>
                </a:solidFill>
                <a:latin typeface="Roboto Mono"/>
                <a:ea typeface="Roboto Mono"/>
                <a:cs typeface="Roboto Mono"/>
                <a:sym typeface="Roboto Mono"/>
              </a:rPr>
              <a:t>Average Cost for Two</a:t>
            </a:r>
            <a:r>
              <a:rPr lang="en-GB" sz="5407">
                <a:solidFill>
                  <a:schemeClr val="dk1"/>
                </a:solidFill>
              </a:rPr>
              <a:t>:</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Compare average pricing across countries or cities.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Analyze pricing variations for popular cuisines.</a:t>
            </a:r>
            <a:endParaRPr sz="5407">
              <a:solidFill>
                <a:schemeClr val="dk1"/>
              </a:solidFill>
            </a:endParaRPr>
          </a:p>
          <a:p>
            <a:pPr marL="0" lvl="0" indent="0" algn="l" rtl="0">
              <a:spcBef>
                <a:spcPts val="1200"/>
              </a:spcBef>
              <a:spcAft>
                <a:spcPts val="0"/>
              </a:spcAft>
              <a:buClr>
                <a:schemeClr val="dk1"/>
              </a:buClr>
              <a:buSzPts val="275"/>
              <a:buFont typeface="Arial"/>
              <a:buNone/>
            </a:pPr>
            <a:r>
              <a:rPr lang="en-GB" sz="5407" b="1">
                <a:solidFill>
                  <a:schemeClr val="dk1"/>
                </a:solidFill>
              </a:rPr>
              <a:t>d. Customer Engagement:</a:t>
            </a:r>
            <a:endParaRPr sz="5407" b="1">
              <a:solidFill>
                <a:schemeClr val="dk1"/>
              </a:solidFill>
            </a:endParaRPr>
          </a:p>
          <a:p>
            <a:pPr marL="457200" lvl="0" indent="-314447" algn="l" rtl="0">
              <a:spcBef>
                <a:spcPts val="1200"/>
              </a:spcBef>
              <a:spcAft>
                <a:spcPts val="0"/>
              </a:spcAft>
              <a:buClr>
                <a:schemeClr val="dk1"/>
              </a:buClr>
              <a:buSzPct val="100000"/>
              <a:buChar char="●"/>
            </a:pPr>
            <a:r>
              <a:rPr lang="en-GB" sz="5407">
                <a:solidFill>
                  <a:schemeClr val="dk1"/>
                </a:solidFill>
              </a:rPr>
              <a:t>Analyze </a:t>
            </a:r>
            <a:r>
              <a:rPr lang="en-GB" sz="5407">
                <a:solidFill>
                  <a:srgbClr val="188038"/>
                </a:solidFill>
                <a:latin typeface="Roboto Mono"/>
                <a:ea typeface="Roboto Mono"/>
                <a:cs typeface="Roboto Mono"/>
                <a:sym typeface="Roboto Mono"/>
              </a:rPr>
              <a:t>Votes</a:t>
            </a:r>
            <a:r>
              <a:rPr lang="en-GB" sz="5407">
                <a:solidFill>
                  <a:schemeClr val="dk1"/>
                </a:solidFill>
              </a:rPr>
              <a:t> and </a:t>
            </a:r>
            <a:r>
              <a:rPr lang="en-GB" sz="5407">
                <a:solidFill>
                  <a:srgbClr val="188038"/>
                </a:solidFill>
                <a:latin typeface="Roboto Mono"/>
                <a:ea typeface="Roboto Mono"/>
                <a:cs typeface="Roboto Mono"/>
                <a:sym typeface="Roboto Mono"/>
              </a:rPr>
              <a:t>Ratings</a:t>
            </a:r>
            <a:r>
              <a:rPr lang="en-GB" sz="5407">
                <a:solidFill>
                  <a:schemeClr val="dk1"/>
                </a:solidFill>
              </a:rPr>
              <a:t> to:</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Identify highly rated restaurants and their features.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Check the correlation between ratings and delivery options.</a:t>
            </a:r>
            <a:endParaRPr sz="5407">
              <a:solidFill>
                <a:schemeClr val="dk1"/>
              </a:solidFill>
            </a:endParaRPr>
          </a:p>
          <a:p>
            <a:pPr marL="0" lvl="0" indent="0" algn="l" rtl="0">
              <a:spcBef>
                <a:spcPts val="1200"/>
              </a:spcBef>
              <a:spcAft>
                <a:spcPts val="0"/>
              </a:spcAft>
              <a:buClr>
                <a:schemeClr val="dk1"/>
              </a:buClr>
              <a:buSzPts val="275"/>
              <a:buFont typeface="Arial"/>
              <a:buNone/>
            </a:pPr>
            <a:r>
              <a:rPr lang="en-GB" sz="5407" b="1">
                <a:solidFill>
                  <a:schemeClr val="dk1"/>
                </a:solidFill>
              </a:rPr>
              <a:t>e. Online Delivery Analysis:</a:t>
            </a:r>
            <a:endParaRPr sz="5407" b="1">
              <a:solidFill>
                <a:schemeClr val="dk1"/>
              </a:solidFill>
            </a:endParaRPr>
          </a:p>
          <a:p>
            <a:pPr marL="457200" lvl="0" indent="-314447" algn="l" rtl="0">
              <a:spcBef>
                <a:spcPts val="1200"/>
              </a:spcBef>
              <a:spcAft>
                <a:spcPts val="0"/>
              </a:spcAft>
              <a:buClr>
                <a:schemeClr val="dk1"/>
              </a:buClr>
              <a:buSzPct val="100000"/>
              <a:buChar char="●"/>
            </a:pPr>
            <a:r>
              <a:rPr lang="en-GB" sz="5407">
                <a:solidFill>
                  <a:schemeClr val="dk1"/>
                </a:solidFill>
              </a:rPr>
              <a:t>Use the </a:t>
            </a:r>
            <a:r>
              <a:rPr lang="en-GB" sz="5407">
                <a:solidFill>
                  <a:srgbClr val="188038"/>
                </a:solidFill>
                <a:latin typeface="Roboto Mono"/>
                <a:ea typeface="Roboto Mono"/>
                <a:cs typeface="Roboto Mono"/>
                <a:sym typeface="Roboto Mono"/>
              </a:rPr>
              <a:t>Has Online Delivery</a:t>
            </a:r>
            <a:r>
              <a:rPr lang="en-GB" sz="5407">
                <a:solidFill>
                  <a:schemeClr val="dk1"/>
                </a:solidFill>
              </a:rPr>
              <a:t> and </a:t>
            </a:r>
            <a:r>
              <a:rPr lang="en-GB" sz="5407">
                <a:solidFill>
                  <a:srgbClr val="188038"/>
                </a:solidFill>
                <a:latin typeface="Roboto Mono"/>
                <a:ea typeface="Roboto Mono"/>
                <a:cs typeface="Roboto Mono"/>
                <a:sym typeface="Roboto Mono"/>
              </a:rPr>
              <a:t>Is Delivering Now</a:t>
            </a:r>
            <a:r>
              <a:rPr lang="en-GB" sz="5407">
                <a:solidFill>
                  <a:schemeClr val="dk1"/>
                </a:solidFill>
              </a:rPr>
              <a:t> fields: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Study how online delivery availability varies across regions.</a:t>
            </a:r>
            <a:endParaRPr sz="5407">
              <a:solidFill>
                <a:schemeClr val="dk1"/>
              </a:solidFill>
            </a:endParaRPr>
          </a:p>
          <a:p>
            <a:pPr marL="914400" lvl="1" indent="-314447" algn="l" rtl="0">
              <a:spcBef>
                <a:spcPts val="0"/>
              </a:spcBef>
              <a:spcAft>
                <a:spcPts val="0"/>
              </a:spcAft>
              <a:buClr>
                <a:schemeClr val="dk1"/>
              </a:buClr>
              <a:buSzPct val="100000"/>
              <a:buChar char="○"/>
            </a:pPr>
            <a:r>
              <a:rPr lang="en-GB" sz="5407">
                <a:solidFill>
                  <a:schemeClr val="dk1"/>
                </a:solidFill>
              </a:rPr>
              <a:t>Explore its relationship with customer ratings or restaurant pricing.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133825"/>
            <a:ext cx="85206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200"/>
              </a:spcAft>
              <a:buClr>
                <a:schemeClr val="dk1"/>
              </a:buClr>
              <a:buSzPts val="1100"/>
              <a:buFont typeface="Arial"/>
              <a:buNone/>
            </a:pPr>
            <a:r>
              <a:rPr lang="en-GB" sz="3000" b="1">
                <a:solidFill>
                  <a:srgbClr val="FFFFFF"/>
                </a:solidFill>
                <a:latin typeface="Comic Sans MS"/>
                <a:ea typeface="Comic Sans MS"/>
                <a:cs typeface="Comic Sans MS"/>
                <a:sym typeface="Comic Sans MS"/>
              </a:rPr>
              <a:t>Analysis of Objective Questions</a:t>
            </a:r>
            <a:endParaRPr sz="4600">
              <a:solidFill>
                <a:srgbClr val="FFFFFF"/>
              </a:solidFill>
              <a:latin typeface="Comic Sans MS"/>
              <a:ea typeface="Comic Sans MS"/>
              <a:cs typeface="Comic Sans MS"/>
              <a:sym typeface="Comic Sans MS"/>
            </a:endParaRPr>
          </a:p>
        </p:txBody>
      </p:sp>
      <p:sp>
        <p:nvSpPr>
          <p:cNvPr id="98" name="Google Shape;98;p20"/>
          <p:cNvSpPr txBox="1">
            <a:spLocks noGrp="1"/>
          </p:cNvSpPr>
          <p:nvPr>
            <p:ph type="body" idx="1"/>
          </p:nvPr>
        </p:nvSpPr>
        <p:spPr>
          <a:xfrm>
            <a:off x="147450" y="878875"/>
            <a:ext cx="3514800" cy="37677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0"/>
              </a:spcAft>
              <a:buNone/>
            </a:pPr>
            <a:r>
              <a:rPr lang="en-GB" sz="4000">
                <a:solidFill>
                  <a:schemeClr val="dk1"/>
                </a:solidFill>
              </a:rPr>
              <a:t>1.table to represent the number of restaurants opened in each country.</a:t>
            </a:r>
            <a:endParaRPr sz="4000">
              <a:solidFill>
                <a:schemeClr val="dk1"/>
              </a:solidFill>
            </a:endParaRPr>
          </a:p>
          <a:p>
            <a:pPr marL="0" lvl="0" indent="0" algn="l" rtl="0">
              <a:spcBef>
                <a:spcPts val="1000"/>
              </a:spcBef>
              <a:spcAft>
                <a:spcPts val="0"/>
              </a:spcAft>
              <a:buNone/>
            </a:pPr>
            <a:r>
              <a:rPr lang="en-GB" sz="3317" i="1">
                <a:solidFill>
                  <a:srgbClr val="FFFFFF"/>
                </a:solidFill>
              </a:rPr>
              <a:t>Countries</a:t>
            </a:r>
            <a:r>
              <a:rPr lang="en-GB" sz="3317">
                <a:solidFill>
                  <a:srgbClr val="FFFFFF"/>
                </a:solidFill>
              </a:rPr>
              <a:t>                                                                                                                                                                                     COUNTA of fRestaurantNam</a:t>
            </a:r>
            <a:endParaRPr sz="3317">
              <a:solidFill>
                <a:srgbClr val="FFFFFF"/>
              </a:solidFill>
            </a:endParaRPr>
          </a:p>
          <a:p>
            <a:pPr marL="0" lvl="0" indent="0" algn="l" rtl="0">
              <a:spcBef>
                <a:spcPts val="0"/>
              </a:spcBef>
              <a:spcAft>
                <a:spcPts val="0"/>
              </a:spcAft>
              <a:buNone/>
            </a:pPr>
            <a:r>
              <a:rPr lang="en-GB" sz="3317">
                <a:solidFill>
                  <a:srgbClr val="FFFFFF"/>
                </a:solidFill>
              </a:rPr>
              <a:t>Australia</a:t>
            </a:r>
            <a:endParaRPr sz="3317">
              <a:solidFill>
                <a:srgbClr val="FFFFFF"/>
              </a:solidFill>
            </a:endParaRPr>
          </a:p>
          <a:p>
            <a:pPr marL="0" lvl="0" indent="0" algn="r" rtl="0">
              <a:spcBef>
                <a:spcPts val="0"/>
              </a:spcBef>
              <a:spcAft>
                <a:spcPts val="0"/>
              </a:spcAft>
              <a:buNone/>
            </a:pPr>
            <a:r>
              <a:rPr lang="en-GB" sz="3317">
                <a:solidFill>
                  <a:srgbClr val="FFFFFF"/>
                </a:solidFill>
              </a:rPr>
              <a:t>24</a:t>
            </a:r>
            <a:endParaRPr sz="3317">
              <a:solidFill>
                <a:srgbClr val="FFFFFF"/>
              </a:solidFill>
            </a:endParaRPr>
          </a:p>
          <a:p>
            <a:pPr marL="0" lvl="0" indent="0" algn="l" rtl="0">
              <a:spcBef>
                <a:spcPts val="0"/>
              </a:spcBef>
              <a:spcAft>
                <a:spcPts val="0"/>
              </a:spcAft>
              <a:buNone/>
            </a:pPr>
            <a:r>
              <a:rPr lang="en-GB" sz="3317">
                <a:solidFill>
                  <a:srgbClr val="FFFFFF"/>
                </a:solidFill>
              </a:rPr>
              <a:t>Brazil</a:t>
            </a:r>
            <a:endParaRPr sz="3317">
              <a:solidFill>
                <a:srgbClr val="FFFFFF"/>
              </a:solidFill>
            </a:endParaRPr>
          </a:p>
          <a:p>
            <a:pPr marL="0" lvl="0" indent="0" algn="r" rtl="0">
              <a:spcBef>
                <a:spcPts val="0"/>
              </a:spcBef>
              <a:spcAft>
                <a:spcPts val="0"/>
              </a:spcAft>
              <a:buNone/>
            </a:pPr>
            <a:r>
              <a:rPr lang="en-GB" sz="3317">
                <a:solidFill>
                  <a:srgbClr val="FFFFFF"/>
                </a:solidFill>
              </a:rPr>
              <a:t>60</a:t>
            </a:r>
            <a:endParaRPr sz="3317">
              <a:solidFill>
                <a:srgbClr val="FFFFFF"/>
              </a:solidFill>
            </a:endParaRPr>
          </a:p>
          <a:p>
            <a:pPr marL="0" lvl="0" indent="0" algn="l" rtl="0">
              <a:spcBef>
                <a:spcPts val="0"/>
              </a:spcBef>
              <a:spcAft>
                <a:spcPts val="0"/>
              </a:spcAft>
              <a:buNone/>
            </a:pPr>
            <a:r>
              <a:rPr lang="en-GB" sz="3317">
                <a:solidFill>
                  <a:srgbClr val="FFFFFF"/>
                </a:solidFill>
              </a:rPr>
              <a:t>Canada</a:t>
            </a:r>
            <a:endParaRPr sz="3317">
              <a:solidFill>
                <a:srgbClr val="FFFFFF"/>
              </a:solidFill>
            </a:endParaRPr>
          </a:p>
          <a:p>
            <a:pPr marL="0" lvl="0" indent="0" algn="r" rtl="0">
              <a:spcBef>
                <a:spcPts val="0"/>
              </a:spcBef>
              <a:spcAft>
                <a:spcPts val="0"/>
              </a:spcAft>
              <a:buNone/>
            </a:pPr>
            <a:r>
              <a:rPr lang="en-GB" sz="3317">
                <a:solidFill>
                  <a:srgbClr val="FFFFFF"/>
                </a:solidFill>
              </a:rPr>
              <a:t>4</a:t>
            </a:r>
            <a:endParaRPr sz="3317">
              <a:solidFill>
                <a:srgbClr val="FFFFFF"/>
              </a:solidFill>
            </a:endParaRPr>
          </a:p>
          <a:p>
            <a:pPr marL="0" lvl="0" indent="0" algn="l" rtl="0">
              <a:spcBef>
                <a:spcPts val="0"/>
              </a:spcBef>
              <a:spcAft>
                <a:spcPts val="0"/>
              </a:spcAft>
              <a:buNone/>
            </a:pPr>
            <a:r>
              <a:rPr lang="en-GB" sz="3317">
                <a:solidFill>
                  <a:srgbClr val="FFFFFF"/>
                </a:solidFill>
              </a:rPr>
              <a:t>India</a:t>
            </a:r>
            <a:endParaRPr sz="3317">
              <a:solidFill>
                <a:srgbClr val="FFFFFF"/>
              </a:solidFill>
            </a:endParaRPr>
          </a:p>
          <a:p>
            <a:pPr marL="0" lvl="0" indent="0" algn="r" rtl="0">
              <a:spcBef>
                <a:spcPts val="0"/>
              </a:spcBef>
              <a:spcAft>
                <a:spcPts val="0"/>
              </a:spcAft>
              <a:buNone/>
            </a:pPr>
            <a:r>
              <a:rPr lang="en-GB" sz="3317">
                <a:solidFill>
                  <a:srgbClr val="FFFFFF"/>
                </a:solidFill>
              </a:rPr>
              <a:t>8652</a:t>
            </a:r>
            <a:endParaRPr sz="3317">
              <a:solidFill>
                <a:srgbClr val="FFFFFF"/>
              </a:solidFill>
            </a:endParaRPr>
          </a:p>
          <a:p>
            <a:pPr marL="0" lvl="0" indent="0" algn="l" rtl="0">
              <a:spcBef>
                <a:spcPts val="0"/>
              </a:spcBef>
              <a:spcAft>
                <a:spcPts val="0"/>
              </a:spcAft>
              <a:buNone/>
            </a:pPr>
            <a:r>
              <a:rPr lang="en-GB" sz="3317">
                <a:solidFill>
                  <a:srgbClr val="FFFFFF"/>
                </a:solidFill>
              </a:rPr>
              <a:t>Indonesia</a:t>
            </a:r>
            <a:endParaRPr sz="3317">
              <a:solidFill>
                <a:srgbClr val="FFFFFF"/>
              </a:solidFill>
            </a:endParaRPr>
          </a:p>
          <a:p>
            <a:pPr marL="0" lvl="0" indent="0" algn="r" rtl="0">
              <a:spcBef>
                <a:spcPts val="0"/>
              </a:spcBef>
              <a:spcAft>
                <a:spcPts val="0"/>
              </a:spcAft>
              <a:buNone/>
            </a:pPr>
            <a:r>
              <a:rPr lang="en-GB" sz="3317">
                <a:solidFill>
                  <a:srgbClr val="FFFFFF"/>
                </a:solidFill>
              </a:rPr>
              <a:t>21</a:t>
            </a:r>
            <a:endParaRPr sz="3317">
              <a:solidFill>
                <a:srgbClr val="FFFFFF"/>
              </a:solidFill>
            </a:endParaRPr>
          </a:p>
          <a:p>
            <a:pPr marL="0" lvl="0" indent="0" algn="l" rtl="0">
              <a:spcBef>
                <a:spcPts val="0"/>
              </a:spcBef>
              <a:spcAft>
                <a:spcPts val="0"/>
              </a:spcAft>
              <a:buNone/>
            </a:pPr>
            <a:r>
              <a:rPr lang="en-GB" sz="3317">
                <a:solidFill>
                  <a:srgbClr val="FFFFFF"/>
                </a:solidFill>
              </a:rPr>
              <a:t>New Zealand</a:t>
            </a:r>
            <a:endParaRPr sz="3317">
              <a:solidFill>
                <a:srgbClr val="FFFFFF"/>
              </a:solidFill>
            </a:endParaRPr>
          </a:p>
          <a:p>
            <a:pPr marL="0" lvl="0" indent="0" algn="r" rtl="0">
              <a:spcBef>
                <a:spcPts val="0"/>
              </a:spcBef>
              <a:spcAft>
                <a:spcPts val="0"/>
              </a:spcAft>
              <a:buNone/>
            </a:pPr>
            <a:r>
              <a:rPr lang="en-GB" sz="3317">
                <a:solidFill>
                  <a:srgbClr val="FFFFFF"/>
                </a:solidFill>
              </a:rPr>
              <a:t>40</a:t>
            </a:r>
            <a:endParaRPr sz="3317">
              <a:solidFill>
                <a:srgbClr val="FFFFFF"/>
              </a:solidFill>
            </a:endParaRPr>
          </a:p>
          <a:p>
            <a:pPr marL="0" lvl="0" indent="0" algn="l" rtl="0">
              <a:spcBef>
                <a:spcPts val="0"/>
              </a:spcBef>
              <a:spcAft>
                <a:spcPts val="0"/>
              </a:spcAft>
              <a:buNone/>
            </a:pPr>
            <a:r>
              <a:rPr lang="en-GB" sz="3317">
                <a:solidFill>
                  <a:srgbClr val="FFFFFF"/>
                </a:solidFill>
              </a:rPr>
              <a:t>Philippines</a:t>
            </a:r>
            <a:endParaRPr sz="3317">
              <a:solidFill>
                <a:srgbClr val="FFFFFF"/>
              </a:solidFill>
            </a:endParaRPr>
          </a:p>
          <a:p>
            <a:pPr marL="0" lvl="0" indent="0" algn="r" rtl="0">
              <a:spcBef>
                <a:spcPts val="0"/>
              </a:spcBef>
              <a:spcAft>
                <a:spcPts val="0"/>
              </a:spcAft>
              <a:buNone/>
            </a:pPr>
            <a:r>
              <a:rPr lang="en-GB" sz="3317">
                <a:solidFill>
                  <a:srgbClr val="FFFFFF"/>
                </a:solidFill>
              </a:rPr>
              <a:t>22</a:t>
            </a:r>
            <a:endParaRPr sz="3317">
              <a:solidFill>
                <a:srgbClr val="FFFFFF"/>
              </a:solidFill>
            </a:endParaRPr>
          </a:p>
          <a:p>
            <a:pPr marL="0" lvl="0" indent="0" algn="l" rtl="0">
              <a:spcBef>
                <a:spcPts val="0"/>
              </a:spcBef>
              <a:spcAft>
                <a:spcPts val="0"/>
              </a:spcAft>
              <a:buNone/>
            </a:pPr>
            <a:r>
              <a:rPr lang="en-GB" sz="3317">
                <a:solidFill>
                  <a:srgbClr val="FFFFFF"/>
                </a:solidFill>
              </a:rPr>
              <a:t>Qatar</a:t>
            </a:r>
            <a:endParaRPr sz="3317">
              <a:solidFill>
                <a:srgbClr val="FFFFFF"/>
              </a:solidFill>
            </a:endParaRPr>
          </a:p>
          <a:p>
            <a:pPr marL="0" lvl="0" indent="0" algn="r" rtl="0">
              <a:spcBef>
                <a:spcPts val="0"/>
              </a:spcBef>
              <a:spcAft>
                <a:spcPts val="0"/>
              </a:spcAft>
              <a:buNone/>
            </a:pPr>
            <a:r>
              <a:rPr lang="en-GB" sz="3317">
                <a:solidFill>
                  <a:srgbClr val="FFFFFF"/>
                </a:solidFill>
              </a:rPr>
              <a:t>20</a:t>
            </a:r>
            <a:endParaRPr sz="3317">
              <a:solidFill>
                <a:srgbClr val="FFFFFF"/>
              </a:solidFill>
            </a:endParaRPr>
          </a:p>
          <a:p>
            <a:pPr marL="0" lvl="0" indent="0" algn="l" rtl="0">
              <a:spcBef>
                <a:spcPts val="0"/>
              </a:spcBef>
              <a:spcAft>
                <a:spcPts val="0"/>
              </a:spcAft>
              <a:buNone/>
            </a:pPr>
            <a:r>
              <a:rPr lang="en-GB" sz="3317">
                <a:solidFill>
                  <a:srgbClr val="FFFFFF"/>
                </a:solidFill>
              </a:rPr>
              <a:t>Singapore</a:t>
            </a:r>
            <a:endParaRPr sz="3317">
              <a:solidFill>
                <a:srgbClr val="FFFFFF"/>
              </a:solidFill>
            </a:endParaRPr>
          </a:p>
          <a:p>
            <a:pPr marL="0" lvl="0" indent="0" algn="r" rtl="0">
              <a:spcBef>
                <a:spcPts val="0"/>
              </a:spcBef>
              <a:spcAft>
                <a:spcPts val="0"/>
              </a:spcAft>
              <a:buNone/>
            </a:pPr>
            <a:r>
              <a:rPr lang="en-GB" sz="3317">
                <a:solidFill>
                  <a:srgbClr val="FFFFFF"/>
                </a:solidFill>
              </a:rPr>
              <a:t>20</a:t>
            </a:r>
            <a:endParaRPr sz="3317">
              <a:solidFill>
                <a:srgbClr val="FFFFFF"/>
              </a:solidFill>
            </a:endParaRPr>
          </a:p>
          <a:p>
            <a:pPr marL="0" lvl="0" indent="0" algn="l" rtl="0">
              <a:spcBef>
                <a:spcPts val="0"/>
              </a:spcBef>
              <a:spcAft>
                <a:spcPts val="0"/>
              </a:spcAft>
              <a:buNone/>
            </a:pPr>
            <a:r>
              <a:rPr lang="en-GB" sz="3317">
                <a:solidFill>
                  <a:srgbClr val="FFFFFF"/>
                </a:solidFill>
              </a:rPr>
              <a:t>South Africa</a:t>
            </a:r>
            <a:endParaRPr sz="3317">
              <a:solidFill>
                <a:srgbClr val="FFFFFF"/>
              </a:solidFill>
            </a:endParaRPr>
          </a:p>
          <a:p>
            <a:pPr marL="0" lvl="0" indent="0" algn="r" rtl="0">
              <a:spcBef>
                <a:spcPts val="0"/>
              </a:spcBef>
              <a:spcAft>
                <a:spcPts val="0"/>
              </a:spcAft>
              <a:buNone/>
            </a:pPr>
            <a:r>
              <a:rPr lang="en-GB" sz="3317">
                <a:solidFill>
                  <a:srgbClr val="FFFFFF"/>
                </a:solidFill>
              </a:rPr>
              <a:t>60</a:t>
            </a:r>
            <a:endParaRPr sz="3317">
              <a:solidFill>
                <a:srgbClr val="FFFFFF"/>
              </a:solidFill>
            </a:endParaRPr>
          </a:p>
          <a:p>
            <a:pPr marL="0" lvl="0" indent="0" algn="l" rtl="0">
              <a:spcBef>
                <a:spcPts val="0"/>
              </a:spcBef>
              <a:spcAft>
                <a:spcPts val="0"/>
              </a:spcAft>
              <a:buNone/>
            </a:pPr>
            <a:r>
              <a:rPr lang="en-GB" sz="3317">
                <a:solidFill>
                  <a:srgbClr val="FFFFFF"/>
                </a:solidFill>
              </a:rPr>
              <a:t>sri lankan</a:t>
            </a:r>
            <a:endParaRPr sz="3317">
              <a:solidFill>
                <a:srgbClr val="FFFFFF"/>
              </a:solidFill>
            </a:endParaRPr>
          </a:p>
          <a:p>
            <a:pPr marL="0" lvl="0" indent="0" algn="r" rtl="0">
              <a:spcBef>
                <a:spcPts val="0"/>
              </a:spcBef>
              <a:spcAft>
                <a:spcPts val="0"/>
              </a:spcAft>
              <a:buNone/>
            </a:pPr>
            <a:r>
              <a:rPr lang="en-GB" sz="3317">
                <a:solidFill>
                  <a:srgbClr val="FFFFFF"/>
                </a:solidFill>
              </a:rPr>
              <a:t>20</a:t>
            </a:r>
            <a:endParaRPr sz="3317">
              <a:solidFill>
                <a:srgbClr val="FFFFFF"/>
              </a:solidFill>
            </a:endParaRPr>
          </a:p>
          <a:p>
            <a:pPr marL="0" lvl="0" indent="0" algn="l" rtl="0">
              <a:spcBef>
                <a:spcPts val="0"/>
              </a:spcBef>
              <a:spcAft>
                <a:spcPts val="0"/>
              </a:spcAft>
              <a:buNone/>
            </a:pPr>
            <a:r>
              <a:rPr lang="en-GB" sz="3317">
                <a:solidFill>
                  <a:srgbClr val="FFFFFF"/>
                </a:solidFill>
              </a:rPr>
              <a:t>Turkey</a:t>
            </a:r>
            <a:endParaRPr sz="3317">
              <a:solidFill>
                <a:srgbClr val="FFFFFF"/>
              </a:solidFill>
            </a:endParaRPr>
          </a:p>
          <a:p>
            <a:pPr marL="0" lvl="0" indent="0" algn="r" rtl="0">
              <a:spcBef>
                <a:spcPts val="0"/>
              </a:spcBef>
              <a:spcAft>
                <a:spcPts val="0"/>
              </a:spcAft>
              <a:buNone/>
            </a:pPr>
            <a:r>
              <a:rPr lang="en-GB" sz="3317">
                <a:solidFill>
                  <a:srgbClr val="FFFFFF"/>
                </a:solidFill>
              </a:rPr>
              <a:t>34</a:t>
            </a:r>
            <a:endParaRPr sz="3317">
              <a:solidFill>
                <a:srgbClr val="FFFFFF"/>
              </a:solidFill>
            </a:endParaRPr>
          </a:p>
          <a:p>
            <a:pPr marL="0" lvl="0" indent="0" algn="l" rtl="0">
              <a:spcBef>
                <a:spcPts val="0"/>
              </a:spcBef>
              <a:spcAft>
                <a:spcPts val="0"/>
              </a:spcAft>
              <a:buNone/>
            </a:pPr>
            <a:r>
              <a:rPr lang="en-GB" sz="3317">
                <a:solidFill>
                  <a:srgbClr val="FFFFFF"/>
                </a:solidFill>
              </a:rPr>
              <a:t>United Arab Emirates</a:t>
            </a:r>
            <a:endParaRPr sz="3317">
              <a:solidFill>
                <a:srgbClr val="FFFFFF"/>
              </a:solidFill>
            </a:endParaRPr>
          </a:p>
          <a:p>
            <a:pPr marL="0" lvl="0" indent="0" algn="r" rtl="0">
              <a:spcBef>
                <a:spcPts val="0"/>
              </a:spcBef>
              <a:spcAft>
                <a:spcPts val="0"/>
              </a:spcAft>
              <a:buNone/>
            </a:pPr>
            <a:r>
              <a:rPr lang="en-GB" sz="3317">
                <a:solidFill>
                  <a:srgbClr val="FFFFFF"/>
                </a:solidFill>
              </a:rPr>
              <a:t>6</a:t>
            </a:r>
            <a:r>
              <a:rPr lang="en-GB" sz="2517">
                <a:solidFill>
                  <a:srgbClr val="FFFFFF"/>
                </a:solidFill>
              </a:rPr>
              <a:t>0</a:t>
            </a:r>
            <a:endParaRPr sz="2517">
              <a:solidFill>
                <a:srgbClr val="FFFFFF"/>
              </a:solidFill>
            </a:endParaRPr>
          </a:p>
          <a:p>
            <a:pPr marL="457200" lvl="0" indent="0" algn="l" rtl="0">
              <a:lnSpc>
                <a:spcPct val="115000"/>
              </a:lnSpc>
              <a:spcBef>
                <a:spcPts val="0"/>
              </a:spcBef>
              <a:spcAft>
                <a:spcPts val="1000"/>
              </a:spcAft>
              <a:buNone/>
            </a:pPr>
            <a:endParaRPr sz="2617">
              <a:solidFill>
                <a:srgbClr val="FFFFFF"/>
              </a:solidFill>
            </a:endParaRPr>
          </a:p>
        </p:txBody>
      </p:sp>
      <p:sp>
        <p:nvSpPr>
          <p:cNvPr id="99" name="Google Shape;99;p20"/>
          <p:cNvSpPr txBox="1"/>
          <p:nvPr/>
        </p:nvSpPr>
        <p:spPr>
          <a:xfrm>
            <a:off x="3999550" y="775125"/>
            <a:ext cx="4668000" cy="396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200">
                <a:solidFill>
                  <a:schemeClr val="dk1"/>
                </a:solidFill>
              </a:rPr>
              <a:t>2 .the management wants to look at the number of restaurants opened each year</a:t>
            </a:r>
            <a:endParaRPr sz="1200">
              <a:solidFill>
                <a:schemeClr val="dk1"/>
              </a:solidFill>
            </a:endParaRPr>
          </a:p>
          <a:p>
            <a:pPr marL="0" lvl="0" indent="0" algn="l" rtl="0">
              <a:lnSpc>
                <a:spcPct val="115000"/>
              </a:lnSpc>
              <a:spcBef>
                <a:spcPts val="1000"/>
              </a:spcBef>
              <a:spcAft>
                <a:spcPts val="0"/>
              </a:spcAft>
              <a:buNone/>
            </a:pPr>
            <a:r>
              <a:rPr lang="en-GB" sz="900" i="1"/>
              <a:t>Year</a:t>
            </a:r>
            <a:r>
              <a:rPr lang="en-GB" sz="900"/>
              <a:t>                                                                                    </a:t>
            </a:r>
            <a:r>
              <a:rPr lang="en-GB" sz="900">
                <a:solidFill>
                  <a:srgbClr val="FFFFFF"/>
                </a:solidFill>
              </a:rPr>
              <a:t>COUNTA of RestaurantName</a:t>
            </a:r>
            <a:endParaRPr sz="900"/>
          </a:p>
          <a:p>
            <a:pPr marL="0" lvl="0" indent="0" algn="l" rtl="0">
              <a:lnSpc>
                <a:spcPct val="115000"/>
              </a:lnSpc>
              <a:spcBef>
                <a:spcPts val="0"/>
              </a:spcBef>
              <a:spcAft>
                <a:spcPts val="0"/>
              </a:spcAft>
              <a:buNone/>
            </a:pPr>
            <a:r>
              <a:rPr lang="en-GB" sz="900"/>
              <a:t>2010</a:t>
            </a:r>
            <a:endParaRPr sz="900"/>
          </a:p>
          <a:p>
            <a:pPr marL="0" lvl="0" indent="0" algn="r" rtl="0">
              <a:lnSpc>
                <a:spcPct val="115000"/>
              </a:lnSpc>
              <a:spcBef>
                <a:spcPts val="0"/>
              </a:spcBef>
              <a:spcAft>
                <a:spcPts val="0"/>
              </a:spcAft>
              <a:buNone/>
            </a:pPr>
            <a:r>
              <a:rPr lang="en-GB" sz="900"/>
              <a:t>1080</a:t>
            </a:r>
            <a:endParaRPr sz="900"/>
          </a:p>
          <a:p>
            <a:pPr marL="0" lvl="0" indent="0" algn="l" rtl="0">
              <a:lnSpc>
                <a:spcPct val="115000"/>
              </a:lnSpc>
              <a:spcBef>
                <a:spcPts val="0"/>
              </a:spcBef>
              <a:spcAft>
                <a:spcPts val="0"/>
              </a:spcAft>
              <a:buNone/>
            </a:pPr>
            <a:r>
              <a:rPr lang="en-GB" sz="900"/>
              <a:t>2011</a:t>
            </a:r>
            <a:endParaRPr sz="900"/>
          </a:p>
          <a:p>
            <a:pPr marL="0" lvl="0" indent="0" algn="r" rtl="0">
              <a:lnSpc>
                <a:spcPct val="115000"/>
              </a:lnSpc>
              <a:spcBef>
                <a:spcPts val="0"/>
              </a:spcBef>
              <a:spcAft>
                <a:spcPts val="0"/>
              </a:spcAft>
              <a:buNone/>
            </a:pPr>
            <a:r>
              <a:rPr lang="en-GB" sz="900"/>
              <a:t>1098</a:t>
            </a:r>
            <a:endParaRPr sz="900"/>
          </a:p>
          <a:p>
            <a:pPr marL="0" lvl="0" indent="0" algn="l" rtl="0">
              <a:lnSpc>
                <a:spcPct val="115000"/>
              </a:lnSpc>
              <a:spcBef>
                <a:spcPts val="0"/>
              </a:spcBef>
              <a:spcAft>
                <a:spcPts val="0"/>
              </a:spcAft>
              <a:buNone/>
            </a:pPr>
            <a:r>
              <a:rPr lang="en-GB" sz="900"/>
              <a:t>2012</a:t>
            </a:r>
            <a:endParaRPr sz="900"/>
          </a:p>
          <a:p>
            <a:pPr marL="0" lvl="0" indent="0" algn="r" rtl="0">
              <a:lnSpc>
                <a:spcPct val="115000"/>
              </a:lnSpc>
              <a:spcBef>
                <a:spcPts val="0"/>
              </a:spcBef>
              <a:spcAft>
                <a:spcPts val="0"/>
              </a:spcAft>
              <a:buNone/>
            </a:pPr>
            <a:r>
              <a:rPr lang="en-GB" sz="900"/>
              <a:t>1022</a:t>
            </a:r>
            <a:endParaRPr sz="900"/>
          </a:p>
          <a:p>
            <a:pPr marL="0" lvl="0" indent="0" algn="l" rtl="0">
              <a:lnSpc>
                <a:spcPct val="115000"/>
              </a:lnSpc>
              <a:spcBef>
                <a:spcPts val="0"/>
              </a:spcBef>
              <a:spcAft>
                <a:spcPts val="0"/>
              </a:spcAft>
              <a:buNone/>
            </a:pPr>
            <a:r>
              <a:rPr lang="en-GB" sz="900"/>
              <a:t>2013</a:t>
            </a:r>
            <a:endParaRPr sz="900"/>
          </a:p>
          <a:p>
            <a:pPr marL="0" lvl="0" indent="0" algn="r" rtl="0">
              <a:lnSpc>
                <a:spcPct val="115000"/>
              </a:lnSpc>
              <a:spcBef>
                <a:spcPts val="0"/>
              </a:spcBef>
              <a:spcAft>
                <a:spcPts val="0"/>
              </a:spcAft>
              <a:buNone/>
            </a:pPr>
            <a:r>
              <a:rPr lang="en-GB" sz="900"/>
              <a:t>1061</a:t>
            </a:r>
            <a:endParaRPr sz="900"/>
          </a:p>
          <a:p>
            <a:pPr marL="0" lvl="0" indent="0" algn="l" rtl="0">
              <a:lnSpc>
                <a:spcPct val="115000"/>
              </a:lnSpc>
              <a:spcBef>
                <a:spcPts val="0"/>
              </a:spcBef>
              <a:spcAft>
                <a:spcPts val="0"/>
              </a:spcAft>
              <a:buNone/>
            </a:pPr>
            <a:r>
              <a:rPr lang="en-GB" sz="900"/>
              <a:t>2014</a:t>
            </a:r>
            <a:endParaRPr sz="900"/>
          </a:p>
          <a:p>
            <a:pPr marL="0" lvl="0" indent="0" algn="r" rtl="0">
              <a:lnSpc>
                <a:spcPct val="115000"/>
              </a:lnSpc>
              <a:spcBef>
                <a:spcPts val="0"/>
              </a:spcBef>
              <a:spcAft>
                <a:spcPts val="0"/>
              </a:spcAft>
              <a:buNone/>
            </a:pPr>
            <a:r>
              <a:rPr lang="en-GB" sz="900"/>
              <a:t>1051</a:t>
            </a:r>
            <a:endParaRPr sz="900"/>
          </a:p>
          <a:p>
            <a:pPr marL="0" lvl="0" indent="0" algn="l" rtl="0">
              <a:lnSpc>
                <a:spcPct val="115000"/>
              </a:lnSpc>
              <a:spcBef>
                <a:spcPts val="0"/>
              </a:spcBef>
              <a:spcAft>
                <a:spcPts val="0"/>
              </a:spcAft>
              <a:buNone/>
            </a:pPr>
            <a:r>
              <a:rPr lang="en-GB" sz="900"/>
              <a:t>2015</a:t>
            </a:r>
            <a:endParaRPr sz="900"/>
          </a:p>
          <a:p>
            <a:pPr marL="0" lvl="0" indent="0" algn="r" rtl="0">
              <a:lnSpc>
                <a:spcPct val="115000"/>
              </a:lnSpc>
              <a:spcBef>
                <a:spcPts val="0"/>
              </a:spcBef>
              <a:spcAft>
                <a:spcPts val="0"/>
              </a:spcAft>
              <a:buNone/>
            </a:pPr>
            <a:r>
              <a:rPr lang="en-GB" sz="900"/>
              <a:t>1024</a:t>
            </a:r>
            <a:endParaRPr sz="900"/>
          </a:p>
          <a:p>
            <a:pPr marL="0" lvl="0" indent="0" algn="l" rtl="0">
              <a:lnSpc>
                <a:spcPct val="115000"/>
              </a:lnSpc>
              <a:spcBef>
                <a:spcPts val="0"/>
              </a:spcBef>
              <a:spcAft>
                <a:spcPts val="0"/>
              </a:spcAft>
              <a:buNone/>
            </a:pPr>
            <a:r>
              <a:rPr lang="en-GB" sz="900"/>
              <a:t>2016</a:t>
            </a:r>
            <a:endParaRPr sz="900"/>
          </a:p>
          <a:p>
            <a:pPr marL="0" lvl="0" indent="0" algn="r" rtl="0">
              <a:lnSpc>
                <a:spcPct val="115000"/>
              </a:lnSpc>
              <a:spcBef>
                <a:spcPts val="0"/>
              </a:spcBef>
              <a:spcAft>
                <a:spcPts val="0"/>
              </a:spcAft>
              <a:buNone/>
            </a:pPr>
            <a:r>
              <a:rPr lang="en-GB" sz="900"/>
              <a:t>1027</a:t>
            </a:r>
            <a:endParaRPr sz="900"/>
          </a:p>
          <a:p>
            <a:pPr marL="0" lvl="0" indent="0" algn="l" rtl="0">
              <a:lnSpc>
                <a:spcPct val="115000"/>
              </a:lnSpc>
              <a:spcBef>
                <a:spcPts val="0"/>
              </a:spcBef>
              <a:spcAft>
                <a:spcPts val="0"/>
              </a:spcAft>
              <a:buNone/>
            </a:pPr>
            <a:r>
              <a:rPr lang="en-GB" sz="900"/>
              <a:t>2017</a:t>
            </a:r>
            <a:endParaRPr sz="900"/>
          </a:p>
          <a:p>
            <a:pPr marL="0" lvl="0" indent="0" algn="r" rtl="0">
              <a:lnSpc>
                <a:spcPct val="115000"/>
              </a:lnSpc>
              <a:spcBef>
                <a:spcPts val="0"/>
              </a:spcBef>
              <a:spcAft>
                <a:spcPts val="0"/>
              </a:spcAft>
              <a:buNone/>
            </a:pPr>
            <a:r>
              <a:rPr lang="en-GB" sz="900"/>
              <a:t>1086</a:t>
            </a:r>
            <a:endParaRPr sz="900"/>
          </a:p>
          <a:p>
            <a:pPr marL="0" lvl="0" indent="0" algn="l" rtl="0">
              <a:lnSpc>
                <a:spcPct val="115000"/>
              </a:lnSpc>
              <a:spcBef>
                <a:spcPts val="0"/>
              </a:spcBef>
              <a:spcAft>
                <a:spcPts val="0"/>
              </a:spcAft>
              <a:buNone/>
            </a:pPr>
            <a:r>
              <a:rPr lang="en-GB" sz="900"/>
              <a:t>2018</a:t>
            </a:r>
            <a:endParaRPr sz="900"/>
          </a:p>
          <a:p>
            <a:pPr marL="0" lvl="0" indent="0" algn="r" rtl="0">
              <a:lnSpc>
                <a:spcPct val="115000"/>
              </a:lnSpc>
              <a:spcBef>
                <a:spcPts val="0"/>
              </a:spcBef>
              <a:spcAft>
                <a:spcPts val="0"/>
              </a:spcAft>
              <a:buNone/>
            </a:pPr>
            <a:r>
              <a:rPr lang="en-GB" sz="900"/>
              <a:t>1102</a:t>
            </a:r>
            <a:endParaRPr sz="900"/>
          </a:p>
          <a:p>
            <a:pPr marL="0" lvl="0" indent="0" algn="l" rtl="0">
              <a:lnSpc>
                <a:spcPct val="115000"/>
              </a:lnSpc>
              <a:spcBef>
                <a:spcPts val="0"/>
              </a:spcBef>
              <a:spcAft>
                <a:spcPts val="0"/>
              </a:spcAft>
              <a:buNone/>
            </a:pPr>
            <a:r>
              <a:rPr lang="en-GB" sz="900" b="1"/>
              <a:t>Grand Total</a:t>
            </a:r>
            <a:endParaRPr sz="900"/>
          </a:p>
          <a:p>
            <a:pPr marL="0" lvl="0" indent="0" algn="r" rtl="0">
              <a:lnSpc>
                <a:spcPct val="115000"/>
              </a:lnSpc>
              <a:spcBef>
                <a:spcPts val="0"/>
              </a:spcBef>
              <a:spcAft>
                <a:spcPts val="0"/>
              </a:spcAft>
              <a:buNone/>
            </a:pPr>
            <a:r>
              <a:rPr lang="en-GB" sz="900" b="1"/>
              <a:t>9551</a:t>
            </a:r>
            <a:endParaRPr sz="900"/>
          </a:p>
          <a:p>
            <a:pPr marL="0" lvl="0" indent="0" algn="l" rtl="0">
              <a:lnSpc>
                <a:spcPct val="115000"/>
              </a:lnSpc>
              <a:spcBef>
                <a:spcPts val="0"/>
              </a:spcBef>
              <a:spcAft>
                <a:spcPts val="1000"/>
              </a:spcAft>
              <a:buNone/>
            </a:pPr>
            <a:endParaRPr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23845"/>
        </a:solidFill>
        <a:effectLst/>
      </p:bgPr>
    </p:bg>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05" name="Google Shape;105;p21"/>
          <p:cNvSpPr txBox="1">
            <a:spLocks noGrp="1"/>
          </p:cNvSpPr>
          <p:nvPr>
            <p:ph type="body" idx="1"/>
          </p:nvPr>
        </p:nvSpPr>
        <p:spPr>
          <a:xfrm>
            <a:off x="311700" y="178650"/>
            <a:ext cx="8459700" cy="4650900"/>
          </a:xfrm>
          <a:prstGeom prst="rect">
            <a:avLst/>
          </a:prstGeom>
        </p:spPr>
        <p:txBody>
          <a:bodyPr spcFirstLastPara="1" wrap="square" lIns="91425" tIns="91425" rIns="91425" bIns="91425" anchor="t" anchorCtr="0">
            <a:normAutofit/>
          </a:bodyPr>
          <a:lstStyle/>
          <a:p>
            <a:pPr marL="457200" lvl="0" indent="-304800" algn="l" rtl="0">
              <a:lnSpc>
                <a:spcPct val="115000"/>
              </a:lnSpc>
              <a:spcBef>
                <a:spcPts val="0"/>
              </a:spcBef>
              <a:spcAft>
                <a:spcPts val="0"/>
              </a:spcAft>
              <a:buClr>
                <a:srgbClr val="FFFFFF"/>
              </a:buClr>
              <a:buSzPts val="1200"/>
              <a:buAutoNum type="arabicPeriod"/>
            </a:pPr>
            <a:r>
              <a:rPr lang="en-GB" sz="1200">
                <a:solidFill>
                  <a:srgbClr val="FFFFFF"/>
                </a:solidFill>
              </a:rPr>
              <a:t> the total number of restaurants in India in the price range of 4</a:t>
            </a:r>
            <a:endParaRPr sz="1200">
              <a:solidFill>
                <a:srgbClr val="FFFFFF"/>
              </a:solidFill>
            </a:endParaRPr>
          </a:p>
          <a:p>
            <a:pPr marL="0" lvl="0" indent="0" algn="l" rtl="0">
              <a:spcBef>
                <a:spcPts val="1000"/>
              </a:spcBef>
              <a:spcAft>
                <a:spcPts val="0"/>
              </a:spcAft>
              <a:buNone/>
            </a:pPr>
            <a:r>
              <a:rPr lang="en-GB" sz="1100">
                <a:solidFill>
                  <a:srgbClr val="FFFFFF"/>
                </a:solidFill>
              </a:rPr>
              <a:t>              COUNTA of RestaurantName 388</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GB" sz="1200">
                <a:solidFill>
                  <a:srgbClr val="FFFFFF"/>
                </a:solidFill>
              </a:rPr>
              <a:t>Create a new customized price column that consists of the abbreviation/symbol of the currency along with the Average_cost_for_two value. [Use string operations to do this task]</a:t>
            </a:r>
            <a:endParaRPr sz="1200">
              <a:solidFill>
                <a:srgbClr val="FFFFFF"/>
              </a:solidFill>
            </a:endParaRPr>
          </a:p>
          <a:p>
            <a:pPr marL="457200" lvl="0" indent="-304800" algn="l" rtl="0">
              <a:lnSpc>
                <a:spcPct val="115000"/>
              </a:lnSpc>
              <a:spcBef>
                <a:spcPts val="1000"/>
              </a:spcBef>
              <a:spcAft>
                <a:spcPts val="0"/>
              </a:spcAft>
              <a:buClr>
                <a:srgbClr val="FFFFFF"/>
              </a:buClr>
              <a:buSzPts val="1200"/>
              <a:buChar char="●"/>
            </a:pPr>
            <a:r>
              <a:rPr lang="en-GB" sz="1200">
                <a:solidFill>
                  <a:srgbClr val="FFFFFF"/>
                </a:solidFill>
              </a:rPr>
              <a:t>ANSWER:-</a:t>
            </a:r>
            <a:r>
              <a:rPr lang="en-GB" sz="900">
                <a:solidFill>
                  <a:srgbClr val="FFFFFF"/>
                </a:solidFill>
                <a:highlight>
                  <a:srgbClr val="FFFFFF"/>
                </a:highlight>
                <a:latin typeface="Roboto"/>
                <a:ea typeface="Roboto"/>
                <a:cs typeface="Roboto"/>
                <a:sym typeface="Roboto"/>
              </a:rPr>
              <a:t>=</a:t>
            </a:r>
            <a:r>
              <a:rPr lang="en-GB" sz="900">
                <a:solidFill>
                  <a:schemeClr val="dk1"/>
                </a:solidFill>
                <a:highlight>
                  <a:srgbClr val="FFFFFF"/>
                </a:highlight>
                <a:latin typeface="Roboto"/>
                <a:ea typeface="Roboto"/>
                <a:cs typeface="Roboto"/>
                <a:sym typeface="Roboto"/>
              </a:rPr>
              <a:t>IF(L2="Indian Rupees (Rs.)", "₹ " &amp; S2,   IF(L2="US Dollars (USD)", "$ " &amp; S2,   IF(L2="Euros (EUR)", "€ " &amp; S2,  IF(L2="Japanese Yen (JPY)", "¥ " &amp; S2, L2&amp; " " &amp; S2))</a:t>
            </a:r>
            <a:r>
              <a:rPr lang="en-GB" sz="900">
                <a:solidFill>
                  <a:srgbClr val="FFFFFF"/>
                </a:solidFill>
                <a:highlight>
                  <a:srgbClr val="FFFFFF"/>
                </a:highlight>
                <a:latin typeface="Roboto"/>
                <a:ea typeface="Roboto"/>
                <a:cs typeface="Roboto"/>
                <a:sym typeface="Roboto"/>
              </a:rPr>
              <a:t>))</a:t>
            </a:r>
            <a:endParaRPr sz="1200">
              <a:solidFill>
                <a:srgbClr val="FFFFFF"/>
              </a:solidFill>
            </a:endParaRPr>
          </a:p>
          <a:p>
            <a:pPr marL="457200" lvl="0" indent="-304800" algn="l" rtl="0">
              <a:lnSpc>
                <a:spcPct val="115000"/>
              </a:lnSpc>
              <a:spcBef>
                <a:spcPts val="0"/>
              </a:spcBef>
              <a:spcAft>
                <a:spcPts val="0"/>
              </a:spcAft>
              <a:buClr>
                <a:srgbClr val="FFFFFF"/>
              </a:buClr>
              <a:buSzPts val="1200"/>
              <a:buAutoNum type="arabicPeriod"/>
            </a:pPr>
            <a:r>
              <a:rPr lang="en-GB" sz="1200">
                <a:solidFill>
                  <a:srgbClr val="FFFFFF"/>
                </a:solidFill>
              </a:rPr>
              <a:t>How can you create an array formula in Excel or Google Sheets to count the number of restaurants listed that do not offer online delivery, are in the lowest price range, and have an average cost for two people less than or equal to 250 Indian Rupees?</a:t>
            </a:r>
            <a:endParaRPr sz="1200">
              <a:solidFill>
                <a:srgbClr val="FFFFFF"/>
              </a:solidFill>
            </a:endParaRPr>
          </a:p>
          <a:p>
            <a:pPr marL="457200" lvl="0" indent="-304800" algn="l" rtl="0">
              <a:lnSpc>
                <a:spcPct val="115000"/>
              </a:lnSpc>
              <a:spcBef>
                <a:spcPts val="1000"/>
              </a:spcBef>
              <a:spcAft>
                <a:spcPts val="0"/>
              </a:spcAft>
              <a:buClr>
                <a:srgbClr val="FFFFFF"/>
              </a:buClr>
              <a:buSzPts val="1200"/>
              <a:buChar char="●"/>
            </a:pPr>
            <a:r>
              <a:rPr lang="en-GB" sz="1200">
                <a:solidFill>
                  <a:srgbClr val="FFFFFF"/>
                </a:solidFill>
              </a:rPr>
              <a:t>ANSWER:- </a:t>
            </a:r>
            <a:r>
              <a:rPr lang="en-GB" sz="900">
                <a:solidFill>
                  <a:srgbClr val="FFFFFF"/>
                </a:solidFill>
                <a:highlight>
                  <a:srgbClr val="FFFFFF"/>
                </a:highlight>
                <a:latin typeface="Roboto"/>
                <a:ea typeface="Roboto"/>
                <a:cs typeface="Roboto"/>
                <a:sym typeface="Roboto"/>
              </a:rPr>
              <a:t>=</a:t>
            </a:r>
            <a:r>
              <a:rPr lang="en-GB" sz="900">
                <a:solidFill>
                  <a:schemeClr val="dk1"/>
                </a:solidFill>
                <a:highlight>
                  <a:srgbClr val="FFFFFF"/>
                </a:highlight>
                <a:latin typeface="Roboto"/>
                <a:ea typeface="Roboto"/>
                <a:cs typeface="Roboto"/>
                <a:sym typeface="Roboto"/>
              </a:rPr>
              <a:t>ARRAYFORMULA(SUM(('Raw Data'!N2:N9552="NO")*('Raw Data'!Q2:Q9552=1)*('Raw Data'!S2:S9552&lt;=250)))</a:t>
            </a:r>
            <a:endParaRPr sz="1200">
              <a:solidFill>
                <a:schemeClr val="dk1"/>
              </a:solidFill>
            </a:endParaRPr>
          </a:p>
          <a:p>
            <a:pPr marL="457200" lvl="0" indent="0" algn="l" rtl="0">
              <a:lnSpc>
                <a:spcPct val="115000"/>
              </a:lnSpc>
              <a:spcBef>
                <a:spcPts val="1000"/>
              </a:spcBef>
              <a:spcAft>
                <a:spcPts val="1000"/>
              </a:spcAft>
              <a:buNone/>
            </a:pPr>
            <a:endParaRPr sz="12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2184</Words>
  <Application>Microsoft Office PowerPoint</Application>
  <PresentationFormat>On-screen Show (16:9)</PresentationFormat>
  <Paragraphs>269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Roboto Mono</vt:lpstr>
      <vt:lpstr>Courier New</vt:lpstr>
      <vt:lpstr>Comic Sans MS</vt:lpstr>
      <vt:lpstr>Roboto</vt:lpstr>
      <vt:lpstr>Simple Light</vt:lpstr>
      <vt:lpstr>Zomato Data Analysis</vt:lpstr>
      <vt:lpstr>Introduction and Objectives </vt:lpstr>
      <vt:lpstr>Dataset Overview</vt:lpstr>
      <vt:lpstr>              </vt:lpstr>
      <vt:lpstr>Methodology</vt:lpstr>
      <vt:lpstr>        </vt:lpstr>
      <vt:lpstr>              </vt:lpstr>
      <vt:lpstr>Analysis of Objective Questions</vt:lpstr>
      <vt:lpstr>            </vt:lpstr>
      <vt:lpstr>Insights from Subjective Questions</vt:lpstr>
      <vt:lpstr>         </vt:lpstr>
      <vt:lpstr>   </vt:lpstr>
      <vt:lpstr>        </vt:lpstr>
      <vt:lpstr>             </vt:lpstr>
      <vt:lpstr>Strategic Recommendations</vt:lpstr>
      <vt:lpstr>   </vt:lpstr>
      <vt:lpstr> </vt:lpstr>
      <vt:lpstr>Conclusion</vt:lpstr>
      <vt:lpstr>Top Countries by Number of Restaurants.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CORE COMP</dc:creator>
  <cp:lastModifiedBy>CORE COMP</cp:lastModifiedBy>
  <cp:revision>2</cp:revision>
  <dcterms:modified xsi:type="dcterms:W3CDTF">2024-12-07T18:59:06Z</dcterms:modified>
</cp:coreProperties>
</file>