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63" r:id="rId8"/>
    <p:sldId id="264" r:id="rId9"/>
    <p:sldId id="265"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86" d="100"/>
          <a:sy n="86" d="100"/>
        </p:scale>
        <p:origin x="6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3F26-54A7-4260-89A7-525D7EF37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F9B224F-8DBC-4E5A-A29E-5C2009104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F552564-9AB7-4445-BA6E-71F6758DA321}"/>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5" name="Footer Placeholder 4">
            <a:extLst>
              <a:ext uri="{FF2B5EF4-FFF2-40B4-BE49-F238E27FC236}">
                <a16:creationId xmlns:a16="http://schemas.microsoft.com/office/drawing/2014/main" id="{3B6B9F3A-0500-4CCC-B9AA-6A6BD36796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731483-D9DC-4CBF-B187-0C83D012F166}"/>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190548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C64A-1338-4948-AF92-A9608AD9BF6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A8FEE0-64B1-46A2-8DB3-9B3083ED2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EAC2D-99CE-4AA2-B3BD-226993ADFF09}"/>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5" name="Footer Placeholder 4">
            <a:extLst>
              <a:ext uri="{FF2B5EF4-FFF2-40B4-BE49-F238E27FC236}">
                <a16:creationId xmlns:a16="http://schemas.microsoft.com/office/drawing/2014/main" id="{7C63EBBD-CAD9-4680-B736-4BC317F119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7F28CC-4517-46D9-8FB9-4EF3F8502C30}"/>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182350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D386E3-2DE7-43B0-997E-EDCAF69072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64ED7A-48D0-4E50-A25E-2D6143231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7615C5-869C-45D6-98AA-70A1440F1834}"/>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5" name="Footer Placeholder 4">
            <a:extLst>
              <a:ext uri="{FF2B5EF4-FFF2-40B4-BE49-F238E27FC236}">
                <a16:creationId xmlns:a16="http://schemas.microsoft.com/office/drawing/2014/main" id="{BD0FB40C-C007-45DA-9DEA-151564A0FF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A8F4C5-9D27-4B02-9FEA-DAD4407B4A69}"/>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174417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1A6D-A516-427E-AE19-083B9D8FF16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79093C-66B9-42B0-9189-336527A8D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C59190-6E62-425C-A00A-D0F442E783CB}"/>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5" name="Footer Placeholder 4">
            <a:extLst>
              <a:ext uri="{FF2B5EF4-FFF2-40B4-BE49-F238E27FC236}">
                <a16:creationId xmlns:a16="http://schemas.microsoft.com/office/drawing/2014/main" id="{01F7B232-B1E2-452C-B002-AE2F9FF493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C92E67-D846-4977-BF0E-34EC32C5369D}"/>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162287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E41C-9A5D-413E-AA6D-A2A1746A1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732115A-BBA6-4CDE-9E6D-C44DBE26D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0B443-B5B4-41CA-ACF7-E5A3159E91AF}"/>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5" name="Footer Placeholder 4">
            <a:extLst>
              <a:ext uri="{FF2B5EF4-FFF2-40B4-BE49-F238E27FC236}">
                <a16:creationId xmlns:a16="http://schemas.microsoft.com/office/drawing/2014/main" id="{BD9899F8-CF62-4B60-8E13-F85CF41A91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CA0F33-48BD-4A1E-A770-02B123294ED5}"/>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396145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1B86-B03F-4F53-97D5-C89738CAF2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DC033AE-E3ED-4712-B4DB-3E1ED944D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52990DB-D38C-4FE3-8A05-DE2B313E2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C67361C-0763-4AE9-B200-1C0DD542F590}"/>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6" name="Footer Placeholder 5">
            <a:extLst>
              <a:ext uri="{FF2B5EF4-FFF2-40B4-BE49-F238E27FC236}">
                <a16:creationId xmlns:a16="http://schemas.microsoft.com/office/drawing/2014/main" id="{B722DA73-6F63-4170-8F3B-E36DEC38BB4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BF99A40-C935-43DB-8373-E6F8E3483AC4}"/>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413082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C92F-BC24-4C75-94FB-7D45E755392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D1ECB4-A2FA-4E9A-BA16-F1AADF70F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8424F2-2250-4E90-85C2-A8AD4DB8D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DC98209-0C01-4C5E-94B3-98481F35A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7DCBB-007B-4403-AB39-764D6DABD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161EDFA-A219-4186-8A5B-DFD1159E1D22}"/>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8" name="Footer Placeholder 7">
            <a:extLst>
              <a:ext uri="{FF2B5EF4-FFF2-40B4-BE49-F238E27FC236}">
                <a16:creationId xmlns:a16="http://schemas.microsoft.com/office/drawing/2014/main" id="{0193F830-8752-4190-91AE-B0C039C429C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EA7AB6A-F529-462F-8EDD-5B46D66E6D59}"/>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303214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9E8B-6859-45BA-9D77-6E7BF80E387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A6FB4E8-D441-4CA2-9C14-6803A5878597}"/>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4" name="Footer Placeholder 3">
            <a:extLst>
              <a:ext uri="{FF2B5EF4-FFF2-40B4-BE49-F238E27FC236}">
                <a16:creationId xmlns:a16="http://schemas.microsoft.com/office/drawing/2014/main" id="{876F1BC2-77CC-4187-A047-7F2624C508D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EEBF8D8-D12A-424D-9DA9-BD7A7DDA7090}"/>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402532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E63CF-07E1-42BE-97DF-D17DCCD09A09}"/>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3" name="Footer Placeholder 2">
            <a:extLst>
              <a:ext uri="{FF2B5EF4-FFF2-40B4-BE49-F238E27FC236}">
                <a16:creationId xmlns:a16="http://schemas.microsoft.com/office/drawing/2014/main" id="{255E67AA-F74A-4E10-A9B3-EBCCD0BAC27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204A749-C75A-4931-AF6A-E46C7FFF4E07}"/>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30299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B04B-CC81-4119-9395-AD8B77460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6CED30A-9A70-42EE-8F48-C1976C07D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09CE26D-185C-4E7C-87AF-3C64F269A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9CDC5-E216-4B10-B69C-226D6E68D0A0}"/>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6" name="Footer Placeholder 5">
            <a:extLst>
              <a:ext uri="{FF2B5EF4-FFF2-40B4-BE49-F238E27FC236}">
                <a16:creationId xmlns:a16="http://schemas.microsoft.com/office/drawing/2014/main" id="{29E15548-0788-4A51-BCED-9C73DE775D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0E5778-CEB9-4A3C-8062-0AAB28E95A3B}"/>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383358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486E-B943-4362-BA6D-8DDD6565B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6CCF84E-27C4-40C8-BAEF-76C26DDEB1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63F3AFB-119D-4F47-93AE-766C526E2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B7C92-4FC2-499B-81DF-AF8B261CED3B}"/>
              </a:ext>
            </a:extLst>
          </p:cNvPr>
          <p:cNvSpPr>
            <a:spLocks noGrp="1"/>
          </p:cNvSpPr>
          <p:nvPr>
            <p:ph type="dt" sz="half" idx="10"/>
          </p:nvPr>
        </p:nvSpPr>
        <p:spPr/>
        <p:txBody>
          <a:bodyPr/>
          <a:lstStyle/>
          <a:p>
            <a:fld id="{327CB376-CFD4-433B-BA75-1A23237749CF}" type="datetimeFigureOut">
              <a:rPr lang="en-CA" smtClean="0"/>
              <a:t>2021-11-14</a:t>
            </a:fld>
            <a:endParaRPr lang="en-CA"/>
          </a:p>
        </p:txBody>
      </p:sp>
      <p:sp>
        <p:nvSpPr>
          <p:cNvPr id="6" name="Footer Placeholder 5">
            <a:extLst>
              <a:ext uri="{FF2B5EF4-FFF2-40B4-BE49-F238E27FC236}">
                <a16:creationId xmlns:a16="http://schemas.microsoft.com/office/drawing/2014/main" id="{B1776872-AF00-4A5A-8489-D89933D80A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9036BC-7A80-4767-B827-D6E8C9F95046}"/>
              </a:ext>
            </a:extLst>
          </p:cNvPr>
          <p:cNvSpPr>
            <a:spLocks noGrp="1"/>
          </p:cNvSpPr>
          <p:nvPr>
            <p:ph type="sldNum" sz="quarter" idx="12"/>
          </p:nvPr>
        </p:nvSpPr>
        <p:spPr/>
        <p:txBody>
          <a:bodyPr/>
          <a:lstStyle/>
          <a:p>
            <a:fld id="{E27DEC24-6ABD-45EB-B417-58386ADF9DDD}" type="slidenum">
              <a:rPr lang="en-CA" smtClean="0"/>
              <a:t>‹#›</a:t>
            </a:fld>
            <a:endParaRPr lang="en-CA"/>
          </a:p>
        </p:txBody>
      </p:sp>
    </p:spTree>
    <p:extLst>
      <p:ext uri="{BB962C8B-B14F-4D97-AF65-F5344CB8AC3E}">
        <p14:creationId xmlns:p14="http://schemas.microsoft.com/office/powerpoint/2010/main" val="57734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82CFF-CD48-4749-A65B-4B2EE20FD0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864CD43-2912-4E95-A559-0057B6990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A4BB92-18BD-4B51-BF18-CD0D8BA8F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CB376-CFD4-433B-BA75-1A23237749CF}" type="datetimeFigureOut">
              <a:rPr lang="en-CA" smtClean="0"/>
              <a:t>2021-11-14</a:t>
            </a:fld>
            <a:endParaRPr lang="en-CA"/>
          </a:p>
        </p:txBody>
      </p:sp>
      <p:sp>
        <p:nvSpPr>
          <p:cNvPr id="5" name="Footer Placeholder 4">
            <a:extLst>
              <a:ext uri="{FF2B5EF4-FFF2-40B4-BE49-F238E27FC236}">
                <a16:creationId xmlns:a16="http://schemas.microsoft.com/office/drawing/2014/main" id="{6BC52E07-C6D6-4EEB-BECB-F497AA535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6985109-CFA9-4064-8B2B-50461DCF6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DEC24-6ABD-45EB-B417-58386ADF9DDD}" type="slidenum">
              <a:rPr lang="en-CA" smtClean="0"/>
              <a:t>‹#›</a:t>
            </a:fld>
            <a:endParaRPr lang="en-CA"/>
          </a:p>
        </p:txBody>
      </p:sp>
    </p:spTree>
    <p:extLst>
      <p:ext uri="{BB962C8B-B14F-4D97-AF65-F5344CB8AC3E}">
        <p14:creationId xmlns:p14="http://schemas.microsoft.com/office/powerpoint/2010/main" val="120618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7ABEE6-0321-4A45-B9FF-818FB1A95B8D}"/>
              </a:ext>
            </a:extLst>
          </p:cNvPr>
          <p:cNvSpPr>
            <a:spLocks noGrp="1"/>
          </p:cNvSpPr>
          <p:nvPr>
            <p:ph type="ctrTitle"/>
          </p:nvPr>
        </p:nvSpPr>
        <p:spPr>
          <a:xfrm>
            <a:off x="2886765" y="1495956"/>
            <a:ext cx="6418471" cy="2692050"/>
          </a:xfrm>
        </p:spPr>
        <p:txBody>
          <a:bodyPr>
            <a:normAutofit/>
          </a:bodyPr>
          <a:lstStyle/>
          <a:p>
            <a:r>
              <a:rPr lang="en-US" sz="5400" dirty="0">
                <a:solidFill>
                  <a:schemeClr val="bg1"/>
                </a:solidFill>
              </a:rPr>
              <a:t>STA302 Video Presentation </a:t>
            </a:r>
            <a:endParaRPr lang="en-CA" sz="5400" dirty="0">
              <a:solidFill>
                <a:schemeClr val="bg1"/>
              </a:solidFill>
            </a:endParaRPr>
          </a:p>
        </p:txBody>
      </p:sp>
      <p:sp>
        <p:nvSpPr>
          <p:cNvPr id="3" name="Subtitle 2">
            <a:extLst>
              <a:ext uri="{FF2B5EF4-FFF2-40B4-BE49-F238E27FC236}">
                <a16:creationId xmlns:a16="http://schemas.microsoft.com/office/drawing/2014/main" id="{4E52EABF-892F-4F32-90D8-56971829364E}"/>
              </a:ext>
            </a:extLst>
          </p:cNvPr>
          <p:cNvSpPr>
            <a:spLocks noGrp="1"/>
          </p:cNvSpPr>
          <p:nvPr>
            <p:ph type="subTitle" idx="1"/>
          </p:nvPr>
        </p:nvSpPr>
        <p:spPr>
          <a:xfrm>
            <a:off x="2886765" y="4414123"/>
            <a:ext cx="6418471" cy="1017915"/>
          </a:xfrm>
        </p:spPr>
        <p:txBody>
          <a:bodyPr>
            <a:normAutofit/>
          </a:bodyPr>
          <a:lstStyle/>
          <a:p>
            <a:r>
              <a:rPr lang="en-US" sz="2000" dirty="0">
                <a:solidFill>
                  <a:schemeClr val="bg1"/>
                </a:solidFill>
              </a:rPr>
              <a:t>              Avinash Dindial</a:t>
            </a:r>
          </a:p>
          <a:p>
            <a:r>
              <a:rPr lang="en-US" sz="2000" dirty="0">
                <a:solidFill>
                  <a:schemeClr val="bg1"/>
                </a:solidFill>
              </a:rPr>
              <a:t>Amy Jia</a:t>
            </a:r>
            <a:endParaRPr lang="en-CA" sz="2000" dirty="0">
              <a:solidFill>
                <a:schemeClr val="bg1"/>
              </a:solidFill>
            </a:endParaRP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2213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1E80DF0-3FCF-439F-8B12-64CDA0CFF70C}"/>
              </a:ext>
            </a:extLst>
          </p:cNvPr>
          <p:cNvSpPr>
            <a:spLocks noGrp="1"/>
          </p:cNvSpPr>
          <p:nvPr>
            <p:ph type="title"/>
          </p:nvPr>
        </p:nvSpPr>
        <p:spPr>
          <a:xfrm>
            <a:off x="2221672" y="171662"/>
            <a:ext cx="7748656" cy="1314996"/>
          </a:xfrm>
        </p:spPr>
        <p:txBody>
          <a:bodyPr anchor="b">
            <a:normAutofit/>
          </a:bodyPr>
          <a:lstStyle/>
          <a:p>
            <a:r>
              <a:rPr lang="en-US" dirty="0">
                <a:solidFill>
                  <a:schemeClr val="bg1"/>
                </a:solidFill>
              </a:rPr>
              <a:t>Model Diagnostics</a:t>
            </a:r>
            <a:endParaRPr lang="en-CA" dirty="0">
              <a:solidFill>
                <a:schemeClr val="bg1"/>
              </a:solidFill>
            </a:endParaRPr>
          </a:p>
        </p:txBody>
      </p:sp>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7" name="Content Placeholder 2">
            <a:extLst>
              <a:ext uri="{FF2B5EF4-FFF2-40B4-BE49-F238E27FC236}">
                <a16:creationId xmlns:a16="http://schemas.microsoft.com/office/drawing/2014/main" id="{0856E19A-AB53-3642-B835-65EB25BA847D}"/>
              </a:ext>
            </a:extLst>
          </p:cNvPr>
          <p:cNvSpPr>
            <a:spLocks noGrp="1"/>
          </p:cNvSpPr>
          <p:nvPr>
            <p:ph idx="1"/>
          </p:nvPr>
        </p:nvSpPr>
        <p:spPr>
          <a:xfrm>
            <a:off x="618228" y="2465220"/>
            <a:ext cx="3967037" cy="3890705"/>
          </a:xfrm>
        </p:spPr>
        <p:txBody>
          <a:bodyPr>
            <a:normAutofit/>
          </a:bodyPr>
          <a:lstStyle/>
          <a:p>
            <a:endParaRPr lang="en-CA" sz="1300" dirty="0">
              <a:solidFill>
                <a:schemeClr val="bg1"/>
              </a:solidFill>
            </a:endParaRPr>
          </a:p>
          <a:p>
            <a:r>
              <a:rPr lang="en-CA" sz="1600" dirty="0">
                <a:solidFill>
                  <a:schemeClr val="bg1"/>
                </a:solidFill>
              </a:rPr>
              <a:t>Residuals: the difference between the observed value (y) and the predicted value (x)</a:t>
            </a:r>
          </a:p>
          <a:p>
            <a:endParaRPr lang="en-CA" sz="1600" dirty="0">
              <a:solidFill>
                <a:schemeClr val="bg1"/>
              </a:solidFill>
            </a:endParaRPr>
          </a:p>
          <a:p>
            <a:r>
              <a:rPr lang="en-CA" sz="1600" dirty="0">
                <a:solidFill>
                  <a:schemeClr val="bg1"/>
                </a:solidFill>
              </a:rPr>
              <a:t>Residual plots:</a:t>
            </a:r>
          </a:p>
          <a:p>
            <a:pPr lvl="1"/>
            <a:r>
              <a:rPr lang="en-CA" sz="1600" dirty="0">
                <a:solidFill>
                  <a:schemeClr val="bg1"/>
                </a:solidFill>
              </a:rPr>
              <a:t>Show if a linear model is a good fit </a:t>
            </a:r>
          </a:p>
          <a:p>
            <a:pPr lvl="1"/>
            <a:r>
              <a:rPr lang="en-CA" sz="1600" dirty="0">
                <a:solidFill>
                  <a:schemeClr val="bg1"/>
                </a:solidFill>
              </a:rPr>
              <a:t>Should be random meaning no existing pattern </a:t>
            </a:r>
          </a:p>
          <a:p>
            <a:pPr lvl="1"/>
            <a:r>
              <a:rPr lang="en-CA" sz="1600" dirty="0">
                <a:solidFill>
                  <a:schemeClr val="bg1"/>
                </a:solidFill>
              </a:rPr>
              <a:t>Should be randomly dispersed on the horizontal axis </a:t>
            </a:r>
          </a:p>
          <a:p>
            <a:pPr lvl="1"/>
            <a:endParaRPr lang="en-CA" sz="1300" dirty="0">
              <a:solidFill>
                <a:schemeClr val="bg1"/>
              </a:solidFill>
            </a:endParaRPr>
          </a:p>
          <a:p>
            <a:pPr lvl="1"/>
            <a:endParaRPr lang="en-CA" sz="1300" dirty="0">
              <a:solidFill>
                <a:schemeClr val="bg1"/>
              </a:solidFill>
            </a:endParaRPr>
          </a:p>
          <a:p>
            <a:pPr marL="457200" lvl="1" indent="0">
              <a:buNone/>
            </a:pPr>
            <a:endParaRPr lang="en-CA" sz="1300" dirty="0">
              <a:solidFill>
                <a:schemeClr val="bg1"/>
              </a:solidFill>
            </a:endParaRPr>
          </a:p>
          <a:p>
            <a:pPr marL="457200" lvl="1" indent="0">
              <a:buNone/>
            </a:pPr>
            <a:endParaRPr lang="en-CA" sz="1300" dirty="0"/>
          </a:p>
          <a:p>
            <a:endParaRPr lang="en-CA" sz="1300" dirty="0"/>
          </a:p>
        </p:txBody>
      </p:sp>
      <p:pic>
        <p:nvPicPr>
          <p:cNvPr id="28" name="Picture 27" descr="Chart, scatter chart&#10;&#10;Description automatically generated">
            <a:extLst>
              <a:ext uri="{FF2B5EF4-FFF2-40B4-BE49-F238E27FC236}">
                <a16:creationId xmlns:a16="http://schemas.microsoft.com/office/drawing/2014/main" id="{6EFE57C5-9760-D043-BE47-C06A39116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141" y="1839112"/>
            <a:ext cx="3291833" cy="2361890"/>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29" name="Picture 28" descr="Chart, scatter chart&#10;&#10;Description automatically generated">
            <a:extLst>
              <a:ext uri="{FF2B5EF4-FFF2-40B4-BE49-F238E27FC236}">
                <a16:creationId xmlns:a16="http://schemas.microsoft.com/office/drawing/2014/main" id="{DFA6E074-A664-354B-A373-A88669E1B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0849" y="346733"/>
            <a:ext cx="3425433" cy="2440619"/>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31" name="Picture 30" descr="Chart, scatter chart&#10;&#10;Description automatically generated">
            <a:extLst>
              <a:ext uri="{FF2B5EF4-FFF2-40B4-BE49-F238E27FC236}">
                <a16:creationId xmlns:a16="http://schemas.microsoft.com/office/drawing/2014/main" id="{EE96F280-837C-8647-A672-65C2528D5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7886" y="3240387"/>
            <a:ext cx="3350201" cy="2361890"/>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Tree>
    <p:extLst>
      <p:ext uri="{BB962C8B-B14F-4D97-AF65-F5344CB8AC3E}">
        <p14:creationId xmlns:p14="http://schemas.microsoft.com/office/powerpoint/2010/main" val="22427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1E80DF0-3FCF-439F-8B12-64CDA0CFF70C}"/>
              </a:ext>
            </a:extLst>
          </p:cNvPr>
          <p:cNvSpPr>
            <a:spLocks noGrp="1"/>
          </p:cNvSpPr>
          <p:nvPr>
            <p:ph type="title"/>
          </p:nvPr>
        </p:nvSpPr>
        <p:spPr>
          <a:xfrm>
            <a:off x="2221672" y="171662"/>
            <a:ext cx="7748656" cy="1314996"/>
          </a:xfrm>
        </p:spPr>
        <p:txBody>
          <a:bodyPr anchor="b">
            <a:normAutofit/>
          </a:bodyPr>
          <a:lstStyle/>
          <a:p>
            <a:r>
              <a:rPr lang="en-US" dirty="0">
                <a:solidFill>
                  <a:schemeClr val="bg1"/>
                </a:solidFill>
              </a:rPr>
              <a:t>Model Diagnostics</a:t>
            </a:r>
            <a:endParaRPr lang="en-CA" dirty="0">
              <a:solidFill>
                <a:schemeClr val="bg1"/>
              </a:solidFill>
            </a:endParaRPr>
          </a:p>
        </p:txBody>
      </p:sp>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7" name="Content Placeholder 2">
            <a:extLst>
              <a:ext uri="{FF2B5EF4-FFF2-40B4-BE49-F238E27FC236}">
                <a16:creationId xmlns:a16="http://schemas.microsoft.com/office/drawing/2014/main" id="{0856E19A-AB53-3642-B835-65EB25BA847D}"/>
              </a:ext>
            </a:extLst>
          </p:cNvPr>
          <p:cNvSpPr>
            <a:spLocks noGrp="1"/>
          </p:cNvSpPr>
          <p:nvPr>
            <p:ph idx="1"/>
          </p:nvPr>
        </p:nvSpPr>
        <p:spPr>
          <a:xfrm>
            <a:off x="618228" y="2465220"/>
            <a:ext cx="3967037" cy="3890705"/>
          </a:xfrm>
        </p:spPr>
        <p:txBody>
          <a:bodyPr>
            <a:normAutofit/>
          </a:bodyPr>
          <a:lstStyle/>
          <a:p>
            <a:pPr marL="457200" lvl="1" indent="0">
              <a:buNone/>
            </a:pPr>
            <a:endParaRPr lang="en-CA" sz="1600" dirty="0">
              <a:solidFill>
                <a:schemeClr val="bg1"/>
              </a:solidFill>
            </a:endParaRPr>
          </a:p>
          <a:p>
            <a:r>
              <a:rPr lang="en-CA" sz="2000" dirty="0">
                <a:solidFill>
                  <a:schemeClr val="bg1"/>
                </a:solidFill>
              </a:rPr>
              <a:t>“Horizontal Band”:</a:t>
            </a:r>
          </a:p>
          <a:p>
            <a:pPr lvl="1"/>
            <a:r>
              <a:rPr lang="en-CA" sz="1600" dirty="0">
                <a:solidFill>
                  <a:schemeClr val="bg1"/>
                </a:solidFill>
              </a:rPr>
              <a:t>The residuals seem to form around the horizontal axis (zero line) meaning that is suggests that the errors of the variance terms are equal </a:t>
            </a:r>
          </a:p>
          <a:p>
            <a:pPr marL="457200" lvl="1" indent="0">
              <a:buNone/>
            </a:pPr>
            <a:endParaRPr lang="en-CA" sz="1600" dirty="0">
              <a:solidFill>
                <a:schemeClr val="bg1"/>
              </a:solidFill>
            </a:endParaRPr>
          </a:p>
          <a:p>
            <a:r>
              <a:rPr lang="en-CA" sz="2000" dirty="0">
                <a:solidFill>
                  <a:schemeClr val="bg1"/>
                </a:solidFill>
              </a:rPr>
              <a:t>Bounces Randomly:</a:t>
            </a:r>
          </a:p>
          <a:p>
            <a:pPr lvl="1"/>
            <a:r>
              <a:rPr lang="en-CA" sz="1400" dirty="0">
                <a:solidFill>
                  <a:schemeClr val="bg1"/>
                </a:solidFill>
              </a:rPr>
              <a:t>The residuals bounce randomly around the horizontal axis meaning our assumption that the relationship is linear is sensible</a:t>
            </a:r>
          </a:p>
          <a:p>
            <a:pPr marL="457200" lvl="1" indent="0">
              <a:buNone/>
            </a:pPr>
            <a:endParaRPr lang="en-CA" sz="1600" dirty="0">
              <a:solidFill>
                <a:schemeClr val="bg1"/>
              </a:solidFill>
            </a:endParaRPr>
          </a:p>
        </p:txBody>
      </p:sp>
      <p:pic>
        <p:nvPicPr>
          <p:cNvPr id="4" name="Picture 3" descr="Chart, scatter chart&#10;&#10;Description automatically generated">
            <a:extLst>
              <a:ext uri="{FF2B5EF4-FFF2-40B4-BE49-F238E27FC236}">
                <a16:creationId xmlns:a16="http://schemas.microsoft.com/office/drawing/2014/main" id="{0D291199-F844-4144-94D7-B35D2A4EE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412" y="871280"/>
            <a:ext cx="3142360" cy="2205748"/>
          </a:xfrm>
          <a:prstGeom prst="rect">
            <a:avLst/>
          </a:prstGeom>
        </p:spPr>
      </p:pic>
      <p:pic>
        <p:nvPicPr>
          <p:cNvPr id="6" name="Picture 5" descr="Chart, scatter chart&#10;&#10;Description automatically generated">
            <a:extLst>
              <a:ext uri="{FF2B5EF4-FFF2-40B4-BE49-F238E27FC236}">
                <a16:creationId xmlns:a16="http://schemas.microsoft.com/office/drawing/2014/main" id="{706494F0-C7AA-5B45-8F1F-44A929836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898" y="4251004"/>
            <a:ext cx="3093563" cy="2205749"/>
          </a:xfrm>
          <a:prstGeom prst="rect">
            <a:avLst/>
          </a:prstGeom>
        </p:spPr>
      </p:pic>
      <p:pic>
        <p:nvPicPr>
          <p:cNvPr id="8" name="Picture 7" descr="Chart, scatter chart&#10;&#10;Description automatically generated">
            <a:extLst>
              <a:ext uri="{FF2B5EF4-FFF2-40B4-BE49-F238E27FC236}">
                <a16:creationId xmlns:a16="http://schemas.microsoft.com/office/drawing/2014/main" id="{D53055F1-0587-7D43-930A-F68499D8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493" y="2495287"/>
            <a:ext cx="3093563" cy="2214398"/>
          </a:xfrm>
          <a:prstGeom prst="rect">
            <a:avLst/>
          </a:prstGeom>
        </p:spPr>
      </p:pic>
    </p:spTree>
    <p:extLst>
      <p:ext uri="{BB962C8B-B14F-4D97-AF65-F5344CB8AC3E}">
        <p14:creationId xmlns:p14="http://schemas.microsoft.com/office/powerpoint/2010/main" val="349377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1E80DF0-3FCF-439F-8B12-64CDA0CFF70C}"/>
              </a:ext>
            </a:extLst>
          </p:cNvPr>
          <p:cNvSpPr>
            <a:spLocks noGrp="1"/>
          </p:cNvSpPr>
          <p:nvPr>
            <p:ph type="title"/>
          </p:nvPr>
        </p:nvSpPr>
        <p:spPr>
          <a:xfrm>
            <a:off x="2221672" y="171662"/>
            <a:ext cx="7748656" cy="1314996"/>
          </a:xfrm>
        </p:spPr>
        <p:txBody>
          <a:bodyPr anchor="b">
            <a:normAutofit/>
          </a:bodyPr>
          <a:lstStyle/>
          <a:p>
            <a:r>
              <a:rPr lang="en-US" dirty="0">
                <a:solidFill>
                  <a:schemeClr val="bg1"/>
                </a:solidFill>
              </a:rPr>
              <a:t>Model Diagnostics – Normality </a:t>
            </a:r>
            <a:endParaRPr lang="en-CA" dirty="0">
              <a:solidFill>
                <a:schemeClr val="bg1"/>
              </a:solidFill>
            </a:endParaRPr>
          </a:p>
        </p:txBody>
      </p:sp>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7" name="Content Placeholder 2">
            <a:extLst>
              <a:ext uri="{FF2B5EF4-FFF2-40B4-BE49-F238E27FC236}">
                <a16:creationId xmlns:a16="http://schemas.microsoft.com/office/drawing/2014/main" id="{0856E19A-AB53-3642-B835-65EB25BA847D}"/>
              </a:ext>
            </a:extLst>
          </p:cNvPr>
          <p:cNvSpPr>
            <a:spLocks noGrp="1"/>
          </p:cNvSpPr>
          <p:nvPr>
            <p:ph idx="1"/>
          </p:nvPr>
        </p:nvSpPr>
        <p:spPr>
          <a:xfrm>
            <a:off x="2221672" y="1658318"/>
            <a:ext cx="9625905" cy="1999282"/>
          </a:xfrm>
        </p:spPr>
        <p:txBody>
          <a:bodyPr>
            <a:normAutofit/>
          </a:bodyPr>
          <a:lstStyle/>
          <a:p>
            <a:pPr marL="457200" lvl="1" indent="0">
              <a:buNone/>
            </a:pPr>
            <a:endParaRPr lang="en-CA" sz="1800" dirty="0">
              <a:solidFill>
                <a:schemeClr val="bg1"/>
              </a:solidFill>
            </a:endParaRPr>
          </a:p>
          <a:p>
            <a:pPr lvl="1"/>
            <a:r>
              <a:rPr lang="en-CA" sz="1800" dirty="0">
                <a:solidFill>
                  <a:schemeClr val="bg1"/>
                </a:solidFill>
              </a:rPr>
              <a:t>Histogram:</a:t>
            </a:r>
          </a:p>
          <a:p>
            <a:pPr lvl="2"/>
            <a:r>
              <a:rPr lang="en-CA" sz="1400" dirty="0">
                <a:solidFill>
                  <a:schemeClr val="bg1"/>
                </a:solidFill>
              </a:rPr>
              <a:t>Bell shaped, uniform,  symmetric </a:t>
            </a:r>
          </a:p>
          <a:p>
            <a:pPr lvl="1"/>
            <a:r>
              <a:rPr lang="en-CA" sz="1800" dirty="0">
                <a:solidFill>
                  <a:schemeClr val="bg1"/>
                </a:solidFill>
              </a:rPr>
              <a:t>QQ plot:</a:t>
            </a:r>
          </a:p>
          <a:p>
            <a:pPr lvl="2"/>
            <a:r>
              <a:rPr lang="en-CA" sz="1400" dirty="0">
                <a:solidFill>
                  <a:schemeClr val="bg1"/>
                </a:solidFill>
              </a:rPr>
              <a:t>Mostly along the line</a:t>
            </a:r>
          </a:p>
          <a:p>
            <a:pPr lvl="2"/>
            <a:r>
              <a:rPr lang="en-CA" sz="1400" dirty="0">
                <a:solidFill>
                  <a:schemeClr val="bg1"/>
                </a:solidFill>
              </a:rPr>
              <a:t>Some drifting off at the ends but nothing too alarming</a:t>
            </a:r>
          </a:p>
          <a:p>
            <a:pPr marL="914400" lvl="2" indent="0">
              <a:buNone/>
            </a:pPr>
            <a:endParaRPr lang="en-CA" sz="1400"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B6B7A7C2-3849-DA48-BC17-478974E50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6" y="3828081"/>
            <a:ext cx="3628916" cy="2297528"/>
          </a:xfrm>
          <a:prstGeom prst="rect">
            <a:avLst/>
          </a:prstGeom>
        </p:spPr>
      </p:pic>
      <p:pic>
        <p:nvPicPr>
          <p:cNvPr id="15" name="Picture 14" descr="Chart, histogram&#10;&#10;Description automatically generated">
            <a:extLst>
              <a:ext uri="{FF2B5EF4-FFF2-40B4-BE49-F238E27FC236}">
                <a16:creationId xmlns:a16="http://schemas.microsoft.com/office/drawing/2014/main" id="{3006006E-9CDF-1447-A86D-AA0C07BF4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387" y="3828081"/>
            <a:ext cx="3527262" cy="2305437"/>
          </a:xfrm>
          <a:prstGeom prst="rect">
            <a:avLst/>
          </a:prstGeom>
        </p:spPr>
      </p:pic>
      <p:pic>
        <p:nvPicPr>
          <p:cNvPr id="4" name="Picture 3">
            <a:extLst>
              <a:ext uri="{FF2B5EF4-FFF2-40B4-BE49-F238E27FC236}">
                <a16:creationId xmlns:a16="http://schemas.microsoft.com/office/drawing/2014/main" id="{0770A3FE-B55F-40A7-91CD-B70791053434}"/>
              </a:ext>
            </a:extLst>
          </p:cNvPr>
          <p:cNvPicPr>
            <a:picLocks noChangeAspect="1"/>
          </p:cNvPicPr>
          <p:nvPr/>
        </p:nvPicPr>
        <p:blipFill>
          <a:blip r:embed="rId4"/>
          <a:stretch>
            <a:fillRect/>
          </a:stretch>
        </p:blipFill>
        <p:spPr>
          <a:xfrm>
            <a:off x="8275780" y="3816122"/>
            <a:ext cx="3739317" cy="2339080"/>
          </a:xfrm>
          <a:prstGeom prst="rect">
            <a:avLst/>
          </a:prstGeom>
        </p:spPr>
      </p:pic>
    </p:spTree>
    <p:extLst>
      <p:ext uri="{BB962C8B-B14F-4D97-AF65-F5344CB8AC3E}">
        <p14:creationId xmlns:p14="http://schemas.microsoft.com/office/powerpoint/2010/main" val="170176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FA652-3AE8-4CCB-8E9E-0BA1DAFDF668}"/>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Limitations </a:t>
            </a:r>
            <a:endParaRPr lang="en-CA"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2FED712E-06E1-4D64-AEBB-CBD0FF9BEE5C}"/>
              </a:ext>
            </a:extLst>
          </p:cNvPr>
          <p:cNvSpPr>
            <a:spLocks noGrp="1"/>
          </p:cNvSpPr>
          <p:nvPr>
            <p:ph idx="1"/>
          </p:nvPr>
        </p:nvSpPr>
        <p:spPr>
          <a:xfrm>
            <a:off x="6477270" y="1130846"/>
            <a:ext cx="4974771" cy="4351338"/>
          </a:xfrm>
        </p:spPr>
        <p:txBody>
          <a:bodyPr>
            <a:normAutofit/>
          </a:bodyPr>
          <a:lstStyle/>
          <a:p>
            <a:pPr lvl="1"/>
            <a:r>
              <a:rPr lang="en-US" dirty="0">
                <a:solidFill>
                  <a:schemeClr val="bg1"/>
                </a:solidFill>
              </a:rPr>
              <a:t>Control predictor</a:t>
            </a:r>
          </a:p>
          <a:p>
            <a:pPr lvl="2">
              <a:buFontTx/>
              <a:buChar char="-"/>
            </a:pPr>
            <a:r>
              <a:rPr lang="en-US" dirty="0">
                <a:solidFill>
                  <a:schemeClr val="bg1"/>
                </a:solidFill>
              </a:rPr>
              <a:t>Group 3 lost significance due to the introduction of costt4_a predictor. </a:t>
            </a:r>
          </a:p>
          <a:p>
            <a:pPr marL="457200" lvl="1" indent="0">
              <a:buNone/>
            </a:pPr>
            <a:endParaRPr lang="en-US" dirty="0">
              <a:solidFill>
                <a:schemeClr val="bg1"/>
              </a:solidFill>
            </a:endParaRPr>
          </a:p>
          <a:p>
            <a:pPr lvl="1"/>
            <a:r>
              <a:rPr lang="en-US" dirty="0">
                <a:solidFill>
                  <a:schemeClr val="bg1"/>
                </a:solidFill>
              </a:rPr>
              <a:t>Might be problematic to get data for </a:t>
            </a:r>
            <a:r>
              <a:rPr lang="en-US" dirty="0" err="1">
                <a:solidFill>
                  <a:schemeClr val="bg1"/>
                </a:solidFill>
              </a:rPr>
              <a:t>avgfacsal</a:t>
            </a:r>
            <a:r>
              <a:rPr lang="en-US" dirty="0">
                <a:solidFill>
                  <a:schemeClr val="bg1"/>
                </a:solidFill>
              </a:rPr>
              <a:t>. </a:t>
            </a:r>
          </a:p>
          <a:p>
            <a:pPr lvl="1"/>
            <a:endParaRPr lang="en-US" dirty="0">
              <a:solidFill>
                <a:schemeClr val="bg1"/>
              </a:solidFill>
            </a:endParaRPr>
          </a:p>
          <a:p>
            <a:pPr lvl="1"/>
            <a:r>
              <a:rPr lang="en-US" dirty="0">
                <a:solidFill>
                  <a:schemeClr val="bg1"/>
                </a:solidFill>
              </a:rPr>
              <a:t>Difficult to reproduce similar dataset.</a:t>
            </a:r>
          </a:p>
          <a:p>
            <a:pPr lvl="1">
              <a:buFontTx/>
              <a:buChar char="-"/>
            </a:pPr>
            <a:endParaRPr lang="en-CA" dirty="0">
              <a:solidFill>
                <a:schemeClr val="bg1"/>
              </a:solidFill>
            </a:endParaRPr>
          </a:p>
        </p:txBody>
      </p:sp>
    </p:spTree>
    <p:extLst>
      <p:ext uri="{BB962C8B-B14F-4D97-AF65-F5344CB8AC3E}">
        <p14:creationId xmlns:p14="http://schemas.microsoft.com/office/powerpoint/2010/main" val="297210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8789C-008C-41DA-BAEE-777BD30B4143}"/>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Final interpretation</a:t>
            </a:r>
            <a:br>
              <a:rPr lang="en-US" dirty="0">
                <a:solidFill>
                  <a:schemeClr val="bg1"/>
                </a:solidFill>
              </a:rPr>
            </a:br>
            <a:r>
              <a:rPr lang="en-US" dirty="0">
                <a:solidFill>
                  <a:schemeClr val="bg1"/>
                </a:solidFill>
              </a:rPr>
              <a:t> </a:t>
            </a:r>
            <a:endParaRPr lang="en-CA"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0B4B539-EB6C-44CD-AEBE-F25CEFD19321}"/>
              </a:ext>
            </a:extLst>
          </p:cNvPr>
          <p:cNvSpPr>
            <a:spLocks noGrp="1"/>
          </p:cNvSpPr>
          <p:nvPr>
            <p:ph idx="1"/>
          </p:nvPr>
        </p:nvSpPr>
        <p:spPr>
          <a:xfrm>
            <a:off x="6477270" y="1130846"/>
            <a:ext cx="4974771" cy="4351338"/>
          </a:xfrm>
        </p:spPr>
        <p:txBody>
          <a:bodyPr>
            <a:normAutofit/>
          </a:bodyPr>
          <a:lstStyle/>
          <a:p>
            <a:pPr marL="0" indent="0">
              <a:buNone/>
            </a:pPr>
            <a:r>
              <a:rPr lang="en-US" dirty="0">
                <a:solidFill>
                  <a:schemeClr val="bg1"/>
                </a:solidFill>
              </a:rPr>
              <a:t>Example of  interpretation: </a:t>
            </a:r>
          </a:p>
          <a:p>
            <a:pPr marL="0" indent="0">
              <a:buNone/>
            </a:pPr>
            <a:r>
              <a:rPr lang="en-US" dirty="0">
                <a:solidFill>
                  <a:schemeClr val="bg1"/>
                </a:solidFill>
              </a:rPr>
              <a:t>You are more likely to be admitted if you apply to a public  school and if you live in an area with low unemployment, have a high family income, school has lower faculty salaries, lower cost per year,  high female population and you are a 1</a:t>
            </a:r>
            <a:r>
              <a:rPr lang="en-US" baseline="30000" dirty="0">
                <a:solidFill>
                  <a:schemeClr val="bg1"/>
                </a:solidFill>
              </a:rPr>
              <a:t>st</a:t>
            </a:r>
            <a:r>
              <a:rPr lang="en-US" dirty="0">
                <a:solidFill>
                  <a:schemeClr val="bg1"/>
                </a:solidFill>
              </a:rPr>
              <a:t> gen student.</a:t>
            </a:r>
            <a:endParaRPr lang="en-CA" dirty="0">
              <a:solidFill>
                <a:schemeClr val="bg1"/>
              </a:solidFill>
            </a:endParaRPr>
          </a:p>
        </p:txBody>
      </p:sp>
    </p:spTree>
    <p:extLst>
      <p:ext uri="{BB962C8B-B14F-4D97-AF65-F5344CB8AC3E}">
        <p14:creationId xmlns:p14="http://schemas.microsoft.com/office/powerpoint/2010/main" val="210724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C3443-4AA0-41C5-BA02-A35448F9355F}"/>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References</a:t>
            </a:r>
            <a:endParaRPr lang="en-CA">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C8BB81C1-A1D3-4809-BBD2-BADDBCABB1E3}"/>
              </a:ext>
            </a:extLst>
          </p:cNvPr>
          <p:cNvSpPr>
            <a:spLocks noGrp="1"/>
          </p:cNvSpPr>
          <p:nvPr>
            <p:ph idx="1"/>
          </p:nvPr>
        </p:nvSpPr>
        <p:spPr>
          <a:xfrm>
            <a:off x="6477270" y="1130846"/>
            <a:ext cx="4974771" cy="4351338"/>
          </a:xfrm>
        </p:spPr>
        <p:txBody>
          <a:bodyPr>
            <a:normAutofit/>
          </a:bodyPr>
          <a:lstStyle/>
          <a:p>
            <a:r>
              <a:rPr lang="en-US" sz="1800" dirty="0">
                <a:solidFill>
                  <a:schemeClr val="bg1"/>
                </a:solidFill>
                <a:latin typeface="+mj-lt"/>
              </a:rPr>
              <a:t> Andrew S. Belasco &amp; Michael J. </a:t>
            </a:r>
            <a:r>
              <a:rPr lang="en-US" sz="1800" dirty="0" err="1">
                <a:solidFill>
                  <a:schemeClr val="bg1"/>
                </a:solidFill>
                <a:latin typeface="+mj-lt"/>
              </a:rPr>
              <a:t>Trivette</a:t>
            </a:r>
            <a:r>
              <a:rPr lang="en-US" sz="1800" dirty="0">
                <a:solidFill>
                  <a:schemeClr val="bg1"/>
                </a:solidFill>
                <a:latin typeface="+mj-lt"/>
              </a:rPr>
              <a:t> (2015) Aiming Low: Estimating the Scope and Predictors of Postsecondary Undermatch, The Journal of Higher Education, 86:2, 233-263</a:t>
            </a:r>
          </a:p>
          <a:p>
            <a:r>
              <a:rPr lang="en-US" sz="1800" b="0" i="0" dirty="0" err="1">
                <a:solidFill>
                  <a:schemeClr val="bg1"/>
                </a:solidFill>
                <a:effectLst/>
                <a:latin typeface="+mj-lt"/>
              </a:rPr>
              <a:t>Espenshade</a:t>
            </a:r>
            <a:r>
              <a:rPr lang="en-US" sz="1800" b="0" i="0" dirty="0">
                <a:solidFill>
                  <a:schemeClr val="bg1"/>
                </a:solidFill>
                <a:effectLst/>
                <a:latin typeface="+mj-lt"/>
              </a:rPr>
              <a:t>, T. J., Chung, C. Y., &amp; Walling, J. L. (2004). Admission preferences for minority students, athletes, and legacies at elite universities. </a:t>
            </a:r>
            <a:r>
              <a:rPr lang="en-US" sz="1800" b="0" i="1" dirty="0">
                <a:solidFill>
                  <a:schemeClr val="bg1"/>
                </a:solidFill>
                <a:effectLst/>
                <a:latin typeface="+mj-lt"/>
              </a:rPr>
              <a:t>Social Science Quarterly</a:t>
            </a:r>
            <a:r>
              <a:rPr lang="en-US" sz="1800" b="0" i="0" dirty="0">
                <a:solidFill>
                  <a:schemeClr val="bg1"/>
                </a:solidFill>
                <a:effectLst/>
                <a:latin typeface="+mj-lt"/>
              </a:rPr>
              <a:t>, </a:t>
            </a:r>
            <a:r>
              <a:rPr lang="en-US" sz="1800" b="0" i="1" dirty="0">
                <a:solidFill>
                  <a:schemeClr val="bg1"/>
                </a:solidFill>
                <a:effectLst/>
                <a:latin typeface="+mj-lt"/>
              </a:rPr>
              <a:t>85</a:t>
            </a:r>
            <a:r>
              <a:rPr lang="en-US" sz="1800" b="0" i="0" dirty="0">
                <a:solidFill>
                  <a:schemeClr val="bg1"/>
                </a:solidFill>
                <a:effectLst/>
                <a:latin typeface="+mj-lt"/>
              </a:rPr>
              <a:t>(5), 1422-1446.</a:t>
            </a:r>
          </a:p>
          <a:p>
            <a:r>
              <a:rPr lang="en-US" sz="1800" i="1" dirty="0">
                <a:solidFill>
                  <a:schemeClr val="bg1"/>
                </a:solidFill>
                <a:effectLst/>
                <a:latin typeface="+mj-lt"/>
              </a:rPr>
              <a:t>Chapter 3 factors in admission</a:t>
            </a:r>
            <a:r>
              <a:rPr lang="en-US" sz="1800" dirty="0">
                <a:solidFill>
                  <a:schemeClr val="bg1"/>
                </a:solidFill>
                <a:effectLst/>
                <a:latin typeface="+mj-lt"/>
              </a:rPr>
              <a:t>. (n.d.). Retrieved November 14, 2021, from https://www.nacacnet.org/globalassets/documents/publications/research/2018_soca/soca18_ch3.pdf. </a:t>
            </a:r>
          </a:p>
          <a:p>
            <a:endParaRPr lang="en-CA" sz="1800" dirty="0">
              <a:solidFill>
                <a:schemeClr val="bg1"/>
              </a:solidFill>
              <a:latin typeface="+mj-lt"/>
            </a:endParaRPr>
          </a:p>
        </p:txBody>
      </p:sp>
    </p:spTree>
    <p:extLst>
      <p:ext uri="{BB962C8B-B14F-4D97-AF65-F5344CB8AC3E}">
        <p14:creationId xmlns:p14="http://schemas.microsoft.com/office/powerpoint/2010/main" val="152907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A5C5F-E5EF-4D4A-B7D4-A30A0A91D8EF}"/>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Project Problem </a:t>
            </a:r>
            <a:endParaRPr lang="en-CA">
              <a:solidFill>
                <a:schemeClr val="bg1"/>
              </a:solidFill>
            </a:endParaRPr>
          </a:p>
        </p:txBody>
      </p:sp>
      <p:grpSp>
        <p:nvGrpSpPr>
          <p:cNvPr id="57" name="Group 5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58" name="Freeform: Shape 5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9" name="Freeform: Shape 5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6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5" name="Oval 6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19DFB95-8A15-44F0-A0BE-1FC7A0FBB77A}"/>
              </a:ext>
            </a:extLst>
          </p:cNvPr>
          <p:cNvSpPr>
            <a:spLocks noGrp="1"/>
          </p:cNvSpPr>
          <p:nvPr>
            <p:ph idx="1"/>
          </p:nvPr>
        </p:nvSpPr>
        <p:spPr>
          <a:xfrm>
            <a:off x="6234868" y="1130846"/>
            <a:ext cx="5217173" cy="4351338"/>
          </a:xfrm>
        </p:spPr>
        <p:txBody>
          <a:bodyPr>
            <a:normAutofit/>
          </a:bodyPr>
          <a:lstStyle/>
          <a:p>
            <a:r>
              <a:rPr lang="en-US">
                <a:solidFill>
                  <a:schemeClr val="bg1"/>
                </a:solidFill>
              </a:rPr>
              <a:t>Given a dataset of 1508 colleges in the U.S., we must use methods of data analysis to determine the factors that best explains the variance in college admission rate.</a:t>
            </a:r>
          </a:p>
          <a:p>
            <a:endParaRPr lang="en-US">
              <a:solidFill>
                <a:schemeClr val="bg1"/>
              </a:solidFill>
            </a:endParaRPr>
          </a:p>
          <a:p>
            <a:r>
              <a:rPr lang="en-CA">
                <a:solidFill>
                  <a:schemeClr val="bg1"/>
                </a:solidFill>
              </a:rPr>
              <a:t>Dataset contains both numerical and categorical data.</a:t>
            </a:r>
          </a:p>
        </p:txBody>
      </p:sp>
      <p:grpSp>
        <p:nvGrpSpPr>
          <p:cNvPr id="6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70" name="Freeform: Shape 6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4988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FCD696C-C4A0-41CE-A4F6-16B6E8433CC0}"/>
              </a:ext>
            </a:extLst>
          </p:cNvPr>
          <p:cNvSpPr>
            <a:spLocks noGrp="1"/>
          </p:cNvSpPr>
          <p:nvPr>
            <p:ph type="title"/>
          </p:nvPr>
        </p:nvSpPr>
        <p:spPr>
          <a:xfrm>
            <a:off x="1861854" y="633046"/>
            <a:ext cx="4834021" cy="1314996"/>
          </a:xfrm>
        </p:spPr>
        <p:txBody>
          <a:bodyPr anchor="b">
            <a:normAutofit/>
          </a:bodyPr>
          <a:lstStyle/>
          <a:p>
            <a:r>
              <a:rPr lang="en-US" dirty="0">
                <a:solidFill>
                  <a:schemeClr val="bg1"/>
                </a:solidFill>
              </a:rPr>
              <a:t>    EDA </a:t>
            </a:r>
            <a:endParaRPr lang="en-CA" dirty="0">
              <a:solidFill>
                <a:schemeClr val="bg1"/>
              </a:solidFill>
            </a:endParaRPr>
          </a:p>
        </p:txBody>
      </p:sp>
      <p:sp>
        <p:nvSpPr>
          <p:cNvPr id="3" name="Content Placeholder 2">
            <a:extLst>
              <a:ext uri="{FF2B5EF4-FFF2-40B4-BE49-F238E27FC236}">
                <a16:creationId xmlns:a16="http://schemas.microsoft.com/office/drawing/2014/main" id="{8FA0832C-2B9A-43E5-A42A-56E46BBC5036}"/>
              </a:ext>
            </a:extLst>
          </p:cNvPr>
          <p:cNvSpPr>
            <a:spLocks noGrp="1"/>
          </p:cNvSpPr>
          <p:nvPr>
            <p:ph idx="1"/>
          </p:nvPr>
        </p:nvSpPr>
        <p:spPr>
          <a:xfrm>
            <a:off x="1861854" y="2125737"/>
            <a:ext cx="4834021" cy="4044463"/>
          </a:xfrm>
        </p:spPr>
        <p:txBody>
          <a:bodyPr>
            <a:normAutofit/>
          </a:bodyPr>
          <a:lstStyle/>
          <a:p>
            <a:r>
              <a:rPr lang="en-US" sz="2200" dirty="0">
                <a:solidFill>
                  <a:schemeClr val="bg1"/>
                </a:solidFill>
              </a:rPr>
              <a:t>The response variable in this project is the admission rate, ADM_RATE. </a:t>
            </a:r>
          </a:p>
          <a:p>
            <a:r>
              <a:rPr lang="en-CA" sz="2200" dirty="0">
                <a:solidFill>
                  <a:schemeClr val="bg1"/>
                </a:solidFill>
              </a:rPr>
              <a:t>The main categorical variable used is control, used to represent the type of college, seen on the x-axis. </a:t>
            </a:r>
          </a:p>
          <a:p>
            <a:r>
              <a:rPr lang="en-CA" sz="2200" dirty="0">
                <a:solidFill>
                  <a:schemeClr val="bg1"/>
                </a:solidFill>
              </a:rPr>
              <a:t>Here we can see that private, not for profit schools have the lowest mean admission rate with multiple outliers. These outliers are schools such as Harvard known for having admission rates less than 5%. </a:t>
            </a:r>
          </a:p>
        </p:txBody>
      </p:sp>
      <p:pic>
        <p:nvPicPr>
          <p:cNvPr id="5" name="Picture 4">
            <a:extLst>
              <a:ext uri="{FF2B5EF4-FFF2-40B4-BE49-F238E27FC236}">
                <a16:creationId xmlns:a16="http://schemas.microsoft.com/office/drawing/2014/main" id="{149213C1-DEAE-4FD0-92C6-1113F160B41A}"/>
              </a:ext>
            </a:extLst>
          </p:cNvPr>
          <p:cNvPicPr>
            <a:picLocks noChangeAspect="1"/>
          </p:cNvPicPr>
          <p:nvPr/>
        </p:nvPicPr>
        <p:blipFill>
          <a:blip r:embed="rId2"/>
          <a:stretch>
            <a:fillRect/>
          </a:stretch>
        </p:blipFill>
        <p:spPr>
          <a:xfrm>
            <a:off x="6593895" y="1771651"/>
            <a:ext cx="4714407" cy="3527614"/>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AutoShape 2">
            <a:extLst>
              <a:ext uri="{FF2B5EF4-FFF2-40B4-BE49-F238E27FC236}">
                <a16:creationId xmlns:a16="http://schemas.microsoft.com/office/drawing/2014/main" id="{795DB1AC-C0A9-4B2B-9B5E-6FC152AD0E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62424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5A743-2F94-4E52-9B6E-89D52203B1F7}"/>
              </a:ext>
            </a:extLst>
          </p:cNvPr>
          <p:cNvSpPr>
            <a:spLocks noGrp="1"/>
          </p:cNvSpPr>
          <p:nvPr>
            <p:ph type="title"/>
          </p:nvPr>
        </p:nvSpPr>
        <p:spPr>
          <a:xfrm>
            <a:off x="1102368" y="1877492"/>
            <a:ext cx="4030132" cy="3215373"/>
          </a:xfrm>
        </p:spPr>
        <p:txBody>
          <a:bodyPr>
            <a:normAutofit/>
          </a:bodyPr>
          <a:lstStyle/>
          <a:p>
            <a:pPr algn="ctr"/>
            <a:r>
              <a:rPr lang="en-US" sz="3200" dirty="0">
                <a:solidFill>
                  <a:schemeClr val="bg1"/>
                </a:solidFill>
              </a:rPr>
              <a:t>Plots of numerical variables showed no significant patterns. These are some of the variables research suggested.</a:t>
            </a:r>
            <a:endParaRPr lang="en-CA" sz="3200"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a:extLst>
              <a:ext uri="{FF2B5EF4-FFF2-40B4-BE49-F238E27FC236}">
                <a16:creationId xmlns:a16="http://schemas.microsoft.com/office/drawing/2014/main" id="{467C0A53-8048-47AA-93C2-CD5F4CD3C14B}"/>
              </a:ext>
            </a:extLst>
          </p:cNvPr>
          <p:cNvPicPr>
            <a:picLocks noGrp="1" noChangeAspect="1"/>
          </p:cNvPicPr>
          <p:nvPr>
            <p:ph idx="1"/>
          </p:nvPr>
        </p:nvPicPr>
        <p:blipFill>
          <a:blip r:embed="rId2"/>
          <a:stretch>
            <a:fillRect/>
          </a:stretch>
        </p:blipFill>
        <p:spPr>
          <a:xfrm>
            <a:off x="5851932" y="377893"/>
            <a:ext cx="2995612" cy="1848462"/>
          </a:xfrm>
          <a:prstGeom prst="rect">
            <a:avLst/>
          </a:prstGeom>
        </p:spPr>
      </p:pic>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38C8AF51-70E1-4551-94F5-A115E1A7530E}"/>
              </a:ext>
            </a:extLst>
          </p:cNvPr>
          <p:cNvPicPr>
            <a:picLocks noChangeAspect="1"/>
          </p:cNvPicPr>
          <p:nvPr/>
        </p:nvPicPr>
        <p:blipFill>
          <a:blip r:embed="rId3"/>
          <a:stretch>
            <a:fillRect/>
          </a:stretch>
        </p:blipFill>
        <p:spPr>
          <a:xfrm>
            <a:off x="9013630" y="377893"/>
            <a:ext cx="2995611" cy="1848462"/>
          </a:xfrm>
          <a:prstGeom prst="rect">
            <a:avLst/>
          </a:prstGeom>
        </p:spPr>
      </p:pic>
      <p:pic>
        <p:nvPicPr>
          <p:cNvPr id="6" name="Picture 5">
            <a:extLst>
              <a:ext uri="{FF2B5EF4-FFF2-40B4-BE49-F238E27FC236}">
                <a16:creationId xmlns:a16="http://schemas.microsoft.com/office/drawing/2014/main" id="{AF514617-D66D-4BD8-8E4D-F9416033E492}"/>
              </a:ext>
            </a:extLst>
          </p:cNvPr>
          <p:cNvPicPr>
            <a:picLocks noChangeAspect="1"/>
          </p:cNvPicPr>
          <p:nvPr/>
        </p:nvPicPr>
        <p:blipFill>
          <a:blip r:embed="rId4"/>
          <a:stretch>
            <a:fillRect/>
          </a:stretch>
        </p:blipFill>
        <p:spPr>
          <a:xfrm>
            <a:off x="5782794" y="2580886"/>
            <a:ext cx="3230836" cy="1993609"/>
          </a:xfrm>
          <a:prstGeom prst="rect">
            <a:avLst/>
          </a:prstGeom>
        </p:spPr>
      </p:pic>
      <p:pic>
        <p:nvPicPr>
          <p:cNvPr id="7" name="Picture 6">
            <a:extLst>
              <a:ext uri="{FF2B5EF4-FFF2-40B4-BE49-F238E27FC236}">
                <a16:creationId xmlns:a16="http://schemas.microsoft.com/office/drawing/2014/main" id="{216F4756-6C3A-4374-86B8-D7C8D18643BE}"/>
              </a:ext>
            </a:extLst>
          </p:cNvPr>
          <p:cNvPicPr>
            <a:picLocks noChangeAspect="1"/>
          </p:cNvPicPr>
          <p:nvPr/>
        </p:nvPicPr>
        <p:blipFill>
          <a:blip r:embed="rId5"/>
          <a:stretch>
            <a:fillRect/>
          </a:stretch>
        </p:blipFill>
        <p:spPr>
          <a:xfrm>
            <a:off x="9153081" y="2580885"/>
            <a:ext cx="2856159" cy="1999339"/>
          </a:xfrm>
          <a:prstGeom prst="rect">
            <a:avLst/>
          </a:prstGeom>
        </p:spPr>
      </p:pic>
      <p:pic>
        <p:nvPicPr>
          <p:cNvPr id="3" name="Picture 2">
            <a:extLst>
              <a:ext uri="{FF2B5EF4-FFF2-40B4-BE49-F238E27FC236}">
                <a16:creationId xmlns:a16="http://schemas.microsoft.com/office/drawing/2014/main" id="{5F618449-9F28-40C6-B963-D58B7E0AA9AE}"/>
              </a:ext>
            </a:extLst>
          </p:cNvPr>
          <p:cNvPicPr>
            <a:picLocks noChangeAspect="1"/>
          </p:cNvPicPr>
          <p:nvPr/>
        </p:nvPicPr>
        <p:blipFill>
          <a:blip r:embed="rId6"/>
          <a:stretch>
            <a:fillRect/>
          </a:stretch>
        </p:blipFill>
        <p:spPr>
          <a:xfrm>
            <a:off x="5782794" y="4764850"/>
            <a:ext cx="3228549" cy="1849905"/>
          </a:xfrm>
          <a:prstGeom prst="rect">
            <a:avLst/>
          </a:prstGeom>
        </p:spPr>
      </p:pic>
    </p:spTree>
    <p:extLst>
      <p:ext uri="{BB962C8B-B14F-4D97-AF65-F5344CB8AC3E}">
        <p14:creationId xmlns:p14="http://schemas.microsoft.com/office/powerpoint/2010/main" val="32272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A2B02E5-7846-4A5E-A4CE-0C701CD9EA67}"/>
              </a:ext>
            </a:extLst>
          </p:cNvPr>
          <p:cNvSpPr>
            <a:spLocks noGrp="1"/>
          </p:cNvSpPr>
          <p:nvPr>
            <p:ph type="title"/>
          </p:nvPr>
        </p:nvSpPr>
        <p:spPr>
          <a:xfrm>
            <a:off x="2267134" y="636798"/>
            <a:ext cx="4834021" cy="1314996"/>
          </a:xfrm>
        </p:spPr>
        <p:txBody>
          <a:bodyPr anchor="b">
            <a:normAutofit/>
          </a:bodyPr>
          <a:lstStyle/>
          <a:p>
            <a:r>
              <a:rPr lang="en-US" dirty="0">
                <a:solidFill>
                  <a:schemeClr val="bg1"/>
                </a:solidFill>
              </a:rPr>
              <a:t>   T-tests for selecting predictors</a:t>
            </a:r>
            <a:endParaRPr lang="en-CA" dirty="0">
              <a:solidFill>
                <a:schemeClr val="bg1"/>
              </a:solidFill>
            </a:endParaRPr>
          </a:p>
        </p:txBody>
      </p:sp>
      <p:sp>
        <p:nvSpPr>
          <p:cNvPr id="8" name="Content Placeholder 7">
            <a:extLst>
              <a:ext uri="{FF2B5EF4-FFF2-40B4-BE49-F238E27FC236}">
                <a16:creationId xmlns:a16="http://schemas.microsoft.com/office/drawing/2014/main" id="{3DCE8875-5C48-4F27-88E1-5EF859A93209}"/>
              </a:ext>
            </a:extLst>
          </p:cNvPr>
          <p:cNvSpPr>
            <a:spLocks noGrp="1"/>
          </p:cNvSpPr>
          <p:nvPr>
            <p:ph idx="1"/>
          </p:nvPr>
        </p:nvSpPr>
        <p:spPr>
          <a:xfrm>
            <a:off x="1861854" y="2125737"/>
            <a:ext cx="4834021" cy="4044463"/>
          </a:xfrm>
        </p:spPr>
        <p:txBody>
          <a:bodyPr>
            <a:normAutofit/>
          </a:bodyPr>
          <a:lstStyle/>
          <a:p>
            <a:r>
              <a:rPr lang="en-US" sz="1800" dirty="0">
                <a:solidFill>
                  <a:schemeClr val="bg1"/>
                </a:solidFill>
              </a:rPr>
              <a:t>We produced our model based on research as well as comparing p-values (cut-off value of 0.05) for certain predictors.</a:t>
            </a:r>
          </a:p>
          <a:p>
            <a:r>
              <a:rPr lang="en-US" sz="1800" dirty="0">
                <a:solidFill>
                  <a:schemeClr val="bg1"/>
                </a:solidFill>
              </a:rPr>
              <a:t>We then compared the adj. r values of these predictors to the full model to make sure they were related to the response. (not all are shown)</a:t>
            </a:r>
          </a:p>
          <a:p>
            <a:r>
              <a:rPr lang="en-US" sz="1800" dirty="0">
                <a:solidFill>
                  <a:schemeClr val="bg1"/>
                </a:solidFill>
              </a:rPr>
              <a:t>Note the values for </a:t>
            </a:r>
            <a:r>
              <a:rPr lang="en-US" sz="1800" dirty="0" err="1">
                <a:solidFill>
                  <a:schemeClr val="bg1"/>
                </a:solidFill>
              </a:rPr>
              <a:t>pctpell</a:t>
            </a:r>
            <a:r>
              <a:rPr lang="en-US" sz="1800" dirty="0">
                <a:solidFill>
                  <a:schemeClr val="bg1"/>
                </a:solidFill>
              </a:rPr>
              <a:t> and </a:t>
            </a:r>
            <a:r>
              <a:rPr lang="en-US" sz="1800" dirty="0" err="1">
                <a:solidFill>
                  <a:schemeClr val="bg1"/>
                </a:solidFill>
              </a:rPr>
              <a:t>pct_black</a:t>
            </a:r>
            <a:r>
              <a:rPr lang="en-US" sz="1800" dirty="0">
                <a:solidFill>
                  <a:schemeClr val="bg1"/>
                </a:solidFill>
              </a:rPr>
              <a:t> are bigger than the original indicating they can be dropped. </a:t>
            </a:r>
          </a:p>
          <a:p>
            <a:pPr marL="0" indent="0">
              <a:buNone/>
            </a:pPr>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grpSp>
        <p:nvGrpSpPr>
          <p:cNvPr id="2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2" name="Freeform: Shape 2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6" name="Table 6">
            <a:extLst>
              <a:ext uri="{FF2B5EF4-FFF2-40B4-BE49-F238E27FC236}">
                <a16:creationId xmlns:a16="http://schemas.microsoft.com/office/drawing/2014/main" id="{24D8F932-C261-4BA3-9959-F6AB392D103F}"/>
              </a:ext>
            </a:extLst>
          </p:cNvPr>
          <p:cNvGraphicFramePr>
            <a:graphicFrameLocks noGrp="1"/>
          </p:cNvGraphicFramePr>
          <p:nvPr>
            <p:extLst>
              <p:ext uri="{D42A27DB-BD31-4B8C-83A1-F6EECF244321}">
                <p14:modId xmlns:p14="http://schemas.microsoft.com/office/powerpoint/2010/main" val="3327847030"/>
              </p:ext>
            </p:extLst>
          </p:nvPr>
        </p:nvGraphicFramePr>
        <p:xfrm>
          <a:off x="7248487" y="1455938"/>
          <a:ext cx="4834022" cy="4465467"/>
        </p:xfrm>
        <a:graphic>
          <a:graphicData uri="http://schemas.openxmlformats.org/drawingml/2006/table">
            <a:tbl>
              <a:tblPr firstRow="1" bandRow="1">
                <a:tableStyleId>{073A0DAA-6AF3-43AB-8588-CEC1D06C72B9}</a:tableStyleId>
              </a:tblPr>
              <a:tblGrid>
                <a:gridCol w="2417011">
                  <a:extLst>
                    <a:ext uri="{9D8B030D-6E8A-4147-A177-3AD203B41FA5}">
                      <a16:colId xmlns:a16="http://schemas.microsoft.com/office/drawing/2014/main" val="4033892122"/>
                    </a:ext>
                  </a:extLst>
                </a:gridCol>
                <a:gridCol w="2417011">
                  <a:extLst>
                    <a:ext uri="{9D8B030D-6E8A-4147-A177-3AD203B41FA5}">
                      <a16:colId xmlns:a16="http://schemas.microsoft.com/office/drawing/2014/main" val="2452372440"/>
                    </a:ext>
                  </a:extLst>
                </a:gridCol>
              </a:tblGrid>
              <a:tr h="496163">
                <a:tc>
                  <a:txBody>
                    <a:bodyPr/>
                    <a:lstStyle/>
                    <a:p>
                      <a:r>
                        <a:rPr lang="en-US" dirty="0"/>
                        <a:t>Predictor </a:t>
                      </a:r>
                      <a:endParaRPr lang="en-CA" dirty="0"/>
                    </a:p>
                  </a:txBody>
                  <a:tcPr/>
                </a:tc>
                <a:tc>
                  <a:txBody>
                    <a:bodyPr/>
                    <a:lstStyle/>
                    <a:p>
                      <a:r>
                        <a:rPr lang="en-US" dirty="0"/>
                        <a:t>Adjusted R value</a:t>
                      </a:r>
                      <a:endParaRPr lang="en-CA" dirty="0"/>
                    </a:p>
                  </a:txBody>
                  <a:tcPr/>
                </a:tc>
                <a:extLst>
                  <a:ext uri="{0D108BD9-81ED-4DB2-BD59-A6C34878D82A}">
                    <a16:rowId xmlns:a16="http://schemas.microsoft.com/office/drawing/2014/main" val="2992589358"/>
                  </a:ext>
                </a:extLst>
              </a:tr>
              <a:tr h="496163">
                <a:tc>
                  <a:txBody>
                    <a:bodyPr/>
                    <a:lstStyle/>
                    <a:p>
                      <a:r>
                        <a:rPr lang="en-US" dirty="0"/>
                        <a:t>Full model </a:t>
                      </a:r>
                      <a:endParaRPr lang="en-CA" dirty="0"/>
                    </a:p>
                  </a:txBody>
                  <a:tcPr/>
                </a:tc>
                <a:tc>
                  <a:txBody>
                    <a:bodyPr/>
                    <a:lstStyle/>
                    <a:p>
                      <a:r>
                        <a:rPr lang="en-CA" dirty="0">
                          <a:effectLst/>
                        </a:rPr>
                        <a:t>0.2309802</a:t>
                      </a:r>
                      <a:endParaRPr lang="en-CA" dirty="0"/>
                    </a:p>
                  </a:txBody>
                  <a:tcPr/>
                </a:tc>
                <a:extLst>
                  <a:ext uri="{0D108BD9-81ED-4DB2-BD59-A6C34878D82A}">
                    <a16:rowId xmlns:a16="http://schemas.microsoft.com/office/drawing/2014/main" val="264326804"/>
                  </a:ext>
                </a:extLst>
              </a:tr>
              <a:tr h="496163">
                <a:tc>
                  <a:txBody>
                    <a:bodyPr/>
                    <a:lstStyle/>
                    <a:p>
                      <a:r>
                        <a:rPr lang="en-US" dirty="0" err="1"/>
                        <a:t>Unemp_rate</a:t>
                      </a:r>
                      <a:endParaRPr lang="en-CA" dirty="0"/>
                    </a:p>
                  </a:txBody>
                  <a:tcPr/>
                </a:tc>
                <a:tc>
                  <a:txBody>
                    <a:bodyPr/>
                    <a:lstStyle/>
                    <a:p>
                      <a:r>
                        <a:rPr lang="en-CA" dirty="0">
                          <a:effectLst/>
                        </a:rPr>
                        <a:t>0.2270387</a:t>
                      </a:r>
                      <a:endParaRPr lang="en-CA" dirty="0"/>
                    </a:p>
                  </a:txBody>
                  <a:tcPr/>
                </a:tc>
                <a:extLst>
                  <a:ext uri="{0D108BD9-81ED-4DB2-BD59-A6C34878D82A}">
                    <a16:rowId xmlns:a16="http://schemas.microsoft.com/office/drawing/2014/main" val="1159693567"/>
                  </a:ext>
                </a:extLst>
              </a:tr>
              <a:tr h="496163">
                <a:tc>
                  <a:txBody>
                    <a:bodyPr/>
                    <a:lstStyle/>
                    <a:p>
                      <a:r>
                        <a:rPr lang="en-US" dirty="0" err="1"/>
                        <a:t>Md_faminc</a:t>
                      </a:r>
                      <a:endParaRPr lang="en-CA" dirty="0"/>
                    </a:p>
                  </a:txBody>
                  <a:tcPr/>
                </a:tc>
                <a:tc>
                  <a:txBody>
                    <a:bodyPr/>
                    <a:lstStyle/>
                    <a:p>
                      <a:r>
                        <a:rPr lang="en-CA" dirty="0">
                          <a:effectLst/>
                        </a:rPr>
                        <a:t>0.2291728</a:t>
                      </a:r>
                      <a:endParaRPr lang="en-CA" dirty="0"/>
                    </a:p>
                  </a:txBody>
                  <a:tcPr/>
                </a:tc>
                <a:extLst>
                  <a:ext uri="{0D108BD9-81ED-4DB2-BD59-A6C34878D82A}">
                    <a16:rowId xmlns:a16="http://schemas.microsoft.com/office/drawing/2014/main" val="3833409258"/>
                  </a:ext>
                </a:extLst>
              </a:tr>
              <a:tr h="496163">
                <a:tc>
                  <a:txBody>
                    <a:bodyPr/>
                    <a:lstStyle/>
                    <a:p>
                      <a:r>
                        <a:rPr lang="en-US" dirty="0"/>
                        <a:t>female</a:t>
                      </a:r>
                      <a:endParaRPr lang="en-CA" dirty="0"/>
                    </a:p>
                  </a:txBody>
                  <a:tcPr/>
                </a:tc>
                <a:tc>
                  <a:txBody>
                    <a:bodyPr/>
                    <a:lstStyle/>
                    <a:p>
                      <a:r>
                        <a:rPr lang="en-CA" dirty="0">
                          <a:effectLst/>
                        </a:rPr>
                        <a:t>0.2268559</a:t>
                      </a:r>
                      <a:endParaRPr lang="en-CA" dirty="0"/>
                    </a:p>
                  </a:txBody>
                  <a:tcPr/>
                </a:tc>
                <a:extLst>
                  <a:ext uri="{0D108BD9-81ED-4DB2-BD59-A6C34878D82A}">
                    <a16:rowId xmlns:a16="http://schemas.microsoft.com/office/drawing/2014/main" val="4131461762"/>
                  </a:ext>
                </a:extLst>
              </a:tr>
              <a:tr h="496163">
                <a:tc>
                  <a:txBody>
                    <a:bodyPr/>
                    <a:lstStyle/>
                    <a:p>
                      <a:r>
                        <a:rPr lang="en-US" dirty="0"/>
                        <a:t>Par_ed_1</a:t>
                      </a:r>
                      <a:r>
                        <a:rPr lang="en-US" baseline="30000" dirty="0"/>
                        <a:t>st</a:t>
                      </a:r>
                      <a:r>
                        <a:rPr lang="en-US" dirty="0"/>
                        <a:t>_gen</a:t>
                      </a:r>
                      <a:endParaRPr lang="en-CA" dirty="0"/>
                    </a:p>
                  </a:txBody>
                  <a:tcPr/>
                </a:tc>
                <a:tc>
                  <a:txBody>
                    <a:bodyPr/>
                    <a:lstStyle/>
                    <a:p>
                      <a:r>
                        <a:rPr lang="en-CA" dirty="0">
                          <a:effectLst/>
                        </a:rPr>
                        <a:t>0.2289792</a:t>
                      </a:r>
                      <a:endParaRPr lang="en-CA" dirty="0"/>
                    </a:p>
                  </a:txBody>
                  <a:tcPr/>
                </a:tc>
                <a:extLst>
                  <a:ext uri="{0D108BD9-81ED-4DB2-BD59-A6C34878D82A}">
                    <a16:rowId xmlns:a16="http://schemas.microsoft.com/office/drawing/2014/main" val="1136024318"/>
                  </a:ext>
                </a:extLst>
              </a:tr>
              <a:tr h="496163">
                <a:tc>
                  <a:txBody>
                    <a:bodyPr/>
                    <a:lstStyle/>
                    <a:p>
                      <a:r>
                        <a:rPr lang="en-US" dirty="0" err="1"/>
                        <a:t>Pctpell</a:t>
                      </a:r>
                      <a:endParaRPr lang="en-CA" dirty="0"/>
                    </a:p>
                  </a:txBody>
                  <a:tcPr/>
                </a:tc>
                <a:tc>
                  <a:txBody>
                    <a:bodyPr/>
                    <a:lstStyle/>
                    <a:p>
                      <a:r>
                        <a:rPr lang="en-CA" dirty="0">
                          <a:effectLst/>
                        </a:rPr>
                        <a:t>0.2314106</a:t>
                      </a:r>
                      <a:endParaRPr lang="en-CA" dirty="0"/>
                    </a:p>
                  </a:txBody>
                  <a:tcPr/>
                </a:tc>
                <a:extLst>
                  <a:ext uri="{0D108BD9-81ED-4DB2-BD59-A6C34878D82A}">
                    <a16:rowId xmlns:a16="http://schemas.microsoft.com/office/drawing/2014/main" val="3230829659"/>
                  </a:ext>
                </a:extLst>
              </a:tr>
              <a:tr h="496163">
                <a:tc>
                  <a:txBody>
                    <a:bodyPr/>
                    <a:lstStyle/>
                    <a:p>
                      <a:r>
                        <a:rPr lang="en-US" dirty="0" err="1"/>
                        <a:t>Pct_black</a:t>
                      </a:r>
                      <a:endParaRPr lang="en-CA" dirty="0"/>
                    </a:p>
                  </a:txBody>
                  <a:tcPr/>
                </a:tc>
                <a:tc>
                  <a:txBody>
                    <a:bodyPr/>
                    <a:lstStyle/>
                    <a:p>
                      <a:r>
                        <a:rPr lang="en-CA" dirty="0">
                          <a:effectLst/>
                        </a:rPr>
                        <a:t>0.2313755</a:t>
                      </a:r>
                      <a:endParaRPr lang="en-CA" dirty="0"/>
                    </a:p>
                  </a:txBody>
                  <a:tcPr/>
                </a:tc>
                <a:extLst>
                  <a:ext uri="{0D108BD9-81ED-4DB2-BD59-A6C34878D82A}">
                    <a16:rowId xmlns:a16="http://schemas.microsoft.com/office/drawing/2014/main" val="2989461036"/>
                  </a:ext>
                </a:extLst>
              </a:tr>
              <a:tr h="496163">
                <a:tc>
                  <a:txBody>
                    <a:bodyPr/>
                    <a:lstStyle/>
                    <a:p>
                      <a:r>
                        <a:rPr lang="en-US" dirty="0"/>
                        <a:t>control</a:t>
                      </a:r>
                      <a:endParaRPr lang="en-CA" dirty="0"/>
                    </a:p>
                  </a:txBody>
                  <a:tcPr/>
                </a:tc>
                <a:tc>
                  <a:txBody>
                    <a:bodyPr/>
                    <a:lstStyle/>
                    <a:p>
                      <a:r>
                        <a:rPr lang="en-CA" dirty="0">
                          <a:effectLst/>
                        </a:rPr>
                        <a:t>0.2218453</a:t>
                      </a:r>
                      <a:endParaRPr lang="en-CA" dirty="0"/>
                    </a:p>
                  </a:txBody>
                  <a:tcPr/>
                </a:tc>
                <a:extLst>
                  <a:ext uri="{0D108BD9-81ED-4DB2-BD59-A6C34878D82A}">
                    <a16:rowId xmlns:a16="http://schemas.microsoft.com/office/drawing/2014/main" val="423797321"/>
                  </a:ext>
                </a:extLst>
              </a:tr>
            </a:tbl>
          </a:graphicData>
        </a:graphic>
      </p:graphicFrame>
    </p:spTree>
    <p:extLst>
      <p:ext uri="{BB962C8B-B14F-4D97-AF65-F5344CB8AC3E}">
        <p14:creationId xmlns:p14="http://schemas.microsoft.com/office/powerpoint/2010/main" val="147253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1E80DF0-3FCF-439F-8B12-64CDA0CFF70C}"/>
              </a:ext>
            </a:extLst>
          </p:cNvPr>
          <p:cNvSpPr>
            <a:spLocks noGrp="1"/>
          </p:cNvSpPr>
          <p:nvPr>
            <p:ph type="title"/>
          </p:nvPr>
        </p:nvSpPr>
        <p:spPr>
          <a:xfrm>
            <a:off x="2232252" y="687800"/>
            <a:ext cx="4834021" cy="1314996"/>
          </a:xfrm>
        </p:spPr>
        <p:txBody>
          <a:bodyPr anchor="b">
            <a:normAutofit/>
          </a:bodyPr>
          <a:lstStyle/>
          <a:p>
            <a:r>
              <a:rPr lang="en-US" dirty="0">
                <a:solidFill>
                  <a:schemeClr val="bg1"/>
                </a:solidFill>
              </a:rPr>
              <a:t>Our new model</a:t>
            </a:r>
            <a:endParaRPr lang="en-CA" dirty="0">
              <a:solidFill>
                <a:schemeClr val="bg1"/>
              </a:solidFill>
            </a:endParaRPr>
          </a:p>
        </p:txBody>
      </p:sp>
      <p:sp>
        <p:nvSpPr>
          <p:cNvPr id="3" name="Content Placeholder 2">
            <a:extLst>
              <a:ext uri="{FF2B5EF4-FFF2-40B4-BE49-F238E27FC236}">
                <a16:creationId xmlns:a16="http://schemas.microsoft.com/office/drawing/2014/main" id="{5950ACE8-4B55-4E58-BF7B-E1644BB79295}"/>
              </a:ext>
            </a:extLst>
          </p:cNvPr>
          <p:cNvSpPr>
            <a:spLocks noGrp="1"/>
          </p:cNvSpPr>
          <p:nvPr>
            <p:ph idx="1"/>
          </p:nvPr>
        </p:nvSpPr>
        <p:spPr>
          <a:xfrm>
            <a:off x="1904819" y="2125737"/>
            <a:ext cx="4834021" cy="4044463"/>
          </a:xfrm>
        </p:spPr>
        <p:txBody>
          <a:bodyPr>
            <a:normAutofit/>
          </a:bodyPr>
          <a:lstStyle/>
          <a:p>
            <a:r>
              <a:rPr lang="en-CA" sz="1800" dirty="0">
                <a:solidFill>
                  <a:schemeClr val="bg1"/>
                </a:solidFill>
              </a:rPr>
              <a:t>ADM_RATE ~ UNEMP_RATE + MD_FAMINC + AVGFACSAL +  COSTT4_A + FEMALE + PAR_ED_1STGEN + CONTROL. </a:t>
            </a:r>
          </a:p>
          <a:p>
            <a:endParaRPr lang="en-CA" sz="1800" dirty="0">
              <a:solidFill>
                <a:schemeClr val="bg1"/>
              </a:solidFill>
            </a:endParaRPr>
          </a:p>
          <a:p>
            <a:r>
              <a:rPr lang="en-CA" sz="1800" dirty="0" err="1">
                <a:solidFill>
                  <a:schemeClr val="bg1"/>
                </a:solidFill>
              </a:rPr>
              <a:t>e.g</a:t>
            </a:r>
            <a:r>
              <a:rPr lang="en-CA" sz="1800" dirty="0">
                <a:solidFill>
                  <a:schemeClr val="bg1"/>
                </a:solidFill>
              </a:rPr>
              <a:t> of interpretation:</a:t>
            </a:r>
          </a:p>
          <a:p>
            <a:pPr marL="0" indent="0">
              <a:buNone/>
            </a:pPr>
            <a:r>
              <a:rPr lang="en-CA" sz="1800" dirty="0">
                <a:solidFill>
                  <a:schemeClr val="bg1"/>
                </a:solidFill>
              </a:rPr>
              <a:t>Given all other variables are held constant, for every unit increase in cost per year, admission rate for that school drops by approximately 1.6%. </a:t>
            </a:r>
          </a:p>
          <a:p>
            <a:pPr marL="0" indent="0">
              <a:buNone/>
            </a:pPr>
            <a:r>
              <a:rPr lang="en-CA" sz="1800" dirty="0">
                <a:solidFill>
                  <a:schemeClr val="bg1"/>
                </a:solidFill>
              </a:rPr>
              <a:t>In other words, more expensive schools are harder to be admitted to. </a:t>
            </a:r>
          </a:p>
        </p:txBody>
      </p:sp>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descr="Text&#10;&#10;Description automatically generated">
            <a:extLst>
              <a:ext uri="{FF2B5EF4-FFF2-40B4-BE49-F238E27FC236}">
                <a16:creationId xmlns:a16="http://schemas.microsoft.com/office/drawing/2014/main" id="{12BDC104-57CB-4831-8737-FC77ED24F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40" y="1945691"/>
            <a:ext cx="5235394" cy="2095682"/>
          </a:xfrm>
          <a:prstGeom prst="rect">
            <a:avLst/>
          </a:prstGeom>
        </p:spPr>
      </p:pic>
    </p:spTree>
    <p:extLst>
      <p:ext uri="{BB962C8B-B14F-4D97-AF65-F5344CB8AC3E}">
        <p14:creationId xmlns:p14="http://schemas.microsoft.com/office/powerpoint/2010/main" val="26708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EA597-DA12-4A92-BD31-E5EBB4EED9AE}"/>
              </a:ext>
            </a:extLst>
          </p:cNvPr>
          <p:cNvSpPr>
            <a:spLocks noGrp="1"/>
          </p:cNvSpPr>
          <p:nvPr>
            <p:ph type="title"/>
          </p:nvPr>
        </p:nvSpPr>
        <p:spPr>
          <a:xfrm>
            <a:off x="1102368" y="2787588"/>
            <a:ext cx="4030132" cy="2305277"/>
          </a:xfrm>
        </p:spPr>
        <p:txBody>
          <a:bodyPr>
            <a:normAutofit fontScale="90000"/>
          </a:bodyPr>
          <a:lstStyle/>
          <a:p>
            <a:pPr algn="ctr"/>
            <a:r>
              <a:rPr lang="en-US" dirty="0">
                <a:solidFill>
                  <a:schemeClr val="bg1"/>
                </a:solidFill>
              </a:rPr>
              <a:t>Our new model</a:t>
            </a:r>
            <a:br>
              <a:rPr lang="en-US" dirty="0">
                <a:solidFill>
                  <a:schemeClr val="bg1"/>
                </a:solidFill>
              </a:rPr>
            </a:br>
            <a:br>
              <a:rPr lang="en-US" sz="1600" dirty="0">
                <a:solidFill>
                  <a:schemeClr val="bg1"/>
                </a:solidFill>
              </a:rPr>
            </a:br>
            <a:r>
              <a:rPr lang="en-US" sz="1600" dirty="0">
                <a:solidFill>
                  <a:schemeClr val="bg1"/>
                </a:solidFill>
              </a:rPr>
              <a:t>Predictors selected primarily according to research, based on those that were statistically related.</a:t>
            </a:r>
            <a:br>
              <a:rPr lang="en-US" sz="1600" dirty="0">
                <a:solidFill>
                  <a:schemeClr val="bg1"/>
                </a:solidFill>
              </a:rPr>
            </a:br>
            <a:br>
              <a:rPr lang="en-US" sz="1600" dirty="0">
                <a:solidFill>
                  <a:schemeClr val="bg1"/>
                </a:solidFill>
              </a:rPr>
            </a:br>
            <a:r>
              <a:rPr lang="en-US" sz="1600" dirty="0">
                <a:solidFill>
                  <a:schemeClr val="bg1"/>
                </a:solidFill>
              </a:rPr>
              <a:t>We think this is a good model since it uses both school characteristics and student demographics.</a:t>
            </a:r>
            <a:br>
              <a:rPr lang="en-US" sz="1600" dirty="0">
                <a:solidFill>
                  <a:schemeClr val="bg1"/>
                </a:solidFill>
              </a:rPr>
            </a:br>
            <a:br>
              <a:rPr lang="en-US" sz="1600" dirty="0">
                <a:solidFill>
                  <a:schemeClr val="bg1"/>
                </a:solidFill>
              </a:rPr>
            </a:br>
            <a:r>
              <a:rPr lang="en-US" sz="1600" dirty="0">
                <a:solidFill>
                  <a:schemeClr val="bg1"/>
                </a:solidFill>
              </a:rPr>
              <a:t>All predictors are significantly related to the response.</a:t>
            </a:r>
            <a:br>
              <a:rPr lang="en-US" sz="1600" dirty="0">
                <a:solidFill>
                  <a:schemeClr val="bg1"/>
                </a:solidFill>
              </a:rPr>
            </a:br>
            <a:br>
              <a:rPr lang="en-US" sz="1600" dirty="0">
                <a:solidFill>
                  <a:schemeClr val="bg1"/>
                </a:solidFill>
              </a:rPr>
            </a:br>
            <a:r>
              <a:rPr lang="en-US" sz="1600" dirty="0">
                <a:solidFill>
                  <a:schemeClr val="bg1"/>
                </a:solidFill>
              </a:rPr>
              <a:t>E.g. </a:t>
            </a:r>
            <a:r>
              <a:rPr lang="en-US" sz="1600" dirty="0" err="1">
                <a:solidFill>
                  <a:schemeClr val="bg1"/>
                </a:solidFill>
              </a:rPr>
              <a:t>Avgfacsal</a:t>
            </a:r>
            <a:r>
              <a:rPr lang="en-US" sz="1600" dirty="0">
                <a:solidFill>
                  <a:schemeClr val="bg1"/>
                </a:solidFill>
              </a:rPr>
              <a:t> is a good predictor to keep since it corresponds to the caliber of professors at that institution. </a:t>
            </a:r>
            <a:br>
              <a:rPr lang="en-US" sz="1600" dirty="0">
                <a:solidFill>
                  <a:schemeClr val="bg1"/>
                </a:solidFill>
              </a:rPr>
            </a:br>
            <a:br>
              <a:rPr lang="en-US" sz="1600" dirty="0">
                <a:solidFill>
                  <a:schemeClr val="bg1"/>
                </a:solidFill>
              </a:rPr>
            </a:br>
            <a:r>
              <a:rPr lang="en-US" sz="1600" dirty="0">
                <a:solidFill>
                  <a:schemeClr val="bg1"/>
                </a:solidFill>
              </a:rPr>
              <a:t> </a:t>
            </a:r>
            <a:br>
              <a:rPr lang="en-US" dirty="0">
                <a:solidFill>
                  <a:schemeClr val="bg1"/>
                </a:solidFill>
              </a:rPr>
            </a:br>
            <a:endParaRPr lang="en-CA"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able 4">
            <a:extLst>
              <a:ext uri="{FF2B5EF4-FFF2-40B4-BE49-F238E27FC236}">
                <a16:creationId xmlns:a16="http://schemas.microsoft.com/office/drawing/2014/main" id="{9F45501C-3F5B-45C9-9497-4428DCF9D450}"/>
              </a:ext>
            </a:extLst>
          </p:cNvPr>
          <p:cNvGraphicFramePr>
            <a:graphicFrameLocks noGrp="1"/>
          </p:cNvGraphicFramePr>
          <p:nvPr>
            <p:ph idx="1"/>
            <p:extLst>
              <p:ext uri="{D42A27DB-BD31-4B8C-83A1-F6EECF244321}">
                <p14:modId xmlns:p14="http://schemas.microsoft.com/office/powerpoint/2010/main" val="918993112"/>
              </p:ext>
            </p:extLst>
          </p:nvPr>
        </p:nvGraphicFramePr>
        <p:xfrm>
          <a:off x="7261934" y="1825625"/>
          <a:ext cx="4091866" cy="4442281"/>
        </p:xfrm>
        <a:graphic>
          <a:graphicData uri="http://schemas.openxmlformats.org/drawingml/2006/table">
            <a:tbl>
              <a:tblPr firstRow="1" bandRow="1">
                <a:tableStyleId>{073A0DAA-6AF3-43AB-8588-CEC1D06C72B9}</a:tableStyleId>
              </a:tblPr>
              <a:tblGrid>
                <a:gridCol w="2041864">
                  <a:extLst>
                    <a:ext uri="{9D8B030D-6E8A-4147-A177-3AD203B41FA5}">
                      <a16:colId xmlns:a16="http://schemas.microsoft.com/office/drawing/2014/main" val="2318861719"/>
                    </a:ext>
                  </a:extLst>
                </a:gridCol>
                <a:gridCol w="2050002">
                  <a:extLst>
                    <a:ext uri="{9D8B030D-6E8A-4147-A177-3AD203B41FA5}">
                      <a16:colId xmlns:a16="http://schemas.microsoft.com/office/drawing/2014/main" val="783623642"/>
                    </a:ext>
                  </a:extLst>
                </a:gridCol>
              </a:tblGrid>
              <a:tr h="375097">
                <a:tc>
                  <a:txBody>
                    <a:bodyPr/>
                    <a:lstStyle/>
                    <a:p>
                      <a:r>
                        <a:rPr lang="en-US" dirty="0"/>
                        <a:t>Predictor</a:t>
                      </a:r>
                      <a:endParaRPr lang="en-CA" dirty="0"/>
                    </a:p>
                  </a:txBody>
                  <a:tcPr/>
                </a:tc>
                <a:tc>
                  <a:txBody>
                    <a:bodyPr/>
                    <a:lstStyle/>
                    <a:p>
                      <a:r>
                        <a:rPr lang="en-US" dirty="0"/>
                        <a:t>P-value</a:t>
                      </a:r>
                      <a:endParaRPr lang="en-CA" dirty="0"/>
                    </a:p>
                  </a:txBody>
                  <a:tcPr/>
                </a:tc>
                <a:extLst>
                  <a:ext uri="{0D108BD9-81ED-4DB2-BD59-A6C34878D82A}">
                    <a16:rowId xmlns:a16="http://schemas.microsoft.com/office/drawing/2014/main" val="357736571"/>
                  </a:ext>
                </a:extLst>
              </a:tr>
              <a:tr h="375097">
                <a:tc>
                  <a:txBody>
                    <a:bodyPr/>
                    <a:lstStyle/>
                    <a:p>
                      <a:r>
                        <a:rPr lang="en-US" dirty="0" err="1"/>
                        <a:t>Unemp_rate</a:t>
                      </a:r>
                      <a:endParaRPr lang="en-CA" dirty="0"/>
                    </a:p>
                  </a:txBody>
                  <a:tcPr/>
                </a:tc>
                <a:tc>
                  <a:txBody>
                    <a:bodyPr/>
                    <a:lstStyle/>
                    <a:p>
                      <a:r>
                        <a:rPr lang="en-CA" dirty="0">
                          <a:effectLst/>
                        </a:rPr>
                        <a:t>0.000746</a:t>
                      </a:r>
                      <a:endParaRPr lang="en-CA" dirty="0"/>
                    </a:p>
                  </a:txBody>
                  <a:tcPr/>
                </a:tc>
                <a:extLst>
                  <a:ext uri="{0D108BD9-81ED-4DB2-BD59-A6C34878D82A}">
                    <a16:rowId xmlns:a16="http://schemas.microsoft.com/office/drawing/2014/main" val="650043934"/>
                  </a:ext>
                </a:extLst>
              </a:tr>
              <a:tr h="375097">
                <a:tc>
                  <a:txBody>
                    <a:bodyPr/>
                    <a:lstStyle/>
                    <a:p>
                      <a:r>
                        <a:rPr lang="en-US" dirty="0" err="1"/>
                        <a:t>Md_faminc</a:t>
                      </a:r>
                      <a:endParaRPr lang="en-CA" dirty="0"/>
                    </a:p>
                  </a:txBody>
                  <a:tcPr/>
                </a:tc>
                <a:tc>
                  <a:txBody>
                    <a:bodyPr/>
                    <a:lstStyle/>
                    <a:p>
                      <a:r>
                        <a:rPr lang="en-CA" dirty="0">
                          <a:effectLst/>
                        </a:rPr>
                        <a:t>1.06e-08</a:t>
                      </a:r>
                      <a:endParaRPr lang="en-CA" dirty="0"/>
                    </a:p>
                  </a:txBody>
                  <a:tcPr/>
                </a:tc>
                <a:extLst>
                  <a:ext uri="{0D108BD9-81ED-4DB2-BD59-A6C34878D82A}">
                    <a16:rowId xmlns:a16="http://schemas.microsoft.com/office/drawing/2014/main" val="1374602343"/>
                  </a:ext>
                </a:extLst>
              </a:tr>
              <a:tr h="375097">
                <a:tc>
                  <a:txBody>
                    <a:bodyPr/>
                    <a:lstStyle/>
                    <a:p>
                      <a:r>
                        <a:rPr lang="en-US" dirty="0" err="1"/>
                        <a:t>avgfacsal</a:t>
                      </a:r>
                      <a:endParaRPr lang="en-CA" dirty="0"/>
                    </a:p>
                  </a:txBody>
                  <a:tcPr/>
                </a:tc>
                <a:tc>
                  <a:txBody>
                    <a:bodyPr/>
                    <a:lstStyle/>
                    <a:p>
                      <a:r>
                        <a:rPr lang="en-CA" dirty="0">
                          <a:effectLst/>
                        </a:rPr>
                        <a:t>&lt; 2e-16</a:t>
                      </a:r>
                      <a:endParaRPr lang="en-CA" dirty="0"/>
                    </a:p>
                  </a:txBody>
                  <a:tcPr/>
                </a:tc>
                <a:extLst>
                  <a:ext uri="{0D108BD9-81ED-4DB2-BD59-A6C34878D82A}">
                    <a16:rowId xmlns:a16="http://schemas.microsoft.com/office/drawing/2014/main" val="230075226"/>
                  </a:ext>
                </a:extLst>
              </a:tr>
              <a:tr h="641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a:t>
                      </a:r>
                      <a:endParaRPr lang="en-CA" dirty="0"/>
                    </a:p>
                    <a:p>
                      <a:endParaRPr lang="en-CA" dirty="0"/>
                    </a:p>
                  </a:txBody>
                  <a:tcPr/>
                </a:tc>
                <a:tc>
                  <a:txBody>
                    <a:bodyPr/>
                    <a:lstStyle/>
                    <a:p>
                      <a:r>
                        <a:rPr lang="en-CA" dirty="0">
                          <a:effectLst/>
                        </a:rPr>
                        <a:t>4.87e-05</a:t>
                      </a:r>
                      <a:endParaRPr lang="en-CA" dirty="0"/>
                    </a:p>
                  </a:txBody>
                  <a:tcPr/>
                </a:tc>
                <a:extLst>
                  <a:ext uri="{0D108BD9-81ED-4DB2-BD59-A6C34878D82A}">
                    <a16:rowId xmlns:a16="http://schemas.microsoft.com/office/drawing/2014/main" val="991617966"/>
                  </a:ext>
                </a:extLst>
              </a:tr>
              <a:tr h="641699">
                <a:tc>
                  <a:txBody>
                    <a:bodyPr/>
                    <a:lstStyle/>
                    <a:p>
                      <a:r>
                        <a:rPr lang="en-US" dirty="0"/>
                        <a:t>Costt4_a</a:t>
                      </a:r>
                      <a:endParaRPr lang="en-CA" dirty="0"/>
                    </a:p>
                  </a:txBody>
                  <a:tcPr/>
                </a:tc>
                <a:tc>
                  <a:txBody>
                    <a:bodyPr/>
                    <a:lstStyle/>
                    <a:p>
                      <a:r>
                        <a:rPr lang="en-CA" dirty="0">
                          <a:effectLst/>
                        </a:rPr>
                        <a:t>0.013249</a:t>
                      </a:r>
                      <a:endParaRPr lang="en-CA" dirty="0"/>
                    </a:p>
                  </a:txBody>
                  <a:tcPr/>
                </a:tc>
                <a:extLst>
                  <a:ext uri="{0D108BD9-81ED-4DB2-BD59-A6C34878D82A}">
                    <a16:rowId xmlns:a16="http://schemas.microsoft.com/office/drawing/2014/main" val="1051900797"/>
                  </a:ext>
                </a:extLst>
              </a:tr>
              <a:tr h="641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Par_ed_1</a:t>
                      </a:r>
                      <a:r>
                        <a:rPr lang="en-US" baseline="30000" dirty="0"/>
                        <a:t>st</a:t>
                      </a:r>
                      <a:r>
                        <a:rPr lang="en-US" dirty="0"/>
                        <a:t>_gen</a:t>
                      </a:r>
                      <a:endParaRPr lang="en-CA" dirty="0"/>
                    </a:p>
                    <a:p>
                      <a:endParaRPr lang="en-CA" dirty="0"/>
                    </a:p>
                  </a:txBody>
                  <a:tcPr/>
                </a:tc>
                <a:tc>
                  <a:txBody>
                    <a:bodyPr/>
                    <a:lstStyle/>
                    <a:p>
                      <a:r>
                        <a:rPr lang="en-CA" dirty="0">
                          <a:effectLst/>
                        </a:rPr>
                        <a:t>3.22e-05 </a:t>
                      </a:r>
                      <a:endParaRPr lang="en-CA" dirty="0"/>
                    </a:p>
                  </a:txBody>
                  <a:tcPr/>
                </a:tc>
                <a:extLst>
                  <a:ext uri="{0D108BD9-81ED-4DB2-BD59-A6C34878D82A}">
                    <a16:rowId xmlns:a16="http://schemas.microsoft.com/office/drawing/2014/main" val="833112876"/>
                  </a:ext>
                </a:extLst>
              </a:tr>
              <a:tr h="641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Control 2</a:t>
                      </a:r>
                      <a:endParaRPr lang="en-CA" dirty="0"/>
                    </a:p>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3.77e-05</a:t>
                      </a:r>
                      <a:endParaRPr lang="en-CA" dirty="0"/>
                    </a:p>
                  </a:txBody>
                  <a:tcPr/>
                </a:tc>
                <a:extLst>
                  <a:ext uri="{0D108BD9-81ED-4DB2-BD59-A6C34878D82A}">
                    <a16:rowId xmlns:a16="http://schemas.microsoft.com/office/drawing/2014/main" val="294978665"/>
                  </a:ext>
                </a:extLst>
              </a:tr>
              <a:tr h="375097">
                <a:tc>
                  <a:txBody>
                    <a:bodyPr/>
                    <a:lstStyle/>
                    <a:p>
                      <a:r>
                        <a:rPr lang="en-US" dirty="0"/>
                        <a:t>Control 3 </a:t>
                      </a:r>
                      <a:endParaRPr lang="en-CA" dirty="0"/>
                    </a:p>
                  </a:txBody>
                  <a:tcPr/>
                </a:tc>
                <a:tc>
                  <a:txBody>
                    <a:bodyPr/>
                    <a:lstStyle/>
                    <a:p>
                      <a:r>
                        <a:rPr lang="en-CA" dirty="0">
                          <a:effectLst/>
                        </a:rPr>
                        <a:t>0.103817</a:t>
                      </a:r>
                      <a:endParaRPr lang="en-CA" dirty="0"/>
                    </a:p>
                  </a:txBody>
                  <a:tcPr/>
                </a:tc>
                <a:extLst>
                  <a:ext uri="{0D108BD9-81ED-4DB2-BD59-A6C34878D82A}">
                    <a16:rowId xmlns:a16="http://schemas.microsoft.com/office/drawing/2014/main" val="4168728614"/>
                  </a:ext>
                </a:extLst>
              </a:tr>
            </a:tbl>
          </a:graphicData>
        </a:graphic>
      </p:graphicFrame>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0143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0BEEA-DA2C-4181-B0DE-2A450E695325}"/>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Discussion </a:t>
            </a:r>
            <a:endParaRPr lang="en-CA"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258AA65-70F8-449A-9C0A-F57928E9C163}"/>
              </a:ext>
            </a:extLst>
          </p:cNvPr>
          <p:cNvSpPr>
            <a:spLocks noGrp="1"/>
          </p:cNvSpPr>
          <p:nvPr>
            <p:ph idx="1"/>
          </p:nvPr>
        </p:nvSpPr>
        <p:spPr>
          <a:xfrm>
            <a:off x="6234867" y="1498344"/>
            <a:ext cx="5217173" cy="4351338"/>
          </a:xfrm>
        </p:spPr>
        <p:txBody>
          <a:bodyPr>
            <a:normAutofit/>
          </a:bodyPr>
          <a:lstStyle/>
          <a:p>
            <a:r>
              <a:rPr lang="en-US" sz="1800" dirty="0">
                <a:solidFill>
                  <a:schemeClr val="bg1"/>
                </a:solidFill>
              </a:rPr>
              <a:t> According to research, the most influential factors other than grades are student demographics and diversity. </a:t>
            </a:r>
          </a:p>
          <a:p>
            <a:r>
              <a:rPr lang="en-US" sz="1800" dirty="0" err="1">
                <a:solidFill>
                  <a:schemeClr val="bg1"/>
                </a:solidFill>
              </a:rPr>
              <a:t>Unemp_rate</a:t>
            </a:r>
            <a:r>
              <a:rPr lang="en-US" sz="1800" dirty="0">
                <a:solidFill>
                  <a:schemeClr val="bg1"/>
                </a:solidFill>
              </a:rPr>
              <a:t> is preferably used as a predictor in our model as opposed to </a:t>
            </a:r>
            <a:r>
              <a:rPr lang="en-US" sz="1800" dirty="0" err="1">
                <a:solidFill>
                  <a:schemeClr val="bg1"/>
                </a:solidFill>
              </a:rPr>
              <a:t>pct_black</a:t>
            </a:r>
            <a:r>
              <a:rPr lang="en-US" sz="1800" dirty="0">
                <a:solidFill>
                  <a:schemeClr val="bg1"/>
                </a:solidFill>
              </a:rPr>
              <a:t> etc., because most minority groups reside in areas with higher unemployment rate, so it gives a bigger domain.</a:t>
            </a:r>
          </a:p>
          <a:p>
            <a:r>
              <a:rPr lang="en-US" sz="1800" dirty="0">
                <a:solidFill>
                  <a:schemeClr val="bg1"/>
                </a:solidFill>
              </a:rPr>
              <a:t>Female is also used as part of the diversity aspect of admission criteria.</a:t>
            </a:r>
          </a:p>
          <a:p>
            <a:pPr marL="0" indent="0">
              <a:buNone/>
            </a:pPr>
            <a:endParaRPr lang="en-US" sz="1800" dirty="0">
              <a:solidFill>
                <a:schemeClr val="bg1"/>
              </a:solidFill>
            </a:endParaRPr>
          </a:p>
          <a:p>
            <a:pPr marL="0" indent="0">
              <a:buNone/>
            </a:pPr>
            <a:endParaRPr lang="en-CA" sz="18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8161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0EB7F-B5F5-4FCB-9504-10A69A358E96}"/>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Assumptions of our Models </a:t>
            </a:r>
            <a:endParaRPr lang="en-CA"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74AB40D-5E70-4D62-97FE-D7E6F44A627A}"/>
              </a:ext>
            </a:extLst>
          </p:cNvPr>
          <p:cNvSpPr>
            <a:spLocks noGrp="1"/>
          </p:cNvSpPr>
          <p:nvPr>
            <p:ph idx="1"/>
          </p:nvPr>
        </p:nvSpPr>
        <p:spPr>
          <a:xfrm>
            <a:off x="6234868" y="1130846"/>
            <a:ext cx="5217173" cy="4351338"/>
          </a:xfrm>
        </p:spPr>
        <p:txBody>
          <a:bodyPr>
            <a:normAutofit/>
          </a:bodyPr>
          <a:lstStyle/>
          <a:p>
            <a:r>
              <a:rPr lang="en-CA" sz="2400" dirty="0">
                <a:solidFill>
                  <a:schemeClr val="bg1"/>
                </a:solidFill>
              </a:rPr>
              <a:t>We must make assumptions when using linear regression models, if these assumptions hold then the linear model makes sense</a:t>
            </a:r>
          </a:p>
          <a:p>
            <a:endParaRPr lang="en-CA" sz="2400" dirty="0">
              <a:solidFill>
                <a:schemeClr val="bg1"/>
              </a:solidFill>
            </a:endParaRPr>
          </a:p>
          <a:p>
            <a:r>
              <a:rPr lang="en-CA" sz="2400" dirty="0">
                <a:solidFill>
                  <a:schemeClr val="bg1"/>
                </a:solidFill>
              </a:rPr>
              <a:t>Assumptions: </a:t>
            </a:r>
          </a:p>
          <a:p>
            <a:pPr lvl="1"/>
            <a:r>
              <a:rPr lang="en-CA" sz="1800" dirty="0">
                <a:solidFill>
                  <a:schemeClr val="bg1"/>
                </a:solidFill>
              </a:rPr>
              <a:t>The relationship is linear</a:t>
            </a:r>
          </a:p>
          <a:p>
            <a:pPr lvl="1"/>
            <a:r>
              <a:rPr lang="en-CA" sz="1800" dirty="0">
                <a:solidFill>
                  <a:schemeClr val="bg1"/>
                </a:solidFill>
              </a:rPr>
              <a:t>Independence of the observations </a:t>
            </a:r>
          </a:p>
          <a:p>
            <a:pPr lvl="1"/>
            <a:r>
              <a:rPr lang="en-CA" sz="1800" dirty="0">
                <a:solidFill>
                  <a:schemeClr val="bg1"/>
                </a:solidFill>
              </a:rPr>
              <a:t>Errors are normally distributed </a:t>
            </a:r>
          </a:p>
          <a:p>
            <a:pPr lvl="1"/>
            <a:r>
              <a:rPr lang="en-CA" sz="1800" dirty="0">
                <a:solidFill>
                  <a:schemeClr val="bg1"/>
                </a:solidFill>
              </a:rPr>
              <a:t>Equal variance around the horizontal line </a:t>
            </a:r>
          </a:p>
          <a:p>
            <a:pPr lvl="1"/>
            <a:endParaRPr lang="en-CA" sz="2000" dirty="0">
              <a:solidFill>
                <a:schemeClr val="bg1"/>
              </a:solidFill>
            </a:endParaRPr>
          </a:p>
          <a:p>
            <a:pPr lvl="1"/>
            <a:endParaRPr lang="en-CA" sz="20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7603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906</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STA302 Video Presentation </vt:lpstr>
      <vt:lpstr>Project Problem </vt:lpstr>
      <vt:lpstr>    EDA </vt:lpstr>
      <vt:lpstr>Plots of numerical variables showed no significant patterns. These are some of the variables research suggested.</vt:lpstr>
      <vt:lpstr>   T-tests for selecting predictors</vt:lpstr>
      <vt:lpstr>Our new model</vt:lpstr>
      <vt:lpstr>Our new model  Predictors selected primarily according to research, based on those that were statistically related.  We think this is a good model since it uses both school characteristics and student demographics.  All predictors are significantly related to the response.  E.g. Avgfacsal is a good predictor to keep since it corresponds to the caliber of professors at that institution.     </vt:lpstr>
      <vt:lpstr>Discussion </vt:lpstr>
      <vt:lpstr>Assumptions of our Models </vt:lpstr>
      <vt:lpstr>Model Diagnostics</vt:lpstr>
      <vt:lpstr>Model Diagnostics</vt:lpstr>
      <vt:lpstr>Model Diagnostics – Normality </vt:lpstr>
      <vt:lpstr>Limitations </vt:lpstr>
      <vt:lpstr>Final interpretation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STA302 Video Presentation</dc:title>
  <dc:creator>Avinash Dindial</dc:creator>
  <cp:lastModifiedBy>Avinash Dindial</cp:lastModifiedBy>
  <cp:revision>9</cp:revision>
  <dcterms:created xsi:type="dcterms:W3CDTF">2021-11-13T16:59:57Z</dcterms:created>
  <dcterms:modified xsi:type="dcterms:W3CDTF">2021-11-15T00:43:59Z</dcterms:modified>
</cp:coreProperties>
</file>