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Lst>
  <p:sldSz cy="6858000" cx="9144000"/>
  <p:notesSz cx="6858000" cy="9144000"/>
  <p:embeddedFontLst>
    <p:embeddedFont>
      <p:font typeface="Ubuntu Light"/>
      <p:regular r:id="rId130"/>
      <p:bold r:id="rId131"/>
      <p:italic r:id="rId132"/>
      <p:boldItalic r:id="rId133"/>
    </p:embeddedFont>
    <p:embeddedFont>
      <p:font typeface="Oswald Regular"/>
      <p:regular r:id="rId134"/>
      <p:bold r:id="rId135"/>
    </p:embeddedFont>
    <p:embeddedFont>
      <p:font typeface="Oswald"/>
      <p:regular r:id="rId136"/>
      <p:bold r:id="rId1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26" Type="http://schemas.openxmlformats.org/officeDocument/2006/relationships/slide" Target="slides/slide22.xml"/><Relationship Id="rId121" Type="http://schemas.openxmlformats.org/officeDocument/2006/relationships/slide" Target="slides/slide117.xml"/><Relationship Id="rId25" Type="http://schemas.openxmlformats.org/officeDocument/2006/relationships/slide" Target="slides/slide21.xml"/><Relationship Id="rId120" Type="http://schemas.openxmlformats.org/officeDocument/2006/relationships/slide" Target="slides/slide116.xml"/><Relationship Id="rId28" Type="http://schemas.openxmlformats.org/officeDocument/2006/relationships/slide" Target="slides/slide24.xml"/><Relationship Id="rId27" Type="http://schemas.openxmlformats.org/officeDocument/2006/relationships/slide" Target="slides/slide23.xml"/><Relationship Id="rId125" Type="http://schemas.openxmlformats.org/officeDocument/2006/relationships/slide" Target="slides/slide121.xml"/><Relationship Id="rId29" Type="http://schemas.openxmlformats.org/officeDocument/2006/relationships/slide" Target="slides/slide25.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7" Type="http://schemas.openxmlformats.org/officeDocument/2006/relationships/font" Target="fonts/Oswald-bold.fntdata"/><Relationship Id="rId132" Type="http://schemas.openxmlformats.org/officeDocument/2006/relationships/font" Target="fonts/UbuntuLight-italic.fntdata"/><Relationship Id="rId131" Type="http://schemas.openxmlformats.org/officeDocument/2006/relationships/font" Target="fonts/UbuntuLight-bold.fntdata"/><Relationship Id="rId130" Type="http://schemas.openxmlformats.org/officeDocument/2006/relationships/font" Target="fonts/UbuntuLight-regular.fntdata"/><Relationship Id="rId136" Type="http://schemas.openxmlformats.org/officeDocument/2006/relationships/font" Target="fonts/Oswald-regular.fntdata"/><Relationship Id="rId135" Type="http://schemas.openxmlformats.org/officeDocument/2006/relationships/font" Target="fonts/OswaldRegular-bold.fntdata"/><Relationship Id="rId134" Type="http://schemas.openxmlformats.org/officeDocument/2006/relationships/font" Target="fonts/OswaldRegular-regular.fntdata"/><Relationship Id="rId133" Type="http://schemas.openxmlformats.org/officeDocument/2006/relationships/font" Target="fonts/UbuntuLight-boldItalic.fntdata"/><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886200"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1588"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3886200" y="8685213"/>
            <a:ext cx="2971800" cy="458787"/>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1588"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607d5a9076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607d5a9076_0_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60bafe83f1_8_5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6" name="Google Shape;846;g60bafe83f1_8_50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60bafe83f1_8_5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3" name="Google Shape;853;g60bafe83f1_8_5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60bafe83f1_8_2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1" name="Google Shape;861;g60bafe83f1_8_2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608f293c96_1_1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7" name="Google Shape;867;g608f293c96_1_1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608f293c96_1_6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9" name="Google Shape;879;g608f293c96_1_6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608f293c96_1_1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6" name="Google Shape;886;g608f293c96_1_1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608f293c96_1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2" name="Google Shape;892;g608f293c96_1_10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608f293c96_1_2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9" name="Google Shape;899;g608f293c96_1_2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608f293c96_1_2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7" name="Google Shape;907;g608f293c96_1_2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608f293c96_1_2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4" name="Google Shape;914;g608f293c96_1_2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607d5a9076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607d5a9076_0_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5ff082d5dd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2" name="Google Shape;922;g5ff082d5dd_0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608f293c96_1_2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9" name="Google Shape;929;g608f293c96_1_27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5ff082d5dd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8" name="Google Shape;938;g5ff082d5dd_0_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608f293c96_1_45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g608f293c96_1_45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608f293c96_1_45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g608f293c96_1_45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608f293c96_1_46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g608f293c96_1_46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608f293c96_1_47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g608f293c96_1_47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608f293c96_1_47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g608f293c96_1_47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608f293c96_1_48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g608f293c96_1_48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608f293c96_1_49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g608f293c96_1_49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607d5a9076_0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607d5a9076_0_7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608f293c96_1_49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g608f293c96_1_49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608f293c96_1_50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g608f293c96_1_50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608f293c96_1_50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g608f293c96_1_50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608f293c96_1_5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g608f293c96_1_51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608f293c96_1_5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g608f293c96_1_52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4" name="Google Shape;1034;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607d5a9076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607d5a9076_0_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607d5a9076_0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607d5a9076_0_8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607d5a9076_0_1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607d5a9076_0_1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607d5a9076_0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607d5a9076_0_10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607d5a9076_0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607d5a9076_0_10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607d5a9076_0_1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607d5a9076_0_1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607d5a9076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607d5a9076_0_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6677f5d09_17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g96677f5d09_17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607d5a9076_0_2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607d5a9076_0_2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607d5a9076_0_1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607d5a9076_0_1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6ef9aecc4_21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96ef9aecc4_21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96ef9aecc4_21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96ef9aecc4_21_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afa2f5607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bafa2f5607_4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607d5a9076_0_1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607d5a9076_0_1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96ef9aecc4_5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96ef9aecc4_53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607d5a9076_0_1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607d5a9076_0_18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607d5a9076_0_1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607d5a9076_0_19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607d5a9076_0_2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g607d5a9076_0_20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6677f5d09_17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g96677f5d09_17_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607d5a9076_0_2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607d5a9076_0_2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607d5a9076_0_2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607d5a9076_0_2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607d5a9076_0_2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607d5a9076_0_2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607d5a9076_0_2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607d5a9076_0_2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607d5a9076_0_2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g607d5a9076_0_2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607d5a9076_0_2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g607d5a9076_0_2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607d5a9076_0_2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g607d5a9076_0_2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607d5a9076_0_2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g607d5a9076_0_27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96ef9aecc4_53_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96ef9aecc4_53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96ef9aecc4_53_1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96ef9aecc4_53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6ef9aecc4_21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g96ef9aecc4_21_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96ef9aecc4_53_1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96ef9aecc4_53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96ef9aecc4_53_2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96ef9aecc4_53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96ef9aecc4_53_2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96ef9aecc4_53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96ef9aecc4_53_3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96ef9aecc4_53_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96ef9aecc4_53_4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96ef9aecc4_53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96ef9aecc4_53_5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96ef9aecc4_53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607d5a9076_0_2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g607d5a9076_0_29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607d5a9076_0_2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g607d5a9076_0_29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607d5a9076_0_3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g607d5a9076_0_30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607d5a9076_0_3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g607d5a9076_0_3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6ef9aecc4_2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96ef9aecc4_21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607d5a9076_0_3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g607d5a9076_0_3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607d5a9076_0_3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g607d5a9076_0_3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607d5a9076_0_3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g607d5a9076_0_3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607d5a9076_0_3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g607d5a9076_0_3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607d5a9076_0_3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g607d5a9076_0_3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607d5a9076_0_3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g607d5a9076_0_3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607d5a9076_0_3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g607d5a9076_0_3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607d5a9076_0_3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g607d5a9076_0_37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607d5a9076_0_3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g607d5a9076_0_38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607d5a9076_0_3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g607d5a9076_0_39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607d5a9076_0_4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g607d5a9076_0_40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607d5a9076_0_4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g607d5a9076_0_40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607d5a9076_0_4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g607d5a9076_0_4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607d5a9076_0_4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g607d5a9076_0_4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607d5a9076_0_4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g607d5a9076_0_4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ac66e7f77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gac66e7f77c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ac66e7f77c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gac66e7f77c_0_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608f293c96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g608f293c96_1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60bafe83f1_8_1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g60bafe83f1_8_1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608f293c96_1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g608f293c96_1_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608f293c96_1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g608f293c96_1_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60bafe83f1_8_1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g60bafe83f1_8_17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608f293c96_1_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g608f293c96_1_8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608f293c96_1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g608f293c96_1_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608f293c96_1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g608f293c96_1_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608f293c96_1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6" name="Google Shape;636;g608f293c96_1_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608f293c96_1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g608f293c96_1_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608f293c96_1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3" name="Google Shape;653;g608f293c96_1_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60bafe83f1_8_1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g60bafe83f1_8_1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60bafe83f1_8_1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g60bafe83f1_8_18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607d5a9076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607d5a9076_0_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608f293c96_1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g608f293c96_1_9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60bafe83f1_8_2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4" name="Google Shape;684;g60bafe83f1_8_2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608f293c96_1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2" name="Google Shape;692;g608f293c96_1_1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60bafe83f1_8_2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8" name="Google Shape;698;g60bafe83f1_8_2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60bafe83f1_8_2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5" name="Google Shape;705;g60bafe83f1_8_2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60bafe83f1_8_2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5" name="Google Shape;715;g60bafe83f1_8_2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60bafe83f1_8_2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6" name="Google Shape;726;g60bafe83f1_8_2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60bafe83f1_8_3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7" name="Google Shape;737;g60bafe83f1_8_30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60bafe83f1_8_3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5" name="Google Shape;745;g60bafe83f1_8_3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60bafe83f1_8_3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5" name="Google Shape;755;g60bafe83f1_8_3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607d5a9076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607d5a9076_0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60bafe83f1_8_3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4" name="Google Shape;764;g60bafe83f1_8_3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60bafe83f1_8_3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5" name="Google Shape;775;g60bafe83f1_8_3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60bafe83f1_8_3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5" name="Google Shape;785;g60bafe83f1_8_38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60bafe83f1_8_3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1" name="Google Shape;791;g60bafe83f1_8_38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60bafe83f1_8_4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0" name="Google Shape;800;g60bafe83f1_8_40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60bafe83f1_8_4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7" name="Google Shape;807;g60bafe83f1_8_4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60bafe83f1_8_4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6" name="Google Shape;816;g60bafe83f1_8_4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60bafe83f1_8_4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2" name="Google Shape;822;g60bafe83f1_8_4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60bafe83f1_8_4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0" name="Google Shape;830;g60bafe83f1_8_4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60bafe83f1_8_4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0" name="Google Shape;840;g60bafe83f1_8_49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age" showMasterSp="0" type="title">
  <p:cSld name="TITLE">
    <p:spTree>
      <p:nvGrpSpPr>
        <p:cNvPr id="17" name="Shape 17"/>
        <p:cNvGrpSpPr/>
        <p:nvPr/>
      </p:nvGrpSpPr>
      <p:grpSpPr>
        <a:xfrm>
          <a:off x="0" y="0"/>
          <a:ext cx="0" cy="0"/>
          <a:chOff x="0" y="0"/>
          <a:chExt cx="0" cy="0"/>
        </a:xfrm>
      </p:grpSpPr>
      <p:pic>
        <p:nvPicPr>
          <p:cNvPr id="18" name="Google Shape;18;p2"/>
          <p:cNvPicPr preferRelativeResize="0"/>
          <p:nvPr/>
        </p:nvPicPr>
        <p:blipFill rotWithShape="1">
          <a:blip r:embed="rId2">
            <a:alphaModFix/>
          </a:blip>
          <a:srcRect b="0" l="0" r="0" t="0"/>
          <a:stretch/>
        </p:blipFill>
        <p:spPr>
          <a:xfrm>
            <a:off x="8124" y="0"/>
            <a:ext cx="9127751" cy="6857998"/>
          </a:xfrm>
          <a:prstGeom prst="rect">
            <a:avLst/>
          </a:prstGeom>
          <a:noFill/>
          <a:ln>
            <a:noFill/>
          </a:ln>
        </p:spPr>
      </p:pic>
      <p:sp>
        <p:nvSpPr>
          <p:cNvPr id="19" name="Google Shape;19;p2"/>
          <p:cNvSpPr txBox="1"/>
          <p:nvPr>
            <p:ph type="ctrTitle"/>
          </p:nvPr>
        </p:nvSpPr>
        <p:spPr>
          <a:xfrm>
            <a:off x="4419600" y="1122363"/>
            <a:ext cx="4495800" cy="23877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Calibri"/>
              <a:buNone/>
              <a:defRPr b="1"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4425547" y="3810000"/>
            <a:ext cx="4489800" cy="1524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pic>
        <p:nvPicPr>
          <p:cNvPr id="21" name="Google Shape;21;p2"/>
          <p:cNvPicPr preferRelativeResize="0"/>
          <p:nvPr/>
        </p:nvPicPr>
        <p:blipFill rotWithShape="1">
          <a:blip r:embed="rId3">
            <a:alphaModFix/>
          </a:blip>
          <a:srcRect b="0" l="0" r="0" t="0"/>
          <a:stretch/>
        </p:blipFill>
        <p:spPr>
          <a:xfrm>
            <a:off x="8112088" y="6407286"/>
            <a:ext cx="877575" cy="369276"/>
          </a:xfrm>
          <a:prstGeom prst="rect">
            <a:avLst/>
          </a:prstGeom>
          <a:noFill/>
          <a:ln>
            <a:noFill/>
          </a:ln>
        </p:spPr>
      </p:pic>
      <p:sp>
        <p:nvSpPr>
          <p:cNvPr id="22" name="Google Shape;22;p2"/>
          <p:cNvSpPr txBox="1"/>
          <p:nvPr/>
        </p:nvSpPr>
        <p:spPr>
          <a:xfrm>
            <a:off x="152400" y="6522646"/>
            <a:ext cx="3801000" cy="253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rgbClr val="202020"/>
                </a:solidFill>
                <a:latin typeface="Calibri"/>
                <a:ea typeface="Calibri"/>
                <a:cs typeface="Calibri"/>
                <a:sym typeface="Calibri"/>
              </a:rPr>
              <a:t>©All rights reserved to John Bryce Training LTD from Matrix group</a:t>
            </a:r>
            <a:endParaRPr sz="1050">
              <a:solidFill>
                <a:srgbClr val="202020"/>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 name="Shape 59"/>
        <p:cNvGrpSpPr/>
        <p:nvPr/>
      </p:nvGrpSpPr>
      <p:grpSpPr>
        <a:xfrm>
          <a:off x="0" y="0"/>
          <a:ext cx="0" cy="0"/>
          <a:chOff x="0" y="0"/>
          <a:chExt cx="0" cy="0"/>
        </a:xfrm>
      </p:grpSpPr>
      <p:sp>
        <p:nvSpPr>
          <p:cNvPr id="60" name="Google Shape;60;p11"/>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61" name="Google Shape;61;p11"/>
          <p:cNvSpPr/>
          <p:nvPr/>
        </p:nvSpPr>
        <p:spPr>
          <a:xfrm>
            <a:off x="0" y="6524626"/>
            <a:ext cx="9144000" cy="3333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FFFFFF"/>
              </a:buClr>
              <a:buSzPts val="1050"/>
              <a:buFont typeface="Arial"/>
              <a:buNone/>
            </a:pPr>
            <a:r>
              <a:t/>
            </a:r>
            <a:endParaRPr b="0" i="0" sz="1050" u="none" cap="none" strike="noStrike">
              <a:solidFill>
                <a:srgbClr val="FFFFFF"/>
              </a:solidFill>
              <a:latin typeface="Arial"/>
              <a:ea typeface="Arial"/>
              <a:cs typeface="Arial"/>
              <a:sym typeface="Arial"/>
            </a:endParaRPr>
          </a:p>
        </p:txBody>
      </p:sp>
      <p:sp>
        <p:nvSpPr>
          <p:cNvPr id="62" name="Google Shape;62;p11"/>
          <p:cNvSpPr txBox="1"/>
          <p:nvPr/>
        </p:nvSpPr>
        <p:spPr>
          <a:xfrm>
            <a:off x="2906714" y="6597649"/>
            <a:ext cx="3330600" cy="2463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404040"/>
              </a:buClr>
              <a:buSzPts val="6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1"/>
          <p:cNvSpPr txBox="1"/>
          <p:nvPr/>
        </p:nvSpPr>
        <p:spPr>
          <a:xfrm>
            <a:off x="-84138" y="6519863"/>
            <a:ext cx="619200" cy="3384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606060"/>
              </a:buClr>
              <a:buSzPts val="1050"/>
              <a:buFont typeface="Arial"/>
              <a:buNone/>
            </a:pPr>
            <a:fld id="{00000000-1234-1234-1234-123412341234}" type="slidenum">
              <a:rPr b="0" i="0" lang="en-US" sz="1050" u="none" cap="none" strike="noStrike">
                <a:solidFill>
                  <a:srgbClr val="606060"/>
                </a:solidFill>
                <a:latin typeface="Arial"/>
                <a:ea typeface="Arial"/>
                <a:cs typeface="Arial"/>
                <a:sym typeface="Arial"/>
              </a:rPr>
              <a:t>‹#›</a:t>
            </a:fld>
            <a:endParaRPr b="0" i="0" sz="1050" u="none" cap="none" strike="noStrike">
              <a:solidFill>
                <a:srgbClr val="60606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TOC">
    <p:spTree>
      <p:nvGrpSpPr>
        <p:cNvPr id="23" name="Shape 23"/>
        <p:cNvGrpSpPr/>
        <p:nvPr/>
      </p:nvGrpSpPr>
      <p:grpSpPr>
        <a:xfrm>
          <a:off x="0" y="0"/>
          <a:ext cx="0" cy="0"/>
          <a:chOff x="0" y="0"/>
          <a:chExt cx="0" cy="0"/>
        </a:xfrm>
      </p:grpSpPr>
      <p:sp>
        <p:nvSpPr>
          <p:cNvPr id="24" name="Google Shape;24;p3"/>
          <p:cNvSpPr txBox="1"/>
          <p:nvPr>
            <p:ph idx="1" type="body"/>
          </p:nvPr>
        </p:nvSpPr>
        <p:spPr>
          <a:xfrm>
            <a:off x="628650" y="1312255"/>
            <a:ext cx="7886700" cy="4351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595959"/>
              </a:buClr>
              <a:buSzPts val="2000"/>
              <a:buFont typeface="Arial"/>
              <a:buNone/>
              <a:defRPr b="0" i="0" sz="2000" u="none" cap="none" strike="noStrike">
                <a:solidFill>
                  <a:srgbClr val="595959"/>
                </a:solidFill>
                <a:latin typeface="Calibri"/>
                <a:ea typeface="Calibri"/>
                <a:cs typeface="Calibri"/>
                <a:sym typeface="Calibri"/>
              </a:defRPr>
            </a:lvl1pPr>
            <a:lvl2pPr indent="-355600" lvl="1" marL="914400" marR="0" rtl="0" algn="l">
              <a:lnSpc>
                <a:spcPct val="90000"/>
              </a:lnSpc>
              <a:spcBef>
                <a:spcPts val="500"/>
              </a:spcBef>
              <a:spcAft>
                <a:spcPts val="0"/>
              </a:spcAft>
              <a:buClr>
                <a:srgbClr val="D32027"/>
              </a:buClr>
              <a:buSzPts val="2000"/>
              <a:buFont typeface="Calibri"/>
              <a:buAutoNum type="arabicPeriod"/>
              <a:defRPr b="0" i="0" sz="2000" u="none" cap="none" strike="noStrike">
                <a:solidFill>
                  <a:srgbClr val="595959"/>
                </a:solidFill>
                <a:latin typeface="Calibri"/>
                <a:ea typeface="Calibri"/>
                <a:cs typeface="Calibri"/>
                <a:sym typeface="Calibri"/>
              </a:defRPr>
            </a:lvl2pPr>
            <a:lvl3pPr indent="-228600" lvl="2" marL="1371600" marR="0" rtl="0" algn="l">
              <a:lnSpc>
                <a:spcPct val="90000"/>
              </a:lnSpc>
              <a:spcBef>
                <a:spcPts val="500"/>
              </a:spcBef>
              <a:spcAft>
                <a:spcPts val="0"/>
              </a:spcAft>
              <a:buClr>
                <a:srgbClr val="595959"/>
              </a:buClr>
              <a:buSzPts val="1800"/>
              <a:buFont typeface="Arial"/>
              <a:buNone/>
              <a:defRPr b="0" i="0" sz="1800" u="none" cap="none" strike="noStrike">
                <a:solidFill>
                  <a:srgbClr val="595959"/>
                </a:solidFill>
                <a:latin typeface="Calibri"/>
                <a:ea typeface="Calibri"/>
                <a:cs typeface="Calibri"/>
                <a:sym typeface="Calibri"/>
              </a:defRPr>
            </a:lvl3pPr>
            <a:lvl4pPr indent="-228600" lvl="3" marL="1828800" marR="0" rtl="0" algn="l">
              <a:lnSpc>
                <a:spcPct val="90000"/>
              </a:lnSpc>
              <a:spcBef>
                <a:spcPts val="500"/>
              </a:spcBef>
              <a:spcAft>
                <a:spcPts val="0"/>
              </a:spcAft>
              <a:buClr>
                <a:srgbClr val="595959"/>
              </a:buClr>
              <a:buSzPts val="1800"/>
              <a:buFont typeface="Arial"/>
              <a:buNone/>
              <a:defRPr b="0" i="0" sz="1800" u="none" cap="none" strike="noStrike">
                <a:solidFill>
                  <a:srgbClr val="595959"/>
                </a:solidFill>
                <a:latin typeface="Calibri"/>
                <a:ea typeface="Calibri"/>
                <a:cs typeface="Calibri"/>
                <a:sym typeface="Calibri"/>
              </a:defRPr>
            </a:lvl4pPr>
            <a:lvl5pPr indent="-228600" lvl="4" marL="2286000" marR="0" rtl="0" algn="l">
              <a:lnSpc>
                <a:spcPct val="90000"/>
              </a:lnSpc>
              <a:spcBef>
                <a:spcPts val="500"/>
              </a:spcBef>
              <a:spcAft>
                <a:spcPts val="0"/>
              </a:spcAft>
              <a:buClr>
                <a:srgbClr val="595959"/>
              </a:buClr>
              <a:buSzPts val="1800"/>
              <a:buFont typeface="Arial"/>
              <a:buNone/>
              <a:defRPr b="0" i="0" sz="1800" u="none" cap="none" strike="noStrike">
                <a:solidFill>
                  <a:srgbClr val="595959"/>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lvl1pPr indent="0" lvl="0" marL="0" algn="l">
              <a:spcBef>
                <a:spcPts val="0"/>
              </a:spcBef>
              <a:spcAft>
                <a:spcPts val="0"/>
              </a:spcAft>
              <a:buNone/>
              <a:defRPr sz="1400">
                <a:solidFill>
                  <a:schemeClr val="lt1"/>
                </a:solidFill>
                <a:latin typeface="Calibri"/>
                <a:ea typeface="Calibri"/>
                <a:cs typeface="Calibri"/>
                <a:sym typeface="Calibri"/>
              </a:defRPr>
            </a:lvl1pPr>
            <a:lvl2pPr indent="0" lvl="1" marL="0" algn="l">
              <a:spcBef>
                <a:spcPts val="0"/>
              </a:spcBef>
              <a:spcAft>
                <a:spcPts val="0"/>
              </a:spcAft>
              <a:buNone/>
              <a:defRPr sz="1400">
                <a:solidFill>
                  <a:schemeClr val="lt1"/>
                </a:solidFill>
                <a:latin typeface="Calibri"/>
                <a:ea typeface="Calibri"/>
                <a:cs typeface="Calibri"/>
                <a:sym typeface="Calibri"/>
              </a:defRPr>
            </a:lvl2pPr>
            <a:lvl3pPr indent="0" lvl="2" marL="0" algn="l">
              <a:spcBef>
                <a:spcPts val="0"/>
              </a:spcBef>
              <a:spcAft>
                <a:spcPts val="0"/>
              </a:spcAft>
              <a:buNone/>
              <a:defRPr sz="1400">
                <a:solidFill>
                  <a:schemeClr val="lt1"/>
                </a:solidFill>
                <a:latin typeface="Calibri"/>
                <a:ea typeface="Calibri"/>
                <a:cs typeface="Calibri"/>
                <a:sym typeface="Calibri"/>
              </a:defRPr>
            </a:lvl3pPr>
            <a:lvl4pPr indent="0" lvl="3" marL="0" algn="l">
              <a:spcBef>
                <a:spcPts val="0"/>
              </a:spcBef>
              <a:spcAft>
                <a:spcPts val="0"/>
              </a:spcAft>
              <a:buNone/>
              <a:defRPr sz="1400">
                <a:solidFill>
                  <a:schemeClr val="lt1"/>
                </a:solidFill>
                <a:latin typeface="Calibri"/>
                <a:ea typeface="Calibri"/>
                <a:cs typeface="Calibri"/>
                <a:sym typeface="Calibri"/>
              </a:defRPr>
            </a:lvl4pPr>
            <a:lvl5pPr indent="0" lvl="4" marL="0" algn="l">
              <a:spcBef>
                <a:spcPts val="0"/>
              </a:spcBef>
              <a:spcAft>
                <a:spcPts val="0"/>
              </a:spcAft>
              <a:buNone/>
              <a:defRPr sz="1400">
                <a:solidFill>
                  <a:schemeClr val="lt1"/>
                </a:solidFill>
                <a:latin typeface="Calibri"/>
                <a:ea typeface="Calibri"/>
                <a:cs typeface="Calibri"/>
                <a:sym typeface="Calibri"/>
              </a:defRPr>
            </a:lvl5pPr>
            <a:lvl6pPr indent="0" lvl="5" marL="0" algn="l">
              <a:spcBef>
                <a:spcPts val="0"/>
              </a:spcBef>
              <a:spcAft>
                <a:spcPts val="0"/>
              </a:spcAft>
              <a:buNone/>
              <a:defRPr sz="1400">
                <a:solidFill>
                  <a:schemeClr val="lt1"/>
                </a:solidFill>
                <a:latin typeface="Calibri"/>
                <a:ea typeface="Calibri"/>
                <a:cs typeface="Calibri"/>
                <a:sym typeface="Calibri"/>
              </a:defRPr>
            </a:lvl6pPr>
            <a:lvl7pPr indent="0" lvl="6" marL="0" algn="l">
              <a:spcBef>
                <a:spcPts val="0"/>
              </a:spcBef>
              <a:spcAft>
                <a:spcPts val="0"/>
              </a:spcAft>
              <a:buNone/>
              <a:defRPr sz="1400">
                <a:solidFill>
                  <a:schemeClr val="lt1"/>
                </a:solidFill>
                <a:latin typeface="Calibri"/>
                <a:ea typeface="Calibri"/>
                <a:cs typeface="Calibri"/>
                <a:sym typeface="Calibri"/>
              </a:defRPr>
            </a:lvl7pPr>
            <a:lvl8pPr indent="0" lvl="7" marL="0" algn="l">
              <a:spcBef>
                <a:spcPts val="0"/>
              </a:spcBef>
              <a:spcAft>
                <a:spcPts val="0"/>
              </a:spcAft>
              <a:buNone/>
              <a:defRPr sz="1400">
                <a:solidFill>
                  <a:schemeClr val="lt1"/>
                </a:solidFill>
                <a:latin typeface="Calibri"/>
                <a:ea typeface="Calibri"/>
                <a:cs typeface="Calibri"/>
                <a:sym typeface="Calibri"/>
              </a:defRPr>
            </a:lvl8pPr>
            <a:lvl9pPr indent="0" lvl="8" marL="0" algn="l">
              <a:spcBef>
                <a:spcPts val="0"/>
              </a:spcBef>
              <a:spcAft>
                <a:spcPts val="0"/>
              </a:spcAft>
              <a:buNone/>
              <a:defRPr sz="1400">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26" name="Google Shape;26;p3"/>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D3202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7" name="Shape 27"/>
        <p:cNvGrpSpPr/>
        <p:nvPr/>
      </p:nvGrpSpPr>
      <p:grpSpPr>
        <a:xfrm>
          <a:off x="0" y="0"/>
          <a:ext cx="0" cy="0"/>
          <a:chOff x="0" y="0"/>
          <a:chExt cx="0" cy="0"/>
        </a:xfrm>
      </p:grpSpPr>
      <p:sp>
        <p:nvSpPr>
          <p:cNvPr id="28" name="Google Shape;28;p4"/>
          <p:cNvSpPr txBox="1"/>
          <p:nvPr>
            <p:ph idx="1" type="body"/>
          </p:nvPr>
        </p:nvSpPr>
        <p:spPr>
          <a:xfrm>
            <a:off x="628650" y="1312255"/>
            <a:ext cx="7886700" cy="4351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595959"/>
              </a:buClr>
              <a:buSzPts val="2400"/>
              <a:buFont typeface="Arial"/>
              <a:buNone/>
              <a:defRPr b="0" i="0" sz="2400" u="none" cap="none" strike="noStrike">
                <a:solidFill>
                  <a:srgbClr val="595959"/>
                </a:solidFill>
                <a:latin typeface="Calibri"/>
                <a:ea typeface="Calibri"/>
                <a:cs typeface="Calibri"/>
                <a:sym typeface="Calibri"/>
              </a:defRPr>
            </a:lvl1pPr>
            <a:lvl2pPr indent="-342900" lvl="1" marL="914400" marR="0" rtl="0" algn="l">
              <a:lnSpc>
                <a:spcPct val="90000"/>
              </a:lnSpc>
              <a:spcBef>
                <a:spcPts val="500"/>
              </a:spcBef>
              <a:spcAft>
                <a:spcPts val="0"/>
              </a:spcAft>
              <a:buClr>
                <a:srgbClr val="595959"/>
              </a:buClr>
              <a:buSzPts val="1800"/>
              <a:buFont typeface="Arial"/>
              <a:buChar char="•"/>
              <a:defRPr b="0" i="0" sz="1800" u="none" cap="none" strike="noStrike">
                <a:solidFill>
                  <a:srgbClr val="595959"/>
                </a:solidFill>
                <a:latin typeface="Calibri"/>
                <a:ea typeface="Calibri"/>
                <a:cs typeface="Calibri"/>
                <a:sym typeface="Calibri"/>
              </a:defRPr>
            </a:lvl2pPr>
            <a:lvl3pPr indent="-355600" lvl="2" marL="1371600" marR="0" rtl="0" algn="l">
              <a:lnSpc>
                <a:spcPct val="90000"/>
              </a:lnSpc>
              <a:spcBef>
                <a:spcPts val="500"/>
              </a:spcBef>
              <a:spcAft>
                <a:spcPts val="0"/>
              </a:spcAft>
              <a:buClr>
                <a:srgbClr val="595959"/>
              </a:buClr>
              <a:buSzPts val="2000"/>
              <a:buFont typeface="Arial"/>
              <a:buChar char="•"/>
              <a:defRPr b="0" i="0" sz="2000" u="none" cap="none" strike="noStrike">
                <a:solidFill>
                  <a:srgbClr val="595959"/>
                </a:solidFill>
                <a:latin typeface="Calibri"/>
                <a:ea typeface="Calibri"/>
                <a:cs typeface="Calibri"/>
                <a:sym typeface="Calibri"/>
              </a:defRPr>
            </a:lvl3pPr>
            <a:lvl4pPr indent="-342900" lvl="3" marL="1828800" marR="0" rtl="0" algn="l">
              <a:lnSpc>
                <a:spcPct val="90000"/>
              </a:lnSpc>
              <a:spcBef>
                <a:spcPts val="500"/>
              </a:spcBef>
              <a:spcAft>
                <a:spcPts val="0"/>
              </a:spcAft>
              <a:buClr>
                <a:srgbClr val="595959"/>
              </a:buClr>
              <a:buSzPts val="1800"/>
              <a:buFont typeface="Arial"/>
              <a:buChar char="•"/>
              <a:defRPr b="0" i="0" sz="1800" u="none" cap="none" strike="noStrike">
                <a:solidFill>
                  <a:srgbClr val="595959"/>
                </a:solidFill>
                <a:latin typeface="Calibri"/>
                <a:ea typeface="Calibri"/>
                <a:cs typeface="Calibri"/>
                <a:sym typeface="Calibri"/>
              </a:defRPr>
            </a:lvl4pPr>
            <a:lvl5pPr indent="-342900" lvl="4" marL="2286000" marR="0" rtl="0" algn="l">
              <a:lnSpc>
                <a:spcPct val="90000"/>
              </a:lnSpc>
              <a:spcBef>
                <a:spcPts val="500"/>
              </a:spcBef>
              <a:spcAft>
                <a:spcPts val="0"/>
              </a:spcAft>
              <a:buClr>
                <a:srgbClr val="595959"/>
              </a:buClr>
              <a:buSzPts val="1800"/>
              <a:buFont typeface="Arial"/>
              <a:buChar char="•"/>
              <a:defRPr b="0" i="0" sz="1800" u="none" cap="none" strike="noStrike">
                <a:solidFill>
                  <a:srgbClr val="595959"/>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lvl1pPr indent="0" lvl="0" marL="0" algn="l">
              <a:spcBef>
                <a:spcPts val="0"/>
              </a:spcBef>
              <a:spcAft>
                <a:spcPts val="0"/>
              </a:spcAft>
              <a:buNone/>
              <a:defRPr sz="1400">
                <a:solidFill>
                  <a:schemeClr val="lt1"/>
                </a:solidFill>
                <a:latin typeface="Calibri"/>
                <a:ea typeface="Calibri"/>
                <a:cs typeface="Calibri"/>
                <a:sym typeface="Calibri"/>
              </a:defRPr>
            </a:lvl1pPr>
            <a:lvl2pPr indent="0" lvl="1" marL="0" algn="l">
              <a:spcBef>
                <a:spcPts val="0"/>
              </a:spcBef>
              <a:spcAft>
                <a:spcPts val="0"/>
              </a:spcAft>
              <a:buNone/>
              <a:defRPr sz="1400">
                <a:solidFill>
                  <a:schemeClr val="lt1"/>
                </a:solidFill>
                <a:latin typeface="Calibri"/>
                <a:ea typeface="Calibri"/>
                <a:cs typeface="Calibri"/>
                <a:sym typeface="Calibri"/>
              </a:defRPr>
            </a:lvl2pPr>
            <a:lvl3pPr indent="0" lvl="2" marL="0" algn="l">
              <a:spcBef>
                <a:spcPts val="0"/>
              </a:spcBef>
              <a:spcAft>
                <a:spcPts val="0"/>
              </a:spcAft>
              <a:buNone/>
              <a:defRPr sz="1400">
                <a:solidFill>
                  <a:schemeClr val="lt1"/>
                </a:solidFill>
                <a:latin typeface="Calibri"/>
                <a:ea typeface="Calibri"/>
                <a:cs typeface="Calibri"/>
                <a:sym typeface="Calibri"/>
              </a:defRPr>
            </a:lvl3pPr>
            <a:lvl4pPr indent="0" lvl="3" marL="0" algn="l">
              <a:spcBef>
                <a:spcPts val="0"/>
              </a:spcBef>
              <a:spcAft>
                <a:spcPts val="0"/>
              </a:spcAft>
              <a:buNone/>
              <a:defRPr sz="1400">
                <a:solidFill>
                  <a:schemeClr val="lt1"/>
                </a:solidFill>
                <a:latin typeface="Calibri"/>
                <a:ea typeface="Calibri"/>
                <a:cs typeface="Calibri"/>
                <a:sym typeface="Calibri"/>
              </a:defRPr>
            </a:lvl4pPr>
            <a:lvl5pPr indent="0" lvl="4" marL="0" algn="l">
              <a:spcBef>
                <a:spcPts val="0"/>
              </a:spcBef>
              <a:spcAft>
                <a:spcPts val="0"/>
              </a:spcAft>
              <a:buNone/>
              <a:defRPr sz="1400">
                <a:solidFill>
                  <a:schemeClr val="lt1"/>
                </a:solidFill>
                <a:latin typeface="Calibri"/>
                <a:ea typeface="Calibri"/>
                <a:cs typeface="Calibri"/>
                <a:sym typeface="Calibri"/>
              </a:defRPr>
            </a:lvl5pPr>
            <a:lvl6pPr indent="0" lvl="5" marL="0" algn="l">
              <a:spcBef>
                <a:spcPts val="0"/>
              </a:spcBef>
              <a:spcAft>
                <a:spcPts val="0"/>
              </a:spcAft>
              <a:buNone/>
              <a:defRPr sz="1400">
                <a:solidFill>
                  <a:schemeClr val="lt1"/>
                </a:solidFill>
                <a:latin typeface="Calibri"/>
                <a:ea typeface="Calibri"/>
                <a:cs typeface="Calibri"/>
                <a:sym typeface="Calibri"/>
              </a:defRPr>
            </a:lvl6pPr>
            <a:lvl7pPr indent="0" lvl="6" marL="0" algn="l">
              <a:spcBef>
                <a:spcPts val="0"/>
              </a:spcBef>
              <a:spcAft>
                <a:spcPts val="0"/>
              </a:spcAft>
              <a:buNone/>
              <a:defRPr sz="1400">
                <a:solidFill>
                  <a:schemeClr val="lt1"/>
                </a:solidFill>
                <a:latin typeface="Calibri"/>
                <a:ea typeface="Calibri"/>
                <a:cs typeface="Calibri"/>
                <a:sym typeface="Calibri"/>
              </a:defRPr>
            </a:lvl7pPr>
            <a:lvl8pPr indent="0" lvl="7" marL="0" algn="l">
              <a:spcBef>
                <a:spcPts val="0"/>
              </a:spcBef>
              <a:spcAft>
                <a:spcPts val="0"/>
              </a:spcAft>
              <a:buNone/>
              <a:defRPr sz="1400">
                <a:solidFill>
                  <a:schemeClr val="lt1"/>
                </a:solidFill>
                <a:latin typeface="Calibri"/>
                <a:ea typeface="Calibri"/>
                <a:cs typeface="Calibri"/>
                <a:sym typeface="Calibri"/>
              </a:defRPr>
            </a:lvl8pPr>
            <a:lvl9pPr indent="0" lvl="8" marL="0" algn="l">
              <a:spcBef>
                <a:spcPts val="0"/>
              </a:spcBef>
              <a:spcAft>
                <a:spcPts val="0"/>
              </a:spcAft>
              <a:buNone/>
              <a:defRPr sz="1400">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30" name="Google Shape;30;p4"/>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D3202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1" name="Shape 31"/>
        <p:cNvGrpSpPr/>
        <p:nvPr/>
      </p:nvGrpSpPr>
      <p:grpSpPr>
        <a:xfrm>
          <a:off x="0" y="0"/>
          <a:ext cx="0" cy="0"/>
          <a:chOff x="0" y="0"/>
          <a:chExt cx="0" cy="0"/>
        </a:xfrm>
      </p:grpSpPr>
      <p:pic>
        <p:nvPicPr>
          <p:cNvPr id="32" name="Google Shape;32;p5"/>
          <p:cNvPicPr preferRelativeResize="0"/>
          <p:nvPr/>
        </p:nvPicPr>
        <p:blipFill rotWithShape="1">
          <a:blip r:embed="rId2">
            <a:alphaModFix/>
          </a:blip>
          <a:srcRect b="0" l="0" r="0" t="0"/>
          <a:stretch/>
        </p:blipFill>
        <p:spPr>
          <a:xfrm>
            <a:off x="0" y="2346534"/>
            <a:ext cx="8305798" cy="945609"/>
          </a:xfrm>
          <a:prstGeom prst="rect">
            <a:avLst/>
          </a:prstGeom>
          <a:noFill/>
          <a:ln>
            <a:noFill/>
          </a:ln>
        </p:spPr>
      </p:pic>
      <p:sp>
        <p:nvSpPr>
          <p:cNvPr id="33" name="Google Shape;33;p5"/>
          <p:cNvSpPr txBox="1"/>
          <p:nvPr>
            <p:ph type="title"/>
          </p:nvPr>
        </p:nvSpPr>
        <p:spPr>
          <a:xfrm>
            <a:off x="2304082" y="2377075"/>
            <a:ext cx="823800" cy="7287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D32027"/>
              </a:buClr>
              <a:buSzPts val="6000"/>
              <a:buFont typeface="Calibri"/>
              <a:buNone/>
              <a:defRPr sz="6000">
                <a:solidFill>
                  <a:srgbClr val="D3202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2304082" y="3224213"/>
            <a:ext cx="5907300" cy="150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D32027"/>
              </a:buClr>
              <a:buSzPts val="3600"/>
              <a:buFont typeface="Arial"/>
              <a:buNone/>
              <a:defRPr b="1" i="0" sz="3600" u="none" cap="none" strike="noStrike">
                <a:solidFill>
                  <a:srgbClr val="D32027"/>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5" name="Google Shape;35;p5"/>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lvl1pPr indent="0" lvl="0" marL="0" algn="l">
              <a:spcBef>
                <a:spcPts val="0"/>
              </a:spcBef>
              <a:spcAft>
                <a:spcPts val="0"/>
              </a:spcAft>
              <a:buNone/>
              <a:defRPr sz="1400">
                <a:solidFill>
                  <a:schemeClr val="lt1"/>
                </a:solidFill>
                <a:latin typeface="Calibri"/>
                <a:ea typeface="Calibri"/>
                <a:cs typeface="Calibri"/>
                <a:sym typeface="Calibri"/>
              </a:defRPr>
            </a:lvl1pPr>
            <a:lvl2pPr indent="0" lvl="1" marL="0" algn="l">
              <a:spcBef>
                <a:spcPts val="0"/>
              </a:spcBef>
              <a:spcAft>
                <a:spcPts val="0"/>
              </a:spcAft>
              <a:buNone/>
              <a:defRPr sz="1400">
                <a:solidFill>
                  <a:schemeClr val="lt1"/>
                </a:solidFill>
                <a:latin typeface="Calibri"/>
                <a:ea typeface="Calibri"/>
                <a:cs typeface="Calibri"/>
                <a:sym typeface="Calibri"/>
              </a:defRPr>
            </a:lvl2pPr>
            <a:lvl3pPr indent="0" lvl="2" marL="0" algn="l">
              <a:spcBef>
                <a:spcPts val="0"/>
              </a:spcBef>
              <a:spcAft>
                <a:spcPts val="0"/>
              </a:spcAft>
              <a:buNone/>
              <a:defRPr sz="1400">
                <a:solidFill>
                  <a:schemeClr val="lt1"/>
                </a:solidFill>
                <a:latin typeface="Calibri"/>
                <a:ea typeface="Calibri"/>
                <a:cs typeface="Calibri"/>
                <a:sym typeface="Calibri"/>
              </a:defRPr>
            </a:lvl3pPr>
            <a:lvl4pPr indent="0" lvl="3" marL="0" algn="l">
              <a:spcBef>
                <a:spcPts val="0"/>
              </a:spcBef>
              <a:spcAft>
                <a:spcPts val="0"/>
              </a:spcAft>
              <a:buNone/>
              <a:defRPr sz="1400">
                <a:solidFill>
                  <a:schemeClr val="lt1"/>
                </a:solidFill>
                <a:latin typeface="Calibri"/>
                <a:ea typeface="Calibri"/>
                <a:cs typeface="Calibri"/>
                <a:sym typeface="Calibri"/>
              </a:defRPr>
            </a:lvl4pPr>
            <a:lvl5pPr indent="0" lvl="4" marL="0" algn="l">
              <a:spcBef>
                <a:spcPts val="0"/>
              </a:spcBef>
              <a:spcAft>
                <a:spcPts val="0"/>
              </a:spcAft>
              <a:buNone/>
              <a:defRPr sz="1400">
                <a:solidFill>
                  <a:schemeClr val="lt1"/>
                </a:solidFill>
                <a:latin typeface="Calibri"/>
                <a:ea typeface="Calibri"/>
                <a:cs typeface="Calibri"/>
                <a:sym typeface="Calibri"/>
              </a:defRPr>
            </a:lvl5pPr>
            <a:lvl6pPr indent="0" lvl="5" marL="0" algn="l">
              <a:spcBef>
                <a:spcPts val="0"/>
              </a:spcBef>
              <a:spcAft>
                <a:spcPts val="0"/>
              </a:spcAft>
              <a:buNone/>
              <a:defRPr sz="1400">
                <a:solidFill>
                  <a:schemeClr val="lt1"/>
                </a:solidFill>
                <a:latin typeface="Calibri"/>
                <a:ea typeface="Calibri"/>
                <a:cs typeface="Calibri"/>
                <a:sym typeface="Calibri"/>
              </a:defRPr>
            </a:lvl6pPr>
            <a:lvl7pPr indent="0" lvl="6" marL="0" algn="l">
              <a:spcBef>
                <a:spcPts val="0"/>
              </a:spcBef>
              <a:spcAft>
                <a:spcPts val="0"/>
              </a:spcAft>
              <a:buNone/>
              <a:defRPr sz="1400">
                <a:solidFill>
                  <a:schemeClr val="lt1"/>
                </a:solidFill>
                <a:latin typeface="Calibri"/>
                <a:ea typeface="Calibri"/>
                <a:cs typeface="Calibri"/>
                <a:sym typeface="Calibri"/>
              </a:defRPr>
            </a:lvl7pPr>
            <a:lvl8pPr indent="0" lvl="7" marL="0" algn="l">
              <a:spcBef>
                <a:spcPts val="0"/>
              </a:spcBef>
              <a:spcAft>
                <a:spcPts val="0"/>
              </a:spcAft>
              <a:buNone/>
              <a:defRPr sz="1400">
                <a:solidFill>
                  <a:schemeClr val="lt1"/>
                </a:solidFill>
                <a:latin typeface="Calibri"/>
                <a:ea typeface="Calibri"/>
                <a:cs typeface="Calibri"/>
                <a:sym typeface="Calibri"/>
              </a:defRPr>
            </a:lvl8pPr>
            <a:lvl9pPr indent="0" lvl="8" marL="0" algn="l">
              <a:spcBef>
                <a:spcPts val="0"/>
              </a:spcBef>
              <a:spcAft>
                <a:spcPts val="0"/>
              </a:spcAft>
              <a:buNone/>
              <a:defRPr sz="1400">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36" name="Google Shape;36;p5"/>
          <p:cNvPicPr preferRelativeResize="0"/>
          <p:nvPr/>
        </p:nvPicPr>
        <p:blipFill rotWithShape="1">
          <a:blip r:embed="rId3">
            <a:alphaModFix/>
          </a:blip>
          <a:srcRect b="0" l="0" r="0" t="0"/>
          <a:stretch/>
        </p:blipFill>
        <p:spPr>
          <a:xfrm>
            <a:off x="0" y="0"/>
            <a:ext cx="9144003" cy="5460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7" name="Shape 37"/>
        <p:cNvGrpSpPr/>
        <p:nvPr/>
      </p:nvGrpSpPr>
      <p:grpSpPr>
        <a:xfrm>
          <a:off x="0" y="0"/>
          <a:ext cx="0" cy="0"/>
          <a:chOff x="0" y="0"/>
          <a:chExt cx="0" cy="0"/>
        </a:xfrm>
      </p:grpSpPr>
      <p:sp>
        <p:nvSpPr>
          <p:cNvPr id="38" name="Google Shape;38;p6"/>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D3202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0" name="Shape 40"/>
        <p:cNvGrpSpPr/>
        <p:nvPr/>
      </p:nvGrpSpPr>
      <p:grpSpPr>
        <a:xfrm>
          <a:off x="0" y="0"/>
          <a:ext cx="0" cy="0"/>
          <a:chOff x="0" y="0"/>
          <a:chExt cx="0" cy="0"/>
        </a:xfrm>
      </p:grpSpPr>
      <p:pic>
        <p:nvPicPr>
          <p:cNvPr id="41" name="Google Shape;41;p7"/>
          <p:cNvPicPr preferRelativeResize="0"/>
          <p:nvPr/>
        </p:nvPicPr>
        <p:blipFill rotWithShape="1">
          <a:blip r:embed="rId2">
            <a:alphaModFix/>
          </a:blip>
          <a:srcRect b="8889" l="0" r="0" t="0"/>
          <a:stretch/>
        </p:blipFill>
        <p:spPr>
          <a:xfrm>
            <a:off x="8124" y="0"/>
            <a:ext cx="9127751" cy="6248400"/>
          </a:xfrm>
          <a:prstGeom prst="rect">
            <a:avLst/>
          </a:prstGeom>
          <a:noFill/>
          <a:ln>
            <a:noFill/>
          </a:ln>
        </p:spPr>
      </p:pic>
      <p:sp>
        <p:nvSpPr>
          <p:cNvPr id="42" name="Google Shape;42;p7"/>
          <p:cNvSpPr txBox="1"/>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lt1"/>
                </a:solidFill>
                <a:latin typeface="Calibri"/>
                <a:ea typeface="Calibri"/>
                <a:cs typeface="Calibri"/>
                <a:sym typeface="Calibri"/>
              </a:rPr>
              <a:t>‹#›</a:t>
            </a:fld>
            <a:endParaRPr sz="1400">
              <a:solidFill>
                <a:schemeClr val="lt1"/>
              </a:solidFill>
              <a:latin typeface="Calibri"/>
              <a:ea typeface="Calibri"/>
              <a:cs typeface="Calibri"/>
              <a:sym typeface="Calibri"/>
            </a:endParaRPr>
          </a:p>
        </p:txBody>
      </p:sp>
      <p:pic>
        <p:nvPicPr>
          <p:cNvPr id="43" name="Google Shape;43;p7"/>
          <p:cNvPicPr preferRelativeResize="0"/>
          <p:nvPr/>
        </p:nvPicPr>
        <p:blipFill rotWithShape="1">
          <a:blip r:embed="rId3">
            <a:alphaModFix/>
          </a:blip>
          <a:srcRect b="0" l="0" r="0" t="0"/>
          <a:stretch/>
        </p:blipFill>
        <p:spPr>
          <a:xfrm>
            <a:off x="7772400" y="6257531"/>
            <a:ext cx="1141064" cy="480150"/>
          </a:xfrm>
          <a:prstGeom prst="rect">
            <a:avLst/>
          </a:prstGeom>
          <a:noFill/>
          <a:ln>
            <a:noFill/>
          </a:ln>
        </p:spPr>
      </p:pic>
      <p:sp>
        <p:nvSpPr>
          <p:cNvPr id="44" name="Google Shape;44;p7"/>
          <p:cNvSpPr txBox="1"/>
          <p:nvPr>
            <p:ph type="title"/>
          </p:nvPr>
        </p:nvSpPr>
        <p:spPr>
          <a:xfrm>
            <a:off x="4376722" y="2622156"/>
            <a:ext cx="4175100" cy="914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2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8"/>
          <p:cNvSpPr txBox="1"/>
          <p:nvPr>
            <p:ph idx="12" type="sldNum"/>
          </p:nvPr>
        </p:nvSpPr>
        <p:spPr>
          <a:xfrm>
            <a:off x="-16476" y="6594390"/>
            <a:ext cx="628500" cy="365100"/>
          </a:xfrm>
          <a:prstGeom prst="rect">
            <a:avLst/>
          </a:prstGeom>
          <a:noFill/>
          <a:ln>
            <a:noFill/>
          </a:ln>
        </p:spPr>
        <p:txBody>
          <a:bodyPr anchorCtr="0" anchor="t" bIns="45700" lIns="45700"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
        <p:nvSpPr>
          <p:cNvPr id="47" name="Google Shape;47;p8"/>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D3202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type="obj">
  <p:cSld name="OBJECT">
    <p:spTree>
      <p:nvGrpSpPr>
        <p:cNvPr id="48" name="Shape 48"/>
        <p:cNvGrpSpPr/>
        <p:nvPr/>
      </p:nvGrpSpPr>
      <p:grpSpPr>
        <a:xfrm>
          <a:off x="0" y="0"/>
          <a:ext cx="0" cy="0"/>
          <a:chOff x="0" y="0"/>
          <a:chExt cx="0" cy="0"/>
        </a:xfrm>
      </p:grpSpPr>
      <p:sp>
        <p:nvSpPr>
          <p:cNvPr id="49" name="Google Shape;49;p9"/>
          <p:cNvSpPr/>
          <p:nvPr/>
        </p:nvSpPr>
        <p:spPr>
          <a:xfrm>
            <a:off x="0" y="6524626"/>
            <a:ext cx="9144000" cy="3333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50" name="Google Shape;50;p9"/>
          <p:cNvSpPr txBox="1"/>
          <p:nvPr/>
        </p:nvSpPr>
        <p:spPr>
          <a:xfrm>
            <a:off x="2906714" y="6597649"/>
            <a:ext cx="3330600" cy="2463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404040"/>
              </a:buClr>
              <a:buSzPts val="600"/>
              <a:buFont typeface="Arial"/>
              <a:buNone/>
            </a:pPr>
            <a:r>
              <a:rPr b="0" i="0" lang="en-US" sz="600" u="none" cap="none" strike="noStrike">
                <a:solidFill>
                  <a:srgbClr val="404040"/>
                </a:solidFill>
                <a:latin typeface="Arial"/>
                <a:ea typeface="Arial"/>
                <a:cs typeface="Arial"/>
                <a:sym typeface="Arial"/>
              </a:rPr>
              <a:t>© All rights reserved to John Bryce Training LTD from Matrix group</a:t>
            </a:r>
            <a:endParaRPr/>
          </a:p>
        </p:txBody>
      </p:sp>
      <p:sp>
        <p:nvSpPr>
          <p:cNvPr id="51" name="Google Shape;51;p9"/>
          <p:cNvSpPr txBox="1"/>
          <p:nvPr/>
        </p:nvSpPr>
        <p:spPr>
          <a:xfrm>
            <a:off x="-84138" y="6519863"/>
            <a:ext cx="619200" cy="3384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606060"/>
              </a:buClr>
              <a:buSzPts val="1050"/>
              <a:buFont typeface="Arial"/>
              <a:buNone/>
            </a:pPr>
            <a:fld id="{00000000-1234-1234-1234-123412341234}" type="slidenum">
              <a:rPr b="0" i="0" lang="en-US" sz="1050" u="none" cap="none" strike="noStrike">
                <a:solidFill>
                  <a:srgbClr val="606060"/>
                </a:solidFill>
                <a:latin typeface="Arial"/>
                <a:ea typeface="Arial"/>
                <a:cs typeface="Arial"/>
                <a:sym typeface="Arial"/>
              </a:rPr>
              <a:t>‹#›</a:t>
            </a:fld>
            <a:endParaRPr b="0" i="0" sz="1050" u="none" cap="none" strike="noStrike">
              <a:solidFill>
                <a:srgbClr val="606060"/>
              </a:solidFill>
              <a:latin typeface="Arial"/>
              <a:ea typeface="Arial"/>
              <a:cs typeface="Arial"/>
              <a:sym typeface="Arial"/>
            </a:endParaRPr>
          </a:p>
        </p:txBody>
      </p:sp>
      <p:sp>
        <p:nvSpPr>
          <p:cNvPr id="52" name="Google Shape;52;p9"/>
          <p:cNvSpPr txBox="1"/>
          <p:nvPr>
            <p:ph type="title"/>
          </p:nvPr>
        </p:nvSpPr>
        <p:spPr>
          <a:xfrm>
            <a:off x="457200" y="76200"/>
            <a:ext cx="7086600" cy="780900"/>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spcAft>
                <a:spcPts val="0"/>
              </a:spcAft>
              <a:buSzPts val="3200"/>
              <a:buNone/>
              <a:defRPr b="1" i="0" sz="3600" u="none" cap="none" strike="noStrike">
                <a:solidFill>
                  <a:srgbClr val="FF0000"/>
                </a:solidFill>
                <a:latin typeface="Arial"/>
                <a:ea typeface="Arial"/>
                <a:cs typeface="Arial"/>
                <a:sym typeface="Arial"/>
              </a:defRPr>
            </a:lvl1pPr>
            <a:lvl2pPr indent="0" lvl="1"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2pPr>
            <a:lvl3pPr indent="0" lvl="2"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3pPr>
            <a:lvl4pPr indent="0" lvl="3"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4pPr>
            <a:lvl5pPr indent="0" lvl="4" marL="0" marR="0" rtl="1" algn="ctr">
              <a:spcBef>
                <a:spcPts val="0"/>
              </a:spcBef>
              <a:spcAft>
                <a:spcPts val="0"/>
              </a:spcAft>
              <a:buSzPts val="1400"/>
              <a:buNone/>
              <a:defRPr b="1" i="0" sz="2550" u="none" cap="none" strike="noStrike">
                <a:solidFill>
                  <a:srgbClr val="FF0000"/>
                </a:solidFill>
                <a:latin typeface="Arial"/>
                <a:ea typeface="Arial"/>
                <a:cs typeface="Arial"/>
                <a:sym typeface="Arial"/>
              </a:defRPr>
            </a:lvl5pPr>
            <a:lvl6pPr indent="0" lvl="5" marL="3429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6pPr>
            <a:lvl7pPr indent="0" lvl="6" marL="6858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7pPr>
            <a:lvl8pPr indent="0" lvl="7" marL="10287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8pPr>
            <a:lvl9pPr indent="0" lvl="8" marL="1371600" marR="0" rtl="1" algn="ctr">
              <a:spcBef>
                <a:spcPts val="0"/>
              </a:spcBef>
              <a:spcAft>
                <a:spcPts val="0"/>
              </a:spcAft>
              <a:buSzPts val="1400"/>
              <a:buNone/>
              <a:defRPr b="0" i="0" sz="3300" u="none" cap="none" strike="noStrike">
                <a:solidFill>
                  <a:schemeClr val="dk2"/>
                </a:solidFill>
                <a:latin typeface="Arial"/>
                <a:ea typeface="Arial"/>
                <a:cs typeface="Arial"/>
                <a:sym typeface="Arial"/>
              </a:defRPr>
            </a:lvl9pPr>
          </a:lstStyle>
          <a:p/>
        </p:txBody>
      </p:sp>
      <p:sp>
        <p:nvSpPr>
          <p:cNvPr id="53" name="Google Shape;53;p9"/>
          <p:cNvSpPr txBox="1"/>
          <p:nvPr>
            <p:ph idx="1" type="body"/>
          </p:nvPr>
        </p:nvSpPr>
        <p:spPr>
          <a:xfrm>
            <a:off x="457200" y="1484784"/>
            <a:ext cx="8458200" cy="48963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90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1pPr>
            <a:lvl2pPr indent="-342900" lvl="1" marL="914400" marR="0" rtl="0" algn="l">
              <a:spcBef>
                <a:spcPts val="45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1" algn="r">
              <a:spcBef>
                <a:spcPts val="375"/>
              </a:spcBef>
              <a:spcAft>
                <a:spcPts val="0"/>
              </a:spcAft>
              <a:buClr>
                <a:schemeClr val="dk1"/>
              </a:buClr>
              <a:buSzPts val="1875"/>
              <a:buFont typeface="Arial"/>
              <a:buNone/>
              <a:defRPr b="0" i="0" sz="1875" u="none" cap="none" strike="noStrike">
                <a:solidFill>
                  <a:schemeClr val="dk1"/>
                </a:solidFill>
                <a:latin typeface="Arial"/>
                <a:ea typeface="Arial"/>
                <a:cs typeface="Arial"/>
                <a:sym typeface="Arial"/>
              </a:defRPr>
            </a:lvl4pPr>
            <a:lvl5pPr indent="-228600" lvl="4" marL="2286000" marR="0" rtl="1" algn="r">
              <a:spcBef>
                <a:spcPts val="375"/>
              </a:spcBef>
              <a:spcAft>
                <a:spcPts val="0"/>
              </a:spcAft>
              <a:buClr>
                <a:schemeClr val="dk1"/>
              </a:buClr>
              <a:buSzPts val="1875"/>
              <a:buFont typeface="Arial"/>
              <a:buNone/>
              <a:defRPr b="0" i="0" sz="1875" u="none" cap="none" strike="noStrike">
                <a:solidFill>
                  <a:schemeClr val="dk1"/>
                </a:solidFill>
                <a:latin typeface="Arial"/>
                <a:ea typeface="Arial"/>
                <a:cs typeface="Arial"/>
                <a:sym typeface="Arial"/>
              </a:defRPr>
            </a:lvl5pPr>
            <a:lvl6pPr indent="-323850" lvl="5" marL="27432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1" algn="r">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54" name="Shape 54"/>
        <p:cNvGrpSpPr/>
        <p:nvPr/>
      </p:nvGrpSpPr>
      <p:grpSpPr>
        <a:xfrm>
          <a:off x="0" y="0"/>
          <a:ext cx="0" cy="0"/>
          <a:chOff x="0" y="0"/>
          <a:chExt cx="0" cy="0"/>
        </a:xfrm>
      </p:grpSpPr>
      <p:sp>
        <p:nvSpPr>
          <p:cNvPr id="55" name="Google Shape;55;p10"/>
          <p:cNvSpPr txBox="1"/>
          <p:nvPr>
            <p:ph type="title"/>
          </p:nvPr>
        </p:nvSpPr>
        <p:spPr>
          <a:xfrm>
            <a:off x="490250" y="701800"/>
            <a:ext cx="6227100" cy="5454300"/>
          </a:xfrm>
          <a:prstGeom prst="rect">
            <a:avLst/>
          </a:prstGeom>
        </p:spPr>
        <p:txBody>
          <a:bodyPr anchorCtr="0" anchor="ctr" bIns="45700" lIns="91425" spcFirstLastPara="1" rIns="91425" wrap="square" tIns="4570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6" name="Google Shape;56;p10"/>
          <p:cNvSpPr/>
          <p:nvPr/>
        </p:nvSpPr>
        <p:spPr>
          <a:xfrm>
            <a:off x="0" y="6524626"/>
            <a:ext cx="9144000" cy="333300"/>
          </a:xfrm>
          <a:prstGeom prst="rect">
            <a:avLst/>
          </a:prstGeom>
          <a:solidFill>
            <a:srgbClr val="BFBFBF"/>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FFFFFF"/>
              </a:buClr>
              <a:buSzPts val="1050"/>
              <a:buFont typeface="Arial"/>
              <a:buNone/>
            </a:pPr>
            <a:r>
              <a:t/>
            </a:r>
            <a:endParaRPr b="0" i="0" sz="1050" u="none" cap="none" strike="noStrike">
              <a:solidFill>
                <a:srgbClr val="FFFFFF"/>
              </a:solidFill>
              <a:latin typeface="Arial"/>
              <a:ea typeface="Arial"/>
              <a:cs typeface="Arial"/>
              <a:sym typeface="Arial"/>
            </a:endParaRPr>
          </a:p>
        </p:txBody>
      </p:sp>
      <p:sp>
        <p:nvSpPr>
          <p:cNvPr id="57" name="Google Shape;57;p10"/>
          <p:cNvSpPr txBox="1"/>
          <p:nvPr/>
        </p:nvSpPr>
        <p:spPr>
          <a:xfrm>
            <a:off x="2906714" y="6597649"/>
            <a:ext cx="3330600" cy="2463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404040"/>
              </a:buClr>
              <a:buSzPts val="600"/>
              <a:buFont typeface="Arial"/>
              <a:buNone/>
            </a:pPr>
            <a:r>
              <a:rPr b="0" i="0" lang="en-US" sz="600" u="none" cap="none" strike="noStrike">
                <a:solidFill>
                  <a:srgbClr val="404040"/>
                </a:solidFill>
                <a:latin typeface="Arial"/>
                <a:ea typeface="Arial"/>
                <a:cs typeface="Arial"/>
                <a:sym typeface="Arial"/>
              </a:rPr>
              <a:t>© All rights reserved to </a:t>
            </a:r>
            <a:r>
              <a:rPr lang="en-US" sz="600">
                <a:solidFill>
                  <a:srgbClr val="404040"/>
                </a:solidFill>
              </a:rPr>
              <a:t>devopShift</a:t>
            </a:r>
            <a:endParaRPr b="0" i="0" sz="1400" u="none" cap="none" strike="noStrike">
              <a:solidFill>
                <a:srgbClr val="000000"/>
              </a:solidFill>
              <a:latin typeface="Arial"/>
              <a:ea typeface="Arial"/>
              <a:cs typeface="Arial"/>
              <a:sym typeface="Arial"/>
            </a:endParaRPr>
          </a:p>
        </p:txBody>
      </p:sp>
      <p:sp>
        <p:nvSpPr>
          <p:cNvPr id="58" name="Google Shape;58;p10"/>
          <p:cNvSpPr txBox="1"/>
          <p:nvPr/>
        </p:nvSpPr>
        <p:spPr>
          <a:xfrm>
            <a:off x="-84138" y="6519863"/>
            <a:ext cx="619200" cy="3384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606060"/>
              </a:buClr>
              <a:buSzPts val="1050"/>
              <a:buFont typeface="Arial"/>
              <a:buNone/>
            </a:pPr>
            <a:fld id="{00000000-1234-1234-1234-123412341234}" type="slidenum">
              <a:rPr b="0" i="0" lang="en-US" sz="1050" u="none" cap="none" strike="noStrike">
                <a:solidFill>
                  <a:srgbClr val="606060"/>
                </a:solidFill>
                <a:latin typeface="Arial"/>
                <a:ea typeface="Arial"/>
                <a:cs typeface="Arial"/>
                <a:sym typeface="Arial"/>
              </a:rPr>
              <a:t>‹#›</a:t>
            </a:fld>
            <a:endParaRPr b="0" i="0" sz="1050" u="none" cap="none" strike="noStrike">
              <a:solidFill>
                <a:srgbClr val="60606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3.png"/><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slideLayout" Target="../slideLayouts/slideLayout1.xml"/><Relationship Id="rId9" Type="http://schemas.openxmlformats.org/officeDocument/2006/relationships/slideLayout" Target="../slideLayouts/slideLayout6.xml"/><Relationship Id="rId14" Type="http://schemas.openxmlformats.org/officeDocument/2006/relationships/theme" Target="../theme/theme2.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FCFCF"/>
            </a:gs>
            <a:gs pos="24000">
              <a:srgbClr val="F5F5F5"/>
            </a:gs>
            <a:gs pos="50000">
              <a:schemeClr val="lt1"/>
            </a:gs>
            <a:gs pos="81000">
              <a:srgbClr val="E0E0E0"/>
            </a:gs>
            <a:gs pos="100000">
              <a:srgbClr val="B6B6B6"/>
            </a:gs>
          </a:gsLst>
          <a:lin ang="5400000" scaled="0"/>
        </a:gra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0" y="6485648"/>
            <a:ext cx="9144003" cy="372352"/>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76200" y="204824"/>
            <a:ext cx="8837263" cy="513493"/>
          </a:xfrm>
          <a:prstGeom prst="rect">
            <a:avLst/>
          </a:prstGeom>
          <a:noFill/>
          <a:ln>
            <a:noFill/>
          </a:ln>
        </p:spPr>
      </p:pic>
      <p:sp>
        <p:nvSpPr>
          <p:cNvPr id="12" name="Google Shape;12;p1"/>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lvl1pPr indent="0" lvl="0" marL="0" marR="0" rtl="0" algn="l">
              <a:spcBef>
                <a:spcPts val="0"/>
              </a:spcBef>
              <a:spcAft>
                <a:spcPts val="0"/>
              </a:spcAft>
              <a:buNone/>
              <a:defRPr b="0" i="0" sz="1400" u="none" cap="none" strike="noStrike">
                <a:solidFill>
                  <a:schemeClr val="lt1"/>
                </a:solidFill>
                <a:latin typeface="Calibri"/>
                <a:ea typeface="Calibri"/>
                <a:cs typeface="Calibri"/>
                <a:sym typeface="Calibri"/>
              </a:defRPr>
            </a:lvl1pPr>
            <a:lvl2pPr indent="0" lvl="1" marL="0" marR="0" rtl="0" algn="l">
              <a:spcBef>
                <a:spcPts val="0"/>
              </a:spcBef>
              <a:spcAft>
                <a:spcPts val="0"/>
              </a:spcAft>
              <a:buNone/>
              <a:defRPr b="0" i="0" sz="1400" u="none" cap="none" strike="noStrike">
                <a:solidFill>
                  <a:schemeClr val="lt1"/>
                </a:solidFill>
                <a:latin typeface="Calibri"/>
                <a:ea typeface="Calibri"/>
                <a:cs typeface="Calibri"/>
                <a:sym typeface="Calibri"/>
              </a:defRPr>
            </a:lvl2pPr>
            <a:lvl3pPr indent="0" lvl="2" marL="0" marR="0" rtl="0" algn="l">
              <a:spcBef>
                <a:spcPts val="0"/>
              </a:spcBef>
              <a:spcAft>
                <a:spcPts val="0"/>
              </a:spcAft>
              <a:buNone/>
              <a:defRPr b="0" i="0" sz="1400" u="none" cap="none" strike="noStrike">
                <a:solidFill>
                  <a:schemeClr val="lt1"/>
                </a:solidFill>
                <a:latin typeface="Calibri"/>
                <a:ea typeface="Calibri"/>
                <a:cs typeface="Calibri"/>
                <a:sym typeface="Calibri"/>
              </a:defRPr>
            </a:lvl3pPr>
            <a:lvl4pPr indent="0" lvl="3" marL="0" marR="0" rtl="0" algn="l">
              <a:spcBef>
                <a:spcPts val="0"/>
              </a:spcBef>
              <a:spcAft>
                <a:spcPts val="0"/>
              </a:spcAft>
              <a:buNone/>
              <a:defRPr b="0" i="0" sz="1400" u="none" cap="none" strike="noStrike">
                <a:solidFill>
                  <a:schemeClr val="lt1"/>
                </a:solidFill>
                <a:latin typeface="Calibri"/>
                <a:ea typeface="Calibri"/>
                <a:cs typeface="Calibri"/>
                <a:sym typeface="Calibri"/>
              </a:defRPr>
            </a:lvl4pPr>
            <a:lvl5pPr indent="0" lvl="4" marL="0" marR="0" rtl="0" algn="l">
              <a:spcBef>
                <a:spcPts val="0"/>
              </a:spcBef>
              <a:spcAft>
                <a:spcPts val="0"/>
              </a:spcAft>
              <a:buNone/>
              <a:defRPr b="0" i="0" sz="1400" u="none" cap="none" strike="noStrike">
                <a:solidFill>
                  <a:schemeClr val="lt1"/>
                </a:solidFill>
                <a:latin typeface="Calibri"/>
                <a:ea typeface="Calibri"/>
                <a:cs typeface="Calibri"/>
                <a:sym typeface="Calibri"/>
              </a:defRPr>
            </a:lvl5pPr>
            <a:lvl6pPr indent="0" lvl="5" marL="0" marR="0" rtl="0" algn="l">
              <a:spcBef>
                <a:spcPts val="0"/>
              </a:spcBef>
              <a:spcAft>
                <a:spcPts val="0"/>
              </a:spcAft>
              <a:buNone/>
              <a:defRPr b="0" i="0" sz="1400" u="none" cap="none" strike="noStrike">
                <a:solidFill>
                  <a:schemeClr val="lt1"/>
                </a:solidFill>
                <a:latin typeface="Calibri"/>
                <a:ea typeface="Calibri"/>
                <a:cs typeface="Calibri"/>
                <a:sym typeface="Calibri"/>
              </a:defRPr>
            </a:lvl6pPr>
            <a:lvl7pPr indent="0" lvl="6" marL="0" marR="0" rtl="0" algn="l">
              <a:spcBef>
                <a:spcPts val="0"/>
              </a:spcBef>
              <a:spcAft>
                <a:spcPts val="0"/>
              </a:spcAft>
              <a:buNone/>
              <a:defRPr b="0" i="0" sz="1400" u="none" cap="none" strike="noStrike">
                <a:solidFill>
                  <a:schemeClr val="lt1"/>
                </a:solidFill>
                <a:latin typeface="Calibri"/>
                <a:ea typeface="Calibri"/>
                <a:cs typeface="Calibri"/>
                <a:sym typeface="Calibri"/>
              </a:defRPr>
            </a:lvl7pPr>
            <a:lvl8pPr indent="0" lvl="7" marL="0" marR="0" rtl="0" algn="l">
              <a:spcBef>
                <a:spcPts val="0"/>
              </a:spcBef>
              <a:spcAft>
                <a:spcPts val="0"/>
              </a:spcAft>
              <a:buNone/>
              <a:defRPr b="0" i="0" sz="1400" u="none" cap="none" strike="noStrike">
                <a:solidFill>
                  <a:schemeClr val="lt1"/>
                </a:solidFill>
                <a:latin typeface="Calibri"/>
                <a:ea typeface="Calibri"/>
                <a:cs typeface="Calibri"/>
                <a:sym typeface="Calibri"/>
              </a:defRPr>
            </a:lvl8pPr>
            <a:lvl9pPr indent="0" lvl="8" marL="0" marR="0" rtl="0" algn="l">
              <a:spcBef>
                <a:spcPts val="0"/>
              </a:spcBef>
              <a:spcAft>
                <a:spcPts val="0"/>
              </a:spcAft>
              <a:buNone/>
              <a:defRPr b="0" i="0" sz="1400"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13" name="Google Shape;13;p1"/>
          <p:cNvPicPr preferRelativeResize="0"/>
          <p:nvPr/>
        </p:nvPicPr>
        <p:blipFill rotWithShape="1">
          <a:blip r:embed="rId3">
            <a:alphaModFix/>
          </a:blip>
          <a:srcRect b="0" l="0" r="0" t="0"/>
          <a:stretch/>
        </p:blipFill>
        <p:spPr>
          <a:xfrm>
            <a:off x="7772400" y="6257531"/>
            <a:ext cx="1141064" cy="480150"/>
          </a:xfrm>
          <a:prstGeom prst="rect">
            <a:avLst/>
          </a:prstGeom>
          <a:noFill/>
          <a:ln>
            <a:noFill/>
          </a:ln>
        </p:spPr>
      </p:pic>
      <p:sp>
        <p:nvSpPr>
          <p:cNvPr id="14" name="Google Shape;14;p1"/>
          <p:cNvSpPr txBox="1"/>
          <p:nvPr/>
        </p:nvSpPr>
        <p:spPr>
          <a:xfrm>
            <a:off x="4468059" y="6615041"/>
            <a:ext cx="3259200" cy="2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chemeClr val="lt1"/>
                </a:solidFill>
                <a:latin typeface="Calibri"/>
                <a:ea typeface="Calibri"/>
                <a:cs typeface="Calibri"/>
                <a:sym typeface="Calibri"/>
              </a:rPr>
              <a:t>©All rights reserved to John Bryce Training LTD from Matrix group</a:t>
            </a:r>
            <a:endParaRPr sz="900">
              <a:solidFill>
                <a:schemeClr val="lt1"/>
              </a:solidFill>
              <a:latin typeface="Calibri"/>
              <a:ea typeface="Calibri"/>
              <a:cs typeface="Calibri"/>
              <a:sym typeface="Calibri"/>
            </a:endParaRPr>
          </a:p>
        </p:txBody>
      </p:sp>
      <p:sp>
        <p:nvSpPr>
          <p:cNvPr id="15" name="Google Shape;15;p1"/>
          <p:cNvSpPr txBox="1"/>
          <p:nvPr/>
        </p:nvSpPr>
        <p:spPr>
          <a:xfrm>
            <a:off x="429387" y="6587527"/>
            <a:ext cx="4828500" cy="27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1600"/>
              <a:buFont typeface="Arial"/>
              <a:buNone/>
            </a:pPr>
            <a:r>
              <a:rPr lang="en-US" sz="1600">
                <a:solidFill>
                  <a:schemeClr val="lt1"/>
                </a:solidFill>
                <a:latin typeface="Calibri"/>
                <a:ea typeface="Calibri"/>
                <a:cs typeface="Calibri"/>
                <a:sym typeface="Calibri"/>
              </a:rPr>
              <a:t>K8S</a:t>
            </a:r>
            <a:endParaRPr/>
          </a:p>
        </p:txBody>
      </p:sp>
      <p:sp>
        <p:nvSpPr>
          <p:cNvPr id="16" name="Google Shape;16;p1"/>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D32027"/>
              </a:buClr>
              <a:buSzPts val="3200"/>
              <a:buFont typeface="Calibri"/>
              <a:buNone/>
              <a:defRPr b="1" i="0" sz="3200" u="none" cap="none" strike="noStrike">
                <a:solidFill>
                  <a:srgbClr val="D32027"/>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hyperlink" Target="https://github.com/yanivomc/seminars/tree/master/K8S/ingress"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hyperlink" Target="https://kubernetes-sigs.github.io/aws-alb-ingress-controller/guide/ingress/annotation/"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5.png"/><Relationship Id="rId4" Type="http://schemas.openxmlformats.org/officeDocument/2006/relationships/hyperlink" Target="https://github.com/yanivomc/seminars/tree/master/K8S/ingress/traeifk"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hyperlink" Target="https://docs.traefik.io/" TargetMode="Externa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hyperlink" Target="http://traefik.example.com" TargetMode="External"/><Relationship Id="rId4" Type="http://schemas.openxmlformats.org/officeDocument/2006/relationships/hyperlink" Target="https://raw.githubusercontent.com/yanivomc/seminars/master/K8S/ingress/traeifk/values.ya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6.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5.png"/><Relationship Id="rId4" Type="http://schemas.openxmlformats.org/officeDocument/2006/relationships/hyperlink" Target="https://github.com/yanivomc/seminars/tree/master/K8S/ingress/traeifk/application/namebase-routing"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3.xml"/><Relationship Id="rId3" Type="http://schemas.openxmlformats.org/officeDocument/2006/relationships/hyperlink" Target="https://github.com/yanivomc/seminars/tree/master/K8S/ingress/traeifk/application/namebase-routing" TargetMode="External"/><Relationship Id="rId4" Type="http://schemas.openxmlformats.org/officeDocument/2006/relationships/hyperlink" Target="https://github.com/yanivomc/seminars/tree/master/K8S/ingress/traeifk/application/namebase-routing"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7.xml"/><Relationship Id="rId3" Type="http://schemas.openxmlformats.org/officeDocument/2006/relationships/hyperlink" Target="https://github.com/yanivomc/seminars/blob/master/K8S/ingress/traeifk/application/namebase-routing/03-animals-ingress.yaml"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8.xml"/><Relationship Id="rId3" Type="http://schemas.openxmlformats.org/officeDocument/2006/relationships/hyperlink" Target="http://hare.jb" TargetMode="External"/><Relationship Id="rId4" Type="http://schemas.openxmlformats.org/officeDocument/2006/relationships/hyperlink" Target="http://bear.jb" TargetMode="External"/><Relationship Id="rId5" Type="http://schemas.openxmlformats.org/officeDocument/2006/relationships/hyperlink" Target="http://moose.jb" TargetMode="External"/><Relationship Id="rId6" Type="http://schemas.openxmlformats.org/officeDocument/2006/relationships/hyperlink" Target="http://traefik.example.com"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9.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0.xml"/><Relationship Id="rId3" Type="http://schemas.openxmlformats.org/officeDocument/2006/relationships/hyperlink" Target="http://something.exmple.com/bear" TargetMode="External"/><Relationship Id="rId4" Type="http://schemas.openxmlformats.org/officeDocument/2006/relationships/hyperlink" Target="http://something.exmple.com/bear"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1.xml"/><Relationship Id="rId3" Type="http://schemas.openxmlformats.org/officeDocument/2006/relationships/hyperlink" Target="https://github.com/yanivomc/seminars/blob/master/K8S/ingress/traeifk/application/namebase-routing/04-animals-ingress-path-base.yaml" TargetMode="External"/><Relationship Id="rId4" Type="http://schemas.openxmlformats.org/officeDocument/2006/relationships/hyperlink" Target="https://docs.traefik.io/configuration/backends/kubernetes/#general-annotations" TargetMode="Externa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2.xml"/><Relationship Id="rId3" Type="http://schemas.openxmlformats.org/officeDocument/2006/relationships/hyperlink" Target="https://docs.traefik.io/configuration/backends/kubernetes/#general-annotations" TargetMode="External"/><Relationship Id="rId4" Type="http://schemas.openxmlformats.org/officeDocument/2006/relationships/hyperlink" Target="http://animals.jb/bear/"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3.xml"/><Relationship Id="rId3" Type="http://schemas.openxmlformats.org/officeDocument/2006/relationships/hyperlink" Target="https://github.com/yanivomc/seminars/tree/master/K8S/ingress/traeifk/application/canaery-release"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kubernetes.io/docs/concepts/storage/volume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 Id="rId3"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2.xml"/><Relationship Id="rId3"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3.xml"/><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4.xml"/><Relationship Id="rId3" Type="http://schemas.openxmlformats.org/officeDocument/2006/relationships/hyperlink" Target="https://kubernetes.io/docs/tasks/configure-pod-container/quality-service-pod/" TargetMode="External"/><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5.xml"/><Relationship Id="rId3"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hyperlink" Target="https://hub.kubeapps.com/"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hyperlink" Target="https://github.com/technosophos/k8s-helm/blob/master/docs/chart_template_guide/builtin_objects.md"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hyperlink" Target="http://masterminds.github.io/sprig/"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hyperlink" Target="http://masterminds.github.io/sprig/"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hyperlink" Target="https://helm.sh/docs/chart_template_guide/control_structures/"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2"/>
          <p:cNvSpPr txBox="1"/>
          <p:nvPr>
            <p:ph type="ctrTitle"/>
          </p:nvPr>
        </p:nvSpPr>
        <p:spPr>
          <a:xfrm>
            <a:off x="4419600" y="1122363"/>
            <a:ext cx="4495800" cy="2387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Calibri"/>
              <a:buNone/>
            </a:pPr>
            <a:r>
              <a:rPr lang="en-US" sz="4000"/>
              <a:t>WELCOME TO THE WORLD OF K8S</a:t>
            </a:r>
            <a:endParaRPr sz="4000">
              <a:latin typeface="Calibri"/>
              <a:ea typeface="Calibri"/>
              <a:cs typeface="Calibri"/>
              <a:sym typeface="Calibri"/>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idx="1" type="body"/>
          </p:nvPr>
        </p:nvSpPr>
        <p:spPr>
          <a:xfrm>
            <a:off x="2176650" y="3133350"/>
            <a:ext cx="4790700" cy="59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b="1" lang="en-US" sz="4200">
                <a:solidFill>
                  <a:srgbClr val="000000"/>
                </a:solidFill>
                <a:latin typeface="Oswald"/>
                <a:ea typeface="Oswald"/>
                <a:cs typeface="Oswald"/>
                <a:sym typeface="Oswald"/>
              </a:rPr>
              <a:t>- K8S JOB -</a:t>
            </a:r>
            <a:endParaRPr sz="2200">
              <a:solidFill>
                <a:srgbClr val="000000"/>
              </a:solidFill>
              <a:latin typeface="Oswald Regular"/>
              <a:ea typeface="Oswald Regular"/>
              <a:cs typeface="Oswald Regular"/>
              <a:sym typeface="Oswald Regular"/>
            </a:endParaRPr>
          </a:p>
          <a:p>
            <a:pPr indent="0" lvl="0" marL="0" rtl="0" algn="l">
              <a:lnSpc>
                <a:spcPct val="90000"/>
              </a:lnSpc>
              <a:spcBef>
                <a:spcPts val="0"/>
              </a:spcBef>
              <a:spcAft>
                <a:spcPts val="0"/>
              </a:spcAft>
              <a:buClr>
                <a:srgbClr val="595959"/>
              </a:buClr>
              <a:buSzPts val="2400"/>
              <a:buNone/>
            </a:pPr>
            <a:r>
              <a:t/>
            </a:r>
            <a:endParaRPr>
              <a:solidFill>
                <a:srgbClr val="000000"/>
              </a:solidFill>
            </a:endParaRPr>
          </a:p>
        </p:txBody>
      </p:sp>
      <p:sp>
        <p:nvSpPr>
          <p:cNvPr id="147" name="Google Shape;147;p21"/>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111"/>
          <p:cNvSpPr txBox="1"/>
          <p:nvPr/>
        </p:nvSpPr>
        <p:spPr>
          <a:xfrm>
            <a:off x="214950" y="1842425"/>
            <a:ext cx="8714100" cy="456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600">
                <a:solidFill>
                  <a:srgbClr val="254356"/>
                </a:solidFill>
                <a:latin typeface="Oswald"/>
                <a:ea typeface="Oswald"/>
                <a:cs typeface="Oswald"/>
                <a:sym typeface="Oswald"/>
              </a:rPr>
              <a:t>LAB:</a:t>
            </a:r>
            <a:endParaRPr b="1" sz="1600">
              <a:solidFill>
                <a:srgbClr val="254356"/>
              </a:solidFill>
              <a:latin typeface="Oswald"/>
              <a:ea typeface="Oswald"/>
              <a:cs typeface="Oswald"/>
              <a:sym typeface="Oswald"/>
            </a:endParaRPr>
          </a:p>
          <a:p>
            <a:pPr indent="-330200" lvl="0" marL="457200" rtl="0" algn="l">
              <a:lnSpc>
                <a:spcPct val="115000"/>
              </a:lnSpc>
              <a:spcBef>
                <a:spcPts val="0"/>
              </a:spcBef>
              <a:spcAft>
                <a:spcPts val="0"/>
              </a:spcAft>
              <a:buClr>
                <a:srgbClr val="254356"/>
              </a:buClr>
              <a:buSzPts val="1600"/>
              <a:buFont typeface="Oswald"/>
              <a:buAutoNum type="arabicPeriod"/>
            </a:pPr>
            <a:r>
              <a:rPr lang="en-US" sz="1600">
                <a:solidFill>
                  <a:srgbClr val="254356"/>
                </a:solidFill>
                <a:latin typeface="Oswald"/>
                <a:ea typeface="Oswald"/>
                <a:cs typeface="Oswald"/>
                <a:sym typeface="Oswald"/>
              </a:rPr>
              <a:t>Create a deployment file and grab / create the following from and in our Values and _Helper file</a:t>
            </a:r>
            <a:endParaRPr sz="1600">
              <a:solidFill>
                <a:srgbClr val="254356"/>
              </a:solidFill>
              <a:latin typeface="Oswald"/>
              <a:ea typeface="Oswald"/>
              <a:cs typeface="Oswald"/>
              <a:sym typeface="Oswald"/>
            </a:endParaRPr>
          </a:p>
          <a:p>
            <a:pPr indent="-330200" lvl="1" marL="914400" rtl="0" algn="l">
              <a:lnSpc>
                <a:spcPct val="115000"/>
              </a:lnSpc>
              <a:spcBef>
                <a:spcPts val="0"/>
              </a:spcBef>
              <a:spcAft>
                <a:spcPts val="0"/>
              </a:spcAft>
              <a:buClr>
                <a:srgbClr val="254356"/>
              </a:buClr>
              <a:buSzPts val="1600"/>
              <a:buFont typeface="Oswald"/>
              <a:buAutoNum type="alphaLcPeriod"/>
            </a:pPr>
            <a:r>
              <a:rPr lang="en-US" sz="1600">
                <a:solidFill>
                  <a:srgbClr val="254356"/>
                </a:solidFill>
                <a:latin typeface="Oswald"/>
                <a:ea typeface="Oswald"/>
                <a:cs typeface="Oswald"/>
                <a:sym typeface="Oswald"/>
              </a:rPr>
              <a:t>Deployment name: Chart name + Version (Tip: “{{ .Chart.Name }}-{{ .Chart.Version }}” )</a:t>
            </a:r>
            <a:endParaRPr sz="1600">
              <a:solidFill>
                <a:srgbClr val="254356"/>
              </a:solidFill>
              <a:latin typeface="Oswald"/>
              <a:ea typeface="Oswald"/>
              <a:cs typeface="Oswald"/>
              <a:sym typeface="Oswald"/>
            </a:endParaRPr>
          </a:p>
          <a:p>
            <a:pPr indent="-330200" lvl="1" marL="914400" rtl="0" algn="l">
              <a:lnSpc>
                <a:spcPct val="115000"/>
              </a:lnSpc>
              <a:spcBef>
                <a:spcPts val="0"/>
              </a:spcBef>
              <a:spcAft>
                <a:spcPts val="0"/>
              </a:spcAft>
              <a:buClr>
                <a:srgbClr val="254356"/>
              </a:buClr>
              <a:buSzPts val="1600"/>
              <a:buFont typeface="Oswald"/>
              <a:buAutoNum type="alphaLcPeriod"/>
            </a:pPr>
            <a:r>
              <a:rPr lang="en-US" sz="1600">
                <a:solidFill>
                  <a:srgbClr val="254356"/>
                </a:solidFill>
                <a:latin typeface="Oswald"/>
                <a:ea typeface="Oswald"/>
                <a:cs typeface="Oswald"/>
                <a:sym typeface="Oswald"/>
              </a:rPr>
              <a:t>Image and Tag name</a:t>
            </a:r>
            <a:endParaRPr sz="1600">
              <a:solidFill>
                <a:srgbClr val="254356"/>
              </a:solidFill>
              <a:latin typeface="Oswald"/>
              <a:ea typeface="Oswald"/>
              <a:cs typeface="Oswald"/>
              <a:sym typeface="Oswald"/>
            </a:endParaRPr>
          </a:p>
          <a:p>
            <a:pPr indent="-330200" lvl="1" marL="914400" rtl="0" algn="l">
              <a:lnSpc>
                <a:spcPct val="115000"/>
              </a:lnSpc>
              <a:spcBef>
                <a:spcPts val="0"/>
              </a:spcBef>
              <a:spcAft>
                <a:spcPts val="0"/>
              </a:spcAft>
              <a:buClr>
                <a:srgbClr val="254356"/>
              </a:buClr>
              <a:buSzPts val="1600"/>
              <a:buFont typeface="Oswald"/>
              <a:buAutoNum type="alphaLcPeriod"/>
            </a:pPr>
            <a:r>
              <a:rPr lang="en-US" sz="1600">
                <a:solidFill>
                  <a:srgbClr val="254356"/>
                </a:solidFill>
                <a:latin typeface="Oswald"/>
                <a:ea typeface="Oswald"/>
                <a:cs typeface="Oswald"/>
                <a:sym typeface="Oswald"/>
              </a:rPr>
              <a:t>Labels and selectors as helper</a:t>
            </a:r>
            <a:endParaRPr sz="1600">
              <a:solidFill>
                <a:srgbClr val="254356"/>
              </a:solidFill>
              <a:latin typeface="Oswald"/>
              <a:ea typeface="Oswald"/>
              <a:cs typeface="Oswald"/>
              <a:sym typeface="Oswald"/>
            </a:endParaRPr>
          </a:p>
          <a:p>
            <a:pPr indent="-330200" lvl="2" marL="1371600" rtl="0" algn="l">
              <a:lnSpc>
                <a:spcPct val="115000"/>
              </a:lnSpc>
              <a:spcBef>
                <a:spcPts val="0"/>
              </a:spcBef>
              <a:spcAft>
                <a:spcPts val="0"/>
              </a:spcAft>
              <a:buClr>
                <a:srgbClr val="254356"/>
              </a:buClr>
              <a:buSzPts val="1600"/>
              <a:buFont typeface="Oswald"/>
              <a:buAutoNum type="romanLcPeriod"/>
            </a:pPr>
            <a:r>
              <a:rPr lang="en-US" sz="1600">
                <a:solidFill>
                  <a:srgbClr val="254356"/>
                </a:solidFill>
                <a:latin typeface="Oswald"/>
                <a:ea typeface="Oswald"/>
                <a:cs typeface="Oswald"/>
                <a:sym typeface="Oswald"/>
              </a:rPr>
              <a:t>generator: helm</a:t>
            </a:r>
            <a:endParaRPr sz="1600">
              <a:solidFill>
                <a:srgbClr val="254356"/>
              </a:solidFill>
              <a:latin typeface="Oswald"/>
              <a:ea typeface="Oswald"/>
              <a:cs typeface="Oswald"/>
              <a:sym typeface="Oswald"/>
            </a:endParaRPr>
          </a:p>
          <a:p>
            <a:pPr indent="-330200" lvl="2" marL="1371600" rtl="0" algn="l">
              <a:lnSpc>
                <a:spcPct val="115000"/>
              </a:lnSpc>
              <a:spcBef>
                <a:spcPts val="0"/>
              </a:spcBef>
              <a:spcAft>
                <a:spcPts val="0"/>
              </a:spcAft>
              <a:buClr>
                <a:srgbClr val="254356"/>
              </a:buClr>
              <a:buSzPts val="1600"/>
              <a:buFont typeface="Oswald"/>
              <a:buAutoNum type="romanLcPeriod"/>
            </a:pPr>
            <a:r>
              <a:rPr lang="en-US" sz="1600">
                <a:solidFill>
                  <a:srgbClr val="254356"/>
                </a:solidFill>
                <a:latin typeface="Oswald"/>
                <a:ea typeface="Oswald"/>
                <a:cs typeface="Oswald"/>
                <a:sym typeface="Oswald"/>
              </a:rPr>
              <a:t>app-name: the chart-name</a:t>
            </a:r>
            <a:endParaRPr sz="1600">
              <a:solidFill>
                <a:srgbClr val="254356"/>
              </a:solidFill>
              <a:latin typeface="Oswald"/>
              <a:ea typeface="Oswald"/>
              <a:cs typeface="Oswald"/>
              <a:sym typeface="Oswald"/>
            </a:endParaRPr>
          </a:p>
          <a:p>
            <a:pPr indent="-330200" lvl="2" marL="1371600" rtl="0" algn="l">
              <a:lnSpc>
                <a:spcPct val="115000"/>
              </a:lnSpc>
              <a:spcBef>
                <a:spcPts val="0"/>
              </a:spcBef>
              <a:spcAft>
                <a:spcPts val="0"/>
              </a:spcAft>
              <a:buClr>
                <a:srgbClr val="254356"/>
              </a:buClr>
              <a:buSzPts val="1600"/>
              <a:buFont typeface="Oswald"/>
              <a:buAutoNum type="romanLcPeriod"/>
            </a:pPr>
            <a:r>
              <a:rPr lang="en-US" sz="1600">
                <a:solidFill>
                  <a:srgbClr val="254356"/>
                </a:solidFill>
                <a:latin typeface="Oswald"/>
                <a:ea typeface="Oswald"/>
                <a:cs typeface="Oswald"/>
                <a:sym typeface="Oswald"/>
              </a:rPr>
              <a:t>date: creation date</a:t>
            </a:r>
            <a:endParaRPr sz="1600">
              <a:solidFill>
                <a:srgbClr val="254356"/>
              </a:solidFill>
              <a:latin typeface="Oswald"/>
              <a:ea typeface="Oswald"/>
              <a:cs typeface="Oswald"/>
              <a:sym typeface="Oswald"/>
            </a:endParaRPr>
          </a:p>
          <a:p>
            <a:pPr indent="-330200" lvl="2" marL="1371600" rtl="0" algn="l">
              <a:lnSpc>
                <a:spcPct val="115000"/>
              </a:lnSpc>
              <a:spcBef>
                <a:spcPts val="0"/>
              </a:spcBef>
              <a:spcAft>
                <a:spcPts val="0"/>
              </a:spcAft>
              <a:buClr>
                <a:srgbClr val="254356"/>
              </a:buClr>
              <a:buSzPts val="1600"/>
              <a:buFont typeface="Oswald"/>
              <a:buAutoNum type="romanLcPeriod"/>
            </a:pPr>
            <a:r>
              <a:rPr lang="en-US" sz="1600">
                <a:solidFill>
                  <a:srgbClr val="254356"/>
                </a:solidFill>
                <a:latin typeface="Oswald"/>
                <a:ea typeface="Oswald"/>
                <a:cs typeface="Oswald"/>
                <a:sym typeface="Oswald"/>
              </a:rPr>
              <a:t>version: the chart-version</a:t>
            </a:r>
            <a:endParaRPr sz="1600">
              <a:solidFill>
                <a:srgbClr val="254356"/>
              </a:solidFill>
              <a:latin typeface="Oswald"/>
              <a:ea typeface="Oswald"/>
              <a:cs typeface="Oswald"/>
              <a:sym typeface="Oswald"/>
            </a:endParaRPr>
          </a:p>
          <a:p>
            <a:pPr indent="-330200" lvl="1" marL="914400" rtl="0" algn="l">
              <a:lnSpc>
                <a:spcPct val="115000"/>
              </a:lnSpc>
              <a:spcBef>
                <a:spcPts val="0"/>
              </a:spcBef>
              <a:spcAft>
                <a:spcPts val="0"/>
              </a:spcAft>
              <a:buClr>
                <a:srgbClr val="254356"/>
              </a:buClr>
              <a:buSzPts val="1600"/>
              <a:buFont typeface="Oswald"/>
              <a:buAutoNum type="alphaLcPeriod"/>
            </a:pPr>
            <a:r>
              <a:rPr lang="en-US" sz="1600">
                <a:solidFill>
                  <a:srgbClr val="254356"/>
                </a:solidFill>
                <a:latin typeface="Oswald"/>
                <a:ea typeface="Oswald"/>
                <a:cs typeface="Oswald"/>
                <a:sym typeface="Oswald"/>
              </a:rPr>
              <a:t>Replica number</a:t>
            </a:r>
            <a:endParaRPr sz="1600">
              <a:solidFill>
                <a:srgbClr val="254356"/>
              </a:solidFill>
              <a:latin typeface="Oswald"/>
              <a:ea typeface="Oswald"/>
              <a:cs typeface="Oswald"/>
              <a:sym typeface="Oswald"/>
            </a:endParaRPr>
          </a:p>
          <a:p>
            <a:pPr indent="0" lvl="0" marL="0" rtl="0" algn="l">
              <a:lnSpc>
                <a:spcPct val="115000"/>
              </a:lnSpc>
              <a:spcBef>
                <a:spcPts val="0"/>
              </a:spcBef>
              <a:spcAft>
                <a:spcPts val="0"/>
              </a:spcAft>
              <a:buNone/>
            </a:pPr>
            <a:br>
              <a:rPr lang="en-US" sz="1600">
                <a:solidFill>
                  <a:srgbClr val="254356"/>
                </a:solidFill>
                <a:latin typeface="Oswald"/>
                <a:ea typeface="Oswald"/>
                <a:cs typeface="Oswald"/>
                <a:sym typeface="Oswald"/>
              </a:rPr>
            </a:br>
            <a:r>
              <a:rPr lang="en-US" sz="1600">
                <a:solidFill>
                  <a:srgbClr val="254356"/>
                </a:solidFill>
                <a:latin typeface="Oswald"/>
                <a:ea typeface="Oswald"/>
                <a:cs typeface="Oswald"/>
                <a:sym typeface="Oswald"/>
              </a:rPr>
              <a:t>** </a:t>
            </a:r>
            <a:r>
              <a:rPr b="1" lang="en-US" sz="1600">
                <a:solidFill>
                  <a:srgbClr val="254356"/>
                </a:solidFill>
                <a:latin typeface="Oswald"/>
                <a:ea typeface="Oswald"/>
                <a:cs typeface="Oswald"/>
                <a:sym typeface="Oswald"/>
              </a:rPr>
              <a:t>NOTE: Deployment baseline yaml file in the next slide and solutions right after</a:t>
            </a:r>
            <a:endParaRPr b="1" sz="1600">
              <a:solidFill>
                <a:srgbClr val="254356"/>
              </a:solidFill>
              <a:latin typeface="Oswald"/>
              <a:ea typeface="Oswald"/>
              <a:cs typeface="Oswald"/>
              <a:sym typeface="Oswald"/>
            </a:endParaRPr>
          </a:p>
        </p:txBody>
      </p:sp>
      <p:sp>
        <p:nvSpPr>
          <p:cNvPr id="849" name="Google Shape;849;p111"/>
          <p:cNvSpPr txBox="1"/>
          <p:nvPr/>
        </p:nvSpPr>
        <p:spPr>
          <a:xfrm>
            <a:off x="73350" y="973025"/>
            <a:ext cx="8714100" cy="74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latin typeface="Oswald"/>
                <a:ea typeface="Oswald"/>
                <a:cs typeface="Oswald"/>
                <a:sym typeface="Oswald"/>
              </a:rPr>
              <a:t>Deployment and Service</a:t>
            </a:r>
            <a:r>
              <a:rPr b="1" lang="en-US" sz="1800">
                <a:solidFill>
                  <a:srgbClr val="254356"/>
                </a:solidFill>
                <a:latin typeface="Oswald"/>
                <a:ea typeface="Oswald"/>
                <a:cs typeface="Oswald"/>
                <a:sym typeface="Oswald"/>
              </a:rPr>
              <a:t>: </a:t>
            </a:r>
            <a:r>
              <a:rPr lang="en-US" sz="1800">
                <a:solidFill>
                  <a:srgbClr val="254356"/>
                </a:solidFill>
                <a:latin typeface="Oswald"/>
                <a:ea typeface="Oswald"/>
                <a:cs typeface="Oswald"/>
                <a:sym typeface="Oswald"/>
              </a:rPr>
              <a:t>With what we’ve learned up until know, we can create a deployment file and a service file.</a:t>
            </a:r>
            <a:endParaRPr sz="1000">
              <a:solidFill>
                <a:srgbClr val="254356"/>
              </a:solidFill>
              <a:latin typeface="Oswald"/>
              <a:ea typeface="Oswald"/>
              <a:cs typeface="Oswald"/>
              <a:sym typeface="Oswald"/>
            </a:endParaRPr>
          </a:p>
        </p:txBody>
      </p:sp>
      <p:sp>
        <p:nvSpPr>
          <p:cNvPr id="850" name="Google Shape;850;p111"/>
          <p:cNvSpPr txBox="1"/>
          <p:nvPr>
            <p:ph idx="12" type="sldNum"/>
          </p:nvPr>
        </p:nvSpPr>
        <p:spPr>
          <a:xfrm>
            <a:off x="0" y="66452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12"/>
          <p:cNvSpPr/>
          <p:nvPr/>
        </p:nvSpPr>
        <p:spPr>
          <a:xfrm>
            <a:off x="5052250" y="1023175"/>
            <a:ext cx="3930900" cy="55053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rgbClr val="FFFFFF"/>
                </a:solidFill>
                <a:latin typeface="Oswald"/>
                <a:ea typeface="Oswald"/>
                <a:cs typeface="Oswald"/>
                <a:sym typeface="Oswald"/>
              </a:rPr>
              <a:t>vim spring-music/templates/services.yaml</a:t>
            </a:r>
            <a:endParaRPr b="1"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apiVersion: v1</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kind: Service</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metadata:</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chemeClr val="lt1"/>
                </a:solidFill>
                <a:latin typeface="Oswald"/>
                <a:ea typeface="Oswald"/>
                <a:cs typeface="Oswald"/>
                <a:sym typeface="Oswald"/>
              </a:rPr>
              <a:t>  name:  {{ RELEASE NAME }}-svc</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a:t>
            </a:r>
            <a:r>
              <a:rPr b="1" lang="en-US" sz="1500">
                <a:solidFill>
                  <a:srgbClr val="FFFFFF"/>
                </a:solidFill>
                <a:latin typeface="Oswald"/>
                <a:ea typeface="Oswald"/>
                <a:cs typeface="Oswald"/>
                <a:sym typeface="Oswald"/>
              </a:rPr>
              <a:t>labels</a:t>
            </a:r>
            <a:r>
              <a:rPr lang="en-US" sz="1500">
                <a:solidFill>
                  <a:srgbClr val="FFFFFF"/>
                </a:solidFill>
                <a:latin typeface="Oswald"/>
                <a:ea typeface="Oswald"/>
                <a:cs typeface="Oswald"/>
                <a:sym typeface="Oswald"/>
              </a:rPr>
              <a:t>: </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[_helper]</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spec:</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type:  [dynamic] &gt;&gt;&gt;&gt; ((((IF CLOUD=TRUE &gt; LoadBalancer ELSE NODEPORT) )))</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chemeClr val="lt1"/>
                </a:solidFill>
                <a:latin typeface="Oswald"/>
                <a:ea typeface="Oswald"/>
                <a:cs typeface="Oswald"/>
                <a:sym typeface="Oswald"/>
              </a:rPr>
              <a:t>  ports:</a:t>
            </a:r>
            <a:endParaRPr sz="1500">
              <a:solidFill>
                <a:schemeClr val="lt1"/>
              </a:solidFill>
              <a:latin typeface="Oswald"/>
              <a:ea typeface="Oswald"/>
              <a:cs typeface="Oswald"/>
              <a:sym typeface="Oswald"/>
            </a:endParaRPr>
          </a:p>
          <a:p>
            <a:pPr indent="0" lvl="0" marL="0" rtl="0" algn="l">
              <a:spcBef>
                <a:spcPts val="0"/>
              </a:spcBef>
              <a:spcAft>
                <a:spcPts val="0"/>
              </a:spcAft>
              <a:buNone/>
            </a:pPr>
            <a:r>
              <a:rPr lang="en-US" sz="1500">
                <a:solidFill>
                  <a:schemeClr val="lt1"/>
                </a:solidFill>
                <a:latin typeface="Oswald"/>
                <a:ea typeface="Oswald"/>
                <a:cs typeface="Oswald"/>
                <a:sym typeface="Oswald"/>
              </a:rPr>
              <a:t>    - name: http</a:t>
            </a:r>
            <a:endParaRPr sz="1500">
              <a:solidFill>
                <a:schemeClr val="lt1"/>
              </a:solidFill>
              <a:latin typeface="Oswald"/>
              <a:ea typeface="Oswald"/>
              <a:cs typeface="Oswald"/>
              <a:sym typeface="Oswald"/>
            </a:endParaRPr>
          </a:p>
          <a:p>
            <a:pPr indent="0" lvl="0" marL="0" rtl="0" algn="l">
              <a:spcBef>
                <a:spcPts val="0"/>
              </a:spcBef>
              <a:spcAft>
                <a:spcPts val="0"/>
              </a:spcAft>
              <a:buNone/>
            </a:pPr>
            <a:r>
              <a:rPr lang="en-US" sz="1500">
                <a:solidFill>
                  <a:schemeClr val="lt1"/>
                </a:solidFill>
                <a:latin typeface="Oswald"/>
                <a:ea typeface="Oswald"/>
                <a:cs typeface="Oswald"/>
                <a:sym typeface="Oswald"/>
              </a:rPr>
              <a:t>      protocol: TCP</a:t>
            </a:r>
            <a:endParaRPr sz="1500">
              <a:solidFill>
                <a:schemeClr val="lt1"/>
              </a:solidFill>
              <a:latin typeface="Oswald"/>
              <a:ea typeface="Oswald"/>
              <a:cs typeface="Oswald"/>
              <a:sym typeface="Oswald"/>
            </a:endParaRPr>
          </a:p>
          <a:p>
            <a:pPr indent="0" lvl="0" marL="0" rtl="0" algn="l">
              <a:spcBef>
                <a:spcPts val="0"/>
              </a:spcBef>
              <a:spcAft>
                <a:spcPts val="0"/>
              </a:spcAft>
              <a:buNone/>
            </a:pPr>
            <a:r>
              <a:rPr lang="en-US" sz="1500">
                <a:solidFill>
                  <a:schemeClr val="lt1"/>
                </a:solidFill>
                <a:latin typeface="Oswald"/>
                <a:ea typeface="Oswald"/>
                <a:cs typeface="Oswald"/>
                <a:sym typeface="Oswald"/>
              </a:rPr>
              <a:t>      port:  [dynamic] ((((80)))))</a:t>
            </a:r>
            <a:endParaRPr sz="1500">
              <a:solidFill>
                <a:schemeClr val="lt1"/>
              </a:solidFill>
              <a:latin typeface="Oswald"/>
              <a:ea typeface="Oswald"/>
              <a:cs typeface="Oswald"/>
              <a:sym typeface="Oswald"/>
            </a:endParaRPr>
          </a:p>
          <a:p>
            <a:pPr indent="0" lvl="0" marL="0" rtl="0" algn="l">
              <a:spcBef>
                <a:spcPts val="0"/>
              </a:spcBef>
              <a:spcAft>
                <a:spcPts val="0"/>
              </a:spcAft>
              <a:buNone/>
            </a:pPr>
            <a:r>
              <a:rPr lang="en-US" sz="1500">
                <a:solidFill>
                  <a:schemeClr val="lt1"/>
                </a:solidFill>
                <a:latin typeface="Oswald"/>
                <a:ea typeface="Oswald"/>
                <a:cs typeface="Oswald"/>
                <a:sym typeface="Oswald"/>
              </a:rPr>
              <a:t>      targetPort: [dynamic] ((((((8080)))))</a:t>
            </a:r>
            <a:endParaRPr sz="1500">
              <a:solidFill>
                <a:schemeClr val="lt1"/>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a:t>
            </a:r>
            <a:r>
              <a:rPr b="1" lang="en-US" sz="1500">
                <a:solidFill>
                  <a:srgbClr val="FFFFFF"/>
                </a:solidFill>
                <a:latin typeface="Oswald"/>
                <a:ea typeface="Oswald"/>
                <a:cs typeface="Oswald"/>
                <a:sym typeface="Oswald"/>
              </a:rPr>
              <a:t>selector</a:t>
            </a:r>
            <a:r>
              <a:rPr lang="en-US" sz="1500">
                <a:solidFill>
                  <a:srgbClr val="FFFFFF"/>
                </a:solidFill>
                <a:latin typeface="Oswald"/>
                <a:ea typeface="Oswald"/>
                <a:cs typeface="Oswald"/>
                <a:sym typeface="Oswald"/>
              </a:rPr>
              <a:t>: </a:t>
            </a:r>
            <a:r>
              <a:rPr lang="en-US" sz="1500">
                <a:solidFill>
                  <a:schemeClr val="lt1"/>
                </a:solidFill>
                <a:latin typeface="Oswald"/>
                <a:ea typeface="Oswald"/>
                <a:cs typeface="Oswald"/>
                <a:sym typeface="Oswald"/>
              </a:rPr>
              <a:t> </a:t>
            </a:r>
            <a:endParaRPr sz="1500">
              <a:solidFill>
                <a:schemeClr val="lt1"/>
              </a:solidFill>
              <a:latin typeface="Oswald"/>
              <a:ea typeface="Oswald"/>
              <a:cs typeface="Oswald"/>
              <a:sym typeface="Oswald"/>
            </a:endParaRPr>
          </a:p>
          <a:p>
            <a:pPr indent="0" lvl="0" marL="0" rtl="0" algn="l">
              <a:spcBef>
                <a:spcPts val="0"/>
              </a:spcBef>
              <a:spcAft>
                <a:spcPts val="0"/>
              </a:spcAft>
              <a:buNone/>
            </a:pPr>
            <a:r>
              <a:rPr lang="en-US" sz="1500">
                <a:solidFill>
                  <a:schemeClr val="lt1"/>
                </a:solidFill>
                <a:latin typeface="Oswald"/>
                <a:ea typeface="Oswald"/>
                <a:cs typeface="Oswald"/>
                <a:sym typeface="Oswald"/>
              </a:rPr>
              <a:t>     [_helper)</a:t>
            </a:r>
            <a:endParaRPr sz="1500">
              <a:solidFill>
                <a:schemeClr val="lt1"/>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p:txBody>
      </p:sp>
      <p:sp>
        <p:nvSpPr>
          <p:cNvPr id="856" name="Google Shape;856;p112"/>
          <p:cNvSpPr/>
          <p:nvPr/>
        </p:nvSpPr>
        <p:spPr>
          <a:xfrm>
            <a:off x="127300" y="893250"/>
            <a:ext cx="4857600" cy="60408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rgbClr val="FFFFFF"/>
                </a:solidFill>
                <a:latin typeface="Oswald"/>
                <a:ea typeface="Oswald"/>
                <a:cs typeface="Oswald"/>
                <a:sym typeface="Oswald"/>
              </a:rPr>
              <a:t>vim spring-music/templates/deployments.yaml</a:t>
            </a:r>
            <a:endParaRPr b="1"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apiVersion: apps/v1</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kind: Deployment</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metadata:</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name:  {{ RELEASE NAME }}-deployment</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a:t>
            </a:r>
            <a:r>
              <a:rPr b="1" lang="en-US" sz="1500">
                <a:solidFill>
                  <a:srgbClr val="FFFFFF"/>
                </a:solidFill>
                <a:latin typeface="Oswald"/>
                <a:ea typeface="Oswald"/>
                <a:cs typeface="Oswald"/>
                <a:sym typeface="Oswald"/>
              </a:rPr>
              <a:t>labels</a:t>
            </a:r>
            <a:r>
              <a:rPr lang="en-US" sz="1500">
                <a:solidFill>
                  <a:srgbClr val="FFFFFF"/>
                </a:solidFill>
                <a:latin typeface="Oswald"/>
                <a:ea typeface="Oswald"/>
                <a:cs typeface="Oswald"/>
                <a:sym typeface="Oswald"/>
              </a:rPr>
              <a:t>:</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a:t>
            </a:r>
            <a:r>
              <a:rPr lang="en-US" sz="1500">
                <a:solidFill>
                  <a:schemeClr val="lt1"/>
                </a:solidFill>
                <a:latin typeface="Oswald"/>
                <a:ea typeface="Oswald"/>
                <a:cs typeface="Oswald"/>
                <a:sym typeface="Oswald"/>
              </a:rPr>
              <a:t>[_helper]</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spec:</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replicas: </a:t>
            </a:r>
            <a:r>
              <a:rPr lang="en-US" sz="1500">
                <a:solidFill>
                  <a:schemeClr val="lt1"/>
                </a:solidFill>
                <a:latin typeface="Oswald"/>
                <a:ea typeface="Oswald"/>
                <a:cs typeface="Oswald"/>
                <a:sym typeface="Oswald"/>
              </a:rPr>
              <a:t>[dynamic] (if PROD = TRUE REPLICA=2 ELSE 1)</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selector:</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a:t>
            </a:r>
            <a:r>
              <a:rPr b="1" lang="en-US" sz="1500">
                <a:solidFill>
                  <a:srgbClr val="FFFFFF"/>
                </a:solidFill>
                <a:latin typeface="Oswald"/>
                <a:ea typeface="Oswald"/>
                <a:cs typeface="Oswald"/>
                <a:sym typeface="Oswald"/>
              </a:rPr>
              <a:t>matchLabels</a:t>
            </a:r>
            <a:r>
              <a:rPr lang="en-US" sz="1500">
                <a:solidFill>
                  <a:srgbClr val="FFFFFF"/>
                </a:solidFill>
                <a:latin typeface="Oswald"/>
                <a:ea typeface="Oswald"/>
                <a:cs typeface="Oswald"/>
                <a:sym typeface="Oswald"/>
              </a:rPr>
              <a:t>:</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a:t>
            </a:r>
            <a:r>
              <a:rPr lang="en-US" sz="1500">
                <a:solidFill>
                  <a:schemeClr val="lt1"/>
                </a:solidFill>
                <a:latin typeface="Oswald"/>
                <a:ea typeface="Oswald"/>
                <a:cs typeface="Oswald"/>
                <a:sym typeface="Oswald"/>
              </a:rPr>
              <a:t>[_helper]</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template:</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metadata:</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a:t>
            </a:r>
            <a:r>
              <a:rPr b="1" lang="en-US" sz="1500">
                <a:solidFill>
                  <a:srgbClr val="FFFFFF"/>
                </a:solidFill>
                <a:latin typeface="Oswald"/>
                <a:ea typeface="Oswald"/>
                <a:cs typeface="Oswald"/>
                <a:sym typeface="Oswald"/>
              </a:rPr>
              <a:t>labels</a:t>
            </a:r>
            <a:r>
              <a:rPr lang="en-US" sz="1500">
                <a:solidFill>
                  <a:srgbClr val="FFFFFF"/>
                </a:solidFill>
                <a:latin typeface="Oswald"/>
                <a:ea typeface="Oswald"/>
                <a:cs typeface="Oswald"/>
                <a:sym typeface="Oswald"/>
              </a:rPr>
              <a:t>: </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chemeClr val="lt1"/>
                </a:solidFill>
                <a:latin typeface="Oswald"/>
                <a:ea typeface="Oswald"/>
                <a:cs typeface="Oswald"/>
                <a:sym typeface="Oswald"/>
              </a:rPr>
              <a:t>        [_helper]</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spec:</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containers:</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 name: </a:t>
            </a:r>
            <a:r>
              <a:rPr lang="en-US" sz="1500">
                <a:solidFill>
                  <a:schemeClr val="lt1"/>
                </a:solidFill>
                <a:latin typeface="Oswald"/>
                <a:ea typeface="Oswald"/>
                <a:cs typeface="Oswald"/>
                <a:sym typeface="Oswald"/>
              </a:rPr>
              <a:t>[dynamic]</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image: yanivomc/spring-music:latest (make it dynamic)</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imagePullPolicy: IfNotPresent</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ports:</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 name: http</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containerPort: </a:t>
            </a:r>
            <a:r>
              <a:rPr lang="en-US" sz="1500">
                <a:solidFill>
                  <a:schemeClr val="lt1"/>
                </a:solidFill>
                <a:latin typeface="Oswald"/>
                <a:ea typeface="Oswald"/>
                <a:cs typeface="Oswald"/>
                <a:sym typeface="Oswald"/>
              </a:rPr>
              <a:t>[dynamic]</a:t>
            </a:r>
            <a:endParaRPr sz="1500">
              <a:solidFill>
                <a:schemeClr val="lt1"/>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protocol: TCP</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p:txBody>
      </p:sp>
      <p:sp>
        <p:nvSpPr>
          <p:cNvPr id="857" name="Google Shape;857;p112"/>
          <p:cNvSpPr txBox="1"/>
          <p:nvPr/>
        </p:nvSpPr>
        <p:spPr>
          <a:xfrm>
            <a:off x="73350" y="592025"/>
            <a:ext cx="8714100" cy="43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latin typeface="Oswald"/>
                <a:ea typeface="Oswald"/>
                <a:cs typeface="Oswald"/>
                <a:sym typeface="Oswald"/>
              </a:rPr>
              <a:t>Deployment.yaml Template base</a:t>
            </a:r>
            <a:endParaRPr sz="1800">
              <a:solidFill>
                <a:srgbClr val="254356"/>
              </a:solidFill>
              <a:latin typeface="Oswald"/>
              <a:ea typeface="Oswald"/>
              <a:cs typeface="Oswald"/>
              <a:sym typeface="Oswald"/>
            </a:endParaRPr>
          </a:p>
        </p:txBody>
      </p:sp>
      <p:sp>
        <p:nvSpPr>
          <p:cNvPr id="858" name="Google Shape;858;p112"/>
          <p:cNvSpPr txBox="1"/>
          <p:nvPr>
            <p:ph idx="12" type="sldNum"/>
          </p:nvPr>
        </p:nvSpPr>
        <p:spPr>
          <a:xfrm>
            <a:off x="0" y="66452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113"/>
          <p:cNvSpPr txBox="1"/>
          <p:nvPr>
            <p:ph idx="1" type="body"/>
          </p:nvPr>
        </p:nvSpPr>
        <p:spPr>
          <a:xfrm>
            <a:off x="1422000" y="3133338"/>
            <a:ext cx="6300000" cy="59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b="1" lang="en-US" sz="4200">
                <a:solidFill>
                  <a:srgbClr val="000000"/>
                </a:solidFill>
                <a:latin typeface="Oswald"/>
                <a:ea typeface="Oswald"/>
                <a:cs typeface="Oswald"/>
                <a:sym typeface="Oswald"/>
              </a:rPr>
              <a:t>- INGRESS CONTROLLERS -</a:t>
            </a:r>
            <a:endParaRPr sz="2200">
              <a:solidFill>
                <a:srgbClr val="000000"/>
              </a:solidFill>
              <a:latin typeface="Oswald Regular"/>
              <a:ea typeface="Oswald Regular"/>
              <a:cs typeface="Oswald Regular"/>
              <a:sym typeface="Oswald Regular"/>
            </a:endParaRPr>
          </a:p>
          <a:p>
            <a:pPr indent="0" lvl="0" marL="0" rtl="0" algn="l">
              <a:lnSpc>
                <a:spcPct val="90000"/>
              </a:lnSpc>
              <a:spcBef>
                <a:spcPts val="0"/>
              </a:spcBef>
              <a:spcAft>
                <a:spcPts val="0"/>
              </a:spcAft>
              <a:buClr>
                <a:srgbClr val="595959"/>
              </a:buClr>
              <a:buSzPts val="2400"/>
              <a:buNone/>
            </a:pPr>
            <a:r>
              <a:t/>
            </a:r>
            <a:endParaRPr>
              <a:solidFill>
                <a:srgbClr val="000000"/>
              </a:solidFill>
            </a:endParaRPr>
          </a:p>
        </p:txBody>
      </p:sp>
      <p:sp>
        <p:nvSpPr>
          <p:cNvPr id="864" name="Google Shape;864;p113"/>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114"/>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870" name="Google Shape;870;p114"/>
          <p:cNvSpPr/>
          <p:nvPr/>
        </p:nvSpPr>
        <p:spPr>
          <a:xfrm>
            <a:off x="950300" y="3449175"/>
            <a:ext cx="7243200" cy="867000"/>
          </a:xfrm>
          <a:prstGeom prst="bevel">
            <a:avLst>
              <a:gd fmla="val 12500" name="adj"/>
            </a:avLst>
          </a:prstGeom>
          <a:solidFill>
            <a:srgbClr val="D9D9D9"/>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4"/>
          <p:cNvSpPr txBox="1"/>
          <p:nvPr/>
        </p:nvSpPr>
        <p:spPr>
          <a:xfrm>
            <a:off x="1119936" y="3755900"/>
            <a:ext cx="6932400" cy="444300"/>
          </a:xfrm>
          <a:prstGeom prst="rect">
            <a:avLst/>
          </a:prstGeom>
          <a:noFill/>
          <a:ln>
            <a:noFill/>
          </a:ln>
        </p:spPr>
        <p:txBody>
          <a:bodyPr anchorCtr="0" anchor="ctr" bIns="91425" lIns="91425" spcFirstLastPara="1" rIns="91425" wrap="square" tIns="91425">
            <a:noAutofit/>
          </a:bodyPr>
          <a:lstStyle/>
          <a:p>
            <a:pPr indent="0" lvl="0" marL="0" rtl="0" algn="ctr">
              <a:lnSpc>
                <a:spcPct val="171428"/>
              </a:lnSpc>
              <a:spcBef>
                <a:spcPts val="800"/>
              </a:spcBef>
              <a:spcAft>
                <a:spcPts val="800"/>
              </a:spcAft>
              <a:buNone/>
            </a:pPr>
            <a:r>
              <a:rPr lang="en-US">
                <a:solidFill>
                  <a:srgbClr val="434343"/>
                </a:solidFill>
                <a:latin typeface="Oswald"/>
                <a:ea typeface="Oswald"/>
                <a:cs typeface="Oswald"/>
                <a:sym typeface="Oswald"/>
              </a:rPr>
              <a:t>TRAEFIC</a:t>
            </a:r>
            <a:endParaRPr>
              <a:solidFill>
                <a:srgbClr val="434343"/>
              </a:solidFill>
              <a:latin typeface="Oswald"/>
              <a:ea typeface="Oswald"/>
              <a:cs typeface="Oswald"/>
              <a:sym typeface="Oswald"/>
            </a:endParaRPr>
          </a:p>
        </p:txBody>
      </p:sp>
      <p:sp>
        <p:nvSpPr>
          <p:cNvPr id="872" name="Google Shape;872;p114"/>
          <p:cNvSpPr/>
          <p:nvPr/>
        </p:nvSpPr>
        <p:spPr>
          <a:xfrm>
            <a:off x="950300" y="2537150"/>
            <a:ext cx="7243200" cy="867000"/>
          </a:xfrm>
          <a:prstGeom prst="bevel">
            <a:avLst>
              <a:gd fmla="val 12500" name="adj"/>
            </a:avLst>
          </a:prstGeom>
          <a:solidFill>
            <a:srgbClr val="B7B7B7"/>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14"/>
          <p:cNvSpPr txBox="1"/>
          <p:nvPr/>
        </p:nvSpPr>
        <p:spPr>
          <a:xfrm>
            <a:off x="2872562" y="2714518"/>
            <a:ext cx="3223800" cy="444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800"/>
              </a:spcBef>
              <a:spcAft>
                <a:spcPts val="800"/>
              </a:spcAft>
              <a:buNone/>
            </a:pPr>
            <a:r>
              <a:rPr lang="en-US">
                <a:solidFill>
                  <a:srgbClr val="434343"/>
                </a:solidFill>
                <a:latin typeface="Oswald"/>
                <a:ea typeface="Oswald"/>
                <a:cs typeface="Oswald"/>
                <a:sym typeface="Oswald"/>
              </a:rPr>
              <a:t>INGRESS</a:t>
            </a:r>
            <a:endParaRPr>
              <a:solidFill>
                <a:srgbClr val="434343"/>
              </a:solidFill>
              <a:latin typeface="Oswald"/>
              <a:ea typeface="Oswald"/>
              <a:cs typeface="Oswald"/>
              <a:sym typeface="Oswald"/>
            </a:endParaRPr>
          </a:p>
        </p:txBody>
      </p:sp>
      <p:sp>
        <p:nvSpPr>
          <p:cNvPr id="874" name="Google Shape;874;p114"/>
          <p:cNvSpPr/>
          <p:nvPr/>
        </p:nvSpPr>
        <p:spPr>
          <a:xfrm>
            <a:off x="950300" y="1617188"/>
            <a:ext cx="7243200" cy="867000"/>
          </a:xfrm>
          <a:prstGeom prst="bevel">
            <a:avLst>
              <a:gd fmla="val 12500" name="adj"/>
            </a:avLst>
          </a:prstGeom>
          <a:solidFill>
            <a:srgbClr val="999999"/>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14"/>
          <p:cNvSpPr txBox="1"/>
          <p:nvPr/>
        </p:nvSpPr>
        <p:spPr>
          <a:xfrm>
            <a:off x="1119962" y="1794543"/>
            <a:ext cx="6772200" cy="444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800"/>
              </a:spcBef>
              <a:spcAft>
                <a:spcPts val="800"/>
              </a:spcAft>
              <a:buNone/>
            </a:pPr>
            <a:r>
              <a:rPr lang="en-US">
                <a:solidFill>
                  <a:srgbClr val="434343"/>
                </a:solidFill>
                <a:latin typeface="Oswald"/>
                <a:ea typeface="Oswald"/>
                <a:cs typeface="Oswald"/>
                <a:sym typeface="Oswald"/>
              </a:rPr>
              <a:t>WHAT ARE K8S ANNOTATIONS</a:t>
            </a:r>
            <a:endParaRPr>
              <a:solidFill>
                <a:srgbClr val="434343"/>
              </a:solidFill>
              <a:latin typeface="Oswald"/>
              <a:ea typeface="Oswald"/>
              <a:cs typeface="Oswald"/>
              <a:sym typeface="Oswald"/>
            </a:endParaRPr>
          </a:p>
        </p:txBody>
      </p:sp>
      <p:sp>
        <p:nvSpPr>
          <p:cNvPr id="876" name="Google Shape;876;p114"/>
          <p:cNvSpPr txBox="1"/>
          <p:nvPr/>
        </p:nvSpPr>
        <p:spPr>
          <a:xfrm>
            <a:off x="263600" y="820925"/>
            <a:ext cx="6289200" cy="4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Oswald"/>
                <a:ea typeface="Oswald"/>
                <a:cs typeface="Oswald"/>
                <a:sym typeface="Oswald"/>
              </a:rPr>
              <a:t>Module Agenda: K8S INGRESS</a:t>
            </a:r>
            <a:endParaRPr sz="2000">
              <a:latin typeface="Oswald"/>
              <a:ea typeface="Oswald"/>
              <a:cs typeface="Oswald"/>
              <a:sym typeface="Oswald"/>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15"/>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882" name="Google Shape;882;p115"/>
          <p:cNvSpPr txBox="1"/>
          <p:nvPr/>
        </p:nvSpPr>
        <p:spPr>
          <a:xfrm>
            <a:off x="263600" y="820925"/>
            <a:ext cx="6289200" cy="4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Oswald"/>
                <a:ea typeface="Oswald"/>
                <a:cs typeface="Oswald"/>
                <a:sym typeface="Oswald"/>
              </a:rPr>
              <a:t>CODE SOLUTION FOR THE INGRESS PART</a:t>
            </a:r>
            <a:endParaRPr sz="2000">
              <a:latin typeface="Oswald"/>
              <a:ea typeface="Oswald"/>
              <a:cs typeface="Oswald"/>
              <a:sym typeface="Oswald"/>
            </a:endParaRPr>
          </a:p>
        </p:txBody>
      </p:sp>
      <p:sp>
        <p:nvSpPr>
          <p:cNvPr id="883" name="Google Shape;883;p115"/>
          <p:cNvSpPr txBox="1"/>
          <p:nvPr/>
        </p:nvSpPr>
        <p:spPr>
          <a:xfrm>
            <a:off x="609600" y="1187275"/>
            <a:ext cx="6289200" cy="4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u="sng">
                <a:solidFill>
                  <a:schemeClr val="hlink"/>
                </a:solidFill>
                <a:latin typeface="Oswald"/>
                <a:ea typeface="Oswald"/>
                <a:cs typeface="Oswald"/>
                <a:sym typeface="Oswald"/>
                <a:hlinkClick r:id="rId3"/>
              </a:rPr>
              <a:t>https://github.com/yanivomc/seminars/tree/master/K8S/ingress</a:t>
            </a:r>
            <a:endParaRPr sz="1700">
              <a:latin typeface="Oswald"/>
              <a:ea typeface="Oswald"/>
              <a:cs typeface="Oswald"/>
              <a:sym typeface="Oswald"/>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116"/>
          <p:cNvSpPr txBox="1"/>
          <p:nvPr>
            <p:ph idx="1" type="body"/>
          </p:nvPr>
        </p:nvSpPr>
        <p:spPr>
          <a:xfrm>
            <a:off x="1422000" y="3133338"/>
            <a:ext cx="6300000" cy="59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b="1" lang="en-US" sz="4200">
                <a:solidFill>
                  <a:srgbClr val="000000"/>
                </a:solidFill>
                <a:latin typeface="Oswald"/>
                <a:ea typeface="Oswald"/>
                <a:cs typeface="Oswald"/>
                <a:sym typeface="Oswald"/>
              </a:rPr>
              <a:t>- </a:t>
            </a:r>
            <a:r>
              <a:rPr b="1" lang="en-US" sz="4200">
                <a:solidFill>
                  <a:srgbClr val="000000"/>
                </a:solidFill>
                <a:latin typeface="Oswald"/>
                <a:ea typeface="Oswald"/>
                <a:cs typeface="Oswald"/>
                <a:sym typeface="Oswald"/>
              </a:rPr>
              <a:t>ANNOTATIONS</a:t>
            </a:r>
            <a:r>
              <a:rPr b="1" lang="en-US" sz="4200">
                <a:solidFill>
                  <a:srgbClr val="000000"/>
                </a:solidFill>
                <a:latin typeface="Oswald"/>
                <a:ea typeface="Oswald"/>
                <a:cs typeface="Oswald"/>
                <a:sym typeface="Oswald"/>
              </a:rPr>
              <a:t> -</a:t>
            </a:r>
            <a:endParaRPr sz="2200">
              <a:solidFill>
                <a:srgbClr val="000000"/>
              </a:solidFill>
              <a:latin typeface="Oswald Regular"/>
              <a:ea typeface="Oswald Regular"/>
              <a:cs typeface="Oswald Regular"/>
              <a:sym typeface="Oswald Regular"/>
            </a:endParaRPr>
          </a:p>
          <a:p>
            <a:pPr indent="0" lvl="0" marL="0" rtl="0" algn="l">
              <a:lnSpc>
                <a:spcPct val="90000"/>
              </a:lnSpc>
              <a:spcBef>
                <a:spcPts val="0"/>
              </a:spcBef>
              <a:spcAft>
                <a:spcPts val="0"/>
              </a:spcAft>
              <a:buClr>
                <a:srgbClr val="595959"/>
              </a:buClr>
              <a:buSzPts val="2400"/>
              <a:buNone/>
            </a:pPr>
            <a:r>
              <a:t/>
            </a:r>
            <a:endParaRPr>
              <a:solidFill>
                <a:srgbClr val="000000"/>
              </a:solidFill>
            </a:endParaRPr>
          </a:p>
        </p:txBody>
      </p:sp>
      <p:sp>
        <p:nvSpPr>
          <p:cNvPr id="889" name="Google Shape;889;p116"/>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17"/>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t>ANNOTATIONS</a:t>
            </a:r>
            <a:endParaRPr/>
          </a:p>
        </p:txBody>
      </p:sp>
      <p:sp>
        <p:nvSpPr>
          <p:cNvPr id="895" name="Google Shape;895;p117"/>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896" name="Google Shape;896;p117"/>
          <p:cNvSpPr txBox="1"/>
          <p:nvPr/>
        </p:nvSpPr>
        <p:spPr>
          <a:xfrm>
            <a:off x="434100" y="1804725"/>
            <a:ext cx="85425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Oswald"/>
                <a:ea typeface="Oswald"/>
                <a:cs typeface="Oswald"/>
                <a:sym typeface="Oswald"/>
              </a:rPr>
              <a:t>If we need to point Kubernetes to a group of resources, labels are the way to go. </a:t>
            </a:r>
            <a:endParaRPr sz="2000">
              <a:latin typeface="Oswald"/>
              <a:ea typeface="Oswald"/>
              <a:cs typeface="Oswald"/>
              <a:sym typeface="Oswald"/>
            </a:endParaRPr>
          </a:p>
          <a:p>
            <a:pPr indent="0" lvl="0" marL="0" rtl="0" algn="l">
              <a:spcBef>
                <a:spcPts val="0"/>
              </a:spcBef>
              <a:spcAft>
                <a:spcPts val="0"/>
              </a:spcAft>
              <a:buNone/>
            </a:pPr>
            <a:r>
              <a:t/>
            </a:r>
            <a:endParaRPr sz="2000">
              <a:latin typeface="Oswald"/>
              <a:ea typeface="Oswald"/>
              <a:cs typeface="Oswald"/>
              <a:sym typeface="Oswald"/>
            </a:endParaRPr>
          </a:p>
          <a:p>
            <a:pPr indent="0" lvl="0" marL="0" rtl="0" algn="l">
              <a:spcBef>
                <a:spcPts val="0"/>
              </a:spcBef>
              <a:spcAft>
                <a:spcPts val="0"/>
              </a:spcAft>
              <a:buNone/>
            </a:pPr>
            <a:r>
              <a:rPr lang="en-US" sz="2000">
                <a:latin typeface="Oswald"/>
                <a:ea typeface="Oswald"/>
                <a:cs typeface="Oswald"/>
                <a:sym typeface="Oswald"/>
              </a:rPr>
              <a:t>But if we want to annotate our setup with data which will help tools, but not Kubernetes itself, we will use annotations.</a:t>
            </a:r>
            <a:endParaRPr sz="2000">
              <a:latin typeface="Oswald"/>
              <a:ea typeface="Oswald"/>
              <a:cs typeface="Oswald"/>
              <a:sym typeface="Oswald"/>
            </a:endParaRPr>
          </a:p>
          <a:p>
            <a:pPr indent="0" lvl="0" marL="0" rtl="0" algn="l">
              <a:spcBef>
                <a:spcPts val="0"/>
              </a:spcBef>
              <a:spcAft>
                <a:spcPts val="0"/>
              </a:spcAft>
              <a:buNone/>
            </a:pPr>
            <a:r>
              <a:t/>
            </a:r>
            <a:endParaRPr sz="2000">
              <a:latin typeface="Oswald"/>
              <a:ea typeface="Oswald"/>
              <a:cs typeface="Oswald"/>
              <a:sym typeface="Oswald"/>
            </a:endParaRPr>
          </a:p>
          <a:p>
            <a:pPr indent="0" lvl="0" marL="0" rtl="0" algn="l">
              <a:spcBef>
                <a:spcPts val="0"/>
              </a:spcBef>
              <a:spcAft>
                <a:spcPts val="0"/>
              </a:spcAft>
              <a:buNone/>
            </a:pPr>
            <a:r>
              <a:rPr lang="en-US" sz="2000">
                <a:latin typeface="Oswald"/>
                <a:ea typeface="Oswald"/>
                <a:cs typeface="Oswald"/>
                <a:sym typeface="Oswald"/>
              </a:rPr>
              <a:t>Example of annotations for alb ingress controller </a:t>
            </a:r>
            <a:endParaRPr sz="2000">
              <a:latin typeface="Oswald"/>
              <a:ea typeface="Oswald"/>
              <a:cs typeface="Oswald"/>
              <a:sym typeface="Oswald"/>
            </a:endParaRPr>
          </a:p>
          <a:p>
            <a:pPr indent="0" lvl="0" marL="0" rtl="0" algn="l">
              <a:spcBef>
                <a:spcPts val="0"/>
              </a:spcBef>
              <a:spcAft>
                <a:spcPts val="0"/>
              </a:spcAft>
              <a:buNone/>
            </a:pPr>
            <a:r>
              <a:rPr lang="en-US" sz="2000" u="sng">
                <a:solidFill>
                  <a:schemeClr val="hlink"/>
                </a:solidFill>
                <a:latin typeface="Oswald"/>
                <a:ea typeface="Oswald"/>
                <a:cs typeface="Oswald"/>
                <a:sym typeface="Oswald"/>
                <a:hlinkClick r:id="rId3"/>
              </a:rPr>
              <a:t>https://kubernetes-sigs.github.io/aws-alb-ingress-controller/guide/ingress/annotation/</a:t>
            </a:r>
            <a:endParaRPr sz="2000">
              <a:latin typeface="Oswald"/>
              <a:ea typeface="Oswald"/>
              <a:cs typeface="Oswald"/>
              <a:sym typeface="Oswald"/>
            </a:endParaRPr>
          </a:p>
          <a:p>
            <a:pPr indent="0" lvl="0" marL="0" rtl="0" algn="l">
              <a:spcBef>
                <a:spcPts val="0"/>
              </a:spcBef>
              <a:spcAft>
                <a:spcPts val="0"/>
              </a:spcAft>
              <a:buNone/>
            </a:pPr>
            <a:r>
              <a:t/>
            </a:r>
            <a:endParaRPr sz="2000">
              <a:latin typeface="Oswald"/>
              <a:ea typeface="Oswald"/>
              <a:cs typeface="Oswald"/>
              <a:sym typeface="Oswald"/>
            </a:endParaRPr>
          </a:p>
          <a:p>
            <a:pPr indent="0" lvl="0" marL="0" rtl="0" algn="l">
              <a:spcBef>
                <a:spcPts val="0"/>
              </a:spcBef>
              <a:spcAft>
                <a:spcPts val="0"/>
              </a:spcAft>
              <a:buNone/>
            </a:pPr>
            <a:r>
              <a:t/>
            </a:r>
            <a:endParaRPr sz="2000">
              <a:latin typeface="Oswald"/>
              <a:ea typeface="Oswald"/>
              <a:cs typeface="Oswald"/>
              <a:sym typeface="Oswald"/>
            </a:endParaRPr>
          </a:p>
          <a:p>
            <a:pPr indent="0" lvl="0" marL="0" rtl="0" algn="l">
              <a:spcBef>
                <a:spcPts val="0"/>
              </a:spcBef>
              <a:spcAft>
                <a:spcPts val="0"/>
              </a:spcAft>
              <a:buNone/>
            </a:pPr>
            <a:r>
              <a:t/>
            </a:r>
            <a:endParaRPr sz="2000">
              <a:latin typeface="Oswald"/>
              <a:ea typeface="Oswald"/>
              <a:cs typeface="Oswald"/>
              <a:sym typeface="Oswald"/>
            </a:endParaRPr>
          </a:p>
          <a:p>
            <a:pPr indent="0" lvl="0" marL="0" rtl="0" algn="l">
              <a:spcBef>
                <a:spcPts val="0"/>
              </a:spcBef>
              <a:spcAft>
                <a:spcPts val="0"/>
              </a:spcAft>
              <a:buNone/>
            </a:pPr>
            <a:r>
              <a:t/>
            </a:r>
            <a:endParaRPr sz="2000">
              <a:latin typeface="Oswald"/>
              <a:ea typeface="Oswald"/>
              <a:cs typeface="Oswald"/>
              <a:sym typeface="Oswald"/>
            </a:endParaRPr>
          </a:p>
          <a:p>
            <a:pPr indent="0" lvl="0" marL="0" rtl="0" algn="l">
              <a:spcBef>
                <a:spcPts val="0"/>
              </a:spcBef>
              <a:spcAft>
                <a:spcPts val="0"/>
              </a:spcAft>
              <a:buNone/>
            </a:pPr>
            <a:r>
              <a:t/>
            </a:r>
            <a:endParaRPr sz="2000">
              <a:latin typeface="Oswald"/>
              <a:ea typeface="Oswald"/>
              <a:cs typeface="Oswald"/>
              <a:sym typeface="Oswald"/>
            </a:endParaRPr>
          </a:p>
        </p:txBody>
      </p:sp>
    </p:spTree>
  </p:cSld>
  <p:clrMapOvr>
    <a:masterClrMapping/>
  </p:clrMapOvr>
  <p:transition>
    <p:fade/>
  </p:transition>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118"/>
          <p:cNvSpPr txBox="1"/>
          <p:nvPr>
            <p:ph idx="1" type="body"/>
          </p:nvPr>
        </p:nvSpPr>
        <p:spPr>
          <a:xfrm>
            <a:off x="2996950" y="2727900"/>
            <a:ext cx="4725000" cy="593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b="1" lang="en-US" sz="4200">
                <a:solidFill>
                  <a:srgbClr val="000000"/>
                </a:solidFill>
                <a:latin typeface="Oswald"/>
                <a:ea typeface="Oswald"/>
                <a:cs typeface="Oswald"/>
                <a:sym typeface="Oswald"/>
              </a:rPr>
              <a:t>- TRAEFIC -</a:t>
            </a:r>
            <a:endParaRPr>
              <a:solidFill>
                <a:srgbClr val="000000"/>
              </a:solidFill>
            </a:endParaRPr>
          </a:p>
        </p:txBody>
      </p:sp>
      <p:sp>
        <p:nvSpPr>
          <p:cNvPr id="902" name="Google Shape;902;p118"/>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903" name="Google Shape;903;p118"/>
          <p:cNvPicPr preferRelativeResize="0"/>
          <p:nvPr/>
        </p:nvPicPr>
        <p:blipFill>
          <a:blip r:embed="rId3">
            <a:alphaModFix/>
          </a:blip>
          <a:stretch>
            <a:fillRect/>
          </a:stretch>
        </p:blipFill>
        <p:spPr>
          <a:xfrm>
            <a:off x="252738" y="1419175"/>
            <a:ext cx="2469585" cy="2819399"/>
          </a:xfrm>
          <a:prstGeom prst="rect">
            <a:avLst/>
          </a:prstGeom>
          <a:noFill/>
          <a:ln>
            <a:noFill/>
          </a:ln>
        </p:spPr>
      </p:pic>
      <p:sp>
        <p:nvSpPr>
          <p:cNvPr id="904" name="Google Shape;904;p118"/>
          <p:cNvSpPr txBox="1"/>
          <p:nvPr/>
        </p:nvSpPr>
        <p:spPr>
          <a:xfrm>
            <a:off x="3346600" y="3276600"/>
            <a:ext cx="47250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Code and Solutions for this part can be found here: </a:t>
            </a:r>
            <a:r>
              <a:rPr lang="en-US" sz="1100" u="sng">
                <a:solidFill>
                  <a:schemeClr val="hlink"/>
                </a:solidFill>
                <a:hlinkClick r:id="rId4"/>
              </a:rPr>
              <a:t>https://github.com/yanivomc/seminars/tree/master/K8S/ingress/traeifk</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19"/>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910" name="Google Shape;910;p119"/>
          <p:cNvSpPr txBox="1"/>
          <p:nvPr/>
        </p:nvSpPr>
        <p:spPr>
          <a:xfrm>
            <a:off x="4325" y="1765150"/>
            <a:ext cx="6418800" cy="326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rPr>
              <a:t>About Traefik</a:t>
            </a:r>
            <a:endParaRPr b="1" sz="1800"/>
          </a:p>
        </p:txBody>
      </p:sp>
      <p:sp>
        <p:nvSpPr>
          <p:cNvPr id="911" name="Google Shape;911;p119"/>
          <p:cNvSpPr txBox="1"/>
          <p:nvPr/>
        </p:nvSpPr>
        <p:spPr>
          <a:xfrm>
            <a:off x="65625" y="2169625"/>
            <a:ext cx="8416800" cy="12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t>Traefik listens to our service registry/orchestrator (K8S in our case) API and instantly generates the routes so your microservices are connected to the outside world -- without further intervention from your part.</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US" sz="1700"/>
              <a:t>Read more: </a:t>
            </a:r>
            <a:r>
              <a:rPr lang="en-US" sz="1700" u="sng">
                <a:solidFill>
                  <a:srgbClr val="009999"/>
                </a:solidFill>
                <a:hlinkClick r:id="rId3">
                  <a:extLst>
                    <a:ext uri="{A12FA001-AC4F-418D-AE19-62706E023703}">
                      <ahyp:hlinkClr val="tx"/>
                    </a:ext>
                  </a:extLst>
                </a:hlinkClick>
              </a:rPr>
              <a:t>https://docs.traefik.io/</a:t>
            </a:r>
            <a:endParaRPr sz="1700"/>
          </a:p>
          <a:p>
            <a:pPr indent="0" lvl="0" marL="0" rtl="0" algn="l">
              <a:spcBef>
                <a:spcPts val="0"/>
              </a:spcBef>
              <a:spcAft>
                <a:spcPts val="0"/>
              </a:spcAft>
              <a:buNone/>
            </a:pPr>
            <a:r>
              <a:t/>
            </a:r>
            <a:endParaRPr sz="1700"/>
          </a:p>
        </p:txBody>
      </p:sp>
    </p:spTree>
  </p:cSld>
  <p:clrMapOvr>
    <a:masterClrMapping/>
  </p:clrMapOvr>
  <p:transition>
    <p:fade/>
  </p:transition>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120"/>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917" name="Google Shape;917;p120"/>
          <p:cNvSpPr txBox="1"/>
          <p:nvPr/>
        </p:nvSpPr>
        <p:spPr>
          <a:xfrm>
            <a:off x="4325" y="2681700"/>
            <a:ext cx="9144000" cy="38118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US" sz="1300">
                <a:solidFill>
                  <a:srgbClr val="C5C8C6"/>
                </a:solidFill>
                <a:latin typeface="Consolas"/>
                <a:ea typeface="Consolas"/>
                <a:cs typeface="Consolas"/>
                <a:sym typeface="Consolas"/>
              </a:rPr>
              <a:t>Validate installation </a:t>
            </a:r>
            <a:br>
              <a:rPr b="1" lang="en-US" sz="1300">
                <a:solidFill>
                  <a:srgbClr val="C5C8C6"/>
                </a:solidFill>
                <a:latin typeface="Consolas"/>
                <a:ea typeface="Consolas"/>
                <a:cs typeface="Consolas"/>
                <a:sym typeface="Consolas"/>
              </a:rPr>
            </a:br>
            <a:r>
              <a:rPr lang="en-US" sz="1100">
                <a:solidFill>
                  <a:srgbClr val="C5C8C6"/>
                </a:solidFill>
                <a:latin typeface="Consolas"/>
                <a:ea typeface="Consolas"/>
                <a:cs typeface="Consolas"/>
                <a:sym typeface="Consolas"/>
              </a:rPr>
              <a:t>1. Watch </a:t>
            </a:r>
            <a:r>
              <a:rPr lang="en-US" sz="1100">
                <a:solidFill>
                  <a:srgbClr val="C5C8C6"/>
                </a:solidFill>
                <a:latin typeface="Consolas"/>
                <a:ea typeface="Consolas"/>
                <a:cs typeface="Consolas"/>
                <a:sym typeface="Consolas"/>
              </a:rPr>
              <a:t>LOAD BALANCER</a:t>
            </a:r>
            <a:r>
              <a:rPr lang="en-US" sz="1100">
                <a:solidFill>
                  <a:srgbClr val="C5C8C6"/>
                </a:solidFill>
                <a:latin typeface="Consolas"/>
                <a:ea typeface="Consolas"/>
                <a:cs typeface="Consolas"/>
                <a:sym typeface="Consolas"/>
              </a:rPr>
              <a:t> Creation - Once 'EXTERNAL-IP' is no longer '&lt;pending&gt;' and changed to CNAME of the ALB</a:t>
            </a:r>
            <a:br>
              <a:rPr lang="en-US" sz="1100">
                <a:solidFill>
                  <a:srgbClr val="C5C8C6"/>
                </a:solidFill>
                <a:latin typeface="Consolas"/>
                <a:ea typeface="Consolas"/>
                <a:cs typeface="Consolas"/>
                <a:sym typeface="Consolas"/>
              </a:rPr>
            </a:br>
            <a:r>
              <a:rPr b="1" lang="en-US" sz="1100">
                <a:solidFill>
                  <a:srgbClr val="FF9900"/>
                </a:solidFill>
                <a:latin typeface="Consolas"/>
                <a:ea typeface="Consolas"/>
                <a:cs typeface="Consolas"/>
                <a:sym typeface="Consolas"/>
              </a:rPr>
              <a:t>kubectl get svc traefic-blog-traefik --namespace kube-system -w   </a:t>
            </a:r>
            <a:br>
              <a:rPr lang="en-US" sz="1100">
                <a:solidFill>
                  <a:srgbClr val="C5C8C6"/>
                </a:solidFill>
                <a:latin typeface="Consolas"/>
                <a:ea typeface="Consolas"/>
                <a:cs typeface="Consolas"/>
                <a:sym typeface="Consolas"/>
              </a:rPr>
            </a:br>
            <a:r>
              <a:rPr b="1" lang="en-US" sz="1100">
                <a:solidFill>
                  <a:srgbClr val="FFFFFF"/>
                </a:solidFill>
                <a:latin typeface="Consolas"/>
                <a:ea typeface="Consolas"/>
                <a:cs typeface="Consolas"/>
                <a:sym typeface="Consolas"/>
              </a:rPr>
              <a:t># NOTE that -w will run the command and wait for creation of service</a:t>
            </a:r>
            <a:br>
              <a:rPr lang="en-US" sz="1200">
                <a:solidFill>
                  <a:srgbClr val="C5C8C6"/>
                </a:solidFill>
                <a:latin typeface="Consolas"/>
                <a:ea typeface="Consolas"/>
                <a:cs typeface="Consolas"/>
                <a:sym typeface="Consolas"/>
              </a:rPr>
            </a:br>
            <a:r>
              <a:rPr lang="en-US" sz="1200">
                <a:solidFill>
                  <a:srgbClr val="C5C8C6"/>
                </a:solidFill>
                <a:latin typeface="Consolas"/>
                <a:ea typeface="Consolas"/>
                <a:cs typeface="Consolas"/>
                <a:sym typeface="Consolas"/>
              </a:rPr>
              <a:t>NAME                   TYPE           CLUSTER-IP       EXTERNAL-IP        PORT(S)       traefic-blog-traefik   LoadBalancer   100.65.191.239   </a:t>
            </a:r>
            <a:r>
              <a:rPr lang="en-US" sz="1200">
                <a:solidFill>
                  <a:srgbClr val="C5C8C6"/>
                </a:solidFill>
                <a:latin typeface="Consolas"/>
                <a:ea typeface="Consolas"/>
                <a:cs typeface="Consolas"/>
                <a:sym typeface="Consolas"/>
              </a:rPr>
              <a:t>a001f8b9dc6a3..</a:t>
            </a:r>
            <a:r>
              <a:rPr lang="en-US" sz="1200">
                <a:solidFill>
                  <a:srgbClr val="C5C8C6"/>
                </a:solidFill>
                <a:latin typeface="Consolas"/>
                <a:ea typeface="Consolas"/>
                <a:cs typeface="Consolas"/>
                <a:sym typeface="Consolas"/>
              </a:rPr>
              <a:t>.   80:30049/TCP,443:31671/TCP   </a:t>
            </a:r>
            <a:br>
              <a:rPr lang="en-US" sz="1200">
                <a:solidFill>
                  <a:srgbClr val="C5C8C6"/>
                </a:solidFill>
                <a:latin typeface="Consolas"/>
                <a:ea typeface="Consolas"/>
                <a:cs typeface="Consolas"/>
                <a:sym typeface="Consolas"/>
              </a:rPr>
            </a:br>
            <a:br>
              <a:rPr lang="en-US" sz="1200">
                <a:solidFill>
                  <a:srgbClr val="C5C8C6"/>
                </a:solidFill>
                <a:latin typeface="Consolas"/>
                <a:ea typeface="Consolas"/>
                <a:cs typeface="Consolas"/>
                <a:sym typeface="Consolas"/>
              </a:rPr>
            </a:br>
            <a:r>
              <a:rPr lang="en-US" sz="1200">
                <a:solidFill>
                  <a:srgbClr val="C5C8C6"/>
                </a:solidFill>
                <a:latin typeface="Consolas"/>
                <a:ea typeface="Consolas"/>
                <a:cs typeface="Consolas"/>
                <a:sym typeface="Consolas"/>
              </a:rPr>
              <a:t>2. get the ALB CNAME by running:</a:t>
            </a:r>
            <a:br>
              <a:rPr lang="en-US" sz="1200">
                <a:solidFill>
                  <a:srgbClr val="C5C8C6"/>
                </a:solidFill>
                <a:latin typeface="Consolas"/>
                <a:ea typeface="Consolas"/>
                <a:cs typeface="Consolas"/>
                <a:sym typeface="Consolas"/>
              </a:rPr>
            </a:br>
            <a:r>
              <a:rPr lang="en-US" sz="1100">
                <a:solidFill>
                  <a:srgbClr val="C5C8C6"/>
                </a:solidFill>
                <a:latin typeface="Consolas"/>
                <a:ea typeface="Consolas"/>
                <a:cs typeface="Consolas"/>
                <a:sym typeface="Consolas"/>
              </a:rPr>
              <a:t>ALBIP=`kubectl describe svc traefic-</a:t>
            </a:r>
            <a:r>
              <a:rPr b="1" lang="en-US" sz="1100">
                <a:solidFill>
                  <a:srgbClr val="C5C8C6"/>
                </a:solidFill>
                <a:latin typeface="Consolas"/>
                <a:ea typeface="Consolas"/>
                <a:cs typeface="Consolas"/>
                <a:sym typeface="Consolas"/>
              </a:rPr>
              <a:t>ingress</a:t>
            </a:r>
            <a:r>
              <a:rPr lang="en-US" sz="1100">
                <a:solidFill>
                  <a:srgbClr val="C5C8C6"/>
                </a:solidFill>
                <a:latin typeface="Consolas"/>
                <a:ea typeface="Consolas"/>
                <a:cs typeface="Consolas"/>
                <a:sym typeface="Consolas"/>
              </a:rPr>
              <a:t>-traefik --namespace kube-system | grep Ingress | awk '{print $3}'`</a:t>
            </a:r>
            <a:endParaRPr sz="1100">
              <a:solidFill>
                <a:srgbClr val="C5C8C6"/>
              </a:solidFill>
              <a:latin typeface="Consolas"/>
              <a:ea typeface="Consolas"/>
              <a:cs typeface="Consolas"/>
              <a:sym typeface="Consolas"/>
            </a:endParaRPr>
          </a:p>
          <a:p>
            <a:pPr indent="0" lvl="0" marL="0" rtl="0" algn="l">
              <a:lnSpc>
                <a:spcPct val="115000"/>
              </a:lnSpc>
              <a:spcBef>
                <a:spcPts val="2300"/>
              </a:spcBef>
              <a:spcAft>
                <a:spcPts val="0"/>
              </a:spcAft>
              <a:buNone/>
            </a:pPr>
            <a:r>
              <a:rPr lang="en-US" sz="1200">
                <a:solidFill>
                  <a:srgbClr val="C5C8C6"/>
                </a:solidFill>
                <a:latin typeface="Consolas"/>
                <a:ea typeface="Consolas"/>
                <a:cs typeface="Consolas"/>
                <a:sym typeface="Consolas"/>
              </a:rPr>
              <a:t>3. Get ONE of the ALB IP by running: </a:t>
            </a:r>
            <a:r>
              <a:rPr lang="en-US" sz="1200">
                <a:solidFill>
                  <a:srgbClr val="C5C8C6"/>
                </a:solidFill>
                <a:latin typeface="Consolas"/>
                <a:ea typeface="Consolas"/>
                <a:cs typeface="Consolas"/>
                <a:sym typeface="Consolas"/>
              </a:rPr>
              <a:t>sudo docker run tutum/dnsutils dig +short $ALBIP</a:t>
            </a:r>
            <a:br>
              <a:rPr lang="en-US" sz="1200">
                <a:solidFill>
                  <a:srgbClr val="C5C8C6"/>
                </a:solidFill>
                <a:latin typeface="Consolas"/>
                <a:ea typeface="Consolas"/>
                <a:cs typeface="Consolas"/>
                <a:sym typeface="Consolas"/>
              </a:rPr>
            </a:br>
            <a:r>
              <a:rPr lang="en-US" sz="1200">
                <a:solidFill>
                  <a:srgbClr val="C5C8C6"/>
                </a:solidFill>
                <a:latin typeface="Consolas"/>
                <a:ea typeface="Consolas"/>
                <a:cs typeface="Consolas"/>
                <a:sym typeface="Consolas"/>
              </a:rPr>
              <a:t>Add the ip to your hosts file so we will be able to reach to our </a:t>
            </a:r>
            <a:r>
              <a:rPr b="1" lang="en-US" sz="1200" u="sng">
                <a:solidFill>
                  <a:srgbClr val="C5C8C6"/>
                </a:solidFill>
                <a:latin typeface="Consolas"/>
                <a:ea typeface="Consolas"/>
                <a:cs typeface="Consolas"/>
                <a:sym typeface="Consolas"/>
              </a:rPr>
              <a:t>traefic dashboard</a:t>
            </a:r>
            <a:br>
              <a:rPr b="1" lang="en-US" sz="1200" u="sng">
                <a:solidFill>
                  <a:srgbClr val="C5C8C6"/>
                </a:solidFill>
                <a:latin typeface="Consolas"/>
                <a:ea typeface="Consolas"/>
                <a:cs typeface="Consolas"/>
                <a:sym typeface="Consolas"/>
              </a:rPr>
            </a:br>
            <a:r>
              <a:rPr lang="en-US" sz="1200">
                <a:solidFill>
                  <a:srgbClr val="C5C8C6"/>
                </a:solidFill>
                <a:latin typeface="Consolas"/>
                <a:ea typeface="Consolas"/>
                <a:cs typeface="Consolas"/>
                <a:sym typeface="Consolas"/>
              </a:rPr>
              <a:t>(in linux: /etc/hosts -  windows: C:\Windows\System32\Drivers\etc\hosts) as followed</a:t>
            </a:r>
            <a:br>
              <a:rPr lang="en-US" sz="1200">
                <a:solidFill>
                  <a:srgbClr val="C5C8C6"/>
                </a:solidFill>
                <a:latin typeface="Consolas"/>
                <a:ea typeface="Consolas"/>
                <a:cs typeface="Consolas"/>
                <a:sym typeface="Consolas"/>
              </a:rPr>
            </a:br>
            <a:r>
              <a:rPr lang="en-US" sz="1200">
                <a:solidFill>
                  <a:srgbClr val="C5C8C6"/>
                </a:solidFill>
                <a:latin typeface="Consolas"/>
                <a:ea typeface="Consolas"/>
                <a:cs typeface="Consolas"/>
                <a:sym typeface="Consolas"/>
              </a:rPr>
              <a:t>&lt;LB IP&gt;</a:t>
            </a:r>
            <a:r>
              <a:rPr lang="en-US" sz="1200">
                <a:solidFill>
                  <a:srgbClr val="C5C8C6"/>
                </a:solidFill>
                <a:latin typeface="Consolas"/>
                <a:ea typeface="Consolas"/>
                <a:cs typeface="Consolas"/>
                <a:sym typeface="Consolas"/>
              </a:rPr>
              <a:t> </a:t>
            </a:r>
            <a:r>
              <a:rPr b="1" lang="en-US" sz="1200">
                <a:solidFill>
                  <a:srgbClr val="C5C8C6"/>
                </a:solidFill>
                <a:latin typeface="Consolas"/>
                <a:ea typeface="Consolas"/>
                <a:cs typeface="Consolas"/>
                <a:sym typeface="Consolas"/>
              </a:rPr>
              <a:t>traefik.example.com bear.jb moose.jb hare.jb animals.jb canary.jb</a:t>
            </a:r>
            <a:endParaRPr b="1" sz="1200">
              <a:solidFill>
                <a:srgbClr val="C5C8C6"/>
              </a:solidFill>
              <a:latin typeface="Consolas"/>
              <a:ea typeface="Consolas"/>
              <a:cs typeface="Consolas"/>
              <a:sym typeface="Consolas"/>
            </a:endParaRPr>
          </a:p>
          <a:p>
            <a:pPr indent="0" lvl="0" marL="0" rtl="0" algn="l">
              <a:lnSpc>
                <a:spcPct val="115000"/>
              </a:lnSpc>
              <a:spcBef>
                <a:spcPts val="2300"/>
              </a:spcBef>
              <a:spcAft>
                <a:spcPts val="0"/>
              </a:spcAft>
              <a:buNone/>
            </a:pPr>
            <a:r>
              <a:rPr lang="en-US" sz="1200">
                <a:solidFill>
                  <a:srgbClr val="C5C8C6"/>
                </a:solidFill>
                <a:latin typeface="Consolas"/>
                <a:ea typeface="Consolas"/>
                <a:cs typeface="Consolas"/>
                <a:sym typeface="Consolas"/>
              </a:rPr>
              <a:t>4. Open a </a:t>
            </a:r>
            <a:r>
              <a:rPr b="1" lang="en-US" sz="1200" u="sng">
                <a:solidFill>
                  <a:srgbClr val="C5C8C6"/>
                </a:solidFill>
                <a:latin typeface="Consolas"/>
                <a:ea typeface="Consolas"/>
                <a:cs typeface="Consolas"/>
                <a:sym typeface="Consolas"/>
              </a:rPr>
              <a:t>new TAB</a:t>
            </a:r>
            <a:r>
              <a:rPr b="1" lang="en-US" sz="1200">
                <a:solidFill>
                  <a:srgbClr val="C5C8C6"/>
                </a:solidFill>
                <a:latin typeface="Consolas"/>
                <a:ea typeface="Consolas"/>
                <a:cs typeface="Consolas"/>
                <a:sym typeface="Consolas"/>
              </a:rPr>
              <a:t> and </a:t>
            </a:r>
            <a:r>
              <a:rPr lang="en-US" sz="1200">
                <a:solidFill>
                  <a:srgbClr val="C5C8C6"/>
                </a:solidFill>
                <a:latin typeface="Consolas"/>
                <a:ea typeface="Consolas"/>
                <a:cs typeface="Consolas"/>
                <a:sym typeface="Consolas"/>
              </a:rPr>
              <a:t>Browse </a:t>
            </a:r>
            <a:r>
              <a:rPr lang="en-US" sz="1200" u="sng">
                <a:solidFill>
                  <a:schemeClr val="hlink"/>
                </a:solidFill>
                <a:latin typeface="Consolas"/>
                <a:ea typeface="Consolas"/>
                <a:cs typeface="Consolas"/>
                <a:sym typeface="Consolas"/>
                <a:hlinkClick r:id="rId3"/>
              </a:rPr>
              <a:t>http://traefik.example.com</a:t>
            </a:r>
            <a:br>
              <a:rPr lang="en-US" sz="1200">
                <a:solidFill>
                  <a:srgbClr val="C5C8C6"/>
                </a:solidFill>
                <a:latin typeface="Consolas"/>
                <a:ea typeface="Consolas"/>
                <a:cs typeface="Consolas"/>
                <a:sym typeface="Consolas"/>
              </a:rPr>
            </a:br>
            <a:r>
              <a:rPr lang="en-US" sz="1200">
                <a:solidFill>
                  <a:srgbClr val="C5C8C6"/>
                </a:solidFill>
                <a:latin typeface="Consolas"/>
                <a:ea typeface="Consolas"/>
                <a:cs typeface="Consolas"/>
                <a:sym typeface="Consolas"/>
              </a:rPr>
              <a:t># NOTE that you can’t browse the ALB cname and reach to the Dashboard without a proper DOMAIN as we know use ALB (Layer 7) and not the ELB (Layer 4)</a:t>
            </a:r>
            <a:endParaRPr sz="1200">
              <a:solidFill>
                <a:srgbClr val="C5C8C6"/>
              </a:solidFill>
              <a:latin typeface="Consolas"/>
              <a:ea typeface="Consolas"/>
              <a:cs typeface="Consolas"/>
              <a:sym typeface="Consolas"/>
            </a:endParaRPr>
          </a:p>
          <a:p>
            <a:pPr indent="0" lvl="0" marL="0" rtl="0" algn="l">
              <a:lnSpc>
                <a:spcPct val="115000"/>
              </a:lnSpc>
              <a:spcBef>
                <a:spcPts val="2300"/>
              </a:spcBef>
              <a:spcAft>
                <a:spcPts val="2300"/>
              </a:spcAft>
              <a:buNone/>
            </a:pPr>
            <a:r>
              <a:t/>
            </a:r>
            <a:endParaRPr sz="1200">
              <a:solidFill>
                <a:srgbClr val="C5C8C6"/>
              </a:solidFill>
              <a:latin typeface="Consolas"/>
              <a:ea typeface="Consolas"/>
              <a:cs typeface="Consolas"/>
              <a:sym typeface="Consolas"/>
            </a:endParaRPr>
          </a:p>
        </p:txBody>
      </p:sp>
      <p:sp>
        <p:nvSpPr>
          <p:cNvPr id="918" name="Google Shape;918;p120"/>
          <p:cNvSpPr txBox="1"/>
          <p:nvPr/>
        </p:nvSpPr>
        <p:spPr>
          <a:xfrm>
            <a:off x="4325" y="1003150"/>
            <a:ext cx="6418800" cy="326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rPr>
              <a:t>Deploying Traefik</a:t>
            </a:r>
            <a:endParaRPr b="1" sz="1800"/>
          </a:p>
        </p:txBody>
      </p:sp>
      <p:sp>
        <p:nvSpPr>
          <p:cNvPr id="919" name="Google Shape;919;p120"/>
          <p:cNvSpPr txBox="1"/>
          <p:nvPr/>
        </p:nvSpPr>
        <p:spPr>
          <a:xfrm>
            <a:off x="221500" y="1511100"/>
            <a:ext cx="8646300" cy="10731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300">
                <a:solidFill>
                  <a:srgbClr val="C5C8C6"/>
                </a:solidFill>
                <a:latin typeface="Consolas"/>
                <a:ea typeface="Consolas"/>
                <a:cs typeface="Consolas"/>
                <a:sym typeface="Consolas"/>
              </a:rPr>
              <a:t>We are going to use a custom values for this helm package so first we download it:</a:t>
            </a:r>
            <a:br>
              <a:rPr b="1" lang="en-US" sz="1100">
                <a:solidFill>
                  <a:srgbClr val="C5C8C6"/>
                </a:solidFill>
                <a:latin typeface="Consolas"/>
                <a:ea typeface="Consolas"/>
                <a:cs typeface="Consolas"/>
                <a:sym typeface="Consolas"/>
              </a:rPr>
            </a:br>
            <a:r>
              <a:rPr b="1" lang="en-US" sz="1100">
                <a:solidFill>
                  <a:srgbClr val="C5C8C6"/>
                </a:solidFill>
                <a:latin typeface="Consolas"/>
                <a:ea typeface="Consolas"/>
                <a:cs typeface="Consolas"/>
                <a:sym typeface="Consolas"/>
              </a:rPr>
              <a:t>1. </a:t>
            </a:r>
            <a:r>
              <a:rPr b="1" lang="en-US" sz="1100">
                <a:solidFill>
                  <a:srgbClr val="C5C8C6"/>
                </a:solidFill>
                <a:latin typeface="Consolas"/>
                <a:ea typeface="Consolas"/>
                <a:cs typeface="Consolas"/>
                <a:sym typeface="Consolas"/>
              </a:rPr>
              <a:t>wget </a:t>
            </a:r>
            <a:r>
              <a:rPr lang="en-US" sz="1100" u="sng">
                <a:solidFill>
                  <a:srgbClr val="009999"/>
                </a:solidFill>
                <a:hlinkClick r:id="rId4">
                  <a:extLst>
                    <a:ext uri="{A12FA001-AC4F-418D-AE19-62706E023703}">
                      <ahyp:hlinkClr val="tx"/>
                    </a:ext>
                  </a:extLst>
                </a:hlinkClick>
              </a:rPr>
              <a:t>https://raw.githubusercontent.com/yanivomc/seminars/master/K8S/ingress/traeifk/values.yaml</a:t>
            </a:r>
            <a:br>
              <a:rPr b="1" lang="en-US" sz="1100">
                <a:solidFill>
                  <a:srgbClr val="C5C8C6"/>
                </a:solidFill>
                <a:latin typeface="Consolas"/>
                <a:ea typeface="Consolas"/>
                <a:cs typeface="Consolas"/>
                <a:sym typeface="Consolas"/>
              </a:rPr>
            </a:br>
            <a:r>
              <a:rPr b="1" lang="en-US" sz="1100">
                <a:solidFill>
                  <a:srgbClr val="C5C8C6"/>
                </a:solidFill>
                <a:latin typeface="Consolas"/>
                <a:ea typeface="Consolas"/>
                <a:cs typeface="Consolas"/>
                <a:sym typeface="Consolas"/>
              </a:rPr>
              <a:t>2. </a:t>
            </a:r>
            <a:r>
              <a:rPr b="1" lang="en-US" sz="1100">
                <a:solidFill>
                  <a:srgbClr val="C5C8C6"/>
                </a:solidFill>
                <a:latin typeface="Consolas"/>
                <a:ea typeface="Consolas"/>
                <a:cs typeface="Consolas"/>
                <a:sym typeface="Consolas"/>
              </a:rPr>
              <a:t>helm install stable/traefik --name traefic-ingress  --namespace kube-system --values values.yaml</a:t>
            </a:r>
            <a:br>
              <a:rPr lang="en-US" sz="1100">
                <a:solidFill>
                  <a:srgbClr val="C5C8C6"/>
                </a:solidFill>
                <a:latin typeface="Consolas"/>
                <a:ea typeface="Consolas"/>
                <a:cs typeface="Consolas"/>
                <a:sym typeface="Consolas"/>
              </a:rPr>
            </a:br>
            <a:r>
              <a:rPr lang="en-US" sz="1100">
                <a:solidFill>
                  <a:srgbClr val="C5C8C6"/>
                </a:solidFill>
                <a:latin typeface="Consolas"/>
                <a:ea typeface="Consolas"/>
                <a:cs typeface="Consolas"/>
                <a:sym typeface="Consolas"/>
              </a:rPr>
              <a:t>----</a:t>
            </a:r>
            <a:br>
              <a:rPr lang="en-US" sz="1100">
                <a:solidFill>
                  <a:srgbClr val="C5C8C6"/>
                </a:solidFill>
                <a:latin typeface="Consolas"/>
                <a:ea typeface="Consolas"/>
                <a:cs typeface="Consolas"/>
                <a:sym typeface="Consolas"/>
              </a:rPr>
            </a:br>
            <a:r>
              <a:rPr lang="en-US" sz="1100">
                <a:solidFill>
                  <a:srgbClr val="C5C8C6"/>
                </a:solidFill>
                <a:latin typeface="Consolas"/>
                <a:ea typeface="Consolas"/>
                <a:cs typeface="Consolas"/>
                <a:sym typeface="Consolas"/>
              </a:rPr>
              <a:t>……</a:t>
            </a:r>
            <a:endParaRPr sz="1100">
              <a:solidFill>
                <a:srgbClr val="C5C8C6"/>
              </a:solidFill>
              <a:latin typeface="Consolas"/>
              <a:ea typeface="Consolas"/>
              <a:cs typeface="Consolas"/>
              <a:sym typeface="Consolas"/>
            </a:endParaRPr>
          </a:p>
          <a:p>
            <a:pPr indent="0" lvl="0" marL="0" rtl="0" algn="l">
              <a:lnSpc>
                <a:spcPct val="115000"/>
              </a:lnSpc>
              <a:spcBef>
                <a:spcPts val="2300"/>
              </a:spcBef>
              <a:spcAft>
                <a:spcPts val="2300"/>
              </a:spcAft>
              <a:buNone/>
            </a:pPr>
            <a:r>
              <a:t/>
            </a:r>
            <a:endParaRPr sz="1100">
              <a:solidFill>
                <a:srgbClr val="C5C8C6"/>
              </a:solidFill>
              <a:latin typeface="Consolas"/>
              <a:ea typeface="Consolas"/>
              <a:cs typeface="Consolas"/>
              <a:sym typeface="Consolas"/>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nvSpPr>
        <p:spPr>
          <a:xfrm>
            <a:off x="178500" y="2993100"/>
            <a:ext cx="8787000" cy="871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700">
                <a:solidFill>
                  <a:srgbClr val="595959"/>
                </a:solidFill>
                <a:latin typeface="Oswald"/>
                <a:ea typeface="Oswald"/>
                <a:cs typeface="Oswald"/>
                <a:sym typeface="Oswald"/>
              </a:rPr>
              <a:t>A job in Kubernetes is a supervisor for pods carrying out batch processes. </a:t>
            </a:r>
            <a:br>
              <a:rPr lang="en-US" sz="1700">
                <a:solidFill>
                  <a:srgbClr val="595959"/>
                </a:solidFill>
                <a:latin typeface="Oswald"/>
                <a:ea typeface="Oswald"/>
                <a:cs typeface="Oswald"/>
                <a:sym typeface="Oswald"/>
              </a:rPr>
            </a:br>
            <a:r>
              <a:rPr lang="en-US" sz="1700">
                <a:solidFill>
                  <a:srgbClr val="595959"/>
                </a:solidFill>
                <a:latin typeface="Oswald"/>
                <a:ea typeface="Oswald"/>
                <a:cs typeface="Oswald"/>
                <a:sym typeface="Oswald"/>
              </a:rPr>
              <a:t>that is, a process that runs for a certain time to completion, for example a calculation or a backup operation.</a:t>
            </a:r>
            <a:endParaRPr sz="1700">
              <a:solidFill>
                <a:srgbClr val="595959"/>
              </a:solidFill>
              <a:latin typeface="Oswald"/>
              <a:ea typeface="Oswald"/>
              <a:cs typeface="Oswald"/>
              <a:sym typeface="Oswald"/>
            </a:endParaRPr>
          </a:p>
        </p:txBody>
      </p:sp>
      <p:sp>
        <p:nvSpPr>
          <p:cNvPr id="153" name="Google Shape;153;p22"/>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JOB</a:t>
            </a:r>
            <a:endParaRPr/>
          </a:p>
        </p:txBody>
      </p:sp>
      <p:sp>
        <p:nvSpPr>
          <p:cNvPr id="154" name="Google Shape;154;p22"/>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p:transition>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121"/>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925" name="Google Shape;925;p121"/>
          <p:cNvSpPr txBox="1"/>
          <p:nvPr/>
        </p:nvSpPr>
        <p:spPr>
          <a:xfrm>
            <a:off x="4325" y="1003150"/>
            <a:ext cx="8220900" cy="326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rPr>
              <a:t>IF Deployed correctly your browser will show the following</a:t>
            </a:r>
            <a:endParaRPr b="1" sz="1800"/>
          </a:p>
        </p:txBody>
      </p:sp>
      <p:pic>
        <p:nvPicPr>
          <p:cNvPr id="926" name="Google Shape;926;p121"/>
          <p:cNvPicPr preferRelativeResize="0"/>
          <p:nvPr/>
        </p:nvPicPr>
        <p:blipFill>
          <a:blip r:embed="rId3">
            <a:alphaModFix/>
          </a:blip>
          <a:stretch>
            <a:fillRect/>
          </a:stretch>
        </p:blipFill>
        <p:spPr>
          <a:xfrm>
            <a:off x="152400" y="1481650"/>
            <a:ext cx="8839199" cy="3511970"/>
          </a:xfrm>
          <a:prstGeom prst="rect">
            <a:avLst/>
          </a:prstGeom>
          <a:noFill/>
          <a:ln>
            <a:noFill/>
          </a:ln>
        </p:spPr>
      </p:pic>
    </p:spTree>
  </p:cSld>
  <p:clrMapOvr>
    <a:masterClrMapping/>
  </p:clrMapOvr>
  <p:transition>
    <p:fade/>
  </p:transition>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122"/>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932" name="Google Shape;932;p122"/>
          <p:cNvSpPr txBox="1"/>
          <p:nvPr/>
        </p:nvSpPr>
        <p:spPr>
          <a:xfrm>
            <a:off x="4325" y="1003150"/>
            <a:ext cx="6418800" cy="326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rPr>
              <a:t>NAME </a:t>
            </a:r>
            <a:r>
              <a:rPr b="1" lang="en-US" sz="1800">
                <a:solidFill>
                  <a:srgbClr val="254356"/>
                </a:solidFill>
              </a:rPr>
              <a:t>BASED</a:t>
            </a:r>
            <a:r>
              <a:rPr b="1" lang="en-US" sz="1800">
                <a:solidFill>
                  <a:srgbClr val="254356"/>
                </a:solidFill>
              </a:rPr>
              <a:t> ROUTING</a:t>
            </a:r>
            <a:endParaRPr b="1" sz="1800"/>
          </a:p>
        </p:txBody>
      </p:sp>
      <p:sp>
        <p:nvSpPr>
          <p:cNvPr id="933" name="Google Shape;933;p122"/>
          <p:cNvSpPr txBox="1"/>
          <p:nvPr/>
        </p:nvSpPr>
        <p:spPr>
          <a:xfrm>
            <a:off x="65625" y="1407625"/>
            <a:ext cx="8416800" cy="11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t>We will use our newly Ingress Controller to set up </a:t>
            </a:r>
            <a:r>
              <a:rPr b="1" lang="en-US" sz="1700"/>
              <a:t>name-based (domain)</a:t>
            </a:r>
            <a:r>
              <a:rPr lang="en-US" sz="1700"/>
              <a:t> routing for a list of frontends. We will create three Deployments with simple single-page websites displaying images of animals: bear, hare, and moose.</a:t>
            </a:r>
            <a:endParaRPr sz="1700"/>
          </a:p>
        </p:txBody>
      </p:sp>
      <p:sp>
        <p:nvSpPr>
          <p:cNvPr id="934" name="Google Shape;934;p122"/>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935" name="Google Shape;935;p122"/>
          <p:cNvSpPr txBox="1"/>
          <p:nvPr/>
        </p:nvSpPr>
        <p:spPr>
          <a:xfrm>
            <a:off x="152400" y="1524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 </a:t>
            </a:r>
            <a:endParaRPr/>
          </a:p>
        </p:txBody>
      </p:sp>
    </p:spTree>
  </p:cSld>
  <p:clrMapOvr>
    <a:masterClrMapping/>
  </p:clrMapOvr>
  <p:transition>
    <p:fade/>
  </p:transition>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123"/>
          <p:cNvSpPr txBox="1"/>
          <p:nvPr>
            <p:ph idx="1" type="body"/>
          </p:nvPr>
        </p:nvSpPr>
        <p:spPr>
          <a:xfrm>
            <a:off x="2768350" y="2727900"/>
            <a:ext cx="4725000" cy="593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b="1" lang="en-US" sz="4200">
                <a:solidFill>
                  <a:srgbClr val="000000"/>
                </a:solidFill>
                <a:latin typeface="Oswald"/>
                <a:ea typeface="Oswald"/>
                <a:cs typeface="Oswald"/>
                <a:sym typeface="Oswald"/>
              </a:rPr>
              <a:t>- TRAEFIC LAB -</a:t>
            </a:r>
            <a:endParaRPr>
              <a:solidFill>
                <a:srgbClr val="000000"/>
              </a:solidFill>
            </a:endParaRPr>
          </a:p>
        </p:txBody>
      </p:sp>
      <p:sp>
        <p:nvSpPr>
          <p:cNvPr id="941" name="Google Shape;941;p123"/>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942" name="Google Shape;942;p123"/>
          <p:cNvPicPr preferRelativeResize="0"/>
          <p:nvPr/>
        </p:nvPicPr>
        <p:blipFill>
          <a:blip r:embed="rId3">
            <a:alphaModFix/>
          </a:blip>
          <a:stretch>
            <a:fillRect/>
          </a:stretch>
        </p:blipFill>
        <p:spPr>
          <a:xfrm>
            <a:off x="252738" y="1419175"/>
            <a:ext cx="2469585" cy="2819399"/>
          </a:xfrm>
          <a:prstGeom prst="rect">
            <a:avLst/>
          </a:prstGeom>
          <a:noFill/>
          <a:ln>
            <a:noFill/>
          </a:ln>
        </p:spPr>
      </p:pic>
      <p:sp>
        <p:nvSpPr>
          <p:cNvPr id="943" name="Google Shape;943;p123"/>
          <p:cNvSpPr txBox="1"/>
          <p:nvPr/>
        </p:nvSpPr>
        <p:spPr>
          <a:xfrm>
            <a:off x="2722325" y="3276600"/>
            <a:ext cx="64644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Code and Solutions for this part can be found here: </a:t>
            </a:r>
            <a:r>
              <a:rPr lang="en-US" sz="1100" u="sng">
                <a:solidFill>
                  <a:schemeClr val="hlink"/>
                </a:solidFill>
                <a:hlinkClick r:id="rId4"/>
              </a:rPr>
              <a:t>https://github.com/yanivomc/seminars/tree/master/K8S/ingress/traeifk/application/namebase-routing</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124"/>
          <p:cNvSpPr txBox="1"/>
          <p:nvPr/>
        </p:nvSpPr>
        <p:spPr>
          <a:xfrm>
            <a:off x="141825" y="1978433"/>
            <a:ext cx="8416800" cy="23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3 Deployments specs (all in the same yaml file)</a:t>
            </a:r>
            <a:br>
              <a:rPr lang="en-US"/>
            </a:br>
            <a:endParaRPr/>
          </a:p>
          <a:p>
            <a:pPr indent="-317500" lvl="0" marL="457200" rtl="0" algn="l">
              <a:spcBef>
                <a:spcPts val="0"/>
              </a:spcBef>
              <a:spcAft>
                <a:spcPts val="0"/>
              </a:spcAft>
              <a:buSzPts val="1400"/>
              <a:buChar char="●"/>
            </a:pPr>
            <a:r>
              <a:rPr lang="en-US"/>
              <a:t>Metadata name: bear , moose , hare</a:t>
            </a:r>
            <a:endParaRPr/>
          </a:p>
          <a:p>
            <a:pPr indent="-317500" lvl="0" marL="457200" rtl="0" algn="l">
              <a:spcBef>
                <a:spcPts val="0"/>
              </a:spcBef>
              <a:spcAft>
                <a:spcPts val="0"/>
              </a:spcAft>
              <a:buSzPts val="1400"/>
              <a:buChar char="●"/>
            </a:pPr>
            <a:r>
              <a:rPr lang="en-US"/>
              <a:t>Labels: app=animals , animal=[bear/moose/hare]</a:t>
            </a:r>
            <a:endParaRPr/>
          </a:p>
          <a:p>
            <a:pPr indent="-317500" lvl="0" marL="457200" rtl="0" algn="l">
              <a:spcBef>
                <a:spcPts val="0"/>
              </a:spcBef>
              <a:spcAft>
                <a:spcPts val="0"/>
              </a:spcAft>
              <a:buSzPts val="1400"/>
              <a:buChar char="●"/>
            </a:pPr>
            <a:r>
              <a:rPr lang="en-US"/>
              <a:t>Image: supergiantkir/animals:moose , supergiantkir/animals:bear , supergiantkir/animals:hare</a:t>
            </a:r>
            <a:endParaRPr/>
          </a:p>
          <a:p>
            <a:pPr indent="-317500" lvl="0" marL="457200" rtl="0" algn="l">
              <a:spcBef>
                <a:spcPts val="0"/>
              </a:spcBef>
              <a:spcAft>
                <a:spcPts val="0"/>
              </a:spcAft>
              <a:buSzPts val="1400"/>
              <a:buChar char="●"/>
            </a:pPr>
            <a:r>
              <a:rPr lang="en-US"/>
              <a:t>Replica = 2</a:t>
            </a:r>
            <a:endParaRPr/>
          </a:p>
          <a:p>
            <a:pPr indent="-317500" lvl="0" marL="457200" rtl="0" algn="l">
              <a:spcBef>
                <a:spcPts val="0"/>
              </a:spcBef>
              <a:spcAft>
                <a:spcPts val="0"/>
              </a:spcAft>
              <a:buSzPts val="1400"/>
              <a:buChar char="●"/>
            </a:pPr>
            <a:r>
              <a:rPr lang="en-US"/>
              <a:t>Metadata for containers add - version: v0.0.1</a:t>
            </a:r>
            <a:endParaRPr/>
          </a:p>
          <a:p>
            <a:pPr indent="-317500" lvl="0" marL="457200" rtl="0" algn="l">
              <a:spcBef>
                <a:spcPts val="0"/>
              </a:spcBef>
              <a:spcAft>
                <a:spcPts val="0"/>
              </a:spcAft>
              <a:buSzPts val="1400"/>
              <a:buChar char="●"/>
            </a:pPr>
            <a:r>
              <a:rPr lang="en-US"/>
              <a:t>Container port = 80</a:t>
            </a:r>
            <a:endParaRPr/>
          </a:p>
        </p:txBody>
      </p:sp>
      <p:sp>
        <p:nvSpPr>
          <p:cNvPr id="949" name="Google Shape;949;p124"/>
          <p:cNvSpPr txBox="1"/>
          <p:nvPr/>
        </p:nvSpPr>
        <p:spPr>
          <a:xfrm>
            <a:off x="4325" y="1261325"/>
            <a:ext cx="8877300" cy="434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rPr>
              <a:t>LAB - INGRESS 01 (Solutions </a:t>
            </a:r>
            <a:r>
              <a:rPr b="1" lang="en-US" sz="1800" u="sng">
                <a:solidFill>
                  <a:schemeClr val="hlink"/>
                </a:solidFill>
                <a:hlinkClick r:id="rId3"/>
              </a:rPr>
              <a:t>here</a:t>
            </a:r>
            <a:r>
              <a:rPr b="1" lang="en-US" sz="1800"/>
              <a:t> file name 01-animals-deployments.yaml)</a:t>
            </a:r>
            <a:endParaRPr b="1" sz="1800"/>
          </a:p>
        </p:txBody>
      </p:sp>
      <p:sp>
        <p:nvSpPr>
          <p:cNvPr id="950" name="Google Shape;950;p124"/>
          <p:cNvSpPr txBox="1"/>
          <p:nvPr/>
        </p:nvSpPr>
        <p:spPr>
          <a:xfrm>
            <a:off x="-10575" y="1618944"/>
            <a:ext cx="8416800" cy="5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Create the following YAML SPEC</a:t>
            </a:r>
            <a:endParaRPr/>
          </a:p>
        </p:txBody>
      </p:sp>
      <p:sp>
        <p:nvSpPr>
          <p:cNvPr id="951" name="Google Shape;951;p124"/>
          <p:cNvSpPr txBox="1"/>
          <p:nvPr/>
        </p:nvSpPr>
        <p:spPr>
          <a:xfrm>
            <a:off x="141825" y="4183233"/>
            <a:ext cx="8416800" cy="23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3 Services specs (all in the same yaml file)</a:t>
            </a:r>
            <a:br>
              <a:rPr lang="en-US"/>
            </a:br>
            <a:endParaRPr/>
          </a:p>
          <a:p>
            <a:pPr indent="-317500" lvl="0" marL="457200" rtl="0" algn="l">
              <a:spcBef>
                <a:spcPts val="0"/>
              </a:spcBef>
              <a:spcAft>
                <a:spcPts val="0"/>
              </a:spcAft>
              <a:buSzPts val="1400"/>
              <a:buChar char="●"/>
            </a:pPr>
            <a:r>
              <a:rPr lang="en-US"/>
              <a:t>Metadata name: bear , moose , hare</a:t>
            </a:r>
            <a:endParaRPr/>
          </a:p>
          <a:p>
            <a:pPr indent="-317500" lvl="0" marL="457200" rtl="0" algn="l">
              <a:spcBef>
                <a:spcPts val="0"/>
              </a:spcBef>
              <a:spcAft>
                <a:spcPts val="0"/>
              </a:spcAft>
              <a:buSzPts val="1400"/>
              <a:buChar char="●"/>
            </a:pPr>
            <a:r>
              <a:rPr lang="en-US"/>
              <a:t>Targetport = 80 </a:t>
            </a:r>
            <a:endParaRPr/>
          </a:p>
          <a:p>
            <a:pPr indent="-317500" lvl="0" marL="457200" rtl="0" algn="l">
              <a:spcBef>
                <a:spcPts val="0"/>
              </a:spcBef>
              <a:spcAft>
                <a:spcPts val="0"/>
              </a:spcAft>
              <a:buSzPts val="1400"/>
              <a:buChar char="●"/>
            </a:pPr>
            <a:r>
              <a:rPr lang="en-US"/>
              <a:t>Port=80</a:t>
            </a:r>
            <a:endParaRPr/>
          </a:p>
          <a:p>
            <a:pPr indent="-317500" lvl="0" marL="457200" rtl="0" algn="l">
              <a:spcBef>
                <a:spcPts val="0"/>
              </a:spcBef>
              <a:spcAft>
                <a:spcPts val="0"/>
              </a:spcAft>
              <a:buSzPts val="1400"/>
              <a:buChar char="●"/>
            </a:pPr>
            <a:r>
              <a:rPr lang="en-US"/>
              <a:t>Selector: TIP Note that we got two labels per pod….</a:t>
            </a:r>
            <a:endParaRPr/>
          </a:p>
          <a:p>
            <a:pPr indent="-317500" lvl="0" marL="457200" rtl="0" algn="l">
              <a:spcBef>
                <a:spcPts val="0"/>
              </a:spcBef>
              <a:spcAft>
                <a:spcPts val="0"/>
              </a:spcAft>
              <a:buSzPts val="1400"/>
              <a:buChar char="●"/>
            </a:pPr>
            <a:r>
              <a:rPr lang="en-US"/>
              <a:t>CLUSRTERIP</a:t>
            </a:r>
            <a:endParaRPr/>
          </a:p>
        </p:txBody>
      </p:sp>
      <p:sp>
        <p:nvSpPr>
          <p:cNvPr id="952" name="Google Shape;952;p124"/>
          <p:cNvSpPr txBox="1"/>
          <p:nvPr/>
        </p:nvSpPr>
        <p:spPr>
          <a:xfrm>
            <a:off x="111876" y="3830975"/>
            <a:ext cx="8877300" cy="434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rPr>
              <a:t>Solutions </a:t>
            </a:r>
            <a:r>
              <a:rPr b="1" lang="en-US" sz="1800" u="sng">
                <a:solidFill>
                  <a:schemeClr val="hlink"/>
                </a:solidFill>
                <a:hlinkClick r:id="rId4"/>
              </a:rPr>
              <a:t>here</a:t>
            </a:r>
            <a:r>
              <a:rPr b="1" lang="en-US" sz="1800"/>
              <a:t> file name </a:t>
            </a:r>
            <a:r>
              <a:rPr b="1" lang="en-US" sz="1800"/>
              <a:t>02-animals-services.yaml</a:t>
            </a:r>
            <a:endParaRPr b="1" sz="1800"/>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125"/>
          <p:cNvSpPr txBox="1"/>
          <p:nvPr/>
        </p:nvSpPr>
        <p:spPr>
          <a:xfrm>
            <a:off x="141825" y="1978433"/>
            <a:ext cx="8416800" cy="14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For the 3rd Service we are going to use something called </a:t>
            </a:r>
            <a:r>
              <a:rPr b="1" lang="en-US"/>
              <a:t>circuitbreaker</a:t>
            </a:r>
            <a:r>
              <a:rPr lang="en-US"/>
              <a:t> - A circuit breaker is the </a:t>
            </a:r>
            <a:r>
              <a:rPr b="1" lang="en-US"/>
              <a:t>Traefik</a:t>
            </a:r>
            <a:r>
              <a:rPr lang="en-US"/>
              <a:t> feature that prevents high loads on the failing server. In this example, we prevent the high loads on servers with the NetworkErrorRatio  greater than 50%. When this condition matches, CB enters a Tripped state where it responds with predefined HTTP status code or redirects to another frontend.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 configure this special option we will use - Annotations.</a:t>
            </a:r>
            <a:br>
              <a:rPr lang="en-US"/>
            </a:br>
            <a:br>
              <a:rPr lang="en-US"/>
            </a:br>
            <a:r>
              <a:rPr lang="en-US"/>
              <a:t>In our 3rd service for Hare please use the following: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58" name="Google Shape;958;p125"/>
          <p:cNvSpPr txBox="1"/>
          <p:nvPr/>
        </p:nvSpPr>
        <p:spPr>
          <a:xfrm>
            <a:off x="4325" y="1337533"/>
            <a:ext cx="6418800" cy="434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rPr>
              <a:t>SKIP </a:t>
            </a:r>
            <a:r>
              <a:rPr b="1" lang="en-US" sz="1800">
                <a:solidFill>
                  <a:srgbClr val="254356"/>
                </a:solidFill>
              </a:rPr>
              <a:t>LAB - INGRESS 01</a:t>
            </a:r>
            <a:endParaRPr b="1" sz="1800"/>
          </a:p>
        </p:txBody>
      </p:sp>
      <p:sp>
        <p:nvSpPr>
          <p:cNvPr id="959" name="Google Shape;959;p125"/>
          <p:cNvSpPr txBox="1"/>
          <p:nvPr/>
        </p:nvSpPr>
        <p:spPr>
          <a:xfrm>
            <a:off x="-10575" y="1618944"/>
            <a:ext cx="8416800" cy="5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Create the following YAML SPEC</a:t>
            </a:r>
            <a:endParaRPr/>
          </a:p>
        </p:txBody>
      </p:sp>
      <p:sp>
        <p:nvSpPr>
          <p:cNvPr id="960" name="Google Shape;960;p125"/>
          <p:cNvSpPr txBox="1"/>
          <p:nvPr/>
        </p:nvSpPr>
        <p:spPr>
          <a:xfrm>
            <a:off x="248850" y="4596133"/>
            <a:ext cx="8646300" cy="1430700"/>
          </a:xfrm>
          <a:prstGeom prst="rect">
            <a:avLst/>
          </a:prstGeom>
          <a:solidFill>
            <a:srgbClr val="434343"/>
          </a:solidFill>
          <a:ln>
            <a:noFill/>
          </a:ln>
        </p:spPr>
        <p:txBody>
          <a:bodyPr anchorCtr="0" anchor="t" bIns="91425" lIns="91425" spcFirstLastPara="1" rIns="91425" wrap="square" tIns="91425">
            <a:noAutofit/>
          </a:bodyPr>
          <a:lstStyle/>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metadata:</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name: hare</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annotations:</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traefik.backend.circuitbreaker: "NetworkErrorRatio() &gt; 0.5"</a:t>
            </a:r>
            <a:endParaRPr sz="115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2300"/>
              </a:spcAft>
              <a:buNone/>
            </a:pPr>
            <a:r>
              <a:t/>
            </a:r>
            <a:endParaRPr b="1" sz="1100">
              <a:solidFill>
                <a:srgbClr val="C5C8C6"/>
              </a:solidFill>
              <a:latin typeface="Consolas"/>
              <a:ea typeface="Consolas"/>
              <a:cs typeface="Consolas"/>
              <a:sym typeface="Consolas"/>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126"/>
          <p:cNvSpPr txBox="1"/>
          <p:nvPr/>
        </p:nvSpPr>
        <p:spPr>
          <a:xfrm>
            <a:off x="141825" y="1775224"/>
            <a:ext cx="8416800" cy="14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Save your deployments and services files and run them as followed:</a:t>
            </a:r>
            <a:br>
              <a:rPr lang="en-US"/>
            </a:br>
            <a:r>
              <a:rPr lang="en-US"/>
              <a:t>1. </a:t>
            </a:r>
            <a:r>
              <a:rPr b="1" lang="en-US"/>
              <a:t>kubectl apply -f 01-animals-deployments.yaml</a:t>
            </a:r>
            <a:endParaRPr b="1"/>
          </a:p>
          <a:p>
            <a:pPr indent="0" lvl="0" marL="0" rtl="0" algn="l">
              <a:spcBef>
                <a:spcPts val="0"/>
              </a:spcBef>
              <a:spcAft>
                <a:spcPts val="0"/>
              </a:spcAft>
              <a:buNone/>
            </a:pPr>
            <a:r>
              <a:rPr b="1" lang="en-US"/>
              <a:t>2. </a:t>
            </a:r>
            <a:r>
              <a:rPr b="1" lang="en-US"/>
              <a:t>kubectl apply -f 02-animals-services.yaml</a:t>
            </a:r>
            <a:br>
              <a:rPr lang="en-US"/>
            </a:br>
            <a:br>
              <a:rPr lang="en-US"/>
            </a:br>
            <a:r>
              <a:rPr lang="en-US"/>
              <a:t>We should expect to see 3 Deployments with 3*2 pods (2 pods per deployment) and 3 services (ClusterIP).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66" name="Google Shape;966;p126"/>
          <p:cNvSpPr txBox="1"/>
          <p:nvPr/>
        </p:nvSpPr>
        <p:spPr>
          <a:xfrm>
            <a:off x="4325" y="1108933"/>
            <a:ext cx="6418800" cy="434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rPr>
              <a:t>LAB - INGRESS 01</a:t>
            </a:r>
            <a:endParaRPr b="1" sz="1800"/>
          </a:p>
        </p:txBody>
      </p:sp>
      <p:sp>
        <p:nvSpPr>
          <p:cNvPr id="967" name="Google Shape;967;p126"/>
          <p:cNvSpPr txBox="1"/>
          <p:nvPr/>
        </p:nvSpPr>
        <p:spPr>
          <a:xfrm>
            <a:off x="-10575" y="1390344"/>
            <a:ext cx="8416800" cy="5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Create the following YAML SPEC</a:t>
            </a:r>
            <a:endParaRPr/>
          </a:p>
        </p:txBody>
      </p:sp>
      <p:sp>
        <p:nvSpPr>
          <p:cNvPr id="968" name="Google Shape;968;p126"/>
          <p:cNvSpPr txBox="1"/>
          <p:nvPr/>
        </p:nvSpPr>
        <p:spPr>
          <a:xfrm>
            <a:off x="248850" y="3242225"/>
            <a:ext cx="8646300" cy="34239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2300"/>
              </a:spcAft>
              <a:buNone/>
            </a:pPr>
            <a:r>
              <a:rPr b="1" lang="en-US" sz="1150">
                <a:solidFill>
                  <a:srgbClr val="FFFFFF"/>
                </a:solidFill>
                <a:latin typeface="Courier New"/>
                <a:ea typeface="Courier New"/>
                <a:cs typeface="Courier New"/>
                <a:sym typeface="Courier New"/>
              </a:rPr>
              <a:t>$&gt; kubectl get pods</a:t>
            </a:r>
            <a:br>
              <a:rPr lang="en-US" sz="1150">
                <a:solidFill>
                  <a:srgbClr val="FFFFFF"/>
                </a:solidFill>
                <a:latin typeface="Courier New"/>
                <a:ea typeface="Courier New"/>
                <a:cs typeface="Courier New"/>
                <a:sym typeface="Courier New"/>
              </a:rPr>
            </a:br>
            <a:r>
              <a:rPr lang="en-US" sz="1150">
                <a:solidFill>
                  <a:srgbClr val="FFFFFF"/>
                </a:solidFill>
                <a:latin typeface="Courier New"/>
                <a:ea typeface="Courier New"/>
                <a:cs typeface="Courier New"/>
                <a:sym typeface="Courier New"/>
              </a:rPr>
              <a:t>NAME                              READY   STATUS    RESTARTS   AGE</a:t>
            </a:r>
            <a:br>
              <a:rPr lang="en-US" sz="1150">
                <a:solidFill>
                  <a:srgbClr val="FFFFFF"/>
                </a:solidFill>
                <a:latin typeface="Courier New"/>
                <a:ea typeface="Courier New"/>
                <a:cs typeface="Courier New"/>
                <a:sym typeface="Courier New"/>
              </a:rPr>
            </a:br>
            <a:r>
              <a:rPr b="1" lang="en-US" sz="1150">
                <a:solidFill>
                  <a:srgbClr val="FFFFFF"/>
                </a:solidFill>
                <a:latin typeface="Courier New"/>
                <a:ea typeface="Courier New"/>
                <a:cs typeface="Courier New"/>
                <a:sym typeface="Courier New"/>
              </a:rPr>
              <a:t>bear</a:t>
            </a:r>
            <a:r>
              <a:rPr lang="en-US" sz="1150">
                <a:solidFill>
                  <a:srgbClr val="FFFFFF"/>
                </a:solidFill>
                <a:latin typeface="Courier New"/>
                <a:ea typeface="Courier New"/>
                <a:cs typeface="Courier New"/>
                <a:sym typeface="Courier New"/>
              </a:rPr>
              <a:t>-6cdcfd7849-gmj5h             1/1     Running   0          15s</a:t>
            </a:r>
            <a:br>
              <a:rPr lang="en-US" sz="1150">
                <a:solidFill>
                  <a:srgbClr val="FFFFFF"/>
                </a:solidFill>
                <a:latin typeface="Courier New"/>
                <a:ea typeface="Courier New"/>
                <a:cs typeface="Courier New"/>
                <a:sym typeface="Courier New"/>
              </a:rPr>
            </a:br>
            <a:r>
              <a:rPr b="1" lang="en-US" sz="1150">
                <a:solidFill>
                  <a:srgbClr val="FFFFFF"/>
                </a:solidFill>
                <a:latin typeface="Courier New"/>
                <a:ea typeface="Courier New"/>
                <a:cs typeface="Courier New"/>
                <a:sym typeface="Courier New"/>
              </a:rPr>
              <a:t>bear</a:t>
            </a:r>
            <a:r>
              <a:rPr lang="en-US" sz="1150">
                <a:solidFill>
                  <a:srgbClr val="FFFFFF"/>
                </a:solidFill>
                <a:latin typeface="Courier New"/>
                <a:ea typeface="Courier New"/>
                <a:cs typeface="Courier New"/>
                <a:sym typeface="Courier New"/>
              </a:rPr>
              <a:t>-6cdcfd7849-vs7xw             1/1     Running   0          15s</a:t>
            </a:r>
            <a:br>
              <a:rPr lang="en-US" sz="1150">
                <a:solidFill>
                  <a:srgbClr val="FFFFFF"/>
                </a:solidFill>
                <a:latin typeface="Courier New"/>
                <a:ea typeface="Courier New"/>
                <a:cs typeface="Courier New"/>
                <a:sym typeface="Courier New"/>
              </a:rPr>
            </a:br>
            <a:r>
              <a:rPr b="1" lang="en-US" sz="1150">
                <a:solidFill>
                  <a:srgbClr val="FFFFFF"/>
                </a:solidFill>
                <a:latin typeface="Courier New"/>
                <a:ea typeface="Courier New"/>
                <a:cs typeface="Courier New"/>
                <a:sym typeface="Courier New"/>
              </a:rPr>
              <a:t>hare</a:t>
            </a:r>
            <a:r>
              <a:rPr lang="en-US" sz="1150">
                <a:solidFill>
                  <a:srgbClr val="FFFFFF"/>
                </a:solidFill>
                <a:latin typeface="Courier New"/>
                <a:ea typeface="Courier New"/>
                <a:cs typeface="Courier New"/>
                <a:sym typeface="Courier New"/>
              </a:rPr>
              <a:t>-594fbb9bc7-xpwqd             1/1     Running   0          15s</a:t>
            </a:r>
            <a:br>
              <a:rPr lang="en-US" sz="1150">
                <a:solidFill>
                  <a:srgbClr val="FFFFFF"/>
                </a:solidFill>
                <a:latin typeface="Courier New"/>
                <a:ea typeface="Courier New"/>
                <a:cs typeface="Courier New"/>
                <a:sym typeface="Courier New"/>
              </a:rPr>
            </a:br>
            <a:r>
              <a:rPr b="1" lang="en-US" sz="1150">
                <a:solidFill>
                  <a:srgbClr val="FFFFFF"/>
                </a:solidFill>
                <a:latin typeface="Courier New"/>
                <a:ea typeface="Courier New"/>
                <a:cs typeface="Courier New"/>
                <a:sym typeface="Courier New"/>
              </a:rPr>
              <a:t>hare</a:t>
            </a:r>
            <a:r>
              <a:rPr lang="en-US" sz="1150">
                <a:solidFill>
                  <a:srgbClr val="FFFFFF"/>
                </a:solidFill>
                <a:latin typeface="Courier New"/>
                <a:ea typeface="Courier New"/>
                <a:cs typeface="Courier New"/>
                <a:sym typeface="Courier New"/>
              </a:rPr>
              <a:t>-594fbb9bc7-z5srm             1/1     Running   0          15s</a:t>
            </a:r>
            <a:br>
              <a:rPr lang="en-US" sz="1150">
                <a:solidFill>
                  <a:srgbClr val="FFFFFF"/>
                </a:solidFill>
                <a:latin typeface="Courier New"/>
                <a:ea typeface="Courier New"/>
                <a:cs typeface="Courier New"/>
                <a:sym typeface="Courier New"/>
              </a:rPr>
            </a:br>
            <a:r>
              <a:rPr b="1" lang="en-US" sz="1150">
                <a:solidFill>
                  <a:srgbClr val="FFFFFF"/>
                </a:solidFill>
                <a:latin typeface="Courier New"/>
                <a:ea typeface="Courier New"/>
                <a:cs typeface="Courier New"/>
                <a:sym typeface="Courier New"/>
              </a:rPr>
              <a:t>moose</a:t>
            </a:r>
            <a:r>
              <a:rPr lang="en-US" sz="1150">
                <a:solidFill>
                  <a:srgbClr val="FFFFFF"/>
                </a:solidFill>
                <a:latin typeface="Courier New"/>
                <a:ea typeface="Courier New"/>
                <a:cs typeface="Courier New"/>
                <a:sym typeface="Courier New"/>
              </a:rPr>
              <a:t>-6999c6f85d-5rk64            1/1     Running   0          15s</a:t>
            </a:r>
            <a:br>
              <a:rPr lang="en-US" sz="1150">
                <a:solidFill>
                  <a:srgbClr val="FFFFFF"/>
                </a:solidFill>
                <a:latin typeface="Courier New"/>
                <a:ea typeface="Courier New"/>
                <a:cs typeface="Courier New"/>
                <a:sym typeface="Courier New"/>
              </a:rPr>
            </a:br>
            <a:r>
              <a:rPr b="1" lang="en-US" sz="1150">
                <a:solidFill>
                  <a:srgbClr val="FFFFFF"/>
                </a:solidFill>
                <a:latin typeface="Courier New"/>
                <a:ea typeface="Courier New"/>
                <a:cs typeface="Courier New"/>
                <a:sym typeface="Courier New"/>
              </a:rPr>
              <a:t>moose</a:t>
            </a:r>
            <a:r>
              <a:rPr lang="en-US" sz="1150">
                <a:solidFill>
                  <a:srgbClr val="FFFFFF"/>
                </a:solidFill>
                <a:latin typeface="Courier New"/>
                <a:ea typeface="Courier New"/>
                <a:cs typeface="Courier New"/>
                <a:sym typeface="Courier New"/>
              </a:rPr>
              <a:t>-6999c6f85d-bjr4g            1/1     Running   0          15s</a:t>
            </a:r>
            <a:br>
              <a:rPr lang="en-US" sz="1150">
                <a:solidFill>
                  <a:srgbClr val="FFFFFF"/>
                </a:solidFill>
                <a:latin typeface="Courier New"/>
                <a:ea typeface="Courier New"/>
                <a:cs typeface="Courier New"/>
                <a:sym typeface="Courier New"/>
              </a:rPr>
            </a:br>
            <a:br>
              <a:rPr lang="en-US" sz="1150">
                <a:solidFill>
                  <a:srgbClr val="FFFFFF"/>
                </a:solidFill>
                <a:latin typeface="Courier New"/>
                <a:ea typeface="Courier New"/>
                <a:cs typeface="Courier New"/>
                <a:sym typeface="Courier New"/>
              </a:rPr>
            </a:br>
            <a:r>
              <a:rPr b="1" lang="en-US" sz="1150">
                <a:solidFill>
                  <a:srgbClr val="FFFFFF"/>
                </a:solidFill>
                <a:latin typeface="Courier New"/>
                <a:ea typeface="Courier New"/>
                <a:cs typeface="Courier New"/>
                <a:sym typeface="Courier New"/>
              </a:rPr>
              <a:t>$&gt; kubectl get svc # svc is a short for services </a:t>
            </a:r>
            <a:br>
              <a:rPr lang="en-US" sz="1150">
                <a:solidFill>
                  <a:srgbClr val="FFFFFF"/>
                </a:solidFill>
                <a:latin typeface="Courier New"/>
                <a:ea typeface="Courier New"/>
                <a:cs typeface="Courier New"/>
                <a:sym typeface="Courier New"/>
              </a:rPr>
            </a:br>
            <a:r>
              <a:rPr lang="en-US" sz="1150">
                <a:solidFill>
                  <a:srgbClr val="FFFFFF"/>
                </a:solidFill>
                <a:latin typeface="Courier New"/>
                <a:ea typeface="Courier New"/>
                <a:cs typeface="Courier New"/>
                <a:sym typeface="Courier New"/>
              </a:rPr>
              <a:t>NAME    TYPE        CLUSTER-IP      EXTERNAL-IP   PORT(S)   AGE</a:t>
            </a:r>
            <a:br>
              <a:rPr lang="en-US" sz="1150">
                <a:solidFill>
                  <a:srgbClr val="FFFFFF"/>
                </a:solidFill>
                <a:latin typeface="Courier New"/>
                <a:ea typeface="Courier New"/>
                <a:cs typeface="Courier New"/>
                <a:sym typeface="Courier New"/>
              </a:rPr>
            </a:br>
            <a:r>
              <a:rPr lang="en-US" sz="1150">
                <a:solidFill>
                  <a:srgbClr val="FFFFFF"/>
                </a:solidFill>
                <a:latin typeface="Courier New"/>
                <a:ea typeface="Courier New"/>
                <a:cs typeface="Courier New"/>
                <a:sym typeface="Courier New"/>
              </a:rPr>
              <a:t>moose   ClusterIP   172.31.28.206   &lt;none&gt;        80/TCP    2m27s</a:t>
            </a:r>
            <a:br>
              <a:rPr lang="en-US" sz="1150">
                <a:solidFill>
                  <a:srgbClr val="FFFFFF"/>
                </a:solidFill>
                <a:latin typeface="Courier New"/>
                <a:ea typeface="Courier New"/>
                <a:cs typeface="Courier New"/>
                <a:sym typeface="Courier New"/>
              </a:rPr>
            </a:br>
            <a:r>
              <a:rPr lang="en-US" sz="1150">
                <a:solidFill>
                  <a:srgbClr val="FFFFFF"/>
                </a:solidFill>
                <a:latin typeface="Courier New"/>
                <a:ea typeface="Courier New"/>
                <a:cs typeface="Courier New"/>
                <a:sym typeface="Courier New"/>
              </a:rPr>
              <a:t>hare    ClusterIP   172.31.20.13   &lt;none&gt;        80/TCP    2m57s</a:t>
            </a:r>
            <a:br>
              <a:rPr lang="en-US" sz="1150">
                <a:solidFill>
                  <a:srgbClr val="FFFFFF"/>
                </a:solidFill>
                <a:latin typeface="Courier New"/>
                <a:ea typeface="Courier New"/>
                <a:cs typeface="Courier New"/>
                <a:sym typeface="Courier New"/>
              </a:rPr>
            </a:br>
            <a:r>
              <a:rPr lang="en-US" sz="1150">
                <a:solidFill>
                  <a:srgbClr val="FFFFFF"/>
                </a:solidFill>
                <a:latin typeface="Courier New"/>
                <a:ea typeface="Courier New"/>
                <a:cs typeface="Courier New"/>
                <a:sym typeface="Courier New"/>
              </a:rPr>
              <a:t>bear   ClusterIP   172.31.16.34   &lt;none&gt;        80/TCP    3m12s</a:t>
            </a:r>
            <a:br>
              <a:rPr lang="en-US" sz="1150">
                <a:solidFill>
                  <a:srgbClr val="FFFFFF"/>
                </a:solidFill>
                <a:latin typeface="Courier New"/>
                <a:ea typeface="Courier New"/>
                <a:cs typeface="Courier New"/>
                <a:sym typeface="Courier New"/>
              </a:rPr>
            </a:br>
            <a:br>
              <a:rPr lang="en-US" sz="1150">
                <a:solidFill>
                  <a:srgbClr val="FFFFFF"/>
                </a:solidFill>
                <a:latin typeface="Courier New"/>
                <a:ea typeface="Courier New"/>
                <a:cs typeface="Courier New"/>
                <a:sym typeface="Courier New"/>
              </a:rPr>
            </a:br>
            <a:r>
              <a:rPr b="1" lang="en-US" sz="1150">
                <a:solidFill>
                  <a:srgbClr val="FFFFFF"/>
                </a:solidFill>
                <a:latin typeface="Courier New"/>
                <a:ea typeface="Courier New"/>
                <a:cs typeface="Courier New"/>
                <a:sym typeface="Courier New"/>
              </a:rPr>
              <a:t>Make sure there are no Errors and continue to part 2 of this lab - Creating the ingress rules</a:t>
            </a:r>
            <a:endParaRPr b="1" sz="1150">
              <a:solidFill>
                <a:srgbClr val="FFFFFF"/>
              </a:solidFill>
              <a:latin typeface="Courier New"/>
              <a:ea typeface="Courier New"/>
              <a:cs typeface="Courier New"/>
              <a:sym typeface="Courier New"/>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127"/>
          <p:cNvSpPr txBox="1"/>
          <p:nvPr/>
        </p:nvSpPr>
        <p:spPr>
          <a:xfrm>
            <a:off x="141825" y="2080033"/>
            <a:ext cx="8416800" cy="22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Now, lets create Ingress with three frontend-backend pairs for each Deployment:</a:t>
            </a:r>
            <a:endParaRPr/>
          </a:p>
          <a:p>
            <a:pPr indent="0" lvl="0" marL="0" rtl="0" algn="l">
              <a:spcBef>
                <a:spcPts val="0"/>
              </a:spcBef>
              <a:spcAft>
                <a:spcPts val="0"/>
              </a:spcAft>
              <a:buNone/>
            </a:pPr>
            <a:r>
              <a:rPr lang="en-US"/>
              <a:t>bear.jb , moose.jb , and hare.jb  will be our frontends pointing to corresponding backend Services.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On the next slide see the start of the ingress rule and  </a:t>
            </a:r>
            <a:r>
              <a:rPr b="1" lang="en-US" u="sng"/>
              <a:t>YOU</a:t>
            </a:r>
            <a:r>
              <a:rPr lang="en-US"/>
              <a:t> will have to add the other two missing hosts (bear and moose)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974" name="Google Shape;974;p127"/>
          <p:cNvSpPr txBox="1"/>
          <p:nvPr/>
        </p:nvSpPr>
        <p:spPr>
          <a:xfrm>
            <a:off x="4325" y="1337533"/>
            <a:ext cx="6418800" cy="434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rPr>
              <a:t>LAB - INGRESS 01 Part 2</a:t>
            </a:r>
            <a:endParaRPr b="1" sz="1800"/>
          </a:p>
        </p:txBody>
      </p:sp>
      <p:sp>
        <p:nvSpPr>
          <p:cNvPr id="975" name="Google Shape;975;p127"/>
          <p:cNvSpPr txBox="1"/>
          <p:nvPr/>
        </p:nvSpPr>
        <p:spPr>
          <a:xfrm>
            <a:off x="-10575" y="1618944"/>
            <a:ext cx="8416800" cy="5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Creating the ingress rule</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128"/>
          <p:cNvSpPr txBox="1"/>
          <p:nvPr/>
        </p:nvSpPr>
        <p:spPr>
          <a:xfrm>
            <a:off x="248850" y="2148533"/>
            <a:ext cx="8646300" cy="4204500"/>
          </a:xfrm>
          <a:prstGeom prst="rect">
            <a:avLst/>
          </a:prstGeom>
          <a:solidFill>
            <a:srgbClr val="434343"/>
          </a:solidFill>
          <a:ln>
            <a:noFill/>
          </a:ln>
        </p:spPr>
        <p:txBody>
          <a:bodyPr anchorCtr="0" anchor="t" bIns="91425" lIns="91425" spcFirstLastPara="1" rIns="91425" wrap="square" tIns="91425">
            <a:noAutofit/>
          </a:bodyPr>
          <a:lstStyle/>
          <a:p>
            <a:pPr indent="0" lvl="0" marL="50800" marR="50800" rtl="0" algn="l">
              <a:lnSpc>
                <a:spcPct val="115000"/>
              </a:lnSpc>
              <a:spcBef>
                <a:spcPts val="0"/>
              </a:spcBef>
              <a:spcAft>
                <a:spcPts val="0"/>
              </a:spcAft>
              <a:buNone/>
            </a:pPr>
            <a:r>
              <a:rPr lang="en-US">
                <a:solidFill>
                  <a:srgbClr val="FFFFFF"/>
                </a:solidFill>
                <a:latin typeface="Courier New"/>
                <a:ea typeface="Courier New"/>
                <a:cs typeface="Courier New"/>
                <a:sym typeface="Courier New"/>
              </a:rPr>
              <a:t>apiVersion: extensions/v1beta1</a:t>
            </a:r>
            <a:endParaRPr>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a:solidFill>
                  <a:srgbClr val="FFFFFF"/>
                </a:solidFill>
                <a:latin typeface="Courier New"/>
                <a:ea typeface="Courier New"/>
                <a:cs typeface="Courier New"/>
                <a:sym typeface="Courier New"/>
              </a:rPr>
              <a:t>kind: Ingress</a:t>
            </a:r>
            <a:endParaRPr>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a:solidFill>
                  <a:srgbClr val="FFFFFF"/>
                </a:solidFill>
                <a:latin typeface="Courier New"/>
                <a:ea typeface="Courier New"/>
                <a:cs typeface="Courier New"/>
                <a:sym typeface="Courier New"/>
              </a:rPr>
              <a:t>metadata:</a:t>
            </a:r>
            <a:endParaRPr>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a:solidFill>
                  <a:srgbClr val="FFFFFF"/>
                </a:solidFill>
                <a:latin typeface="Courier New"/>
                <a:ea typeface="Courier New"/>
                <a:cs typeface="Courier New"/>
                <a:sym typeface="Courier New"/>
              </a:rPr>
              <a:t>  name: animals</a:t>
            </a:r>
            <a:endParaRPr>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a:solidFill>
                  <a:srgbClr val="FFFFFF"/>
                </a:solidFill>
                <a:latin typeface="Courier New"/>
                <a:ea typeface="Courier New"/>
                <a:cs typeface="Courier New"/>
                <a:sym typeface="Courier New"/>
              </a:rPr>
              <a:t>  annotations:</a:t>
            </a:r>
            <a:endParaRPr>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b="1" lang="en-US" u="sng">
                <a:solidFill>
                  <a:srgbClr val="FFFFFF"/>
                </a:solidFill>
                <a:latin typeface="Courier New"/>
                <a:ea typeface="Courier New"/>
                <a:cs typeface="Courier New"/>
                <a:sym typeface="Courier New"/>
              </a:rPr>
              <a:t>    kubernetes.io/ingress.class: </a:t>
            </a:r>
            <a:r>
              <a:rPr b="1" lang="en-US" u="sng">
                <a:solidFill>
                  <a:srgbClr val="FFFFFF"/>
                </a:solidFill>
                <a:latin typeface="Courier New"/>
                <a:ea typeface="Courier New"/>
                <a:cs typeface="Courier New"/>
                <a:sym typeface="Courier New"/>
              </a:rPr>
              <a:t>traefik</a:t>
            </a:r>
            <a:endParaRPr b="1" u="sng">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a:solidFill>
                  <a:srgbClr val="FFFFFF"/>
                </a:solidFill>
                <a:latin typeface="Courier New"/>
                <a:ea typeface="Courier New"/>
                <a:cs typeface="Courier New"/>
                <a:sym typeface="Courier New"/>
              </a:rPr>
              <a:t>spec:</a:t>
            </a:r>
            <a:endParaRPr>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a:solidFill>
                  <a:srgbClr val="FFFFFF"/>
                </a:solidFill>
                <a:latin typeface="Courier New"/>
                <a:ea typeface="Courier New"/>
                <a:cs typeface="Courier New"/>
                <a:sym typeface="Courier New"/>
              </a:rPr>
              <a:t>  rules:</a:t>
            </a:r>
            <a:endParaRPr>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b="1" lang="en-US" u="sng">
                <a:solidFill>
                  <a:srgbClr val="FFFFFF"/>
                </a:solidFill>
                <a:latin typeface="Courier New"/>
                <a:ea typeface="Courier New"/>
                <a:cs typeface="Courier New"/>
                <a:sym typeface="Courier New"/>
              </a:rPr>
              <a:t>  - host: hare.jb</a:t>
            </a:r>
            <a:endParaRPr b="1" u="sng">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a:solidFill>
                  <a:srgbClr val="FFFFFF"/>
                </a:solidFill>
                <a:latin typeface="Courier New"/>
                <a:ea typeface="Courier New"/>
                <a:cs typeface="Courier New"/>
                <a:sym typeface="Courier New"/>
              </a:rPr>
              <a:t>    http:</a:t>
            </a:r>
            <a:endParaRPr>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a:solidFill>
                  <a:srgbClr val="FFFFFF"/>
                </a:solidFill>
                <a:latin typeface="Courier New"/>
                <a:ea typeface="Courier New"/>
                <a:cs typeface="Courier New"/>
                <a:sym typeface="Courier New"/>
              </a:rPr>
              <a:t>      paths:</a:t>
            </a:r>
            <a:endParaRPr>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a:solidFill>
                  <a:srgbClr val="FFFFFF"/>
                </a:solidFill>
                <a:latin typeface="Courier New"/>
                <a:ea typeface="Courier New"/>
                <a:cs typeface="Courier New"/>
                <a:sym typeface="Courier New"/>
              </a:rPr>
              <a:t>      - path: /</a:t>
            </a:r>
            <a:endParaRPr>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a:solidFill>
                  <a:srgbClr val="FFFFFF"/>
                </a:solidFill>
                <a:latin typeface="Courier New"/>
                <a:ea typeface="Courier New"/>
                <a:cs typeface="Courier New"/>
                <a:sym typeface="Courier New"/>
              </a:rPr>
              <a:t>        backend:</a:t>
            </a:r>
            <a:endParaRPr>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a:solidFill>
                  <a:srgbClr val="FFFFFF"/>
                </a:solidFill>
                <a:latin typeface="Courier New"/>
                <a:ea typeface="Courier New"/>
                <a:cs typeface="Courier New"/>
                <a:sym typeface="Courier New"/>
              </a:rPr>
              <a:t>          serviceName: hare</a:t>
            </a:r>
            <a:endParaRPr>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a:solidFill>
                  <a:srgbClr val="FFFFFF"/>
                </a:solidFill>
                <a:latin typeface="Courier New"/>
                <a:ea typeface="Courier New"/>
                <a:cs typeface="Courier New"/>
                <a:sym typeface="Courier New"/>
              </a:rPr>
              <a:t>          servicePort: </a:t>
            </a:r>
            <a:r>
              <a:rPr lang="en-US">
                <a:solidFill>
                  <a:srgbClr val="FFFFFF"/>
                </a:solidFill>
                <a:latin typeface="Courier New"/>
                <a:ea typeface="Courier New"/>
                <a:cs typeface="Courier New"/>
                <a:sym typeface="Courier New"/>
              </a:rPr>
              <a:t>http</a:t>
            </a:r>
            <a:endParaRPr>
              <a:solidFill>
                <a:srgbClr val="FFFFFF"/>
              </a:solidFill>
              <a:latin typeface="Courier New"/>
              <a:ea typeface="Courier New"/>
              <a:cs typeface="Courier New"/>
              <a:sym typeface="Courier New"/>
            </a:endParaRPr>
          </a:p>
          <a:p>
            <a:pPr indent="0" lvl="0" marL="0" rtl="0" algn="l">
              <a:lnSpc>
                <a:spcPct val="115000"/>
              </a:lnSpc>
              <a:spcBef>
                <a:spcPts val="0"/>
              </a:spcBef>
              <a:spcAft>
                <a:spcPts val="2300"/>
              </a:spcAft>
              <a:buNone/>
            </a:pPr>
            <a:r>
              <a:t/>
            </a:r>
            <a:endParaRPr>
              <a:solidFill>
                <a:srgbClr val="FFFFFF"/>
              </a:solidFill>
              <a:latin typeface="Courier New"/>
              <a:ea typeface="Courier New"/>
              <a:cs typeface="Courier New"/>
              <a:sym typeface="Courier New"/>
            </a:endParaRPr>
          </a:p>
        </p:txBody>
      </p:sp>
      <p:sp>
        <p:nvSpPr>
          <p:cNvPr id="981" name="Google Shape;981;p128"/>
          <p:cNvSpPr txBox="1"/>
          <p:nvPr/>
        </p:nvSpPr>
        <p:spPr>
          <a:xfrm>
            <a:off x="4325" y="1337533"/>
            <a:ext cx="6418800" cy="434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rPr>
              <a:t>LAB - INGRESS 01 Part 2 (Solution </a:t>
            </a:r>
            <a:r>
              <a:rPr b="1" lang="en-US" sz="1800" u="sng">
                <a:solidFill>
                  <a:schemeClr val="hlink"/>
                </a:solidFill>
                <a:hlinkClick r:id="rId3"/>
              </a:rPr>
              <a:t>here</a:t>
            </a:r>
            <a:r>
              <a:rPr b="1" lang="en-US" sz="1800"/>
              <a:t>)</a:t>
            </a:r>
            <a:endParaRPr b="1" sz="1800"/>
          </a:p>
        </p:txBody>
      </p:sp>
      <p:sp>
        <p:nvSpPr>
          <p:cNvPr id="982" name="Google Shape;982;p128"/>
          <p:cNvSpPr txBox="1"/>
          <p:nvPr/>
        </p:nvSpPr>
        <p:spPr>
          <a:xfrm>
            <a:off x="-10575" y="1618944"/>
            <a:ext cx="8416800" cy="5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Creating the ingress rule - once completed you should run the file using “kubectl apply -f [filename] and </a:t>
            </a:r>
            <a:r>
              <a:rPr lang="en-US"/>
              <a:t>then</a:t>
            </a:r>
            <a:r>
              <a:rPr lang="en-US"/>
              <a:t> validate it’s working (next slide)</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129"/>
          <p:cNvSpPr txBox="1"/>
          <p:nvPr/>
        </p:nvSpPr>
        <p:spPr>
          <a:xfrm>
            <a:off x="4325" y="1337533"/>
            <a:ext cx="6418800" cy="434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rPr>
              <a:t>LAB - INGRESS 01 Part 3 Verify deployment </a:t>
            </a:r>
            <a:endParaRPr b="1" sz="1800"/>
          </a:p>
        </p:txBody>
      </p:sp>
      <p:sp>
        <p:nvSpPr>
          <p:cNvPr id="988" name="Google Shape;988;p129"/>
          <p:cNvSpPr txBox="1"/>
          <p:nvPr/>
        </p:nvSpPr>
        <p:spPr>
          <a:xfrm>
            <a:off x="-10575" y="1618944"/>
            <a:ext cx="8416800" cy="5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Run the following commands to verify</a:t>
            </a:r>
            <a:endParaRPr/>
          </a:p>
        </p:txBody>
      </p:sp>
      <p:sp>
        <p:nvSpPr>
          <p:cNvPr id="989" name="Google Shape;989;p129"/>
          <p:cNvSpPr txBox="1"/>
          <p:nvPr/>
        </p:nvSpPr>
        <p:spPr>
          <a:xfrm>
            <a:off x="248850" y="2148533"/>
            <a:ext cx="8646300" cy="4204500"/>
          </a:xfrm>
          <a:prstGeom prst="rect">
            <a:avLst/>
          </a:prstGeom>
          <a:solidFill>
            <a:srgbClr val="434343"/>
          </a:solidFill>
          <a:ln>
            <a:noFill/>
          </a:ln>
        </p:spPr>
        <p:txBody>
          <a:bodyPr anchorCtr="0" anchor="t" bIns="91425" lIns="91425" spcFirstLastPara="1" rIns="91425" wrap="square" tIns="91425">
            <a:noAutofit/>
          </a:bodyPr>
          <a:lstStyle/>
          <a:p>
            <a:pPr indent="-301625" lvl="0" marL="457200" rtl="0" algn="l">
              <a:lnSpc>
                <a:spcPct val="115000"/>
              </a:lnSpc>
              <a:spcBef>
                <a:spcPts val="0"/>
              </a:spcBef>
              <a:spcAft>
                <a:spcPts val="0"/>
              </a:spcAft>
              <a:buClr>
                <a:srgbClr val="FFFFFF"/>
              </a:buClr>
              <a:buSzPts val="1150"/>
              <a:buFont typeface="Courier New"/>
              <a:buAutoNum type="arabicPeriod"/>
            </a:pPr>
            <a:r>
              <a:rPr lang="en-US" sz="1150">
                <a:solidFill>
                  <a:srgbClr val="FFFFFF"/>
                </a:solidFill>
                <a:latin typeface="Courier New"/>
                <a:ea typeface="Courier New"/>
                <a:cs typeface="Courier New"/>
                <a:sym typeface="Courier New"/>
              </a:rPr>
              <a:t>Verify that everything was deployed by running</a:t>
            </a:r>
            <a:endParaRPr sz="1150">
              <a:solidFill>
                <a:srgbClr val="FFFFFF"/>
              </a:solidFill>
              <a:latin typeface="Courier New"/>
              <a:ea typeface="Courier New"/>
              <a:cs typeface="Courier New"/>
              <a:sym typeface="Courier New"/>
            </a:endParaRPr>
          </a:p>
          <a:p>
            <a:pPr indent="-301625" lvl="1" marL="914400" rtl="0" algn="l">
              <a:lnSpc>
                <a:spcPct val="115000"/>
              </a:lnSpc>
              <a:spcBef>
                <a:spcPts val="0"/>
              </a:spcBef>
              <a:spcAft>
                <a:spcPts val="0"/>
              </a:spcAft>
              <a:buClr>
                <a:srgbClr val="FFFFFF"/>
              </a:buClr>
              <a:buSzPts val="1150"/>
              <a:buFont typeface="Courier New"/>
              <a:buAutoNum type="alphaLcPeriod"/>
            </a:pPr>
            <a:r>
              <a:rPr lang="en-US" sz="1150">
                <a:solidFill>
                  <a:srgbClr val="FFFFFF"/>
                </a:solidFill>
                <a:latin typeface="Courier New"/>
                <a:ea typeface="Courier New"/>
                <a:cs typeface="Courier New"/>
                <a:sym typeface="Courier New"/>
              </a:rPr>
              <a:t>kubectl get all -l "app=animals"</a:t>
            </a:r>
            <a:endParaRPr sz="1150">
              <a:solidFill>
                <a:srgbClr val="FFFFFF"/>
              </a:solidFill>
              <a:latin typeface="Courier New"/>
              <a:ea typeface="Courier New"/>
              <a:cs typeface="Courier New"/>
              <a:sym typeface="Courier New"/>
            </a:endParaRPr>
          </a:p>
          <a:p>
            <a:pPr indent="-301625" lvl="2" marL="1371600" rtl="0" algn="l">
              <a:lnSpc>
                <a:spcPct val="115000"/>
              </a:lnSpc>
              <a:spcBef>
                <a:spcPts val="0"/>
              </a:spcBef>
              <a:spcAft>
                <a:spcPts val="0"/>
              </a:spcAft>
              <a:buClr>
                <a:srgbClr val="FFFFFF"/>
              </a:buClr>
              <a:buSzPts val="1150"/>
              <a:buFont typeface="Courier New"/>
              <a:buAutoNum type="romanLcPeriod"/>
            </a:pPr>
            <a:r>
              <a:rPr lang="en-US" sz="1150">
                <a:solidFill>
                  <a:srgbClr val="FFFFFF"/>
                </a:solidFill>
                <a:latin typeface="Courier New"/>
                <a:ea typeface="Courier New"/>
                <a:cs typeface="Courier New"/>
                <a:sym typeface="Courier New"/>
              </a:rPr>
              <a:t>3 deployments , 2 pods per deploy </a:t>
            </a:r>
            <a:endParaRPr sz="1150">
              <a:solidFill>
                <a:srgbClr val="FFFFFF"/>
              </a:solidFill>
              <a:latin typeface="Courier New"/>
              <a:ea typeface="Courier New"/>
              <a:cs typeface="Courier New"/>
              <a:sym typeface="Courier New"/>
            </a:endParaRPr>
          </a:p>
          <a:p>
            <a:pPr indent="-301625" lvl="1" marL="914400" rtl="0" algn="l">
              <a:lnSpc>
                <a:spcPct val="115000"/>
              </a:lnSpc>
              <a:spcBef>
                <a:spcPts val="0"/>
              </a:spcBef>
              <a:spcAft>
                <a:spcPts val="0"/>
              </a:spcAft>
              <a:buClr>
                <a:srgbClr val="FFFFFF"/>
              </a:buClr>
              <a:buSzPts val="1150"/>
              <a:buFont typeface="Courier New"/>
              <a:buAutoNum type="alphaLcPeriod"/>
            </a:pPr>
            <a:r>
              <a:rPr lang="en-US" sz="1150">
                <a:solidFill>
                  <a:srgbClr val="FFFFFF"/>
                </a:solidFill>
                <a:latin typeface="Courier New"/>
                <a:ea typeface="Courier New"/>
                <a:cs typeface="Courier New"/>
                <a:sym typeface="Courier New"/>
              </a:rPr>
              <a:t>kubectl get svc</a:t>
            </a:r>
            <a:endParaRPr sz="1150">
              <a:solidFill>
                <a:srgbClr val="FFFFFF"/>
              </a:solidFill>
              <a:latin typeface="Courier New"/>
              <a:ea typeface="Courier New"/>
              <a:cs typeface="Courier New"/>
              <a:sym typeface="Courier New"/>
            </a:endParaRPr>
          </a:p>
          <a:p>
            <a:pPr indent="-301625" lvl="2" marL="1371600" rtl="0" algn="l">
              <a:lnSpc>
                <a:spcPct val="115000"/>
              </a:lnSpc>
              <a:spcBef>
                <a:spcPts val="0"/>
              </a:spcBef>
              <a:spcAft>
                <a:spcPts val="0"/>
              </a:spcAft>
              <a:buClr>
                <a:srgbClr val="FFFFFF"/>
              </a:buClr>
              <a:buSzPts val="1150"/>
              <a:buFont typeface="Courier New"/>
              <a:buAutoNum type="romanLcPeriod"/>
            </a:pPr>
            <a:r>
              <a:rPr lang="en-US" sz="1150">
                <a:solidFill>
                  <a:srgbClr val="FFFFFF"/>
                </a:solidFill>
                <a:latin typeface="Courier New"/>
                <a:ea typeface="Courier New"/>
                <a:cs typeface="Courier New"/>
                <a:sym typeface="Courier New"/>
              </a:rPr>
              <a:t>3 services - 1 per deploy</a:t>
            </a:r>
            <a:endParaRPr sz="1150">
              <a:solidFill>
                <a:srgbClr val="FFFFFF"/>
              </a:solidFill>
              <a:latin typeface="Courier New"/>
              <a:ea typeface="Courier New"/>
              <a:cs typeface="Courier New"/>
              <a:sym typeface="Courier New"/>
            </a:endParaRPr>
          </a:p>
          <a:p>
            <a:pPr indent="-301625" lvl="1" marL="914400" rtl="0" algn="l">
              <a:lnSpc>
                <a:spcPct val="115000"/>
              </a:lnSpc>
              <a:spcBef>
                <a:spcPts val="0"/>
              </a:spcBef>
              <a:spcAft>
                <a:spcPts val="0"/>
              </a:spcAft>
              <a:buClr>
                <a:srgbClr val="FFFFFF"/>
              </a:buClr>
              <a:buSzPts val="1150"/>
              <a:buFont typeface="Courier New"/>
              <a:buAutoNum type="alphaLcPeriod"/>
            </a:pPr>
            <a:r>
              <a:rPr b="1" lang="en-US" sz="1150">
                <a:solidFill>
                  <a:srgbClr val="FFFFFF"/>
                </a:solidFill>
                <a:latin typeface="Courier New"/>
                <a:ea typeface="Courier New"/>
                <a:cs typeface="Courier New"/>
                <a:sym typeface="Courier New"/>
              </a:rPr>
              <a:t>k</a:t>
            </a:r>
            <a:r>
              <a:rPr b="1" lang="en-US" sz="1150">
                <a:solidFill>
                  <a:srgbClr val="FFFFFF"/>
                </a:solidFill>
                <a:latin typeface="Courier New"/>
                <a:ea typeface="Courier New"/>
                <a:cs typeface="Courier New"/>
                <a:sym typeface="Courier New"/>
              </a:rPr>
              <a:t>ubectl get/describe ingress/animals # this will show our ingress controller we just created</a:t>
            </a:r>
            <a:endParaRPr b="1" sz="1150">
              <a:solidFill>
                <a:srgbClr val="FFFFFF"/>
              </a:solidFill>
              <a:latin typeface="Courier New"/>
              <a:ea typeface="Courier New"/>
              <a:cs typeface="Courier New"/>
              <a:sym typeface="Courier New"/>
            </a:endParaRPr>
          </a:p>
          <a:p>
            <a:pPr indent="-301625" lvl="2" marL="1371600" rtl="0" algn="l">
              <a:lnSpc>
                <a:spcPct val="115000"/>
              </a:lnSpc>
              <a:spcBef>
                <a:spcPts val="0"/>
              </a:spcBef>
              <a:spcAft>
                <a:spcPts val="0"/>
              </a:spcAft>
              <a:buClr>
                <a:srgbClr val="FFFFFF"/>
              </a:buClr>
              <a:buSzPts val="1150"/>
              <a:buFont typeface="Courier New"/>
              <a:buAutoNum type="romanLcPeriod"/>
            </a:pPr>
            <a:r>
              <a:rPr lang="en-US" sz="1150">
                <a:solidFill>
                  <a:srgbClr val="FFFFFF"/>
                </a:solidFill>
                <a:latin typeface="Courier New"/>
                <a:ea typeface="Courier New"/>
                <a:cs typeface="Courier New"/>
                <a:sym typeface="Courier New"/>
              </a:rPr>
              <a:t>1 ingress with the name “Animals” and 3 hosts hare.jb,bear.jb,moose.jb</a:t>
            </a:r>
            <a:endParaRPr sz="1150">
              <a:solidFill>
                <a:srgbClr val="FFFFFF"/>
              </a:solidFill>
              <a:latin typeface="Courier New"/>
              <a:ea typeface="Courier New"/>
              <a:cs typeface="Courier New"/>
              <a:sym typeface="Courier New"/>
            </a:endParaRPr>
          </a:p>
          <a:p>
            <a:pPr indent="-301625" lvl="0" marL="457200" marR="0" rtl="0" algn="l">
              <a:lnSpc>
                <a:spcPct val="115000"/>
              </a:lnSpc>
              <a:spcBef>
                <a:spcPts val="0"/>
              </a:spcBef>
              <a:spcAft>
                <a:spcPts val="0"/>
              </a:spcAft>
              <a:buClr>
                <a:srgbClr val="FFFFFF"/>
              </a:buClr>
              <a:buSzPts val="1150"/>
              <a:buFont typeface="Courier New"/>
              <a:buAutoNum type="arabicPeriod"/>
            </a:pPr>
            <a:r>
              <a:rPr lang="en-US" sz="1150">
                <a:solidFill>
                  <a:srgbClr val="FFFFFF"/>
                </a:solidFill>
                <a:latin typeface="Courier New"/>
                <a:ea typeface="Courier New"/>
                <a:cs typeface="Courier New"/>
                <a:sym typeface="Courier New"/>
              </a:rPr>
              <a:t>Update your local machine host file to the following</a:t>
            </a:r>
            <a:endParaRPr sz="1150">
              <a:solidFill>
                <a:srgbClr val="FFFFFF"/>
              </a:solidFill>
              <a:latin typeface="Courier New"/>
              <a:ea typeface="Courier New"/>
              <a:cs typeface="Courier New"/>
              <a:sym typeface="Courier New"/>
            </a:endParaRPr>
          </a:p>
          <a:p>
            <a:pPr indent="-301625" lvl="1" marL="914400" marR="0" rtl="0" algn="l">
              <a:lnSpc>
                <a:spcPct val="115000"/>
              </a:lnSpc>
              <a:spcBef>
                <a:spcPts val="0"/>
              </a:spcBef>
              <a:spcAft>
                <a:spcPts val="0"/>
              </a:spcAft>
              <a:buClr>
                <a:srgbClr val="FFFFFF"/>
              </a:buClr>
              <a:buSzPts val="1150"/>
              <a:buFont typeface="Courier New"/>
              <a:buAutoNum type="alphaLcPeriod"/>
            </a:pPr>
            <a:r>
              <a:rPr b="1" lang="en-US" sz="1150">
                <a:solidFill>
                  <a:srgbClr val="FFFFFF"/>
                </a:solidFill>
                <a:latin typeface="Courier New"/>
                <a:ea typeface="Courier New"/>
                <a:cs typeface="Courier New"/>
                <a:sym typeface="Courier New"/>
              </a:rPr>
              <a:t>On the same IP we set traefic.example.com add:</a:t>
            </a:r>
            <a:endParaRPr sz="1150">
              <a:solidFill>
                <a:srgbClr val="FFFFFF"/>
              </a:solidFill>
              <a:latin typeface="Courier New"/>
              <a:ea typeface="Courier New"/>
              <a:cs typeface="Courier New"/>
              <a:sym typeface="Courier New"/>
            </a:endParaRPr>
          </a:p>
          <a:p>
            <a:pPr indent="-301625" lvl="3" marL="1828800" marR="0" rtl="0" algn="l">
              <a:lnSpc>
                <a:spcPct val="115000"/>
              </a:lnSpc>
              <a:spcBef>
                <a:spcPts val="0"/>
              </a:spcBef>
              <a:spcAft>
                <a:spcPts val="0"/>
              </a:spcAft>
              <a:buClr>
                <a:srgbClr val="FFFFFF"/>
              </a:buClr>
              <a:buSzPts val="1150"/>
              <a:buFont typeface="Courier New"/>
              <a:buAutoNum type="arabicPeriod"/>
            </a:pPr>
            <a:r>
              <a:rPr b="1" lang="en-US" sz="1150">
                <a:solidFill>
                  <a:srgbClr val="FFFFFF"/>
                </a:solidFill>
                <a:latin typeface="Courier New"/>
                <a:ea typeface="Courier New"/>
                <a:cs typeface="Courier New"/>
                <a:sym typeface="Courier New"/>
              </a:rPr>
              <a:t>IP FOR EXAMPLE!</a:t>
            </a:r>
            <a:r>
              <a:rPr b="1" lang="en-US" sz="1150">
                <a:solidFill>
                  <a:srgbClr val="FFFFFF"/>
                </a:solidFill>
                <a:latin typeface="Courier New"/>
                <a:ea typeface="Courier New"/>
                <a:cs typeface="Courier New"/>
                <a:sym typeface="Courier New"/>
              </a:rPr>
              <a:t>. 252.84.32.22</a:t>
            </a:r>
            <a:r>
              <a:rPr lang="en-US" sz="1150">
                <a:solidFill>
                  <a:srgbClr val="FFFFFF"/>
                </a:solidFill>
                <a:latin typeface="Courier New"/>
                <a:ea typeface="Courier New"/>
                <a:cs typeface="Courier New"/>
                <a:sym typeface="Courier New"/>
              </a:rPr>
              <a:t> bear.jb moose.jb hare.jb</a:t>
            </a:r>
            <a:endParaRPr sz="1150">
              <a:solidFill>
                <a:srgbClr val="FFFFFF"/>
              </a:solidFill>
              <a:latin typeface="Courier New"/>
              <a:ea typeface="Courier New"/>
              <a:cs typeface="Courier New"/>
              <a:sym typeface="Courier New"/>
            </a:endParaRPr>
          </a:p>
          <a:p>
            <a:pPr indent="-301625" lvl="2" marL="1371600" marR="0" rtl="0" algn="l">
              <a:lnSpc>
                <a:spcPct val="115000"/>
              </a:lnSpc>
              <a:spcBef>
                <a:spcPts val="0"/>
              </a:spcBef>
              <a:spcAft>
                <a:spcPts val="0"/>
              </a:spcAft>
              <a:buClr>
                <a:srgbClr val="FFFFFF"/>
              </a:buClr>
              <a:buSzPts val="1150"/>
              <a:buFont typeface="Courier New"/>
              <a:buAutoNum type="romanLcPeriod"/>
            </a:pPr>
            <a:r>
              <a:rPr lang="en-US" sz="1150">
                <a:solidFill>
                  <a:srgbClr val="FFFFFF"/>
                </a:solidFill>
                <a:latin typeface="Courier New"/>
                <a:ea typeface="Courier New"/>
                <a:cs typeface="Courier New"/>
                <a:sym typeface="Courier New"/>
              </a:rPr>
              <a:t>Browse each of the hosts and see if they are working</a:t>
            </a:r>
            <a:endParaRPr sz="1150">
              <a:solidFill>
                <a:srgbClr val="FFFFFF"/>
              </a:solidFill>
              <a:latin typeface="Courier New"/>
              <a:ea typeface="Courier New"/>
              <a:cs typeface="Courier New"/>
              <a:sym typeface="Courier New"/>
            </a:endParaRPr>
          </a:p>
          <a:p>
            <a:pPr indent="-301625" lvl="3" marL="1828800" marR="0" rtl="0" algn="l">
              <a:lnSpc>
                <a:spcPct val="115000"/>
              </a:lnSpc>
              <a:spcBef>
                <a:spcPts val="0"/>
              </a:spcBef>
              <a:spcAft>
                <a:spcPts val="0"/>
              </a:spcAft>
              <a:buClr>
                <a:srgbClr val="FFFFFF"/>
              </a:buClr>
              <a:buSzPts val="1150"/>
              <a:buFont typeface="Courier New"/>
              <a:buAutoNum type="arabicPeriod"/>
            </a:pPr>
            <a:r>
              <a:rPr b="1" lang="en-US" sz="1150" u="sng">
                <a:solidFill>
                  <a:srgbClr val="FFFFFF"/>
                </a:solidFill>
                <a:latin typeface="Courier New"/>
                <a:ea typeface="Courier New"/>
                <a:cs typeface="Courier New"/>
                <a:sym typeface="Courier New"/>
                <a:hlinkClick r:id="rId3">
                  <a:extLst>
                    <a:ext uri="{A12FA001-AC4F-418D-AE19-62706E023703}">
                      <ahyp:hlinkClr val="tx"/>
                    </a:ext>
                  </a:extLst>
                </a:hlinkClick>
              </a:rPr>
              <a:t>http://hare.jb</a:t>
            </a:r>
            <a:endParaRPr b="1" sz="1150">
              <a:solidFill>
                <a:srgbClr val="FFFFFF"/>
              </a:solidFill>
              <a:latin typeface="Courier New"/>
              <a:ea typeface="Courier New"/>
              <a:cs typeface="Courier New"/>
              <a:sym typeface="Courier New"/>
            </a:endParaRPr>
          </a:p>
          <a:p>
            <a:pPr indent="-301625" lvl="3" marL="1828800" marR="0" rtl="0" algn="l">
              <a:lnSpc>
                <a:spcPct val="115000"/>
              </a:lnSpc>
              <a:spcBef>
                <a:spcPts val="0"/>
              </a:spcBef>
              <a:spcAft>
                <a:spcPts val="0"/>
              </a:spcAft>
              <a:buClr>
                <a:srgbClr val="FFFFFF"/>
              </a:buClr>
              <a:buSzPts val="1150"/>
              <a:buFont typeface="Courier New"/>
              <a:buAutoNum type="arabicPeriod"/>
            </a:pPr>
            <a:r>
              <a:rPr b="1" lang="en-US" sz="1150" u="sng">
                <a:solidFill>
                  <a:srgbClr val="FFFFFF"/>
                </a:solidFill>
                <a:latin typeface="Courier New"/>
                <a:ea typeface="Courier New"/>
                <a:cs typeface="Courier New"/>
                <a:sym typeface="Courier New"/>
                <a:hlinkClick r:id="rId4">
                  <a:extLst>
                    <a:ext uri="{A12FA001-AC4F-418D-AE19-62706E023703}">
                      <ahyp:hlinkClr val="tx"/>
                    </a:ext>
                  </a:extLst>
                </a:hlinkClick>
              </a:rPr>
              <a:t>http://bear.jb</a:t>
            </a:r>
            <a:endParaRPr b="1" sz="1150">
              <a:solidFill>
                <a:srgbClr val="FFFFFF"/>
              </a:solidFill>
              <a:latin typeface="Courier New"/>
              <a:ea typeface="Courier New"/>
              <a:cs typeface="Courier New"/>
              <a:sym typeface="Courier New"/>
            </a:endParaRPr>
          </a:p>
          <a:p>
            <a:pPr indent="-301625" lvl="3" marL="1828800" marR="0" rtl="0" algn="l">
              <a:lnSpc>
                <a:spcPct val="115000"/>
              </a:lnSpc>
              <a:spcBef>
                <a:spcPts val="0"/>
              </a:spcBef>
              <a:spcAft>
                <a:spcPts val="0"/>
              </a:spcAft>
              <a:buClr>
                <a:srgbClr val="FFFFFF"/>
              </a:buClr>
              <a:buSzPts val="1150"/>
              <a:buFont typeface="Courier New"/>
              <a:buAutoNum type="arabicPeriod"/>
            </a:pPr>
            <a:r>
              <a:rPr b="1" lang="en-US" sz="1150" u="sng">
                <a:solidFill>
                  <a:srgbClr val="FFFFFF"/>
                </a:solidFill>
                <a:latin typeface="Courier New"/>
                <a:ea typeface="Courier New"/>
                <a:cs typeface="Courier New"/>
                <a:sym typeface="Courier New"/>
                <a:hlinkClick r:id="rId5">
                  <a:extLst>
                    <a:ext uri="{A12FA001-AC4F-418D-AE19-62706E023703}">
                      <ahyp:hlinkClr val="tx"/>
                    </a:ext>
                  </a:extLst>
                </a:hlinkClick>
              </a:rPr>
              <a:t>http://moose.jb</a:t>
            </a:r>
            <a:endParaRPr b="1" sz="1150">
              <a:solidFill>
                <a:srgbClr val="FFFFFF"/>
              </a:solidFill>
              <a:latin typeface="Courier New"/>
              <a:ea typeface="Courier New"/>
              <a:cs typeface="Courier New"/>
              <a:sym typeface="Courier New"/>
            </a:endParaRPr>
          </a:p>
          <a:p>
            <a:pPr indent="-301625" lvl="2" marL="1371600" marR="0" rtl="0" algn="l">
              <a:lnSpc>
                <a:spcPct val="115000"/>
              </a:lnSpc>
              <a:spcBef>
                <a:spcPts val="0"/>
              </a:spcBef>
              <a:spcAft>
                <a:spcPts val="0"/>
              </a:spcAft>
              <a:buClr>
                <a:srgbClr val="FFFFFF"/>
              </a:buClr>
              <a:buSzPts val="1150"/>
              <a:buFont typeface="Courier New"/>
              <a:buAutoNum type="romanLcPeriod"/>
            </a:pPr>
            <a:r>
              <a:rPr lang="en-US" sz="1150">
                <a:solidFill>
                  <a:srgbClr val="FFFFFF"/>
                </a:solidFill>
                <a:latin typeface="Courier New"/>
                <a:ea typeface="Courier New"/>
                <a:cs typeface="Courier New"/>
                <a:sym typeface="Courier New"/>
              </a:rPr>
              <a:t>Browse your traefic dashboard (</a:t>
            </a:r>
            <a:r>
              <a:rPr b="1" lang="en-US" sz="1150" u="sng">
                <a:solidFill>
                  <a:srgbClr val="FFFFFF"/>
                </a:solidFill>
                <a:latin typeface="Courier New"/>
                <a:ea typeface="Courier New"/>
                <a:cs typeface="Courier New"/>
                <a:sym typeface="Courier New"/>
                <a:hlinkClick r:id="rId6">
                  <a:extLst>
                    <a:ext uri="{A12FA001-AC4F-418D-AE19-62706E023703}">
                      <ahyp:hlinkClr val="tx"/>
                    </a:ext>
                  </a:extLst>
                </a:hlinkClick>
              </a:rPr>
              <a:t>http://traefik.example.com</a:t>
            </a:r>
            <a:r>
              <a:rPr lang="en-US" sz="1150">
                <a:solidFill>
                  <a:srgbClr val="FFFFFF"/>
                </a:solidFill>
                <a:latin typeface="Courier New"/>
                <a:ea typeface="Courier New"/>
                <a:cs typeface="Courier New"/>
                <a:sym typeface="Courier New"/>
              </a:rPr>
              <a:t>) and view the following (next slide)</a:t>
            </a:r>
            <a:endParaRPr sz="1150">
              <a:solidFill>
                <a:srgbClr val="FFFFFF"/>
              </a:solidFill>
              <a:latin typeface="Courier New"/>
              <a:ea typeface="Courier New"/>
              <a:cs typeface="Courier New"/>
              <a:sym typeface="Courier New"/>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130"/>
          <p:cNvSpPr txBox="1"/>
          <p:nvPr/>
        </p:nvSpPr>
        <p:spPr>
          <a:xfrm>
            <a:off x="4325" y="1337533"/>
            <a:ext cx="6418800" cy="434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rPr>
              <a:t>LAB - INGRESS 01 Part 3 Verify deployment </a:t>
            </a:r>
            <a:endParaRPr b="1" sz="1800"/>
          </a:p>
        </p:txBody>
      </p:sp>
      <p:pic>
        <p:nvPicPr>
          <p:cNvPr id="995" name="Google Shape;995;p130"/>
          <p:cNvPicPr preferRelativeResize="0"/>
          <p:nvPr/>
        </p:nvPicPr>
        <p:blipFill>
          <a:blip r:embed="rId3">
            <a:alphaModFix/>
          </a:blip>
          <a:stretch>
            <a:fillRect/>
          </a:stretch>
        </p:blipFill>
        <p:spPr>
          <a:xfrm>
            <a:off x="1204350" y="1820574"/>
            <a:ext cx="7069599" cy="44210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idx="1" type="body"/>
          </p:nvPr>
        </p:nvSpPr>
        <p:spPr>
          <a:xfrm>
            <a:off x="1011750" y="3133350"/>
            <a:ext cx="7120500" cy="59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b="1" lang="en-US" sz="4200">
                <a:solidFill>
                  <a:srgbClr val="000000"/>
                </a:solidFill>
                <a:latin typeface="Oswald"/>
                <a:ea typeface="Oswald"/>
                <a:cs typeface="Oswald"/>
                <a:sym typeface="Oswald"/>
              </a:rPr>
              <a:t>- K8S ROLLING DEPLOYMENTS -</a:t>
            </a:r>
            <a:endParaRPr sz="2200">
              <a:solidFill>
                <a:srgbClr val="000000"/>
              </a:solidFill>
              <a:latin typeface="Oswald Regular"/>
              <a:ea typeface="Oswald Regular"/>
              <a:cs typeface="Oswald Regular"/>
              <a:sym typeface="Oswald Regular"/>
            </a:endParaRPr>
          </a:p>
          <a:p>
            <a:pPr indent="0" lvl="0" marL="0" rtl="0" algn="l">
              <a:lnSpc>
                <a:spcPct val="90000"/>
              </a:lnSpc>
              <a:spcBef>
                <a:spcPts val="0"/>
              </a:spcBef>
              <a:spcAft>
                <a:spcPts val="0"/>
              </a:spcAft>
              <a:buClr>
                <a:srgbClr val="595959"/>
              </a:buClr>
              <a:buSzPts val="2400"/>
              <a:buNone/>
            </a:pPr>
            <a:r>
              <a:t/>
            </a:r>
            <a:endParaRPr>
              <a:solidFill>
                <a:srgbClr val="000000"/>
              </a:solidFill>
            </a:endParaRPr>
          </a:p>
        </p:txBody>
      </p:sp>
      <p:sp>
        <p:nvSpPr>
          <p:cNvPr id="160" name="Google Shape;160;p23"/>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31"/>
          <p:cNvSpPr txBox="1"/>
          <p:nvPr/>
        </p:nvSpPr>
        <p:spPr>
          <a:xfrm>
            <a:off x="141825" y="2080033"/>
            <a:ext cx="8416800" cy="14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In this setup we will create a single host ingress that has multiple paths.</a:t>
            </a:r>
            <a:br>
              <a:rPr lang="en-US"/>
            </a:br>
            <a:r>
              <a:rPr lang="en-US"/>
              <a:t>For example browsing </a:t>
            </a:r>
            <a:r>
              <a:rPr lang="en-US" u="sng">
                <a:solidFill>
                  <a:schemeClr val="hlink"/>
                </a:solidFill>
                <a:hlinkClick r:id="rId3"/>
              </a:rPr>
              <a:t>http://something.exmple.com/bear</a:t>
            </a:r>
            <a:r>
              <a:rPr lang="en-US"/>
              <a:t> , </a:t>
            </a:r>
            <a:r>
              <a:rPr lang="en-US" u="sng">
                <a:solidFill>
                  <a:schemeClr val="hlink"/>
                </a:solidFill>
                <a:hlinkClick r:id="rId4"/>
              </a:rPr>
              <a:t>http://something.exmple.com</a:t>
            </a:r>
            <a:r>
              <a:rPr lang="en-US"/>
              <a:t>/moose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 this we will create a new ingress with the following (next slide)</a:t>
            </a:r>
            <a:endParaRPr/>
          </a:p>
        </p:txBody>
      </p:sp>
      <p:sp>
        <p:nvSpPr>
          <p:cNvPr id="1001" name="Google Shape;1001;p131"/>
          <p:cNvSpPr txBox="1"/>
          <p:nvPr/>
        </p:nvSpPr>
        <p:spPr>
          <a:xfrm>
            <a:off x="4325" y="1337533"/>
            <a:ext cx="6418800" cy="434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rPr>
              <a:t>LAB - INGRESS 01 Part 3</a:t>
            </a:r>
            <a:endParaRPr b="1" sz="1800"/>
          </a:p>
        </p:txBody>
      </p:sp>
      <p:sp>
        <p:nvSpPr>
          <p:cNvPr id="1002" name="Google Shape;1002;p131"/>
          <p:cNvSpPr txBox="1"/>
          <p:nvPr/>
        </p:nvSpPr>
        <p:spPr>
          <a:xfrm>
            <a:off x="65625" y="1618944"/>
            <a:ext cx="8416800" cy="5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Now we will create</a:t>
            </a:r>
            <a:r>
              <a:rPr lang="en-US"/>
              <a:t> an ingress rule with </a:t>
            </a:r>
            <a:r>
              <a:rPr b="1" lang="en-US"/>
              <a:t>single Host</a:t>
            </a:r>
            <a:r>
              <a:rPr lang="en-US"/>
              <a:t> and multiple path</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132"/>
          <p:cNvSpPr txBox="1"/>
          <p:nvPr/>
        </p:nvSpPr>
        <p:spPr>
          <a:xfrm>
            <a:off x="4325" y="1337533"/>
            <a:ext cx="6418800" cy="434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rPr>
              <a:t>LAB - INGRESS 01 Part 3 (Solution </a:t>
            </a:r>
            <a:r>
              <a:rPr b="1" lang="en-US" sz="1800" u="sng">
                <a:solidFill>
                  <a:schemeClr val="hlink"/>
                </a:solidFill>
                <a:hlinkClick r:id="rId3"/>
              </a:rPr>
              <a:t>here</a:t>
            </a:r>
            <a:r>
              <a:rPr b="1" lang="en-US" sz="1800"/>
              <a:t>)</a:t>
            </a:r>
            <a:endParaRPr b="1" sz="1800"/>
          </a:p>
        </p:txBody>
      </p:sp>
      <p:sp>
        <p:nvSpPr>
          <p:cNvPr id="1008" name="Google Shape;1008;p132"/>
          <p:cNvSpPr txBox="1"/>
          <p:nvPr/>
        </p:nvSpPr>
        <p:spPr>
          <a:xfrm>
            <a:off x="65625" y="1618944"/>
            <a:ext cx="8416800" cy="5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Creating an ingress rule with single Host and multiple path</a:t>
            </a:r>
            <a:endParaRPr/>
          </a:p>
        </p:txBody>
      </p:sp>
      <p:sp>
        <p:nvSpPr>
          <p:cNvPr id="1009" name="Google Shape;1009;p132"/>
          <p:cNvSpPr txBox="1"/>
          <p:nvPr/>
        </p:nvSpPr>
        <p:spPr>
          <a:xfrm>
            <a:off x="248850" y="2057871"/>
            <a:ext cx="8646300" cy="4709700"/>
          </a:xfrm>
          <a:prstGeom prst="rect">
            <a:avLst/>
          </a:prstGeom>
          <a:solidFill>
            <a:srgbClr val="434343"/>
          </a:solidFill>
          <a:ln>
            <a:noFill/>
          </a:ln>
        </p:spPr>
        <p:txBody>
          <a:bodyPr anchorCtr="0" anchor="t" bIns="91425" lIns="91425" spcFirstLastPara="1" rIns="91425" wrap="square" tIns="91425">
            <a:noAutofit/>
          </a:bodyPr>
          <a:lstStyle/>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apiVersion: extensions/v1beta1</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kind: Ingress</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metadata:</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name: animals</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annotations:</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a:t>
            </a:r>
            <a:r>
              <a:rPr b="1" lang="en-US" sz="1150">
                <a:solidFill>
                  <a:srgbClr val="FFFFFF"/>
                </a:solidFill>
                <a:latin typeface="Courier New"/>
                <a:ea typeface="Courier New"/>
                <a:cs typeface="Courier New"/>
                <a:sym typeface="Courier New"/>
              </a:rPr>
              <a:t>kubernetes.io/ingress.class: traefik</a:t>
            </a:r>
            <a:endParaRPr b="1"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a:t>
            </a:r>
            <a:r>
              <a:rPr b="1" lang="en-US" sz="1150">
                <a:solidFill>
                  <a:srgbClr val="FFFFFF"/>
                </a:solidFill>
                <a:latin typeface="Courier New"/>
                <a:ea typeface="Courier New"/>
                <a:cs typeface="Courier New"/>
                <a:sym typeface="Courier New"/>
              </a:rPr>
              <a:t>traefik.frontend.rule.type: PathPrefixStrip # </a:t>
            </a:r>
            <a:r>
              <a:rPr b="1" lang="en-US" sz="1150" u="sng">
                <a:solidFill>
                  <a:schemeClr val="hlink"/>
                </a:solidFill>
                <a:latin typeface="Courier New"/>
                <a:ea typeface="Courier New"/>
                <a:cs typeface="Courier New"/>
                <a:sym typeface="Courier New"/>
                <a:hlinkClick r:id="rId4"/>
              </a:rPr>
              <a:t>click here for more options</a:t>
            </a:r>
            <a:endParaRPr b="1"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spec:</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rules:</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 host: animals.jb</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http:</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paths:</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 path: /bear</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backend:</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serviceName: bear</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servicePort: http</a:t>
            </a:r>
            <a:endParaRPr sz="1150">
              <a:solidFill>
                <a:srgbClr val="FFFFFF"/>
              </a:solidFill>
              <a:latin typeface="Courier New"/>
              <a:ea typeface="Courier New"/>
              <a:cs typeface="Courier New"/>
              <a:sym typeface="Courier New"/>
            </a:endParaRPr>
          </a:p>
          <a:p>
            <a:pPr indent="406400" lvl="0" marL="50800" marR="50800" rtl="0" algn="l">
              <a:lnSpc>
                <a:spcPct val="115000"/>
              </a:lnSpc>
              <a:spcBef>
                <a:spcPts val="0"/>
              </a:spcBef>
              <a:spcAft>
                <a:spcPts val="0"/>
              </a:spcAft>
              <a:buNone/>
            </a:pPr>
            <a:r>
              <a:rPr b="1" lang="en-US" sz="1150">
                <a:solidFill>
                  <a:srgbClr val="FFFFFF"/>
                </a:solidFill>
                <a:latin typeface="Courier New"/>
                <a:ea typeface="Courier New"/>
                <a:cs typeface="Courier New"/>
                <a:sym typeface="Courier New"/>
              </a:rPr>
              <a:t> …… Add the others...</a:t>
            </a:r>
            <a:endParaRPr b="1"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t/>
            </a:r>
            <a:endParaRPr sz="1150">
              <a:solidFill>
                <a:srgbClr val="FFFFFF"/>
              </a:solidFill>
              <a:latin typeface="Courier New"/>
              <a:ea typeface="Courier New"/>
              <a:cs typeface="Courier New"/>
              <a:sym typeface="Courier New"/>
            </a:endParaRPr>
          </a:p>
          <a:p>
            <a:pPr indent="0" lvl="0" marL="0" rtl="0" algn="l">
              <a:lnSpc>
                <a:spcPct val="115000"/>
              </a:lnSpc>
              <a:spcBef>
                <a:spcPts val="0"/>
              </a:spcBef>
              <a:spcAft>
                <a:spcPts val="2300"/>
              </a:spcAft>
              <a:buNone/>
            </a:pPr>
            <a:r>
              <a:t/>
            </a:r>
            <a:endParaRPr sz="1150">
              <a:solidFill>
                <a:srgbClr val="FFFFFF"/>
              </a:solidFill>
              <a:latin typeface="Courier New"/>
              <a:ea typeface="Courier New"/>
              <a:cs typeface="Courier New"/>
              <a:sym typeface="Courier New"/>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133"/>
          <p:cNvSpPr txBox="1"/>
          <p:nvPr/>
        </p:nvSpPr>
        <p:spPr>
          <a:xfrm>
            <a:off x="4325" y="1337533"/>
            <a:ext cx="6418800" cy="434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rPr>
              <a:t>LAB - INGRESS 01 Part 3</a:t>
            </a:r>
            <a:endParaRPr b="1" sz="1800"/>
          </a:p>
        </p:txBody>
      </p:sp>
      <p:sp>
        <p:nvSpPr>
          <p:cNvPr id="1015" name="Google Shape;1015;p133"/>
          <p:cNvSpPr txBox="1"/>
          <p:nvPr/>
        </p:nvSpPr>
        <p:spPr>
          <a:xfrm>
            <a:off x="65625" y="1618944"/>
            <a:ext cx="8416800" cy="5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Creating an ingress rule with single Host and multiple path</a:t>
            </a:r>
            <a:endParaRPr/>
          </a:p>
        </p:txBody>
      </p:sp>
      <p:sp>
        <p:nvSpPr>
          <p:cNvPr id="1016" name="Google Shape;1016;p133"/>
          <p:cNvSpPr txBox="1"/>
          <p:nvPr/>
        </p:nvSpPr>
        <p:spPr>
          <a:xfrm>
            <a:off x="248850" y="2159468"/>
            <a:ext cx="8646300" cy="3111300"/>
          </a:xfrm>
          <a:prstGeom prst="rect">
            <a:avLst/>
          </a:prstGeom>
          <a:solidFill>
            <a:srgbClr val="434343"/>
          </a:solidFill>
          <a:ln>
            <a:noFill/>
          </a:ln>
        </p:spPr>
        <p:txBody>
          <a:bodyPr anchorCtr="0" anchor="t" bIns="91425" lIns="91425" spcFirstLastPara="1" rIns="91425" wrap="square" tIns="91425">
            <a:noAutofit/>
          </a:bodyPr>
          <a:lstStyle/>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apiVersion: extensions/v1beta1</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kind: Ingress</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metadata:</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name: animals</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annotations:</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a:t>
            </a:r>
            <a:r>
              <a:rPr b="1" lang="en-US" sz="1150">
                <a:solidFill>
                  <a:srgbClr val="FFFFFF"/>
                </a:solidFill>
                <a:latin typeface="Courier New"/>
                <a:ea typeface="Courier New"/>
                <a:cs typeface="Courier New"/>
                <a:sym typeface="Courier New"/>
              </a:rPr>
              <a:t>kubernetes.io/ingress.class: traefik</a:t>
            </a:r>
            <a:endParaRPr b="1"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a:t>
            </a:r>
            <a:r>
              <a:rPr b="1" lang="en-US" sz="1150">
                <a:solidFill>
                  <a:srgbClr val="FFFFFF"/>
                </a:solidFill>
                <a:latin typeface="Courier New"/>
                <a:ea typeface="Courier New"/>
                <a:cs typeface="Courier New"/>
                <a:sym typeface="Courier New"/>
              </a:rPr>
              <a:t>traefik.frontend.rule.type: PathPrefixStrip # </a:t>
            </a:r>
            <a:r>
              <a:rPr b="1" lang="en-US" sz="1150" u="sng">
                <a:solidFill>
                  <a:schemeClr val="hlink"/>
                </a:solidFill>
                <a:latin typeface="Courier New"/>
                <a:ea typeface="Courier New"/>
                <a:cs typeface="Courier New"/>
                <a:sym typeface="Courier New"/>
                <a:hlinkClick r:id="rId3"/>
              </a:rPr>
              <a:t>click here for more options</a:t>
            </a:r>
            <a:endParaRPr b="1"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Note: We are configuring Traefik to strip the prefix from the Url path with the </a:t>
            </a:r>
            <a:r>
              <a:rPr b="1" lang="en-US" sz="1150">
                <a:solidFill>
                  <a:srgbClr val="FFFFFF"/>
                </a:solidFill>
                <a:latin typeface="Courier New"/>
                <a:ea typeface="Courier New"/>
                <a:cs typeface="Courier New"/>
                <a:sym typeface="Courier New"/>
              </a:rPr>
              <a:t>traefik.frontend.rule.type</a:t>
            </a:r>
            <a:r>
              <a:rPr lang="en-US" sz="1150">
                <a:solidFill>
                  <a:srgbClr val="FFFFFF"/>
                </a:solidFill>
                <a:latin typeface="Courier New"/>
                <a:ea typeface="Courier New"/>
                <a:cs typeface="Courier New"/>
                <a:sym typeface="Courier New"/>
              </a:rPr>
              <a:t>  annotation. This way we can use the containers from the previous example without modification.</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t/>
            </a:r>
            <a:endParaRPr sz="1150">
              <a:solidFill>
                <a:srgbClr val="FFFFFF"/>
              </a:solidFill>
              <a:latin typeface="Courier New"/>
              <a:ea typeface="Courier New"/>
              <a:cs typeface="Courier New"/>
              <a:sym typeface="Courier New"/>
            </a:endParaRPr>
          </a:p>
          <a:p>
            <a:pPr indent="0" lvl="0" marL="0" rtl="0" algn="l">
              <a:lnSpc>
                <a:spcPct val="115000"/>
              </a:lnSpc>
              <a:spcBef>
                <a:spcPts val="0"/>
              </a:spcBef>
              <a:spcAft>
                <a:spcPts val="2300"/>
              </a:spcAft>
              <a:buNone/>
            </a:pPr>
            <a:r>
              <a:t/>
            </a:r>
            <a:endParaRPr sz="1150">
              <a:solidFill>
                <a:srgbClr val="FFFFFF"/>
              </a:solidFill>
              <a:latin typeface="Courier New"/>
              <a:ea typeface="Courier New"/>
              <a:cs typeface="Courier New"/>
              <a:sym typeface="Courier New"/>
            </a:endParaRPr>
          </a:p>
        </p:txBody>
      </p:sp>
      <p:sp>
        <p:nvSpPr>
          <p:cNvPr id="1017" name="Google Shape;1017;p133"/>
          <p:cNvSpPr txBox="1"/>
          <p:nvPr/>
        </p:nvSpPr>
        <p:spPr>
          <a:xfrm>
            <a:off x="141825" y="5530057"/>
            <a:ext cx="8416800" cy="9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Now update your hosts file with animals.jb to point to the LB and tests </a:t>
            </a:r>
            <a:r>
              <a:rPr lang="en-US" u="sng">
                <a:solidFill>
                  <a:schemeClr val="hlink"/>
                </a:solidFill>
                <a:hlinkClick r:id="rId4"/>
              </a:rPr>
              <a:t>http://animals.jb/bear/</a:t>
            </a:r>
            <a:r>
              <a:rPr lang="en-US"/>
              <a:t> and others </a:t>
            </a:r>
            <a:br>
              <a:rPr lang="en-US"/>
            </a:br>
            <a:r>
              <a:rPr b="1" lang="en-US"/>
              <a:t>** dont forget the “/” at the end</a:t>
            </a:r>
            <a:endParaRPr b="1"/>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134"/>
          <p:cNvSpPr txBox="1"/>
          <p:nvPr/>
        </p:nvSpPr>
        <p:spPr>
          <a:xfrm>
            <a:off x="141825" y="2080033"/>
            <a:ext cx="8416800" cy="16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With Traefik, users can split Ingress traffic in a controlled manner between multiple deployments using service weights. This feature can be used for canary releases that should initially receive a small but ever-increasing fraction of traffic over time.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Let’s split the Traefik between two microservices using the following manifest (</a:t>
            </a:r>
            <a:r>
              <a:rPr b="1" lang="en-US"/>
              <a:t>EXAMPLE</a:t>
            </a:r>
            <a:r>
              <a:rPr lang="en-US"/>
              <a:t> next slide)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023" name="Google Shape;1023;p134"/>
          <p:cNvSpPr txBox="1"/>
          <p:nvPr/>
        </p:nvSpPr>
        <p:spPr>
          <a:xfrm>
            <a:off x="4325" y="1337533"/>
            <a:ext cx="6418800" cy="434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rPr>
              <a:t>LAB - INGRESS 01 Part 4 (FULL solution </a:t>
            </a:r>
            <a:r>
              <a:rPr lang="en-US" sz="1800" u="sng">
                <a:solidFill>
                  <a:schemeClr val="hlink"/>
                </a:solidFill>
                <a:hlinkClick r:id="rId3"/>
              </a:rPr>
              <a:t>here</a:t>
            </a:r>
            <a:r>
              <a:rPr b="1" lang="en-US" sz="1800"/>
              <a:t>)</a:t>
            </a:r>
            <a:endParaRPr b="1" sz="1800"/>
          </a:p>
        </p:txBody>
      </p:sp>
      <p:sp>
        <p:nvSpPr>
          <p:cNvPr id="1024" name="Google Shape;1024;p134"/>
          <p:cNvSpPr txBox="1"/>
          <p:nvPr/>
        </p:nvSpPr>
        <p:spPr>
          <a:xfrm>
            <a:off x="65625" y="1618944"/>
            <a:ext cx="8416800" cy="5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Creating an ingress rule with split traffic (</a:t>
            </a:r>
            <a:r>
              <a:rPr b="1" lang="en-US"/>
              <a:t>Canary release usage for example</a:t>
            </a:r>
            <a:r>
              <a:rPr lang="en-US"/>
              <a:t>)</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135"/>
          <p:cNvSpPr txBox="1"/>
          <p:nvPr/>
        </p:nvSpPr>
        <p:spPr>
          <a:xfrm>
            <a:off x="4325" y="1337533"/>
            <a:ext cx="6418800" cy="434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rPr>
              <a:t>LAB - INGRESS 01 Part 4</a:t>
            </a:r>
            <a:endParaRPr b="1" sz="1800"/>
          </a:p>
        </p:txBody>
      </p:sp>
      <p:sp>
        <p:nvSpPr>
          <p:cNvPr id="1030" name="Google Shape;1030;p135"/>
          <p:cNvSpPr txBox="1"/>
          <p:nvPr/>
        </p:nvSpPr>
        <p:spPr>
          <a:xfrm>
            <a:off x="65625" y="1618944"/>
            <a:ext cx="8416800" cy="5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Creating an ingress rule with split traffic (Canary release usage for example)</a:t>
            </a:r>
            <a:endParaRPr/>
          </a:p>
        </p:txBody>
      </p:sp>
      <p:sp>
        <p:nvSpPr>
          <p:cNvPr id="1031" name="Google Shape;1031;p135"/>
          <p:cNvSpPr txBox="1"/>
          <p:nvPr/>
        </p:nvSpPr>
        <p:spPr>
          <a:xfrm>
            <a:off x="96450" y="1143467"/>
            <a:ext cx="8646300" cy="5714400"/>
          </a:xfrm>
          <a:prstGeom prst="rect">
            <a:avLst/>
          </a:prstGeom>
          <a:solidFill>
            <a:srgbClr val="434343"/>
          </a:solidFill>
          <a:ln>
            <a:noFill/>
          </a:ln>
        </p:spPr>
        <p:txBody>
          <a:bodyPr anchorCtr="0" anchor="t" bIns="91425" lIns="91425" spcFirstLastPara="1" rIns="91425" wrap="square" tIns="91425">
            <a:noAutofit/>
          </a:bodyPr>
          <a:lstStyle/>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apiVersion: extensions/v1beta1</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kind: Ingress</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metadata:</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annotations:</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a:t>
            </a:r>
            <a:r>
              <a:rPr b="1" lang="en-US" sz="1150">
                <a:solidFill>
                  <a:srgbClr val="FFFFFF"/>
                </a:solidFill>
                <a:latin typeface="Courier New"/>
                <a:ea typeface="Courier New"/>
                <a:cs typeface="Courier New"/>
                <a:sym typeface="Courier New"/>
              </a:rPr>
              <a:t>traefik.ingress.kubernetes.io/service-weights: |</a:t>
            </a:r>
            <a:endParaRPr b="1"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b="1" lang="en-US" sz="1150">
                <a:solidFill>
                  <a:srgbClr val="FFFFFF"/>
                </a:solidFill>
                <a:latin typeface="Courier New"/>
                <a:ea typeface="Courier New"/>
                <a:cs typeface="Courier New"/>
                <a:sym typeface="Courier New"/>
              </a:rPr>
              <a:t>      </a:t>
            </a:r>
            <a:r>
              <a:rPr b="1" lang="en-US" sz="1150">
                <a:solidFill>
                  <a:schemeClr val="lt1"/>
                </a:solidFill>
                <a:latin typeface="Courier New"/>
                <a:ea typeface="Courier New"/>
                <a:cs typeface="Courier New"/>
                <a:sym typeface="Courier New"/>
              </a:rPr>
              <a:t>bear-app</a:t>
            </a:r>
            <a:r>
              <a:rPr b="1" lang="en-US" sz="1150">
                <a:solidFill>
                  <a:srgbClr val="FFFFFF"/>
                </a:solidFill>
                <a:latin typeface="Courier New"/>
                <a:ea typeface="Courier New"/>
                <a:cs typeface="Courier New"/>
                <a:sym typeface="Courier New"/>
              </a:rPr>
              <a:t>: 80%</a:t>
            </a:r>
            <a:endParaRPr b="1"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b="1" lang="en-US" sz="1150">
                <a:solidFill>
                  <a:srgbClr val="FFFFFF"/>
                </a:solidFill>
                <a:latin typeface="Courier New"/>
                <a:ea typeface="Courier New"/>
                <a:cs typeface="Courier New"/>
                <a:sym typeface="Courier New"/>
              </a:rPr>
              <a:t>      </a:t>
            </a:r>
            <a:r>
              <a:rPr b="1" lang="en-US" sz="1150">
                <a:solidFill>
                  <a:schemeClr val="lt1"/>
                </a:solidFill>
                <a:latin typeface="Courier New"/>
                <a:ea typeface="Courier New"/>
                <a:cs typeface="Courier New"/>
                <a:sym typeface="Courier New"/>
              </a:rPr>
              <a:t>moose-app-canary</a:t>
            </a:r>
            <a:r>
              <a:rPr b="1" lang="en-US" sz="1150">
                <a:solidFill>
                  <a:srgbClr val="FFFFFF"/>
                </a:solidFill>
                <a:latin typeface="Courier New"/>
                <a:ea typeface="Courier New"/>
                <a:cs typeface="Courier New"/>
                <a:sym typeface="Courier New"/>
              </a:rPr>
              <a:t>: 20%</a:t>
            </a:r>
            <a:endParaRPr b="1"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name: animals-app</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spec:</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rules:</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 http:</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paths:</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 backend:</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serviceName: </a:t>
            </a:r>
            <a:r>
              <a:rPr b="1" lang="en-US" sz="1150">
                <a:solidFill>
                  <a:srgbClr val="FFFFFF"/>
                </a:solidFill>
                <a:latin typeface="Courier New"/>
                <a:ea typeface="Courier New"/>
                <a:cs typeface="Courier New"/>
                <a:sym typeface="Courier New"/>
              </a:rPr>
              <a:t>bear-app # create new deploy and services with bears only</a:t>
            </a:r>
            <a:endParaRPr b="1"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servicePort: 80</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path: /</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 backend:</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serviceName: </a:t>
            </a:r>
            <a:r>
              <a:rPr b="1" lang="en-US" sz="1150">
                <a:solidFill>
                  <a:srgbClr val="FFFFFF"/>
                </a:solidFill>
                <a:latin typeface="Courier New"/>
                <a:ea typeface="Courier New"/>
                <a:cs typeface="Courier New"/>
                <a:sym typeface="Courier New"/>
              </a:rPr>
              <a:t>moose-app-canary # create new deploy with moose</a:t>
            </a:r>
            <a:endParaRPr b="1"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servicePort: 80</a:t>
            </a:r>
            <a:endParaRPr sz="1150">
              <a:solidFill>
                <a:srgbClr val="FFFFFF"/>
              </a:solidFill>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US" sz="1150">
                <a:solidFill>
                  <a:srgbClr val="FFFFFF"/>
                </a:solidFill>
                <a:latin typeface="Courier New"/>
                <a:ea typeface="Courier New"/>
                <a:cs typeface="Courier New"/>
                <a:sym typeface="Courier New"/>
              </a:rPr>
              <a:t>        path: /</a:t>
            </a:r>
            <a:endParaRPr sz="115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2300"/>
              </a:spcAft>
              <a:buNone/>
            </a:pPr>
            <a:r>
              <a:t/>
            </a:r>
            <a:endParaRPr sz="1150">
              <a:solidFill>
                <a:srgbClr val="FFFFFF"/>
              </a:solidFill>
              <a:latin typeface="Courier New"/>
              <a:ea typeface="Courier New"/>
              <a:cs typeface="Courier New"/>
              <a:sym typeface="Courier New"/>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36"/>
          <p:cNvSpPr txBox="1"/>
          <p:nvPr>
            <p:ph type="title"/>
          </p:nvPr>
        </p:nvSpPr>
        <p:spPr>
          <a:xfrm>
            <a:off x="4376722" y="2622156"/>
            <a:ext cx="4175100" cy="914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Calibri"/>
              <a:buNone/>
            </a:pPr>
            <a:r>
              <a:rPr lang="en-US">
                <a:solidFill>
                  <a:schemeClr val="lt1"/>
                </a:solidFill>
              </a:rPr>
              <a:t>Thank You!</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nvSpPr>
        <p:spPr>
          <a:xfrm>
            <a:off x="178500" y="1355975"/>
            <a:ext cx="8787000" cy="13332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rgbClr val="595959"/>
                </a:solidFill>
                <a:latin typeface="Oswald"/>
                <a:ea typeface="Oswald"/>
                <a:cs typeface="Oswald"/>
                <a:sym typeface="Oswald"/>
              </a:rPr>
              <a:t>Rolling updates allow Deployments' update to take place with zero downtime by incrementally updating Pods instances with new ones. The new Pods will be scheduled on Nodes with available resources. Same goes for Reverts !</a:t>
            </a:r>
            <a:endParaRPr sz="1800">
              <a:solidFill>
                <a:srgbClr val="595959"/>
              </a:solidFill>
              <a:latin typeface="Oswald"/>
              <a:ea typeface="Oswald"/>
              <a:cs typeface="Oswald"/>
              <a:sym typeface="Oswald"/>
            </a:endParaRPr>
          </a:p>
        </p:txBody>
      </p:sp>
      <p:sp>
        <p:nvSpPr>
          <p:cNvPr id="166" name="Google Shape;166;p24"/>
          <p:cNvSpPr/>
          <p:nvPr/>
        </p:nvSpPr>
        <p:spPr>
          <a:xfrm>
            <a:off x="0" y="3346975"/>
            <a:ext cx="9144000" cy="2745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ROLLING DEPLOYMENTS</a:t>
            </a:r>
            <a:endParaRPr/>
          </a:p>
        </p:txBody>
      </p:sp>
      <p:sp>
        <p:nvSpPr>
          <p:cNvPr id="168" name="Google Shape;168;p24"/>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69" name="Google Shape;169;p24"/>
          <p:cNvPicPr preferRelativeResize="0"/>
          <p:nvPr/>
        </p:nvPicPr>
        <p:blipFill rotWithShape="1">
          <a:blip r:embed="rId3">
            <a:alphaModFix/>
          </a:blip>
          <a:srcRect b="0" l="2814" r="2729" t="0"/>
          <a:stretch/>
        </p:blipFill>
        <p:spPr>
          <a:xfrm>
            <a:off x="6557675" y="3480750"/>
            <a:ext cx="2529275" cy="2506775"/>
          </a:xfrm>
          <a:prstGeom prst="rect">
            <a:avLst/>
          </a:prstGeom>
          <a:noFill/>
          <a:ln>
            <a:noFill/>
          </a:ln>
        </p:spPr>
      </p:pic>
      <p:pic>
        <p:nvPicPr>
          <p:cNvPr id="170" name="Google Shape;170;p24"/>
          <p:cNvPicPr preferRelativeResize="0"/>
          <p:nvPr/>
        </p:nvPicPr>
        <p:blipFill rotWithShape="1">
          <a:blip r:embed="rId4">
            <a:alphaModFix/>
          </a:blip>
          <a:srcRect b="0" l="2496" r="7038" t="0"/>
          <a:stretch/>
        </p:blipFill>
        <p:spPr>
          <a:xfrm>
            <a:off x="4329150" y="3469452"/>
            <a:ext cx="2192725" cy="2506776"/>
          </a:xfrm>
          <a:prstGeom prst="rect">
            <a:avLst/>
          </a:prstGeom>
          <a:noFill/>
          <a:ln>
            <a:noFill/>
          </a:ln>
        </p:spPr>
      </p:pic>
      <p:pic>
        <p:nvPicPr>
          <p:cNvPr id="171" name="Google Shape;171;p24"/>
          <p:cNvPicPr preferRelativeResize="0"/>
          <p:nvPr/>
        </p:nvPicPr>
        <p:blipFill rotWithShape="1">
          <a:blip r:embed="rId5">
            <a:alphaModFix/>
          </a:blip>
          <a:srcRect b="0" l="6277" r="11234" t="0"/>
          <a:stretch/>
        </p:blipFill>
        <p:spPr>
          <a:xfrm>
            <a:off x="57050" y="3429000"/>
            <a:ext cx="2127199" cy="2506774"/>
          </a:xfrm>
          <a:prstGeom prst="rect">
            <a:avLst/>
          </a:prstGeom>
          <a:noFill/>
          <a:ln>
            <a:noFill/>
          </a:ln>
        </p:spPr>
      </p:pic>
      <p:pic>
        <p:nvPicPr>
          <p:cNvPr id="172" name="Google Shape;172;p24"/>
          <p:cNvPicPr preferRelativeResize="0"/>
          <p:nvPr/>
        </p:nvPicPr>
        <p:blipFill rotWithShape="1">
          <a:blip r:embed="rId6">
            <a:alphaModFix/>
          </a:blip>
          <a:srcRect b="0" l="0" r="9181" t="0"/>
          <a:stretch/>
        </p:blipFill>
        <p:spPr>
          <a:xfrm>
            <a:off x="2040125" y="3511350"/>
            <a:ext cx="2289025" cy="2384676"/>
          </a:xfrm>
          <a:prstGeom prst="rect">
            <a:avLst/>
          </a:prstGeom>
          <a:noFill/>
          <a:ln>
            <a:noFill/>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nvSpPr>
        <p:spPr>
          <a:xfrm>
            <a:off x="178500" y="2041775"/>
            <a:ext cx="8787000" cy="1947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rgbClr val="595959"/>
                </a:solidFill>
                <a:latin typeface="Oswald"/>
                <a:ea typeface="Oswald"/>
                <a:cs typeface="Oswald"/>
                <a:sym typeface="Oswald"/>
              </a:rPr>
              <a:t>Rolling updates allow the following actions:</a:t>
            </a:r>
            <a:endParaRPr sz="1800">
              <a:solidFill>
                <a:srgbClr val="595959"/>
              </a:solidFill>
              <a:latin typeface="Oswald"/>
              <a:ea typeface="Oswald"/>
              <a:cs typeface="Oswald"/>
              <a:sym typeface="Oswald"/>
            </a:endParaRPr>
          </a:p>
          <a:p>
            <a:pPr indent="-342900" lvl="0" marL="457200" marR="0" rtl="0" algn="l">
              <a:lnSpc>
                <a:spcPct val="150000"/>
              </a:lnSpc>
              <a:spcBef>
                <a:spcPts val="0"/>
              </a:spcBef>
              <a:spcAft>
                <a:spcPts val="0"/>
              </a:spcAft>
              <a:buClr>
                <a:srgbClr val="595959"/>
              </a:buClr>
              <a:buSzPts val="1800"/>
              <a:buFont typeface="Oswald"/>
              <a:buChar char="-"/>
            </a:pPr>
            <a:r>
              <a:rPr lang="en-US" sz="1800">
                <a:solidFill>
                  <a:srgbClr val="595959"/>
                </a:solidFill>
                <a:latin typeface="Oswald"/>
                <a:ea typeface="Oswald"/>
                <a:cs typeface="Oswald"/>
                <a:sym typeface="Oswald"/>
              </a:rPr>
              <a:t>Promote an application from one environment to another (via container image updates)</a:t>
            </a:r>
            <a:endParaRPr sz="1800">
              <a:solidFill>
                <a:srgbClr val="595959"/>
              </a:solidFill>
              <a:latin typeface="Oswald"/>
              <a:ea typeface="Oswald"/>
              <a:cs typeface="Oswald"/>
              <a:sym typeface="Oswald"/>
            </a:endParaRPr>
          </a:p>
          <a:p>
            <a:pPr indent="-342900" lvl="0" marL="457200" marR="0" rtl="0" algn="l">
              <a:lnSpc>
                <a:spcPct val="150000"/>
              </a:lnSpc>
              <a:spcBef>
                <a:spcPts val="0"/>
              </a:spcBef>
              <a:spcAft>
                <a:spcPts val="0"/>
              </a:spcAft>
              <a:buClr>
                <a:srgbClr val="595959"/>
              </a:buClr>
              <a:buSzPts val="1800"/>
              <a:buFont typeface="Oswald"/>
              <a:buChar char="-"/>
            </a:pPr>
            <a:r>
              <a:rPr lang="en-US" sz="1800">
                <a:solidFill>
                  <a:srgbClr val="595959"/>
                </a:solidFill>
                <a:latin typeface="Oswald"/>
                <a:ea typeface="Oswald"/>
                <a:cs typeface="Oswald"/>
                <a:sym typeface="Oswald"/>
              </a:rPr>
              <a:t>Rollback to previous versions </a:t>
            </a:r>
            <a:endParaRPr sz="1800">
              <a:solidFill>
                <a:srgbClr val="595959"/>
              </a:solidFill>
              <a:latin typeface="Oswald"/>
              <a:ea typeface="Oswald"/>
              <a:cs typeface="Oswald"/>
              <a:sym typeface="Oswald"/>
            </a:endParaRPr>
          </a:p>
          <a:p>
            <a:pPr indent="-342900" lvl="0" marL="457200" marR="0" rtl="0" algn="l">
              <a:lnSpc>
                <a:spcPct val="150000"/>
              </a:lnSpc>
              <a:spcBef>
                <a:spcPts val="0"/>
              </a:spcBef>
              <a:spcAft>
                <a:spcPts val="0"/>
              </a:spcAft>
              <a:buClr>
                <a:srgbClr val="595959"/>
              </a:buClr>
              <a:buSzPts val="1800"/>
              <a:buFont typeface="Oswald"/>
              <a:buChar char="-"/>
            </a:pPr>
            <a:r>
              <a:rPr lang="en-US" sz="1800">
                <a:solidFill>
                  <a:srgbClr val="595959"/>
                </a:solidFill>
                <a:latin typeface="Oswald"/>
                <a:ea typeface="Oswald"/>
                <a:cs typeface="Oswald"/>
                <a:sym typeface="Oswald"/>
              </a:rPr>
              <a:t>Continuous Integration and Continuous Delivery of applications with zero downtime</a:t>
            </a:r>
            <a:endParaRPr sz="1800">
              <a:solidFill>
                <a:srgbClr val="595959"/>
              </a:solidFill>
              <a:latin typeface="Oswald"/>
              <a:ea typeface="Oswald"/>
              <a:cs typeface="Oswald"/>
              <a:sym typeface="Oswald"/>
            </a:endParaRPr>
          </a:p>
          <a:p>
            <a:pPr indent="0" lvl="0" marL="0" marR="0" rtl="0" algn="l">
              <a:lnSpc>
                <a:spcPct val="150000"/>
              </a:lnSpc>
              <a:spcBef>
                <a:spcPts val="0"/>
              </a:spcBef>
              <a:spcAft>
                <a:spcPts val="0"/>
              </a:spcAft>
              <a:buNone/>
            </a:pPr>
            <a:r>
              <a:t/>
            </a:r>
            <a:endParaRPr sz="1800">
              <a:solidFill>
                <a:srgbClr val="595959"/>
              </a:solidFill>
              <a:latin typeface="Oswald"/>
              <a:ea typeface="Oswald"/>
              <a:cs typeface="Oswald"/>
              <a:sym typeface="Oswald"/>
            </a:endParaRPr>
          </a:p>
          <a:p>
            <a:pPr indent="0" lvl="0" marL="0" marR="0" rtl="0" algn="l">
              <a:lnSpc>
                <a:spcPct val="150000"/>
              </a:lnSpc>
              <a:spcBef>
                <a:spcPts val="0"/>
              </a:spcBef>
              <a:spcAft>
                <a:spcPts val="0"/>
              </a:spcAft>
              <a:buNone/>
            </a:pPr>
            <a:r>
              <a:t/>
            </a:r>
            <a:endParaRPr sz="1800">
              <a:solidFill>
                <a:srgbClr val="595959"/>
              </a:solidFill>
              <a:latin typeface="Oswald"/>
              <a:ea typeface="Oswald"/>
              <a:cs typeface="Oswald"/>
              <a:sym typeface="Oswald"/>
            </a:endParaRPr>
          </a:p>
        </p:txBody>
      </p:sp>
      <p:sp>
        <p:nvSpPr>
          <p:cNvPr id="178" name="Google Shape;178;p25"/>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ROLLING DEPLOYMENTS</a:t>
            </a:r>
            <a:endParaRPr/>
          </a:p>
        </p:txBody>
      </p:sp>
      <p:sp>
        <p:nvSpPr>
          <p:cNvPr id="179" name="Google Shape;179;p25"/>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p:nvPr/>
        </p:nvSpPr>
        <p:spPr>
          <a:xfrm>
            <a:off x="119850" y="3915450"/>
            <a:ext cx="8904300" cy="26406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9900"/>
                </a:solidFill>
                <a:latin typeface="Oswald"/>
                <a:ea typeface="Oswald"/>
                <a:cs typeface="Oswald"/>
                <a:sym typeface="Oswald"/>
              </a:rPr>
              <a:t>VALIDATION</a:t>
            </a:r>
            <a:endParaRPr>
              <a:solidFill>
                <a:srgbClr val="FF9900"/>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rgbClr val="FFFFFF"/>
                </a:solidFill>
                <a:latin typeface="Oswald"/>
                <a:ea typeface="Oswald"/>
                <a:cs typeface="Oswald"/>
                <a:sym typeface="Oswald"/>
              </a:rPr>
              <a:t># Check the status of the new pods using</a:t>
            </a:r>
            <a:endParaRPr>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rgbClr val="FFFFFF"/>
                </a:solidFill>
                <a:latin typeface="Oswald"/>
                <a:ea typeface="Oswald"/>
                <a:cs typeface="Oswald"/>
                <a:sym typeface="Oswald"/>
              </a:rPr>
              <a:t>kubectl get pods</a:t>
            </a:r>
            <a:br>
              <a:rPr lang="en-US">
                <a:solidFill>
                  <a:srgbClr val="FFFFFF"/>
                </a:solidFill>
                <a:latin typeface="Oswald"/>
                <a:ea typeface="Oswald"/>
                <a:cs typeface="Oswald"/>
                <a:sym typeface="Oswald"/>
              </a:rPr>
            </a:br>
            <a:endParaRPr>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b="1" lang="en-US">
                <a:solidFill>
                  <a:srgbClr val="FFFFFF"/>
                </a:solidFill>
                <a:latin typeface="Oswald"/>
                <a:ea typeface="Oswald"/>
                <a:cs typeface="Oswald"/>
                <a:sym typeface="Oswald"/>
              </a:rPr>
              <a:t># Verify rollout completion</a:t>
            </a:r>
            <a:endParaRPr b="1">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rgbClr val="FFFFFF"/>
                </a:solidFill>
                <a:latin typeface="Oswald"/>
                <a:ea typeface="Oswald"/>
                <a:cs typeface="Oswald"/>
                <a:sym typeface="Oswald"/>
              </a:rPr>
              <a:t>kubectl rollout status deployments/[name]</a:t>
            </a:r>
            <a:endParaRPr>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b="1" lang="en-US">
                <a:solidFill>
                  <a:srgbClr val="FFFFFF"/>
                </a:solidFill>
                <a:latin typeface="Oswald"/>
                <a:ea typeface="Oswald"/>
                <a:cs typeface="Oswald"/>
                <a:sym typeface="Oswald"/>
              </a:rPr>
              <a:t># Show history of rollout for specific deployment </a:t>
            </a:r>
            <a:endParaRPr b="1">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rgbClr val="FFFFFF"/>
                </a:solidFill>
                <a:latin typeface="Oswald"/>
                <a:ea typeface="Oswald"/>
                <a:cs typeface="Oswald"/>
                <a:sym typeface="Oswald"/>
              </a:rPr>
              <a:t>kubectl rollout history deployments/[name]</a:t>
            </a:r>
            <a:endParaRPr>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b="1" lang="en-US">
                <a:solidFill>
                  <a:schemeClr val="lt1"/>
                </a:solidFill>
                <a:latin typeface="Oswald"/>
                <a:ea typeface="Oswald"/>
                <a:cs typeface="Oswald"/>
                <a:sym typeface="Oswald"/>
              </a:rPr>
              <a:t># Rollback to latest working version:</a:t>
            </a:r>
            <a:endParaRPr b="1">
              <a:solidFill>
                <a:schemeClr val="lt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chemeClr val="lt1"/>
                </a:solidFill>
                <a:latin typeface="Oswald"/>
                <a:ea typeface="Oswald"/>
                <a:cs typeface="Oswald"/>
                <a:sym typeface="Oswald"/>
              </a:rPr>
              <a:t>kubectl rollout undo deployments/[name]</a:t>
            </a:r>
            <a:endParaRPr>
              <a:solidFill>
                <a:schemeClr val="lt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b="1" lang="en-US">
                <a:solidFill>
                  <a:srgbClr val="FFFFFF"/>
                </a:solidFill>
                <a:latin typeface="Oswald"/>
                <a:ea typeface="Oswald"/>
                <a:cs typeface="Oswald"/>
                <a:sym typeface="Oswald"/>
              </a:rPr>
              <a:t># Rollback to specific version:</a:t>
            </a:r>
            <a:endParaRPr b="1">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rgbClr val="FFFFFF"/>
                </a:solidFill>
                <a:latin typeface="Oswald"/>
                <a:ea typeface="Oswald"/>
                <a:cs typeface="Oswald"/>
                <a:sym typeface="Oswald"/>
              </a:rPr>
              <a:t>kubectl rollout undo deployments/[name] --to-revision ?</a:t>
            </a:r>
            <a:endParaRPr>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9900"/>
              </a:solidFill>
              <a:latin typeface="Oswald"/>
              <a:ea typeface="Oswald"/>
              <a:cs typeface="Oswald"/>
              <a:sym typeface="Oswald"/>
            </a:endParaRPr>
          </a:p>
        </p:txBody>
      </p:sp>
      <p:sp>
        <p:nvSpPr>
          <p:cNvPr id="185" name="Google Shape;185;p26"/>
          <p:cNvSpPr txBox="1"/>
          <p:nvPr/>
        </p:nvSpPr>
        <p:spPr>
          <a:xfrm>
            <a:off x="178500" y="1166750"/>
            <a:ext cx="8787000" cy="830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rgbClr val="595959"/>
                </a:solidFill>
                <a:latin typeface="Oswald"/>
                <a:ea typeface="Oswald"/>
                <a:cs typeface="Oswald"/>
                <a:sym typeface="Oswald"/>
              </a:rPr>
              <a:t>To update the image of our application from version X to version Y, we use the set image command followed by the deployment Name and the new image version</a:t>
            </a:r>
            <a:endParaRPr sz="1800">
              <a:solidFill>
                <a:srgbClr val="595959"/>
              </a:solidFill>
              <a:latin typeface="Oswald"/>
              <a:ea typeface="Oswald"/>
              <a:cs typeface="Oswald"/>
              <a:sym typeface="Oswald"/>
            </a:endParaRPr>
          </a:p>
        </p:txBody>
      </p:sp>
      <p:sp>
        <p:nvSpPr>
          <p:cNvPr id="186" name="Google Shape;186;p26"/>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ROLLING DEPLOYMENTS</a:t>
            </a:r>
            <a:endParaRPr/>
          </a:p>
        </p:txBody>
      </p:sp>
      <p:sp>
        <p:nvSpPr>
          <p:cNvPr id="187" name="Google Shape;187;p26"/>
          <p:cNvSpPr/>
          <p:nvPr/>
        </p:nvSpPr>
        <p:spPr>
          <a:xfrm>
            <a:off x="119850" y="2191650"/>
            <a:ext cx="8904300" cy="4617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rgbClr val="FFFFFF"/>
                </a:solidFill>
                <a:latin typeface="Oswald"/>
                <a:ea typeface="Oswald"/>
                <a:cs typeface="Oswald"/>
                <a:sym typeface="Oswald"/>
              </a:rPr>
              <a:t>kubectl set image deployments/[name] [container name]=repo/image:version --record</a:t>
            </a:r>
            <a:endParaRPr>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9900"/>
              </a:solidFill>
              <a:latin typeface="Oswald"/>
              <a:ea typeface="Oswald"/>
              <a:cs typeface="Oswald"/>
              <a:sym typeface="Oswald"/>
            </a:endParaRPr>
          </a:p>
        </p:txBody>
      </p:sp>
      <p:sp>
        <p:nvSpPr>
          <p:cNvPr id="188" name="Google Shape;188;p26"/>
          <p:cNvSpPr txBox="1"/>
          <p:nvPr/>
        </p:nvSpPr>
        <p:spPr>
          <a:xfrm>
            <a:off x="68400" y="3042420"/>
            <a:ext cx="8787000" cy="777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rgbClr val="595959"/>
                </a:solidFill>
                <a:latin typeface="Oswald"/>
                <a:ea typeface="Oswald"/>
                <a:cs typeface="Oswald"/>
                <a:sym typeface="Oswald"/>
              </a:rPr>
              <a:t>The above command will notify the Deployment to use different image while the app start a rolling update.</a:t>
            </a:r>
            <a:endParaRPr sz="1800">
              <a:solidFill>
                <a:srgbClr val="595959"/>
              </a:solidFill>
              <a:latin typeface="Oswald"/>
              <a:ea typeface="Oswald"/>
              <a:cs typeface="Oswald"/>
              <a:sym typeface="Oswald"/>
            </a:endParaRPr>
          </a:p>
        </p:txBody>
      </p:sp>
      <p:sp>
        <p:nvSpPr>
          <p:cNvPr id="189" name="Google Shape;189;p26"/>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idx="1" type="body"/>
          </p:nvPr>
        </p:nvSpPr>
        <p:spPr>
          <a:xfrm>
            <a:off x="1422000" y="3133350"/>
            <a:ext cx="6300000" cy="59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b="1" lang="en-US" sz="4200">
                <a:solidFill>
                  <a:srgbClr val="000000"/>
                </a:solidFill>
                <a:latin typeface="Oswald"/>
                <a:ea typeface="Oswald"/>
                <a:cs typeface="Oswald"/>
                <a:sym typeface="Oswald"/>
              </a:rPr>
              <a:t>- K8S HANDSON -</a:t>
            </a:r>
            <a:endParaRPr sz="2200">
              <a:solidFill>
                <a:srgbClr val="000000"/>
              </a:solidFill>
              <a:latin typeface="Oswald Regular"/>
              <a:ea typeface="Oswald Regular"/>
              <a:cs typeface="Oswald Regular"/>
              <a:sym typeface="Oswald Regular"/>
            </a:endParaRPr>
          </a:p>
          <a:p>
            <a:pPr indent="0" lvl="0" marL="0" rtl="0" algn="l">
              <a:lnSpc>
                <a:spcPct val="90000"/>
              </a:lnSpc>
              <a:spcBef>
                <a:spcPts val="0"/>
              </a:spcBef>
              <a:spcAft>
                <a:spcPts val="0"/>
              </a:spcAft>
              <a:buClr>
                <a:srgbClr val="595959"/>
              </a:buClr>
              <a:buSzPts val="2400"/>
              <a:buNone/>
            </a:pPr>
            <a:r>
              <a:t/>
            </a:r>
            <a:endParaRPr>
              <a:solidFill>
                <a:srgbClr val="000000"/>
              </a:solidFill>
            </a:endParaRPr>
          </a:p>
        </p:txBody>
      </p:sp>
      <p:sp>
        <p:nvSpPr>
          <p:cNvPr id="195" name="Google Shape;195;p27"/>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nvSpPr>
        <p:spPr>
          <a:xfrm>
            <a:off x="178500" y="746375"/>
            <a:ext cx="8787000" cy="58227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rgbClr val="595959"/>
                </a:solidFill>
                <a:latin typeface="Oswald"/>
                <a:ea typeface="Oswald"/>
                <a:cs typeface="Oswald"/>
                <a:sym typeface="Oswald"/>
              </a:rPr>
              <a:t>In this Handson we will deploy an application with 3 pods,</a:t>
            </a:r>
            <a:br>
              <a:rPr lang="en-US" sz="1800">
                <a:solidFill>
                  <a:srgbClr val="595959"/>
                </a:solidFill>
                <a:latin typeface="Oswald"/>
                <a:ea typeface="Oswald"/>
                <a:cs typeface="Oswald"/>
                <a:sym typeface="Oswald"/>
              </a:rPr>
            </a:br>
            <a:r>
              <a:rPr lang="en-US" sz="1800">
                <a:solidFill>
                  <a:srgbClr val="595959"/>
                </a:solidFill>
                <a:latin typeface="Oswald"/>
                <a:ea typeface="Oswald"/>
                <a:cs typeface="Oswald"/>
                <a:sym typeface="Oswald"/>
              </a:rPr>
              <a:t>Once deployed we will release a new version of our application.</a:t>
            </a:r>
            <a:endParaRPr sz="1800">
              <a:solidFill>
                <a:srgbClr val="595959"/>
              </a:solidFill>
              <a:latin typeface="Oswald"/>
              <a:ea typeface="Oswald"/>
              <a:cs typeface="Oswald"/>
              <a:sym typeface="Oswald"/>
            </a:endParaRPr>
          </a:p>
          <a:p>
            <a:pPr indent="0" lvl="0" marL="0" marR="0" rtl="0" algn="l">
              <a:lnSpc>
                <a:spcPct val="150000"/>
              </a:lnSpc>
              <a:spcBef>
                <a:spcPts val="0"/>
              </a:spcBef>
              <a:spcAft>
                <a:spcPts val="0"/>
              </a:spcAft>
              <a:buNone/>
            </a:pPr>
            <a:r>
              <a:t/>
            </a:r>
            <a:endParaRPr sz="1800">
              <a:solidFill>
                <a:srgbClr val="595959"/>
              </a:solidFill>
              <a:latin typeface="Oswald"/>
              <a:ea typeface="Oswald"/>
              <a:cs typeface="Oswald"/>
              <a:sym typeface="Oswald"/>
            </a:endParaRPr>
          </a:p>
          <a:p>
            <a:pPr indent="-342900" lvl="0" marL="457200" marR="0" rtl="0" algn="l">
              <a:lnSpc>
                <a:spcPct val="150000"/>
              </a:lnSpc>
              <a:spcBef>
                <a:spcPts val="0"/>
              </a:spcBef>
              <a:spcAft>
                <a:spcPts val="0"/>
              </a:spcAft>
              <a:buClr>
                <a:srgbClr val="595959"/>
              </a:buClr>
              <a:buSzPts val="1800"/>
              <a:buFont typeface="Oswald"/>
              <a:buAutoNum type="arabicPeriod"/>
            </a:pPr>
            <a:r>
              <a:rPr lang="en-US" sz="1800">
                <a:solidFill>
                  <a:srgbClr val="595959"/>
                </a:solidFill>
                <a:latin typeface="Oswald"/>
                <a:ea typeface="Oswald"/>
                <a:cs typeface="Oswald"/>
                <a:sym typeface="Oswald"/>
              </a:rPr>
              <a:t>Delete all other services</a:t>
            </a:r>
            <a:r>
              <a:rPr b="1" lang="en-US" sz="1800">
                <a:solidFill>
                  <a:srgbClr val="595959"/>
                </a:solidFill>
                <a:latin typeface="Oswald"/>
                <a:ea typeface="Oswald"/>
                <a:cs typeface="Oswald"/>
                <a:sym typeface="Oswald"/>
              </a:rPr>
              <a:t> that you created !</a:t>
            </a:r>
            <a:r>
              <a:rPr lang="en-US" sz="1800">
                <a:solidFill>
                  <a:srgbClr val="595959"/>
                </a:solidFill>
                <a:latin typeface="Oswald"/>
                <a:ea typeface="Oswald"/>
                <a:cs typeface="Oswald"/>
                <a:sym typeface="Oswald"/>
              </a:rPr>
              <a:t> and deployments that you have done</a:t>
            </a:r>
            <a:endParaRPr sz="1800">
              <a:solidFill>
                <a:srgbClr val="595959"/>
              </a:solidFill>
              <a:latin typeface="Oswald"/>
              <a:ea typeface="Oswald"/>
              <a:cs typeface="Oswald"/>
              <a:sym typeface="Oswald"/>
            </a:endParaRPr>
          </a:p>
          <a:p>
            <a:pPr indent="-342900" lvl="0" marL="457200" marR="0" rtl="0" algn="l">
              <a:lnSpc>
                <a:spcPct val="150000"/>
              </a:lnSpc>
              <a:spcBef>
                <a:spcPts val="0"/>
              </a:spcBef>
              <a:spcAft>
                <a:spcPts val="0"/>
              </a:spcAft>
              <a:buClr>
                <a:srgbClr val="595959"/>
              </a:buClr>
              <a:buSzPts val="1800"/>
              <a:buFont typeface="Oswald"/>
              <a:buAutoNum type="arabicPeriod"/>
            </a:pPr>
            <a:r>
              <a:rPr lang="en-US" sz="1800">
                <a:solidFill>
                  <a:srgbClr val="595959"/>
                </a:solidFill>
                <a:latin typeface="Oswald"/>
                <a:ea typeface="Oswald"/>
                <a:cs typeface="Oswald"/>
                <a:sym typeface="Oswald"/>
              </a:rPr>
              <a:t>Deploy a new application with 3 pods (use --record!)</a:t>
            </a:r>
            <a:endParaRPr sz="1800">
              <a:solidFill>
                <a:srgbClr val="595959"/>
              </a:solidFill>
              <a:latin typeface="Oswald"/>
              <a:ea typeface="Oswald"/>
              <a:cs typeface="Oswald"/>
              <a:sym typeface="Oswald"/>
            </a:endParaRPr>
          </a:p>
          <a:p>
            <a:pPr indent="-342900" lvl="0" marL="457200" marR="0" rtl="0" algn="l">
              <a:lnSpc>
                <a:spcPct val="150000"/>
              </a:lnSpc>
              <a:spcBef>
                <a:spcPts val="0"/>
              </a:spcBef>
              <a:spcAft>
                <a:spcPts val="0"/>
              </a:spcAft>
              <a:buClr>
                <a:srgbClr val="595959"/>
              </a:buClr>
              <a:buSzPts val="1800"/>
              <a:buFont typeface="Oswald"/>
              <a:buAutoNum type="arabicPeriod"/>
            </a:pPr>
            <a:r>
              <a:rPr lang="en-US" sz="1800">
                <a:solidFill>
                  <a:srgbClr val="595959"/>
                </a:solidFill>
                <a:latin typeface="Oswald"/>
                <a:ea typeface="Oswald"/>
                <a:cs typeface="Oswald"/>
                <a:sym typeface="Oswald"/>
              </a:rPr>
              <a:t>Image to use: supergiantkir/animals:</a:t>
            </a:r>
            <a:r>
              <a:rPr b="1" lang="en-US" sz="1800">
                <a:solidFill>
                  <a:srgbClr val="595959"/>
                </a:solidFill>
                <a:highlight>
                  <a:srgbClr val="FF9900"/>
                </a:highlight>
                <a:latin typeface="Oswald"/>
                <a:ea typeface="Oswald"/>
                <a:cs typeface="Oswald"/>
                <a:sym typeface="Oswald"/>
              </a:rPr>
              <a:t>bear</a:t>
            </a:r>
            <a:endParaRPr b="1" sz="1800">
              <a:solidFill>
                <a:srgbClr val="595959"/>
              </a:solidFill>
              <a:highlight>
                <a:srgbClr val="FF9900"/>
              </a:highlight>
              <a:latin typeface="Oswald"/>
              <a:ea typeface="Oswald"/>
              <a:cs typeface="Oswald"/>
              <a:sym typeface="Oswald"/>
            </a:endParaRPr>
          </a:p>
          <a:p>
            <a:pPr indent="-342900" lvl="0" marL="457200" marR="0" rtl="0" algn="l">
              <a:lnSpc>
                <a:spcPct val="150000"/>
              </a:lnSpc>
              <a:spcBef>
                <a:spcPts val="0"/>
              </a:spcBef>
              <a:spcAft>
                <a:spcPts val="0"/>
              </a:spcAft>
              <a:buClr>
                <a:srgbClr val="595959"/>
              </a:buClr>
              <a:buSzPts val="1800"/>
              <a:buFont typeface="Oswald"/>
              <a:buAutoNum type="arabicPeriod"/>
            </a:pPr>
            <a:r>
              <a:rPr lang="en-US" sz="1800">
                <a:solidFill>
                  <a:srgbClr val="595959"/>
                </a:solidFill>
                <a:latin typeface="Oswald"/>
                <a:ea typeface="Oswald"/>
                <a:cs typeface="Oswald"/>
                <a:sym typeface="Oswald"/>
              </a:rPr>
              <a:t>Expose the deploy using type =  LoadBalancer and with port 80:80</a:t>
            </a:r>
            <a:endParaRPr sz="1800">
              <a:solidFill>
                <a:srgbClr val="595959"/>
              </a:solidFill>
              <a:latin typeface="Oswald"/>
              <a:ea typeface="Oswald"/>
              <a:cs typeface="Oswald"/>
              <a:sym typeface="Oswald"/>
            </a:endParaRPr>
          </a:p>
          <a:p>
            <a:pPr indent="-342900" lvl="0" marL="457200" marR="0" rtl="0" algn="l">
              <a:lnSpc>
                <a:spcPct val="150000"/>
              </a:lnSpc>
              <a:spcBef>
                <a:spcPts val="0"/>
              </a:spcBef>
              <a:spcAft>
                <a:spcPts val="0"/>
              </a:spcAft>
              <a:buClr>
                <a:srgbClr val="595959"/>
              </a:buClr>
              <a:buSzPts val="1800"/>
              <a:buFont typeface="Oswald"/>
              <a:buAutoNum type="arabicPeriod"/>
            </a:pPr>
            <a:r>
              <a:rPr lang="en-US" sz="1800">
                <a:solidFill>
                  <a:srgbClr val="595959"/>
                </a:solidFill>
                <a:latin typeface="Oswald"/>
                <a:ea typeface="Oswald"/>
                <a:cs typeface="Oswald"/>
                <a:sym typeface="Oswald"/>
              </a:rPr>
              <a:t>Once Exposed and verified (check in browser that you see a BEAR!) - </a:t>
            </a:r>
            <a:endParaRPr sz="1800">
              <a:solidFill>
                <a:srgbClr val="595959"/>
              </a:solidFill>
              <a:latin typeface="Oswald"/>
              <a:ea typeface="Oswald"/>
              <a:cs typeface="Oswald"/>
              <a:sym typeface="Oswald"/>
            </a:endParaRPr>
          </a:p>
          <a:p>
            <a:pPr indent="-342900" lvl="1" marL="914400" marR="0" rtl="0" algn="l">
              <a:lnSpc>
                <a:spcPct val="150000"/>
              </a:lnSpc>
              <a:spcBef>
                <a:spcPts val="0"/>
              </a:spcBef>
              <a:spcAft>
                <a:spcPts val="0"/>
              </a:spcAft>
              <a:buClr>
                <a:srgbClr val="595959"/>
              </a:buClr>
              <a:buSzPts val="1800"/>
              <a:buFont typeface="Oswald"/>
              <a:buAutoNum type="alphaLcPeriod"/>
            </a:pPr>
            <a:r>
              <a:rPr lang="en-US" sz="1800">
                <a:solidFill>
                  <a:srgbClr val="595959"/>
                </a:solidFill>
                <a:latin typeface="Oswald"/>
                <a:ea typeface="Oswald"/>
                <a:cs typeface="Oswald"/>
                <a:sym typeface="Oswald"/>
              </a:rPr>
              <a:t>Deploy the new version of our application using the image: </a:t>
            </a:r>
            <a:endParaRPr sz="1800">
              <a:solidFill>
                <a:srgbClr val="595959"/>
              </a:solidFill>
              <a:latin typeface="Oswald"/>
              <a:ea typeface="Oswald"/>
              <a:cs typeface="Oswald"/>
              <a:sym typeface="Oswald"/>
            </a:endParaRPr>
          </a:p>
          <a:p>
            <a:pPr indent="-342900" lvl="2" marL="1371600" rtl="0" algn="l">
              <a:lnSpc>
                <a:spcPct val="150000"/>
              </a:lnSpc>
              <a:spcBef>
                <a:spcPts val="0"/>
              </a:spcBef>
              <a:spcAft>
                <a:spcPts val="0"/>
              </a:spcAft>
              <a:buClr>
                <a:srgbClr val="595959"/>
              </a:buClr>
              <a:buSzPts val="1800"/>
              <a:buFont typeface="Oswald"/>
              <a:buAutoNum type="romanLcPeriod"/>
            </a:pPr>
            <a:r>
              <a:rPr lang="en-US" sz="1800">
                <a:solidFill>
                  <a:srgbClr val="595959"/>
                </a:solidFill>
                <a:latin typeface="Oswald"/>
                <a:ea typeface="Oswald"/>
                <a:cs typeface="Oswald"/>
                <a:sym typeface="Oswald"/>
              </a:rPr>
              <a:t>supergiantkir/animals:</a:t>
            </a:r>
            <a:r>
              <a:rPr b="1" lang="en-US" sz="1800">
                <a:solidFill>
                  <a:srgbClr val="595959"/>
                </a:solidFill>
                <a:highlight>
                  <a:srgbClr val="FF9900"/>
                </a:highlight>
                <a:latin typeface="Oswald"/>
                <a:ea typeface="Oswald"/>
                <a:cs typeface="Oswald"/>
                <a:sym typeface="Oswald"/>
              </a:rPr>
              <a:t>moose</a:t>
            </a:r>
            <a:endParaRPr sz="1800">
              <a:solidFill>
                <a:srgbClr val="595959"/>
              </a:solidFill>
              <a:latin typeface="Oswald"/>
              <a:ea typeface="Oswald"/>
              <a:cs typeface="Oswald"/>
              <a:sym typeface="Oswald"/>
            </a:endParaRPr>
          </a:p>
          <a:p>
            <a:pPr indent="-342900" lvl="0" marL="457200" rtl="0" algn="l">
              <a:lnSpc>
                <a:spcPct val="150000"/>
              </a:lnSpc>
              <a:spcBef>
                <a:spcPts val="0"/>
              </a:spcBef>
              <a:spcAft>
                <a:spcPts val="0"/>
              </a:spcAft>
              <a:buClr>
                <a:srgbClr val="595959"/>
              </a:buClr>
              <a:buSzPts val="1800"/>
              <a:buFont typeface="Oswald"/>
              <a:buAutoNum type="arabicPeriod"/>
            </a:pPr>
            <a:r>
              <a:rPr lang="en-US" sz="1800">
                <a:solidFill>
                  <a:srgbClr val="595959"/>
                </a:solidFill>
                <a:latin typeface="Oswald"/>
                <a:ea typeface="Oswald"/>
                <a:cs typeface="Oswald"/>
                <a:sym typeface="Oswald"/>
              </a:rPr>
              <a:t>Validate deploy and that you are seeing a Bear in your browser and than a moose.</a:t>
            </a:r>
            <a:endParaRPr sz="1800">
              <a:solidFill>
                <a:srgbClr val="595959"/>
              </a:solidFill>
              <a:latin typeface="Oswald"/>
              <a:ea typeface="Oswald"/>
              <a:cs typeface="Oswald"/>
              <a:sym typeface="Oswald"/>
            </a:endParaRPr>
          </a:p>
          <a:p>
            <a:pPr indent="-342900" lvl="0" marL="457200" rtl="0" algn="l">
              <a:lnSpc>
                <a:spcPct val="150000"/>
              </a:lnSpc>
              <a:spcBef>
                <a:spcPts val="0"/>
              </a:spcBef>
              <a:spcAft>
                <a:spcPts val="0"/>
              </a:spcAft>
              <a:buClr>
                <a:srgbClr val="595959"/>
              </a:buClr>
              <a:buSzPts val="1800"/>
              <a:buFont typeface="Oswald"/>
              <a:buAutoNum type="arabicPeriod"/>
            </a:pPr>
            <a:r>
              <a:rPr lang="en-US" sz="1800">
                <a:solidFill>
                  <a:srgbClr val="595959"/>
                </a:solidFill>
                <a:latin typeface="Oswald"/>
                <a:ea typeface="Oswald"/>
                <a:cs typeface="Oswald"/>
                <a:sym typeface="Oswald"/>
              </a:rPr>
              <a:t>Once completed rollback</a:t>
            </a:r>
            <a:endParaRPr sz="1800">
              <a:solidFill>
                <a:srgbClr val="595959"/>
              </a:solidFill>
              <a:latin typeface="Oswald"/>
              <a:ea typeface="Oswald"/>
              <a:cs typeface="Oswald"/>
              <a:sym typeface="Oswald"/>
            </a:endParaRPr>
          </a:p>
          <a:p>
            <a:pPr indent="-342900" lvl="1" marL="914400" rtl="0" algn="l">
              <a:lnSpc>
                <a:spcPct val="150000"/>
              </a:lnSpc>
              <a:spcBef>
                <a:spcPts val="0"/>
              </a:spcBef>
              <a:spcAft>
                <a:spcPts val="0"/>
              </a:spcAft>
              <a:buClr>
                <a:srgbClr val="595959"/>
              </a:buClr>
              <a:buSzPts val="1800"/>
              <a:buFont typeface="Oswald"/>
              <a:buAutoNum type="alphaLcPeriod"/>
            </a:pPr>
            <a:r>
              <a:rPr lang="en-US" sz="1800">
                <a:solidFill>
                  <a:srgbClr val="595959"/>
                </a:solidFill>
                <a:latin typeface="Oswald"/>
                <a:ea typeface="Oswald"/>
                <a:cs typeface="Oswald"/>
                <a:sym typeface="Oswald"/>
              </a:rPr>
              <a:t>Verify you now see a bear again </a:t>
            </a:r>
            <a:endParaRPr sz="1800">
              <a:solidFill>
                <a:srgbClr val="595959"/>
              </a:solidFill>
              <a:latin typeface="Oswald"/>
              <a:ea typeface="Oswald"/>
              <a:cs typeface="Oswald"/>
              <a:sym typeface="Oswald"/>
            </a:endParaRPr>
          </a:p>
          <a:p>
            <a:pPr indent="-342900" lvl="0" marL="457200" rtl="0" algn="l">
              <a:lnSpc>
                <a:spcPct val="150000"/>
              </a:lnSpc>
              <a:spcBef>
                <a:spcPts val="0"/>
              </a:spcBef>
              <a:spcAft>
                <a:spcPts val="0"/>
              </a:spcAft>
              <a:buClr>
                <a:srgbClr val="595959"/>
              </a:buClr>
              <a:buSzPts val="1800"/>
              <a:buFont typeface="Oswald"/>
              <a:buAutoNum type="arabicPeriod"/>
            </a:pPr>
            <a:r>
              <a:rPr lang="en-US" sz="1800">
                <a:solidFill>
                  <a:srgbClr val="595959"/>
                </a:solidFill>
                <a:latin typeface="Oswald"/>
                <a:ea typeface="Oswald"/>
                <a:cs typeface="Oswald"/>
                <a:sym typeface="Oswald"/>
              </a:rPr>
              <a:t>Delete your services and deployment </a:t>
            </a:r>
            <a:endParaRPr sz="1800">
              <a:solidFill>
                <a:srgbClr val="595959"/>
              </a:solidFill>
              <a:latin typeface="Oswald"/>
              <a:ea typeface="Oswald"/>
              <a:cs typeface="Oswald"/>
              <a:sym typeface="Oswald"/>
            </a:endParaRPr>
          </a:p>
        </p:txBody>
      </p:sp>
      <p:sp>
        <p:nvSpPr>
          <p:cNvPr id="201" name="Google Shape;201;p28"/>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HANDSON DEPLOY AND EXPOSE</a:t>
            </a:r>
            <a:endParaRPr/>
          </a:p>
        </p:txBody>
      </p:sp>
      <p:sp>
        <p:nvSpPr>
          <p:cNvPr id="202" name="Google Shape;202;p28"/>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idx="1" type="body"/>
          </p:nvPr>
        </p:nvSpPr>
        <p:spPr>
          <a:xfrm>
            <a:off x="1422000" y="2441663"/>
            <a:ext cx="6300000" cy="59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b="1" lang="en-US" sz="4200">
                <a:solidFill>
                  <a:srgbClr val="000000"/>
                </a:solidFill>
                <a:latin typeface="Oswald"/>
                <a:ea typeface="Oswald"/>
                <a:cs typeface="Oswald"/>
                <a:sym typeface="Oswald"/>
              </a:rPr>
              <a:t>- K8S SPECS -</a:t>
            </a:r>
            <a:endParaRPr sz="2200">
              <a:solidFill>
                <a:srgbClr val="000000"/>
              </a:solidFill>
              <a:latin typeface="Oswald Regular"/>
              <a:ea typeface="Oswald Regular"/>
              <a:cs typeface="Oswald Regular"/>
              <a:sym typeface="Oswald Regular"/>
            </a:endParaRPr>
          </a:p>
          <a:p>
            <a:pPr indent="0" lvl="0" marL="0" rtl="0" algn="l">
              <a:lnSpc>
                <a:spcPct val="90000"/>
              </a:lnSpc>
              <a:spcBef>
                <a:spcPts val="0"/>
              </a:spcBef>
              <a:spcAft>
                <a:spcPts val="0"/>
              </a:spcAft>
              <a:buClr>
                <a:srgbClr val="595959"/>
              </a:buClr>
              <a:buSzPts val="2400"/>
              <a:buNone/>
            </a:pPr>
            <a:r>
              <a:t/>
            </a:r>
            <a:endParaRPr>
              <a:solidFill>
                <a:srgbClr val="000000"/>
              </a:solidFill>
            </a:endParaRPr>
          </a:p>
        </p:txBody>
      </p:sp>
      <p:sp>
        <p:nvSpPr>
          <p:cNvPr id="208" name="Google Shape;208;p29"/>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09" name="Google Shape;209;p29"/>
          <p:cNvSpPr txBox="1"/>
          <p:nvPr/>
        </p:nvSpPr>
        <p:spPr>
          <a:xfrm>
            <a:off x="178499" y="3170138"/>
            <a:ext cx="8787000" cy="12462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a:solidFill>
                  <a:srgbClr val="595959"/>
                </a:solidFill>
                <a:latin typeface="Oswald"/>
                <a:ea typeface="Oswald"/>
                <a:cs typeface="Oswald"/>
                <a:sym typeface="Oswald"/>
              </a:rPr>
              <a:t>In K8S same as in Docker we can interact with the CLI to build and manage our objects but in real life we would like To Automate Manual tasks by using and building Object definitions in YAML - </a:t>
            </a:r>
            <a:br>
              <a:rPr lang="en-US">
                <a:solidFill>
                  <a:srgbClr val="595959"/>
                </a:solidFill>
                <a:latin typeface="Oswald"/>
                <a:ea typeface="Oswald"/>
                <a:cs typeface="Oswald"/>
                <a:sym typeface="Oswald"/>
              </a:rPr>
            </a:br>
            <a:r>
              <a:rPr lang="en-US">
                <a:solidFill>
                  <a:srgbClr val="595959"/>
                </a:solidFill>
                <a:latin typeface="Oswald"/>
                <a:ea typeface="Oswald"/>
                <a:cs typeface="Oswald"/>
                <a:sym typeface="Oswald"/>
              </a:rPr>
              <a:t>“Yet Another Markup Language”</a:t>
            </a:r>
            <a:endParaRPr>
              <a:solidFill>
                <a:srgbClr val="595959"/>
              </a:solidFill>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15" name="Google Shape;215;p30"/>
          <p:cNvSpPr/>
          <p:nvPr/>
        </p:nvSpPr>
        <p:spPr>
          <a:xfrm>
            <a:off x="950300" y="4439784"/>
            <a:ext cx="3508800" cy="867000"/>
          </a:xfrm>
          <a:prstGeom prst="bevel">
            <a:avLst>
              <a:gd fmla="val 12500" name="adj"/>
            </a:avLst>
          </a:prstGeom>
          <a:solidFill>
            <a:srgbClr val="D9D9D9"/>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0"/>
          <p:cNvSpPr txBox="1"/>
          <p:nvPr/>
        </p:nvSpPr>
        <p:spPr>
          <a:xfrm>
            <a:off x="1119962" y="4746493"/>
            <a:ext cx="3223800" cy="444300"/>
          </a:xfrm>
          <a:prstGeom prst="rect">
            <a:avLst/>
          </a:prstGeom>
          <a:noFill/>
          <a:ln>
            <a:noFill/>
          </a:ln>
        </p:spPr>
        <p:txBody>
          <a:bodyPr anchorCtr="0" anchor="ctr" bIns="91425" lIns="91425" spcFirstLastPara="1" rIns="91425" wrap="square" tIns="91425">
            <a:noAutofit/>
          </a:bodyPr>
          <a:lstStyle/>
          <a:p>
            <a:pPr indent="0" lvl="0" marL="0" rtl="0" algn="ctr">
              <a:lnSpc>
                <a:spcPct val="171428"/>
              </a:lnSpc>
              <a:spcBef>
                <a:spcPts val="800"/>
              </a:spcBef>
              <a:spcAft>
                <a:spcPts val="800"/>
              </a:spcAft>
              <a:buNone/>
            </a:pPr>
            <a:r>
              <a:rPr lang="en-US">
                <a:solidFill>
                  <a:srgbClr val="434343"/>
                </a:solidFill>
                <a:latin typeface="Oswald"/>
                <a:ea typeface="Oswald"/>
                <a:cs typeface="Oswald"/>
                <a:sym typeface="Oswald"/>
              </a:rPr>
              <a:t>DEPLOYMENTS</a:t>
            </a:r>
            <a:endParaRPr>
              <a:solidFill>
                <a:srgbClr val="434343"/>
              </a:solidFill>
              <a:latin typeface="Oswald"/>
              <a:ea typeface="Oswald"/>
              <a:cs typeface="Oswald"/>
              <a:sym typeface="Oswald"/>
            </a:endParaRPr>
          </a:p>
        </p:txBody>
      </p:sp>
      <p:sp>
        <p:nvSpPr>
          <p:cNvPr id="217" name="Google Shape;217;p30"/>
          <p:cNvSpPr/>
          <p:nvPr/>
        </p:nvSpPr>
        <p:spPr>
          <a:xfrm>
            <a:off x="4567611" y="3534287"/>
            <a:ext cx="3626100" cy="867000"/>
          </a:xfrm>
          <a:prstGeom prst="bevel">
            <a:avLst>
              <a:gd fmla="val 12500" name="adj"/>
            </a:avLst>
          </a:prstGeom>
          <a:solidFill>
            <a:srgbClr val="B7B7B7"/>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0"/>
          <p:cNvSpPr txBox="1"/>
          <p:nvPr/>
        </p:nvSpPr>
        <p:spPr>
          <a:xfrm>
            <a:off x="4737273" y="3711659"/>
            <a:ext cx="3223800" cy="444300"/>
          </a:xfrm>
          <a:prstGeom prst="rect">
            <a:avLst/>
          </a:prstGeom>
          <a:noFill/>
          <a:ln>
            <a:noFill/>
          </a:ln>
        </p:spPr>
        <p:txBody>
          <a:bodyPr anchorCtr="0" anchor="ctr" bIns="91425" lIns="91425" spcFirstLastPara="1" rIns="91425" wrap="square" tIns="91425">
            <a:noAutofit/>
          </a:bodyPr>
          <a:lstStyle/>
          <a:p>
            <a:pPr indent="0" lvl="0" marL="0" rtl="0" algn="ctr">
              <a:spcBef>
                <a:spcPts val="800"/>
              </a:spcBef>
              <a:spcAft>
                <a:spcPts val="800"/>
              </a:spcAft>
              <a:buClr>
                <a:schemeClr val="dk1"/>
              </a:buClr>
              <a:buSzPts val="1100"/>
              <a:buFont typeface="Arial"/>
              <a:buNone/>
            </a:pPr>
            <a:r>
              <a:rPr lang="en-US">
                <a:solidFill>
                  <a:srgbClr val="434343"/>
                </a:solidFill>
                <a:latin typeface="Oswald"/>
                <a:ea typeface="Oswald"/>
                <a:cs typeface="Oswald"/>
                <a:sym typeface="Oswald"/>
              </a:rPr>
              <a:t>REPLICASETS</a:t>
            </a:r>
            <a:endParaRPr>
              <a:solidFill>
                <a:srgbClr val="434343"/>
              </a:solidFill>
              <a:latin typeface="Oswald"/>
              <a:ea typeface="Oswald"/>
              <a:cs typeface="Oswald"/>
              <a:sym typeface="Oswald"/>
            </a:endParaRPr>
          </a:p>
        </p:txBody>
      </p:sp>
      <p:sp>
        <p:nvSpPr>
          <p:cNvPr id="219" name="Google Shape;219;p30"/>
          <p:cNvSpPr/>
          <p:nvPr/>
        </p:nvSpPr>
        <p:spPr>
          <a:xfrm>
            <a:off x="950300" y="3527746"/>
            <a:ext cx="3508800" cy="867000"/>
          </a:xfrm>
          <a:prstGeom prst="bevel">
            <a:avLst>
              <a:gd fmla="val 12500" name="adj"/>
            </a:avLst>
          </a:prstGeom>
          <a:solidFill>
            <a:srgbClr val="B7B7B7"/>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txBox="1"/>
          <p:nvPr/>
        </p:nvSpPr>
        <p:spPr>
          <a:xfrm>
            <a:off x="1119962" y="3705118"/>
            <a:ext cx="3223800" cy="444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800"/>
              </a:spcBef>
              <a:spcAft>
                <a:spcPts val="800"/>
              </a:spcAft>
              <a:buNone/>
            </a:pPr>
            <a:r>
              <a:rPr lang="en-US">
                <a:solidFill>
                  <a:srgbClr val="434343"/>
                </a:solidFill>
                <a:latin typeface="Oswald"/>
                <a:ea typeface="Oswald"/>
                <a:cs typeface="Oswald"/>
                <a:sym typeface="Oswald"/>
              </a:rPr>
              <a:t>LABELS</a:t>
            </a:r>
            <a:endParaRPr>
              <a:solidFill>
                <a:srgbClr val="434343"/>
              </a:solidFill>
              <a:latin typeface="Oswald"/>
              <a:ea typeface="Oswald"/>
              <a:cs typeface="Oswald"/>
              <a:sym typeface="Oswald"/>
            </a:endParaRPr>
          </a:p>
        </p:txBody>
      </p:sp>
      <p:sp>
        <p:nvSpPr>
          <p:cNvPr id="221" name="Google Shape;221;p30"/>
          <p:cNvSpPr/>
          <p:nvPr/>
        </p:nvSpPr>
        <p:spPr>
          <a:xfrm>
            <a:off x="4567502" y="4439801"/>
            <a:ext cx="3626100" cy="867000"/>
          </a:xfrm>
          <a:prstGeom prst="bevel">
            <a:avLst>
              <a:gd fmla="val 12500" name="adj"/>
            </a:avLst>
          </a:prstGeom>
          <a:solidFill>
            <a:srgbClr val="CCCCCC"/>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txBox="1"/>
          <p:nvPr/>
        </p:nvSpPr>
        <p:spPr>
          <a:xfrm>
            <a:off x="4703406" y="4570655"/>
            <a:ext cx="3257700" cy="621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800"/>
              </a:spcBef>
              <a:spcAft>
                <a:spcPts val="800"/>
              </a:spcAft>
              <a:buClr>
                <a:srgbClr val="FFFFFF"/>
              </a:buClr>
              <a:buSzPts val="1100"/>
              <a:buFont typeface="Arial"/>
              <a:buNone/>
            </a:pPr>
            <a:r>
              <a:rPr lang="en-US">
                <a:solidFill>
                  <a:srgbClr val="434343"/>
                </a:solidFill>
                <a:latin typeface="Oswald"/>
                <a:ea typeface="Oswald"/>
                <a:cs typeface="Oswald"/>
                <a:sym typeface="Oswald"/>
              </a:rPr>
              <a:t>SERVICES</a:t>
            </a:r>
            <a:endParaRPr>
              <a:solidFill>
                <a:srgbClr val="434343"/>
              </a:solidFill>
              <a:latin typeface="Oswald"/>
              <a:ea typeface="Oswald"/>
              <a:cs typeface="Oswald"/>
              <a:sym typeface="Oswald"/>
            </a:endParaRPr>
          </a:p>
        </p:txBody>
      </p:sp>
      <p:sp>
        <p:nvSpPr>
          <p:cNvPr id="223" name="Google Shape;223;p30"/>
          <p:cNvSpPr/>
          <p:nvPr/>
        </p:nvSpPr>
        <p:spPr>
          <a:xfrm>
            <a:off x="950300" y="2607788"/>
            <a:ext cx="7243200" cy="867000"/>
          </a:xfrm>
          <a:prstGeom prst="bevel">
            <a:avLst>
              <a:gd fmla="val 12500" name="adj"/>
            </a:avLst>
          </a:prstGeom>
          <a:solidFill>
            <a:srgbClr val="999999"/>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0"/>
          <p:cNvSpPr txBox="1"/>
          <p:nvPr/>
        </p:nvSpPr>
        <p:spPr>
          <a:xfrm>
            <a:off x="1119962" y="2785143"/>
            <a:ext cx="6772200" cy="444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800"/>
              </a:spcBef>
              <a:spcAft>
                <a:spcPts val="800"/>
              </a:spcAft>
              <a:buNone/>
            </a:pPr>
            <a:r>
              <a:rPr lang="en-US">
                <a:solidFill>
                  <a:srgbClr val="434343"/>
                </a:solidFill>
                <a:latin typeface="Oswald"/>
                <a:ea typeface="Oswald"/>
                <a:cs typeface="Oswald"/>
                <a:sym typeface="Oswald"/>
              </a:rPr>
              <a:t>PODS</a:t>
            </a:r>
            <a:endParaRPr>
              <a:solidFill>
                <a:srgbClr val="434343"/>
              </a:solidFill>
              <a:latin typeface="Oswald"/>
              <a:ea typeface="Oswald"/>
              <a:cs typeface="Oswald"/>
              <a:sym typeface="Oswald"/>
            </a:endParaRPr>
          </a:p>
        </p:txBody>
      </p:sp>
      <p:sp>
        <p:nvSpPr>
          <p:cNvPr id="225" name="Google Shape;225;p30"/>
          <p:cNvSpPr txBox="1"/>
          <p:nvPr/>
        </p:nvSpPr>
        <p:spPr>
          <a:xfrm>
            <a:off x="263600" y="973325"/>
            <a:ext cx="6289200" cy="4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Oswald"/>
                <a:ea typeface="Oswald"/>
                <a:cs typeface="Oswald"/>
                <a:sym typeface="Oswald"/>
              </a:rPr>
              <a:t>Module Agenda: K8S SPECS</a:t>
            </a:r>
            <a:endParaRPr sz="200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3"/>
          <p:cNvSpPr txBox="1"/>
          <p:nvPr>
            <p:ph idx="1" type="body"/>
          </p:nvPr>
        </p:nvSpPr>
        <p:spPr>
          <a:xfrm>
            <a:off x="1422000" y="3133350"/>
            <a:ext cx="6300000" cy="59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b="1" lang="en-US" sz="4200">
                <a:solidFill>
                  <a:srgbClr val="000000"/>
                </a:solidFill>
                <a:latin typeface="Oswald"/>
                <a:ea typeface="Oswald"/>
                <a:cs typeface="Oswald"/>
                <a:sym typeface="Oswald"/>
              </a:rPr>
              <a:t>- K8S HANDSON -</a:t>
            </a:r>
            <a:endParaRPr sz="2200">
              <a:solidFill>
                <a:srgbClr val="000000"/>
              </a:solidFill>
              <a:latin typeface="Oswald Regular"/>
              <a:ea typeface="Oswald Regular"/>
              <a:cs typeface="Oswald Regular"/>
              <a:sym typeface="Oswald Regular"/>
            </a:endParaRPr>
          </a:p>
          <a:p>
            <a:pPr indent="0" lvl="0" marL="0" rtl="0" algn="l">
              <a:lnSpc>
                <a:spcPct val="90000"/>
              </a:lnSpc>
              <a:spcBef>
                <a:spcPts val="0"/>
              </a:spcBef>
              <a:spcAft>
                <a:spcPts val="0"/>
              </a:spcAft>
              <a:buClr>
                <a:srgbClr val="595959"/>
              </a:buClr>
              <a:buSzPts val="2400"/>
              <a:buNone/>
            </a:pPr>
            <a:r>
              <a:t/>
            </a:r>
            <a:endParaRPr>
              <a:solidFill>
                <a:srgbClr val="000000"/>
              </a:solidFill>
            </a:endParaRPr>
          </a:p>
        </p:txBody>
      </p:sp>
      <p:sp>
        <p:nvSpPr>
          <p:cNvPr id="74" name="Google Shape;74;p13"/>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txBox="1"/>
          <p:nvPr>
            <p:ph idx="1" type="body"/>
          </p:nvPr>
        </p:nvSpPr>
        <p:spPr>
          <a:xfrm>
            <a:off x="1422000" y="3133338"/>
            <a:ext cx="6300000" cy="59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b="1" lang="en-US" sz="4200">
                <a:solidFill>
                  <a:srgbClr val="000000"/>
                </a:solidFill>
                <a:latin typeface="Oswald"/>
                <a:ea typeface="Oswald"/>
                <a:cs typeface="Oswald"/>
                <a:sym typeface="Oswald"/>
              </a:rPr>
              <a:t>- K8S PODS SPECS -</a:t>
            </a:r>
            <a:endParaRPr sz="2200">
              <a:solidFill>
                <a:srgbClr val="000000"/>
              </a:solidFill>
              <a:latin typeface="Oswald Regular"/>
              <a:ea typeface="Oswald Regular"/>
              <a:cs typeface="Oswald Regular"/>
              <a:sym typeface="Oswald Regular"/>
            </a:endParaRPr>
          </a:p>
          <a:p>
            <a:pPr indent="0" lvl="0" marL="0" rtl="0" algn="l">
              <a:lnSpc>
                <a:spcPct val="90000"/>
              </a:lnSpc>
              <a:spcBef>
                <a:spcPts val="0"/>
              </a:spcBef>
              <a:spcAft>
                <a:spcPts val="0"/>
              </a:spcAft>
              <a:buClr>
                <a:srgbClr val="595959"/>
              </a:buClr>
              <a:buSzPts val="2400"/>
              <a:buNone/>
            </a:pPr>
            <a:r>
              <a:t/>
            </a:r>
            <a:endParaRPr>
              <a:solidFill>
                <a:srgbClr val="000000"/>
              </a:solidFill>
            </a:endParaRPr>
          </a:p>
        </p:txBody>
      </p:sp>
      <p:sp>
        <p:nvSpPr>
          <p:cNvPr id="231" name="Google Shape;231;p31"/>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p:nvPr/>
        </p:nvSpPr>
        <p:spPr>
          <a:xfrm>
            <a:off x="196050" y="2372525"/>
            <a:ext cx="8787000" cy="40479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9900"/>
                </a:solidFill>
                <a:latin typeface="Oswald"/>
                <a:ea typeface="Oswald"/>
                <a:cs typeface="Oswald"/>
                <a:sym typeface="Oswald"/>
              </a:rPr>
              <a:t>POD SPECS: create a file name pod-nginx.yaml and paste the below into it</a:t>
            </a:r>
            <a:endParaRPr>
              <a:solidFill>
                <a:srgbClr val="FF9900"/>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br>
              <a:rPr lang="en-US">
                <a:solidFill>
                  <a:srgbClr val="FFFFFF"/>
                </a:solidFill>
                <a:latin typeface="Oswald"/>
                <a:ea typeface="Oswald"/>
                <a:cs typeface="Oswald"/>
                <a:sym typeface="Oswald"/>
              </a:rPr>
            </a:br>
            <a:r>
              <a:rPr lang="en-US">
                <a:solidFill>
                  <a:srgbClr val="FFFFFF"/>
                </a:solidFill>
                <a:latin typeface="Oswald"/>
                <a:ea typeface="Oswald"/>
                <a:cs typeface="Oswald"/>
                <a:sym typeface="Oswald"/>
              </a:rPr>
              <a:t>apiVersion: v1 # K8S API Version</a:t>
            </a:r>
            <a:endParaRPr>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rgbClr val="FFFFFF"/>
                </a:solidFill>
                <a:latin typeface="Oswald"/>
                <a:ea typeface="Oswald"/>
                <a:cs typeface="Oswald"/>
                <a:sym typeface="Oswald"/>
              </a:rPr>
              <a:t>kind: Pod  # Object Type</a:t>
            </a:r>
            <a:endParaRPr>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rgbClr val="FFFFFF"/>
                </a:solidFill>
                <a:latin typeface="Oswald"/>
                <a:ea typeface="Oswald"/>
                <a:cs typeface="Oswald"/>
                <a:sym typeface="Oswald"/>
              </a:rPr>
              <a:t>metadata: </a:t>
            </a:r>
            <a:endParaRPr>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rgbClr val="FFFFFF"/>
                </a:solidFill>
                <a:latin typeface="Oswald"/>
                <a:ea typeface="Oswald"/>
                <a:cs typeface="Oswald"/>
                <a:sym typeface="Oswald"/>
              </a:rPr>
              <a:t> name: nginx </a:t>
            </a:r>
            <a:endParaRPr>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rgbClr val="FFFFFF"/>
                </a:solidFill>
                <a:latin typeface="Oswald"/>
                <a:ea typeface="Oswald"/>
                <a:cs typeface="Oswald"/>
                <a:sym typeface="Oswald"/>
              </a:rPr>
              <a:t>spec:</a:t>
            </a:r>
            <a:endParaRPr>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rgbClr val="FFFFFF"/>
                </a:solidFill>
                <a:latin typeface="Oswald"/>
                <a:ea typeface="Oswald"/>
                <a:cs typeface="Oswald"/>
                <a:sym typeface="Oswald"/>
              </a:rPr>
              <a:t> containers: </a:t>
            </a:r>
            <a:r>
              <a:rPr b="1" lang="en-US">
                <a:solidFill>
                  <a:srgbClr val="FFFFFF"/>
                </a:solidFill>
                <a:latin typeface="Oswald"/>
                <a:ea typeface="Oswald"/>
                <a:cs typeface="Oswald"/>
                <a:sym typeface="Oswald"/>
              </a:rPr>
              <a:t># NOTE THAT BELOW HERE WE CAN ADD AS MANY CONTAINERS WE WISH TO ENCAPSULATE IN THE SAME POD</a:t>
            </a:r>
            <a:endParaRPr b="1">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rgbClr val="FFFFFF"/>
                </a:solidFill>
                <a:latin typeface="Oswald"/>
                <a:ea typeface="Oswald"/>
                <a:cs typeface="Oswald"/>
                <a:sym typeface="Oswald"/>
              </a:rPr>
              <a:t> - name: nginx </a:t>
            </a:r>
            <a:endParaRPr>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rgbClr val="FFFFFF"/>
                </a:solidFill>
                <a:latin typeface="Oswald"/>
                <a:ea typeface="Oswald"/>
                <a:cs typeface="Oswald"/>
                <a:sym typeface="Oswald"/>
              </a:rPr>
              <a:t>   image: nginx:1.7.9 </a:t>
            </a:r>
            <a:endParaRPr>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rgbClr val="FFFFFF"/>
                </a:solidFill>
                <a:latin typeface="Oswald"/>
                <a:ea typeface="Oswald"/>
                <a:cs typeface="Oswald"/>
                <a:sym typeface="Oswald"/>
              </a:rPr>
              <a:t>   ports: </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 containerPort: 80</a:t>
            </a:r>
            <a:endParaRPr>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chemeClr val="lt1"/>
                </a:solidFill>
                <a:latin typeface="Oswald"/>
                <a:ea typeface="Oswald"/>
                <a:cs typeface="Oswald"/>
                <a:sym typeface="Oswald"/>
              </a:rPr>
              <a:t> - name: spring-music </a:t>
            </a:r>
            <a:endParaRPr>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chemeClr val="lt1"/>
                </a:solidFill>
                <a:latin typeface="Oswald"/>
                <a:ea typeface="Oswald"/>
                <a:cs typeface="Oswald"/>
                <a:sym typeface="Oswald"/>
              </a:rPr>
              <a:t>   image: spring-music:latest</a:t>
            </a:r>
            <a:endParaRPr>
              <a:solidFill>
                <a:schemeClr val="lt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chemeClr val="lt1"/>
                </a:solidFill>
                <a:latin typeface="Oswald"/>
                <a:ea typeface="Oswald"/>
                <a:cs typeface="Oswald"/>
                <a:sym typeface="Oswald"/>
              </a:rPr>
              <a:t>   ports: </a:t>
            </a:r>
            <a:endParaRPr>
              <a:solidFill>
                <a:schemeClr val="lt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chemeClr val="lt1"/>
                </a:solidFill>
                <a:latin typeface="Oswald"/>
                <a:ea typeface="Oswald"/>
                <a:cs typeface="Oswald"/>
                <a:sym typeface="Oswald"/>
              </a:rPr>
              <a:t>   - containerPort: 8080</a:t>
            </a:r>
            <a:endParaRPr>
              <a:solidFill>
                <a:srgbClr val="FFFFFF"/>
              </a:solidFill>
              <a:latin typeface="Oswald"/>
              <a:ea typeface="Oswald"/>
              <a:cs typeface="Oswald"/>
              <a:sym typeface="Oswald"/>
            </a:endParaRPr>
          </a:p>
        </p:txBody>
      </p:sp>
      <p:sp>
        <p:nvSpPr>
          <p:cNvPr id="237" name="Google Shape;237;p32"/>
          <p:cNvSpPr txBox="1"/>
          <p:nvPr/>
        </p:nvSpPr>
        <p:spPr>
          <a:xfrm>
            <a:off x="178500" y="746375"/>
            <a:ext cx="8787000" cy="8955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sz="1800">
                <a:solidFill>
                  <a:srgbClr val="595959"/>
                </a:solidFill>
                <a:latin typeface="Oswald"/>
                <a:ea typeface="Oswald"/>
                <a:cs typeface="Oswald"/>
                <a:sym typeface="Oswald"/>
              </a:rPr>
              <a:t>As learned - In K8S, a group of one or more containers is called a pod.</a:t>
            </a:r>
            <a:br>
              <a:rPr lang="en-US" sz="1800">
                <a:solidFill>
                  <a:srgbClr val="595959"/>
                </a:solidFill>
                <a:latin typeface="Oswald"/>
                <a:ea typeface="Oswald"/>
                <a:cs typeface="Oswald"/>
                <a:sym typeface="Oswald"/>
              </a:rPr>
            </a:br>
            <a:r>
              <a:rPr lang="en-US" sz="1800">
                <a:solidFill>
                  <a:srgbClr val="595959"/>
                </a:solidFill>
                <a:latin typeface="Oswald"/>
                <a:ea typeface="Oswald"/>
                <a:cs typeface="Oswald"/>
                <a:sym typeface="Oswald"/>
              </a:rPr>
              <a:t>Containers in a pod are deployed together, and are started, stopped, and replicated as a group</a:t>
            </a:r>
            <a:endParaRPr sz="1800">
              <a:solidFill>
                <a:srgbClr val="595959"/>
              </a:solidFill>
              <a:latin typeface="Oswald"/>
              <a:ea typeface="Oswald"/>
              <a:cs typeface="Oswald"/>
              <a:sym typeface="Oswald"/>
            </a:endParaRPr>
          </a:p>
        </p:txBody>
      </p:sp>
      <p:sp>
        <p:nvSpPr>
          <p:cNvPr id="238" name="Google Shape;238;p32"/>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SPECS - POD</a:t>
            </a:r>
            <a:endParaRPr/>
          </a:p>
        </p:txBody>
      </p:sp>
      <p:sp>
        <p:nvSpPr>
          <p:cNvPr id="239" name="Google Shape;239;p32"/>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40" name="Google Shape;240;p32"/>
          <p:cNvSpPr txBox="1"/>
          <p:nvPr/>
        </p:nvSpPr>
        <p:spPr>
          <a:xfrm>
            <a:off x="144600" y="1594620"/>
            <a:ext cx="8787000" cy="777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rgbClr val="595959"/>
                </a:solidFill>
                <a:latin typeface="Oswald"/>
                <a:ea typeface="Oswald"/>
                <a:cs typeface="Oswald"/>
                <a:sym typeface="Oswald"/>
              </a:rPr>
              <a:t>The following is an example of how we describe a pod of type NGINX using object definitions:</a:t>
            </a:r>
            <a:endParaRPr sz="1800">
              <a:solidFill>
                <a:srgbClr val="595959"/>
              </a:solidFill>
              <a:latin typeface="Oswald"/>
              <a:ea typeface="Oswald"/>
              <a:cs typeface="Oswald"/>
              <a:sym typeface="Oswald"/>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idx="1" type="body"/>
          </p:nvPr>
        </p:nvSpPr>
        <p:spPr>
          <a:xfrm>
            <a:off x="1422000" y="3133350"/>
            <a:ext cx="6300000" cy="59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b="1" lang="en-US" sz="4200">
                <a:solidFill>
                  <a:srgbClr val="000000"/>
                </a:solidFill>
                <a:latin typeface="Oswald"/>
                <a:ea typeface="Oswald"/>
                <a:cs typeface="Oswald"/>
                <a:sym typeface="Oswald"/>
              </a:rPr>
              <a:t>- K8S HANDSON -</a:t>
            </a:r>
            <a:endParaRPr sz="2200">
              <a:solidFill>
                <a:srgbClr val="000000"/>
              </a:solidFill>
              <a:latin typeface="Oswald Regular"/>
              <a:ea typeface="Oswald Regular"/>
              <a:cs typeface="Oswald Regular"/>
              <a:sym typeface="Oswald Regular"/>
            </a:endParaRPr>
          </a:p>
          <a:p>
            <a:pPr indent="0" lvl="0" marL="0" rtl="0" algn="l">
              <a:lnSpc>
                <a:spcPct val="90000"/>
              </a:lnSpc>
              <a:spcBef>
                <a:spcPts val="0"/>
              </a:spcBef>
              <a:spcAft>
                <a:spcPts val="0"/>
              </a:spcAft>
              <a:buClr>
                <a:srgbClr val="595959"/>
              </a:buClr>
              <a:buSzPts val="2400"/>
              <a:buNone/>
            </a:pPr>
            <a:r>
              <a:t/>
            </a:r>
            <a:endParaRPr>
              <a:solidFill>
                <a:srgbClr val="000000"/>
              </a:solidFill>
            </a:endParaRPr>
          </a:p>
        </p:txBody>
      </p:sp>
      <p:sp>
        <p:nvSpPr>
          <p:cNvPr id="246" name="Google Shape;246;p33"/>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p:nvPr/>
        </p:nvSpPr>
        <p:spPr>
          <a:xfrm>
            <a:off x="196050" y="2524925"/>
            <a:ext cx="8787000" cy="40479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9900"/>
                </a:solidFill>
                <a:latin typeface="Oswald"/>
                <a:ea typeface="Oswald"/>
                <a:cs typeface="Oswald"/>
                <a:sym typeface="Oswald"/>
              </a:rPr>
              <a:t>POD SPECS: create a file name pod-nginx.yaml and paste the below into it</a:t>
            </a:r>
            <a:endParaRPr>
              <a:solidFill>
                <a:srgbClr val="FF9900"/>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br>
              <a:rPr lang="en-US">
                <a:solidFill>
                  <a:srgbClr val="FFFFFF"/>
                </a:solidFill>
                <a:latin typeface="Oswald"/>
                <a:ea typeface="Oswald"/>
                <a:cs typeface="Oswald"/>
                <a:sym typeface="Oswald"/>
              </a:rPr>
            </a:br>
            <a:r>
              <a:rPr lang="en-US">
                <a:solidFill>
                  <a:srgbClr val="FFFFFF"/>
                </a:solidFill>
                <a:latin typeface="Oswald"/>
                <a:ea typeface="Oswald"/>
                <a:cs typeface="Oswald"/>
                <a:sym typeface="Oswald"/>
              </a:rPr>
              <a:t>apiVersion</a:t>
            </a:r>
            <a:r>
              <a:rPr lang="en-US">
                <a:solidFill>
                  <a:srgbClr val="FFFFFF"/>
                </a:solidFill>
                <a:latin typeface="Oswald"/>
                <a:ea typeface="Oswald"/>
                <a:cs typeface="Oswald"/>
                <a:sym typeface="Oswald"/>
              </a:rPr>
              <a:t>: v1 </a:t>
            </a:r>
            <a:endParaRPr>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rgbClr val="FFFFFF"/>
                </a:solidFill>
                <a:latin typeface="Oswald"/>
                <a:ea typeface="Oswald"/>
                <a:cs typeface="Oswald"/>
                <a:sym typeface="Oswald"/>
              </a:rPr>
              <a:t>kind: Pod  </a:t>
            </a:r>
            <a:endParaRPr>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rgbClr val="FFFFFF"/>
                </a:solidFill>
                <a:latin typeface="Oswald"/>
                <a:ea typeface="Oswald"/>
                <a:cs typeface="Oswald"/>
                <a:sym typeface="Oswald"/>
              </a:rPr>
              <a:t>metadata: </a:t>
            </a:r>
            <a:endParaRPr>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rgbClr val="FFFFFF"/>
                </a:solidFill>
                <a:latin typeface="Oswald"/>
                <a:ea typeface="Oswald"/>
                <a:cs typeface="Oswald"/>
                <a:sym typeface="Oswald"/>
              </a:rPr>
              <a:t> name: nginx </a:t>
            </a:r>
            <a:endParaRPr>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rgbClr val="FFFFFF"/>
                </a:solidFill>
                <a:latin typeface="Oswald"/>
                <a:ea typeface="Oswald"/>
                <a:cs typeface="Oswald"/>
                <a:sym typeface="Oswald"/>
              </a:rPr>
              <a:t>spec:</a:t>
            </a:r>
            <a:endParaRPr>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rgbClr val="FFFFFF"/>
                </a:solidFill>
                <a:latin typeface="Oswald"/>
                <a:ea typeface="Oswald"/>
                <a:cs typeface="Oswald"/>
                <a:sym typeface="Oswald"/>
              </a:rPr>
              <a:t> containers: </a:t>
            </a:r>
            <a:endParaRPr b="1">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rgbClr val="FFFFFF"/>
                </a:solidFill>
                <a:latin typeface="Oswald"/>
                <a:ea typeface="Oswald"/>
                <a:cs typeface="Oswald"/>
                <a:sym typeface="Oswald"/>
              </a:rPr>
              <a:t> - name: nginx </a:t>
            </a:r>
            <a:endParaRPr>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rgbClr val="FFFFFF"/>
                </a:solidFill>
                <a:latin typeface="Oswald"/>
                <a:ea typeface="Oswald"/>
                <a:cs typeface="Oswald"/>
                <a:sym typeface="Oswald"/>
              </a:rPr>
              <a:t>   image: nginx:1.7.9 </a:t>
            </a:r>
            <a:endParaRPr>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rgbClr val="FFFFFF"/>
                </a:solidFill>
                <a:latin typeface="Oswald"/>
                <a:ea typeface="Oswald"/>
                <a:cs typeface="Oswald"/>
                <a:sym typeface="Oswald"/>
              </a:rPr>
              <a:t>   ports: </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 containerPort: 80</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 - name: spring-music </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   image: </a:t>
            </a:r>
            <a:r>
              <a:rPr b="1" lang="en-US">
                <a:solidFill>
                  <a:schemeClr val="lt1"/>
                </a:solidFill>
                <a:latin typeface="Oswald"/>
                <a:ea typeface="Oswald"/>
                <a:cs typeface="Oswald"/>
                <a:sym typeface="Oswald"/>
              </a:rPr>
              <a:t>spring-music:e22</a:t>
            </a:r>
            <a:endParaRPr b="1">
              <a:solidFill>
                <a:schemeClr val="lt1"/>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   ports: </a:t>
            </a:r>
            <a:endParaRPr>
              <a:solidFill>
                <a:schemeClr val="lt1"/>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   - containerPort: 8080</a:t>
            </a:r>
            <a:endParaRPr>
              <a:solidFill>
                <a:srgbClr val="FFFFFF"/>
              </a:solidFill>
              <a:latin typeface="Oswald"/>
              <a:ea typeface="Oswald"/>
              <a:cs typeface="Oswald"/>
              <a:sym typeface="Oswald"/>
            </a:endParaRPr>
          </a:p>
        </p:txBody>
      </p:sp>
      <p:sp>
        <p:nvSpPr>
          <p:cNvPr id="252" name="Google Shape;252;p34"/>
          <p:cNvSpPr txBox="1"/>
          <p:nvPr/>
        </p:nvSpPr>
        <p:spPr>
          <a:xfrm>
            <a:off x="178500" y="974975"/>
            <a:ext cx="8787000" cy="21177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rgbClr val="595959"/>
                </a:solidFill>
                <a:latin typeface="Oswald"/>
                <a:ea typeface="Oswald"/>
                <a:cs typeface="Oswald"/>
                <a:sym typeface="Oswald"/>
              </a:rPr>
              <a:t>In this Handson we will deploy an application with 1 pod but two containers</a:t>
            </a:r>
            <a:r>
              <a:rPr lang="en-US" sz="1800">
                <a:solidFill>
                  <a:srgbClr val="595959"/>
                </a:solidFill>
                <a:latin typeface="Oswald"/>
                <a:ea typeface="Oswald"/>
                <a:cs typeface="Oswald"/>
                <a:sym typeface="Oswald"/>
              </a:rPr>
              <a:t>,</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rPr b="1" lang="en-US" sz="1800">
                <a:solidFill>
                  <a:srgbClr val="595959"/>
                </a:solidFill>
                <a:latin typeface="Oswald"/>
                <a:ea typeface="Oswald"/>
                <a:cs typeface="Oswald"/>
                <a:sym typeface="Oswald"/>
              </a:rPr>
              <a:t>Run the following spec file and fix it</a:t>
            </a:r>
            <a:endParaRPr b="1" sz="1800">
              <a:solidFill>
                <a:srgbClr val="595959"/>
              </a:solidFill>
              <a:latin typeface="Oswald"/>
              <a:ea typeface="Oswald"/>
              <a:cs typeface="Oswald"/>
              <a:sym typeface="Oswald"/>
            </a:endParaRPr>
          </a:p>
        </p:txBody>
      </p:sp>
      <p:sp>
        <p:nvSpPr>
          <p:cNvPr id="253" name="Google Shape;253;p34"/>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HANDSON POD SPEC AND VOLUMES</a:t>
            </a:r>
            <a:endParaRPr/>
          </a:p>
        </p:txBody>
      </p:sp>
      <p:sp>
        <p:nvSpPr>
          <p:cNvPr id="254" name="Google Shape;254;p34"/>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p:nvPr/>
        </p:nvSpPr>
        <p:spPr>
          <a:xfrm>
            <a:off x="196050" y="2524925"/>
            <a:ext cx="8787000" cy="40479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lt1"/>
                </a:solidFill>
                <a:latin typeface="Oswald"/>
                <a:ea typeface="Oswald"/>
                <a:cs typeface="Oswald"/>
                <a:sym typeface="Oswald"/>
              </a:rPr>
              <a:t>WORKING WITH VIM: (case sensitive - EVERYTHING IN LOWERCASE)</a:t>
            </a:r>
            <a:endParaRPr>
              <a:solidFill>
                <a:srgbClr val="FF9900"/>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br>
              <a:rPr lang="en-US">
                <a:solidFill>
                  <a:srgbClr val="FFFFFF"/>
                </a:solidFill>
                <a:latin typeface="Oswald"/>
                <a:ea typeface="Oswald"/>
                <a:cs typeface="Oswald"/>
                <a:sym typeface="Oswald"/>
              </a:rPr>
            </a:br>
            <a:endParaRPr>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rgbClr val="FFFFFF"/>
                </a:solidFill>
                <a:latin typeface="Oswald"/>
                <a:ea typeface="Oswald"/>
                <a:cs typeface="Oswald"/>
                <a:sym typeface="Oswald"/>
              </a:rPr>
              <a:t>vim filename.yaml</a:t>
            </a:r>
            <a:endParaRPr>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rgbClr val="FFFFFF"/>
                </a:solidFill>
                <a:latin typeface="Oswald"/>
                <a:ea typeface="Oswald"/>
                <a:cs typeface="Oswald"/>
                <a:sym typeface="Oswald"/>
              </a:rPr>
              <a:t>“:” set paste [enter]</a:t>
            </a:r>
            <a:endParaRPr>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rgbClr val="FFFFFF"/>
                </a:solidFill>
                <a:latin typeface="Oswald"/>
                <a:ea typeface="Oswald"/>
                <a:cs typeface="Oswald"/>
                <a:sym typeface="Oswald"/>
              </a:rPr>
              <a:t>“I” [enter]</a:t>
            </a:r>
            <a:endParaRPr>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rgbClr val="FFFFFF"/>
                </a:solidFill>
                <a:latin typeface="Oswald"/>
                <a:ea typeface="Oswald"/>
                <a:cs typeface="Oswald"/>
                <a:sym typeface="Oswald"/>
              </a:rPr>
              <a:t>When you wish to save  [esc] &gt;&gt;&gt;&gt; “:”wq</a:t>
            </a:r>
            <a:endParaRPr>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solidFill>
                <a:srgbClr val="FFFFFF"/>
              </a:solidFill>
              <a:latin typeface="Oswald"/>
              <a:ea typeface="Oswald"/>
              <a:cs typeface="Oswald"/>
              <a:sym typeface="Oswald"/>
            </a:endParaRPr>
          </a:p>
        </p:txBody>
      </p:sp>
      <p:sp>
        <p:nvSpPr>
          <p:cNvPr id="260" name="Google Shape;260;p35"/>
          <p:cNvSpPr txBox="1"/>
          <p:nvPr/>
        </p:nvSpPr>
        <p:spPr>
          <a:xfrm>
            <a:off x="178500" y="974975"/>
            <a:ext cx="8787000" cy="21177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sz="1800">
                <a:solidFill>
                  <a:srgbClr val="595959"/>
                </a:solidFill>
                <a:latin typeface="Oswald"/>
                <a:ea typeface="Oswald"/>
                <a:cs typeface="Oswald"/>
                <a:sym typeface="Oswald"/>
              </a:rPr>
              <a:t>FIRST TIME WITH VIM?</a:t>
            </a:r>
            <a:endParaRPr b="1" sz="1800">
              <a:solidFill>
                <a:srgbClr val="595959"/>
              </a:solidFill>
              <a:latin typeface="Oswald"/>
              <a:ea typeface="Oswald"/>
              <a:cs typeface="Oswald"/>
              <a:sym typeface="Oswald"/>
            </a:endParaRPr>
          </a:p>
        </p:txBody>
      </p:sp>
      <p:sp>
        <p:nvSpPr>
          <p:cNvPr id="261" name="Google Shape;261;p35"/>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HANDSON POD SPEC AND VOLUMES</a:t>
            </a:r>
            <a:endParaRPr/>
          </a:p>
        </p:txBody>
      </p:sp>
      <p:sp>
        <p:nvSpPr>
          <p:cNvPr id="262" name="Google Shape;262;p35"/>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6"/>
          <p:cNvSpPr txBox="1"/>
          <p:nvPr/>
        </p:nvSpPr>
        <p:spPr>
          <a:xfrm>
            <a:off x="178500" y="1051175"/>
            <a:ext cx="8787000" cy="13818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b="1" lang="en-US" sz="1800">
                <a:solidFill>
                  <a:srgbClr val="595959"/>
                </a:solidFill>
                <a:latin typeface="Oswald"/>
                <a:ea typeface="Oswald"/>
                <a:cs typeface="Oswald"/>
                <a:sym typeface="Oswald"/>
              </a:rPr>
              <a:t>Important</a:t>
            </a:r>
            <a:r>
              <a:rPr lang="en-US" sz="1800">
                <a:solidFill>
                  <a:srgbClr val="595959"/>
                </a:solidFill>
                <a:latin typeface="Oswald"/>
                <a:ea typeface="Oswald"/>
                <a:cs typeface="Oswald"/>
                <a:sym typeface="Oswald"/>
              </a:rPr>
              <a:t> to understand and remember:</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rPr b="1" lang="en-US" sz="1800">
                <a:solidFill>
                  <a:srgbClr val="595959"/>
                </a:solidFill>
                <a:latin typeface="Oswald"/>
                <a:ea typeface="Oswald"/>
                <a:cs typeface="Oswald"/>
                <a:sym typeface="Oswald"/>
              </a:rPr>
              <a:t>A pod definition is a declaration of a desired state.</a:t>
            </a:r>
            <a:br>
              <a:rPr b="1" lang="en-US" sz="1800">
                <a:solidFill>
                  <a:srgbClr val="595959"/>
                </a:solidFill>
                <a:latin typeface="Oswald"/>
                <a:ea typeface="Oswald"/>
                <a:cs typeface="Oswald"/>
                <a:sym typeface="Oswald"/>
              </a:rPr>
            </a:br>
            <a:r>
              <a:rPr lang="en-US" sz="1800">
                <a:solidFill>
                  <a:srgbClr val="595959"/>
                </a:solidFill>
                <a:latin typeface="Oswald"/>
                <a:ea typeface="Oswald"/>
                <a:cs typeface="Oswald"/>
                <a:sym typeface="Oswald"/>
              </a:rPr>
              <a:t>Desired state is a very important concept in the Kubernetes model.</a:t>
            </a:r>
            <a:endParaRPr sz="1800">
              <a:solidFill>
                <a:srgbClr val="595959"/>
              </a:solidFill>
              <a:latin typeface="Oswald"/>
              <a:ea typeface="Oswald"/>
              <a:cs typeface="Oswald"/>
              <a:sym typeface="Oswald"/>
            </a:endParaRPr>
          </a:p>
        </p:txBody>
      </p:sp>
      <p:sp>
        <p:nvSpPr>
          <p:cNvPr id="268" name="Google Shape;268;p36"/>
          <p:cNvSpPr/>
          <p:nvPr/>
        </p:nvSpPr>
        <p:spPr>
          <a:xfrm>
            <a:off x="196050" y="3340900"/>
            <a:ext cx="8787000" cy="29271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lt1"/>
                </a:solidFill>
                <a:latin typeface="Oswald"/>
                <a:ea typeface="Oswald"/>
                <a:cs typeface="Oswald"/>
                <a:sym typeface="Oswald"/>
              </a:rPr>
              <a:t># Create a configuration from a yaml file / Change configuration</a:t>
            </a:r>
            <a:br>
              <a:rPr lang="en-US">
                <a:solidFill>
                  <a:srgbClr val="FFFFFF"/>
                </a:solidFill>
                <a:latin typeface="Oswald"/>
                <a:ea typeface="Oswald"/>
                <a:cs typeface="Oswald"/>
                <a:sym typeface="Oswald"/>
              </a:rPr>
            </a:br>
            <a:r>
              <a:rPr lang="en-US">
                <a:solidFill>
                  <a:srgbClr val="FFFFFF"/>
                </a:solidFill>
                <a:latin typeface="Oswald"/>
                <a:ea typeface="Oswald"/>
                <a:cs typeface="Oswald"/>
                <a:sym typeface="Oswald"/>
              </a:rPr>
              <a:t>$ &gt; </a:t>
            </a:r>
            <a:r>
              <a:rPr b="1" lang="en-US">
                <a:solidFill>
                  <a:srgbClr val="FFFFFF"/>
                </a:solidFill>
                <a:latin typeface="Oswald"/>
                <a:ea typeface="Oswald"/>
                <a:cs typeface="Oswald"/>
                <a:sym typeface="Oswald"/>
              </a:rPr>
              <a:t>kubectl apply -f</a:t>
            </a:r>
            <a:r>
              <a:rPr lang="en-US">
                <a:solidFill>
                  <a:srgbClr val="FFFFFF"/>
                </a:solidFill>
                <a:latin typeface="Oswald"/>
                <a:ea typeface="Oswald"/>
                <a:cs typeface="Oswald"/>
                <a:sym typeface="Oswald"/>
              </a:rPr>
              <a:t> /some/folder/pod-nginx.yaml</a:t>
            </a:r>
            <a:endParaRPr>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b="1" lang="en-US">
                <a:solidFill>
                  <a:schemeClr val="lt1"/>
                </a:solidFill>
                <a:latin typeface="Oswald"/>
                <a:ea typeface="Oswald"/>
                <a:cs typeface="Oswald"/>
                <a:sym typeface="Oswald"/>
              </a:rPr>
              <a:t># Force replace  configuration using  a yaml file</a:t>
            </a:r>
            <a:br>
              <a:rPr lang="en-US">
                <a:solidFill>
                  <a:schemeClr val="lt1"/>
                </a:solidFill>
                <a:latin typeface="Oswald"/>
                <a:ea typeface="Oswald"/>
                <a:cs typeface="Oswald"/>
                <a:sym typeface="Oswald"/>
              </a:rPr>
            </a:br>
            <a:r>
              <a:rPr lang="en-US">
                <a:solidFill>
                  <a:schemeClr val="lt1"/>
                </a:solidFill>
                <a:latin typeface="Oswald"/>
                <a:ea typeface="Oswald"/>
                <a:cs typeface="Oswald"/>
                <a:sym typeface="Oswald"/>
              </a:rPr>
              <a:t>$ &gt; kubectl replace --force -f  /some/folder/pod-nginx.yaml</a:t>
            </a:r>
            <a:endParaRPr>
              <a:solidFill>
                <a:schemeClr val="lt1"/>
              </a:solidFill>
              <a:latin typeface="Oswald"/>
              <a:ea typeface="Oswald"/>
              <a:cs typeface="Oswald"/>
              <a:sym typeface="Oswald"/>
            </a:endParaRPr>
          </a:p>
          <a:p>
            <a:pPr indent="0" lvl="0" marL="0" rtl="0" algn="l">
              <a:spcBef>
                <a:spcPts val="0"/>
              </a:spcBef>
              <a:spcAft>
                <a:spcPts val="0"/>
              </a:spcAft>
              <a:buNone/>
            </a:pPr>
            <a:r>
              <a:rPr b="1" lang="en-US">
                <a:solidFill>
                  <a:schemeClr val="lt1"/>
                </a:solidFill>
                <a:latin typeface="Oswald"/>
                <a:ea typeface="Oswald"/>
                <a:cs typeface="Oswald"/>
                <a:sym typeface="Oswald"/>
              </a:rPr>
              <a:t># Delete configuration using  a yaml file</a:t>
            </a:r>
            <a:br>
              <a:rPr lang="en-US">
                <a:solidFill>
                  <a:schemeClr val="lt1"/>
                </a:solidFill>
                <a:latin typeface="Oswald"/>
                <a:ea typeface="Oswald"/>
                <a:cs typeface="Oswald"/>
                <a:sym typeface="Oswald"/>
              </a:rPr>
            </a:br>
            <a:r>
              <a:rPr lang="en-US">
                <a:solidFill>
                  <a:schemeClr val="lt1"/>
                </a:solidFill>
                <a:latin typeface="Oswald"/>
                <a:ea typeface="Oswald"/>
                <a:cs typeface="Oswald"/>
                <a:sym typeface="Oswald"/>
              </a:rPr>
              <a:t>$ &gt; </a:t>
            </a:r>
            <a:r>
              <a:rPr b="1" lang="en-US">
                <a:solidFill>
                  <a:schemeClr val="lt1"/>
                </a:solidFill>
                <a:latin typeface="Oswald"/>
                <a:ea typeface="Oswald"/>
                <a:cs typeface="Oswald"/>
                <a:sym typeface="Oswald"/>
              </a:rPr>
              <a:t>kubectl delete -f</a:t>
            </a:r>
            <a:r>
              <a:rPr lang="en-US">
                <a:solidFill>
                  <a:schemeClr val="lt1"/>
                </a:solidFill>
                <a:latin typeface="Oswald"/>
                <a:ea typeface="Oswald"/>
                <a:cs typeface="Oswald"/>
                <a:sym typeface="Oswald"/>
              </a:rPr>
              <a:t> /some/folder/pod-nginx.yaml</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Pod Management: Than list our pods</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&gt; </a:t>
            </a:r>
            <a:r>
              <a:rPr lang="en-US">
                <a:solidFill>
                  <a:schemeClr val="lt1"/>
                </a:solidFill>
                <a:latin typeface="Oswald"/>
                <a:ea typeface="Oswald"/>
                <a:cs typeface="Oswald"/>
                <a:sym typeface="Oswald"/>
              </a:rPr>
              <a:t>kubectl</a:t>
            </a:r>
            <a:r>
              <a:rPr lang="en-US">
                <a:solidFill>
                  <a:srgbClr val="FFFFFF"/>
                </a:solidFill>
                <a:latin typeface="Oswald"/>
                <a:ea typeface="Oswald"/>
                <a:cs typeface="Oswald"/>
                <a:sym typeface="Oswald"/>
              </a:rPr>
              <a:t> get pods</a:t>
            </a:r>
            <a:endParaRPr>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chemeClr val="lt1"/>
                </a:solidFill>
                <a:latin typeface="Oswald"/>
                <a:ea typeface="Oswald"/>
                <a:cs typeface="Oswald"/>
                <a:sym typeface="Oswald"/>
              </a:rPr>
              <a:t>$ &gt; kubectl describe pods [pod name]</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p:txBody>
      </p:sp>
      <p:sp>
        <p:nvSpPr>
          <p:cNvPr id="269" name="Google Shape;269;p36"/>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SPECS - POD</a:t>
            </a:r>
            <a:endParaRPr/>
          </a:p>
        </p:txBody>
      </p:sp>
      <p:sp>
        <p:nvSpPr>
          <p:cNvPr id="270" name="Google Shape;270;p36"/>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71" name="Google Shape;271;p36"/>
          <p:cNvSpPr txBox="1"/>
          <p:nvPr/>
        </p:nvSpPr>
        <p:spPr>
          <a:xfrm>
            <a:off x="144600" y="2661423"/>
            <a:ext cx="8787000" cy="3996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rgbClr val="595959"/>
                </a:solidFill>
                <a:latin typeface="Oswald"/>
                <a:ea typeface="Oswald"/>
                <a:cs typeface="Oswald"/>
                <a:sym typeface="Oswald"/>
              </a:rPr>
              <a:t>Pod Management: Creating new pod base on our Yaml</a:t>
            </a:r>
            <a:endParaRPr sz="1800">
              <a:solidFill>
                <a:srgbClr val="595959"/>
              </a:solidFill>
              <a:latin typeface="Oswald"/>
              <a:ea typeface="Oswald"/>
              <a:cs typeface="Oswald"/>
              <a:sym typeface="Oswald"/>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7"/>
          <p:cNvSpPr txBox="1"/>
          <p:nvPr>
            <p:ph idx="1" type="body"/>
          </p:nvPr>
        </p:nvSpPr>
        <p:spPr>
          <a:xfrm>
            <a:off x="1422000" y="3133350"/>
            <a:ext cx="6300000" cy="59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b="1" lang="en-US" sz="4200">
                <a:solidFill>
                  <a:srgbClr val="000000"/>
                </a:solidFill>
                <a:latin typeface="Oswald"/>
                <a:ea typeface="Oswald"/>
                <a:cs typeface="Oswald"/>
                <a:sym typeface="Oswald"/>
              </a:rPr>
              <a:t>- K8S PODS VOLUME -</a:t>
            </a:r>
            <a:endParaRPr sz="2200">
              <a:solidFill>
                <a:srgbClr val="000000"/>
              </a:solidFill>
              <a:latin typeface="Oswald Regular"/>
              <a:ea typeface="Oswald Regular"/>
              <a:cs typeface="Oswald Regular"/>
              <a:sym typeface="Oswald Regular"/>
            </a:endParaRPr>
          </a:p>
          <a:p>
            <a:pPr indent="0" lvl="0" marL="0" rtl="0" algn="l">
              <a:lnSpc>
                <a:spcPct val="90000"/>
              </a:lnSpc>
              <a:spcBef>
                <a:spcPts val="0"/>
              </a:spcBef>
              <a:spcAft>
                <a:spcPts val="0"/>
              </a:spcAft>
              <a:buClr>
                <a:srgbClr val="595959"/>
              </a:buClr>
              <a:buSzPts val="2400"/>
              <a:buNone/>
            </a:pPr>
            <a:r>
              <a:t/>
            </a:r>
            <a:endParaRPr>
              <a:solidFill>
                <a:srgbClr val="000000"/>
              </a:solidFill>
            </a:endParaRPr>
          </a:p>
        </p:txBody>
      </p:sp>
      <p:sp>
        <p:nvSpPr>
          <p:cNvPr id="277" name="Google Shape;277;p37"/>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txBox="1"/>
          <p:nvPr/>
        </p:nvSpPr>
        <p:spPr>
          <a:xfrm>
            <a:off x="178500" y="1051175"/>
            <a:ext cx="8787000" cy="21207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800">
                <a:solidFill>
                  <a:srgbClr val="595959"/>
                </a:solidFill>
                <a:latin typeface="Oswald"/>
                <a:ea typeface="Oswald"/>
                <a:cs typeface="Oswald"/>
                <a:sym typeface="Oswald"/>
              </a:rPr>
              <a:t>Making our pods data </a:t>
            </a:r>
            <a:r>
              <a:rPr b="1" lang="en-US" sz="1800">
                <a:solidFill>
                  <a:srgbClr val="595959"/>
                </a:solidFill>
                <a:latin typeface="Oswald"/>
                <a:ea typeface="Oswald"/>
                <a:cs typeface="Oswald"/>
                <a:sym typeface="Oswald"/>
              </a:rPr>
              <a:t>persistent using volumes</a:t>
            </a:r>
            <a:br>
              <a:rPr lang="en-US" sz="1800">
                <a:solidFill>
                  <a:srgbClr val="595959"/>
                </a:solidFill>
                <a:latin typeface="Oswald"/>
                <a:ea typeface="Oswald"/>
                <a:cs typeface="Oswald"/>
                <a:sym typeface="Oswald"/>
              </a:rPr>
            </a:br>
            <a:r>
              <a:rPr lang="en-US" sz="1800">
                <a:solidFill>
                  <a:srgbClr val="595959"/>
                </a:solidFill>
                <a:latin typeface="Oswald"/>
                <a:ea typeface="Oswald"/>
                <a:cs typeface="Oswald"/>
                <a:sym typeface="Oswald"/>
              </a:rPr>
              <a:t>Same as in docker (but not really the same as docker can support only one Volume driver per container and K8S multiple drivers as described here) we use Volume to store persistent data cross containers which will outlive containers</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t/>
            </a:r>
            <a:endParaRPr sz="1800">
              <a:solidFill>
                <a:srgbClr val="595959"/>
              </a:solidFill>
              <a:latin typeface="Oswald"/>
              <a:ea typeface="Oswald"/>
              <a:cs typeface="Oswald"/>
              <a:sym typeface="Oswald"/>
            </a:endParaRPr>
          </a:p>
        </p:txBody>
      </p:sp>
      <p:sp>
        <p:nvSpPr>
          <p:cNvPr id="283" name="Google Shape;283;p38"/>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SPECS - VOLUME</a:t>
            </a:r>
            <a:endParaRPr/>
          </a:p>
        </p:txBody>
      </p:sp>
      <p:sp>
        <p:nvSpPr>
          <p:cNvPr id="284" name="Google Shape;284;p38"/>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85" name="Google Shape;285;p38"/>
          <p:cNvSpPr/>
          <p:nvPr/>
        </p:nvSpPr>
        <p:spPr>
          <a:xfrm>
            <a:off x="196050" y="3340900"/>
            <a:ext cx="8787000" cy="29271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FF9900"/>
                </a:solidFill>
                <a:latin typeface="Oswald"/>
                <a:ea typeface="Oswald"/>
                <a:cs typeface="Oswald"/>
                <a:sym typeface="Oswald"/>
              </a:rPr>
              <a:t># 1. We define the volume and driver type as followed</a:t>
            </a:r>
            <a:endParaRPr b="1">
              <a:solidFill>
                <a:srgbClr val="FF9900"/>
              </a:solidFill>
              <a:latin typeface="Oswald"/>
              <a:ea typeface="Oswald"/>
              <a:cs typeface="Oswald"/>
              <a:sym typeface="Oswald"/>
            </a:endParaRPr>
          </a:p>
          <a:p>
            <a:pPr indent="0" lvl="0" marL="0" rtl="0" algn="l">
              <a:spcBef>
                <a:spcPts val="0"/>
              </a:spcBef>
              <a:spcAft>
                <a:spcPts val="0"/>
              </a:spcAft>
              <a:buNone/>
            </a:pPr>
            <a:br>
              <a:rPr lang="en-US">
                <a:solidFill>
                  <a:schemeClr val="lt1"/>
                </a:solidFill>
                <a:latin typeface="Oswald"/>
                <a:ea typeface="Oswald"/>
                <a:cs typeface="Oswald"/>
                <a:sym typeface="Oswald"/>
              </a:rPr>
            </a:br>
            <a:r>
              <a:rPr lang="en-US">
                <a:solidFill>
                  <a:schemeClr val="lt1"/>
                </a:solidFill>
                <a:latin typeface="Oswald"/>
                <a:ea typeface="Oswald"/>
                <a:cs typeface="Oswald"/>
                <a:sym typeface="Oswald"/>
              </a:rPr>
              <a:t>volumes:</a:t>
            </a:r>
            <a:endParaRPr>
              <a:solidFill>
                <a:schemeClr val="lt1"/>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  - name: </a:t>
            </a:r>
            <a:r>
              <a:rPr lang="en-US">
                <a:solidFill>
                  <a:schemeClr val="lt1"/>
                </a:solidFill>
                <a:highlight>
                  <a:srgbClr val="4A86E8"/>
                </a:highlight>
                <a:latin typeface="Oswald"/>
                <a:ea typeface="Oswald"/>
                <a:cs typeface="Oswald"/>
                <a:sym typeface="Oswald"/>
              </a:rPr>
              <a:t>redis-persistent-storage</a:t>
            </a:r>
            <a:r>
              <a:rPr lang="en-US">
                <a:solidFill>
                  <a:schemeClr val="lt1"/>
                </a:solidFill>
                <a:latin typeface="Oswald"/>
                <a:ea typeface="Oswald"/>
                <a:cs typeface="Oswald"/>
                <a:sym typeface="Oswald"/>
              </a:rPr>
              <a:t> # Volume name</a:t>
            </a:r>
            <a:endParaRPr>
              <a:solidFill>
                <a:schemeClr val="lt1"/>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    emptyDir: {} # Volume type</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rPr b="1" lang="en-US">
                <a:solidFill>
                  <a:srgbClr val="FF9900"/>
                </a:solidFill>
                <a:latin typeface="Oswald"/>
                <a:ea typeface="Oswald"/>
                <a:cs typeface="Oswald"/>
                <a:sym typeface="Oswald"/>
              </a:rPr>
              <a:t># 2. We mount the volume within a container definition</a:t>
            </a:r>
            <a:endParaRPr b="1">
              <a:solidFill>
                <a:srgbClr val="FF9900"/>
              </a:solidFill>
              <a:latin typeface="Oswald"/>
              <a:ea typeface="Oswald"/>
              <a:cs typeface="Oswald"/>
              <a:sym typeface="Oswald"/>
            </a:endParaRPr>
          </a:p>
          <a:p>
            <a:pPr indent="0" lvl="0" marL="0" rtl="0" algn="l">
              <a:spcBef>
                <a:spcPts val="0"/>
              </a:spcBef>
              <a:spcAft>
                <a:spcPts val="0"/>
              </a:spcAft>
              <a:buNone/>
            </a:pPr>
            <a:br>
              <a:rPr lang="en-US">
                <a:solidFill>
                  <a:schemeClr val="lt1"/>
                </a:solidFill>
                <a:latin typeface="Oswald"/>
                <a:ea typeface="Oswald"/>
                <a:cs typeface="Oswald"/>
                <a:sym typeface="Oswald"/>
              </a:rPr>
            </a:br>
            <a:r>
              <a:rPr lang="en-US">
                <a:solidFill>
                  <a:schemeClr val="lt1"/>
                </a:solidFill>
                <a:latin typeface="Oswald"/>
                <a:ea typeface="Oswald"/>
                <a:cs typeface="Oswald"/>
                <a:sym typeface="Oswald"/>
              </a:rPr>
              <a:t>volumeMounts:</a:t>
            </a:r>
            <a:endParaRPr>
              <a:solidFill>
                <a:schemeClr val="lt1"/>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 - name: </a:t>
            </a:r>
            <a:r>
              <a:rPr b="1" lang="en-US">
                <a:solidFill>
                  <a:schemeClr val="lt1"/>
                </a:solidFill>
                <a:highlight>
                  <a:srgbClr val="4A86E8"/>
                </a:highlight>
                <a:latin typeface="Oswald"/>
                <a:ea typeface="Oswald"/>
                <a:cs typeface="Oswald"/>
                <a:sym typeface="Oswald"/>
              </a:rPr>
              <a:t>redis-persistent-storage</a:t>
            </a:r>
            <a:r>
              <a:rPr lang="en-US">
                <a:solidFill>
                  <a:schemeClr val="lt1"/>
                </a:solidFill>
                <a:latin typeface="Oswald"/>
                <a:ea typeface="Oswald"/>
                <a:cs typeface="Oswald"/>
                <a:sym typeface="Oswald"/>
              </a:rPr>
              <a:t>  # name must match the volume name defined in volumes</a:t>
            </a:r>
            <a:endParaRPr>
              <a:solidFill>
                <a:schemeClr val="lt1"/>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   mountPath: /data/redis # mount path within the container</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9"/>
          <p:cNvSpPr/>
          <p:nvPr/>
        </p:nvSpPr>
        <p:spPr>
          <a:xfrm>
            <a:off x="5490775" y="957900"/>
            <a:ext cx="3655800" cy="50007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latin typeface="Oswald"/>
                <a:ea typeface="Oswald"/>
                <a:cs typeface="Oswald"/>
                <a:sym typeface="Oswald"/>
              </a:rPr>
              <a:t>apiVersion: v1</a:t>
            </a:r>
            <a:endParaRPr>
              <a:solidFill>
                <a:schemeClr val="lt1"/>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kind: Pod</a:t>
            </a:r>
            <a:endParaRPr>
              <a:solidFill>
                <a:schemeClr val="lt1"/>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metadata:</a:t>
            </a:r>
            <a:endParaRPr>
              <a:solidFill>
                <a:schemeClr val="lt1"/>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  name: redis</a:t>
            </a:r>
            <a:endParaRPr>
              <a:solidFill>
                <a:schemeClr val="lt1"/>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spec:</a:t>
            </a:r>
            <a:endParaRPr>
              <a:solidFill>
                <a:schemeClr val="lt1"/>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  containers:</a:t>
            </a:r>
            <a:endParaRPr>
              <a:solidFill>
                <a:schemeClr val="lt1"/>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  - name: nginx</a:t>
            </a:r>
            <a:endParaRPr>
              <a:solidFill>
                <a:schemeClr val="lt1"/>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    image: nginx:1.7.9</a:t>
            </a:r>
            <a:endParaRPr>
              <a:solidFill>
                <a:schemeClr val="lt1"/>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    volumeMounts:</a:t>
            </a:r>
            <a:endParaRPr>
              <a:solidFill>
                <a:schemeClr val="lt1"/>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    - name: </a:t>
            </a:r>
            <a:r>
              <a:rPr b="1" lang="en-US">
                <a:solidFill>
                  <a:schemeClr val="lt1"/>
                </a:solidFill>
                <a:latin typeface="Oswald"/>
                <a:ea typeface="Oswald"/>
                <a:cs typeface="Oswald"/>
                <a:sym typeface="Oswald"/>
              </a:rPr>
              <a:t>nginx-files</a:t>
            </a:r>
            <a:endParaRPr b="1">
              <a:solidFill>
                <a:schemeClr val="lt1"/>
              </a:solidFill>
              <a:latin typeface="Oswald"/>
              <a:ea typeface="Oswald"/>
              <a:cs typeface="Oswald"/>
              <a:sym typeface="Oswald"/>
            </a:endParaRPr>
          </a:p>
          <a:p>
            <a:pPr indent="0" lvl="0" marL="0" rtl="0" algn="l">
              <a:spcBef>
                <a:spcPts val="0"/>
              </a:spcBef>
              <a:spcAft>
                <a:spcPts val="0"/>
              </a:spcAft>
              <a:buClr>
                <a:srgbClr val="000000"/>
              </a:buClr>
              <a:buSzPts val="1100"/>
              <a:buFont typeface="Arial"/>
              <a:buNone/>
            </a:pPr>
            <a:r>
              <a:rPr lang="en-US">
                <a:solidFill>
                  <a:schemeClr val="lt1"/>
                </a:solidFill>
                <a:latin typeface="Oswald"/>
                <a:ea typeface="Oswald"/>
                <a:cs typeface="Oswald"/>
                <a:sym typeface="Oswald"/>
              </a:rPr>
              <a:t>      mountPath: /var/www/</a:t>
            </a:r>
            <a:endParaRPr>
              <a:solidFill>
                <a:schemeClr val="lt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chemeClr val="lt1"/>
                </a:solidFill>
                <a:latin typeface="Oswald"/>
                <a:ea typeface="Oswald"/>
                <a:cs typeface="Oswald"/>
                <a:sym typeface="Oswald"/>
              </a:rPr>
              <a:t> - name: spring-music </a:t>
            </a:r>
            <a:endParaRPr>
              <a:solidFill>
                <a:schemeClr val="lt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chemeClr val="lt1"/>
                </a:solidFill>
                <a:latin typeface="Oswald"/>
                <a:ea typeface="Oswald"/>
                <a:cs typeface="Oswald"/>
                <a:sym typeface="Oswald"/>
              </a:rPr>
              <a:t>   image: yanivomc/spring-music:latest </a:t>
            </a:r>
            <a:endParaRPr>
              <a:solidFill>
                <a:schemeClr val="lt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chemeClr val="lt1"/>
                </a:solidFill>
                <a:latin typeface="Oswald"/>
                <a:ea typeface="Oswald"/>
                <a:cs typeface="Oswald"/>
                <a:sym typeface="Oswald"/>
              </a:rPr>
              <a:t>    volumeMounts:</a:t>
            </a:r>
            <a:endParaRPr>
              <a:solidFill>
                <a:schemeClr val="lt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chemeClr val="lt1"/>
                </a:solidFill>
                <a:latin typeface="Oswald"/>
                <a:ea typeface="Oswald"/>
                <a:cs typeface="Oswald"/>
                <a:sym typeface="Oswald"/>
              </a:rPr>
              <a:t>    - name: </a:t>
            </a:r>
            <a:r>
              <a:rPr b="1" lang="en-US">
                <a:solidFill>
                  <a:schemeClr val="lt1"/>
                </a:solidFill>
                <a:latin typeface="Oswald"/>
                <a:ea typeface="Oswald"/>
                <a:cs typeface="Oswald"/>
                <a:sym typeface="Oswald"/>
              </a:rPr>
              <a:t>nginx-files</a:t>
            </a:r>
            <a:endParaRPr b="1">
              <a:solidFill>
                <a:schemeClr val="lt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chemeClr val="lt1"/>
                </a:solidFill>
                <a:latin typeface="Oswald"/>
                <a:ea typeface="Oswald"/>
                <a:cs typeface="Oswald"/>
                <a:sym typeface="Oswald"/>
              </a:rPr>
              <a:t>      mountPath: /tmp/</a:t>
            </a:r>
            <a:endParaRPr>
              <a:solidFill>
                <a:schemeClr val="lt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chemeClr val="lt1"/>
                </a:solidFill>
                <a:latin typeface="Oswald"/>
                <a:ea typeface="Oswald"/>
                <a:cs typeface="Oswald"/>
                <a:sym typeface="Oswald"/>
              </a:rPr>
              <a:t>   ports: </a:t>
            </a:r>
            <a:endParaRPr>
              <a:solidFill>
                <a:schemeClr val="lt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a:solidFill>
                  <a:schemeClr val="lt1"/>
                </a:solidFill>
                <a:latin typeface="Oswald"/>
                <a:ea typeface="Oswald"/>
                <a:cs typeface="Oswald"/>
                <a:sym typeface="Oswald"/>
              </a:rPr>
              <a:t>   - containerPort: 8080</a:t>
            </a:r>
            <a:endParaRPr>
              <a:solidFill>
                <a:schemeClr val="lt1"/>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  volumes:</a:t>
            </a:r>
            <a:endParaRPr>
              <a:solidFill>
                <a:schemeClr val="lt1"/>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  - name: </a:t>
            </a:r>
            <a:r>
              <a:rPr b="1" lang="en-US">
                <a:solidFill>
                  <a:schemeClr val="lt1"/>
                </a:solidFill>
                <a:latin typeface="Oswald"/>
                <a:ea typeface="Oswald"/>
                <a:cs typeface="Oswald"/>
                <a:sym typeface="Oswald"/>
              </a:rPr>
              <a:t>nginx-files</a:t>
            </a:r>
            <a:endParaRPr b="1">
              <a:solidFill>
                <a:schemeClr val="lt1"/>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    emptyDir: {}</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p:txBody>
      </p:sp>
      <p:sp>
        <p:nvSpPr>
          <p:cNvPr id="291" name="Google Shape;291;p39"/>
          <p:cNvSpPr txBox="1"/>
          <p:nvPr/>
        </p:nvSpPr>
        <p:spPr>
          <a:xfrm>
            <a:off x="178500" y="1051175"/>
            <a:ext cx="4317000" cy="9021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800">
                <a:solidFill>
                  <a:srgbClr val="595959"/>
                </a:solidFill>
                <a:latin typeface="Oswald"/>
                <a:ea typeface="Oswald"/>
                <a:cs typeface="Oswald"/>
                <a:sym typeface="Oswald"/>
              </a:rPr>
              <a:t>Creating</a:t>
            </a:r>
            <a:r>
              <a:rPr lang="en-US" sz="1800">
                <a:solidFill>
                  <a:srgbClr val="595959"/>
                </a:solidFill>
                <a:latin typeface="Oswald"/>
                <a:ea typeface="Oswald"/>
                <a:cs typeface="Oswald"/>
                <a:sym typeface="Oswald"/>
              </a:rPr>
              <a:t> a volume and mounting it to our previous pod-nginx.yaml will look like this -&gt;</a:t>
            </a:r>
            <a:endParaRPr sz="1800">
              <a:solidFill>
                <a:srgbClr val="595959"/>
              </a:solidFill>
              <a:latin typeface="Oswald"/>
              <a:ea typeface="Oswald"/>
              <a:cs typeface="Oswald"/>
              <a:sym typeface="Oswald"/>
            </a:endParaRPr>
          </a:p>
        </p:txBody>
      </p:sp>
      <p:sp>
        <p:nvSpPr>
          <p:cNvPr id="292" name="Google Shape;292;p39"/>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t>K8S PODS: Volumes Real life example</a:t>
            </a:r>
            <a:endParaRPr/>
          </a:p>
        </p:txBody>
      </p:sp>
      <p:sp>
        <p:nvSpPr>
          <p:cNvPr id="293" name="Google Shape;293;p39"/>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94" name="Google Shape;294;p39"/>
          <p:cNvSpPr txBox="1"/>
          <p:nvPr/>
        </p:nvSpPr>
        <p:spPr>
          <a:xfrm>
            <a:off x="351675" y="2049800"/>
            <a:ext cx="4811100" cy="37785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500">
                <a:solidFill>
                  <a:srgbClr val="595959"/>
                </a:solidFill>
                <a:latin typeface="Oswald"/>
                <a:ea typeface="Oswald"/>
                <a:cs typeface="Oswald"/>
                <a:sym typeface="Oswald"/>
              </a:rPr>
              <a:t>Volume Types</a:t>
            </a:r>
            <a:endParaRPr b="1" sz="15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rPr b="1" lang="en-US" sz="1500">
                <a:solidFill>
                  <a:srgbClr val="595959"/>
                </a:solidFill>
                <a:latin typeface="Oswald"/>
                <a:ea typeface="Oswald"/>
                <a:cs typeface="Oswald"/>
                <a:sym typeface="Oswald"/>
              </a:rPr>
              <a:t>EmptyDir</a:t>
            </a:r>
            <a:r>
              <a:rPr lang="en-US" sz="1500">
                <a:solidFill>
                  <a:srgbClr val="595959"/>
                </a:solidFill>
                <a:latin typeface="Oswald"/>
                <a:ea typeface="Oswald"/>
                <a:cs typeface="Oswald"/>
                <a:sym typeface="Oswald"/>
              </a:rPr>
              <a:t>: Creates a new directory that will exist as long as the Pod is running on the node, but it can persist across container failures and restarts. </a:t>
            </a:r>
            <a:br>
              <a:rPr lang="en-US" sz="1500">
                <a:solidFill>
                  <a:srgbClr val="595959"/>
                </a:solidFill>
                <a:latin typeface="Oswald"/>
                <a:ea typeface="Oswald"/>
                <a:cs typeface="Oswald"/>
                <a:sym typeface="Oswald"/>
              </a:rPr>
            </a:br>
            <a:endParaRPr sz="15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rPr b="1" lang="en-US" sz="1500">
                <a:solidFill>
                  <a:srgbClr val="595959"/>
                </a:solidFill>
                <a:latin typeface="Oswald"/>
                <a:ea typeface="Oswald"/>
                <a:cs typeface="Oswald"/>
                <a:sym typeface="Oswald"/>
              </a:rPr>
              <a:t>HostPath</a:t>
            </a:r>
            <a:r>
              <a:rPr lang="en-US" sz="1500">
                <a:solidFill>
                  <a:srgbClr val="595959"/>
                </a:solidFill>
                <a:latin typeface="Oswald"/>
                <a:ea typeface="Oswald"/>
                <a:cs typeface="Oswald"/>
                <a:sym typeface="Oswald"/>
              </a:rPr>
              <a:t>: Mounts an existing directory on the node’s file system</a:t>
            </a:r>
            <a:endParaRPr sz="15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rPr lang="en-US" sz="1500">
                <a:solidFill>
                  <a:srgbClr val="595959"/>
                </a:solidFill>
                <a:latin typeface="Oswald"/>
                <a:ea typeface="Oswald"/>
                <a:cs typeface="Oswald"/>
                <a:sym typeface="Oswald"/>
              </a:rPr>
              <a:t>(e.g. /var/logs).</a:t>
            </a:r>
            <a:endParaRPr sz="15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t/>
            </a:r>
            <a:endParaRPr sz="15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rPr lang="en-US" sz="1500">
                <a:solidFill>
                  <a:srgbClr val="595959"/>
                </a:solidFill>
                <a:latin typeface="Oswald"/>
                <a:ea typeface="Oswald"/>
                <a:cs typeface="Oswald"/>
                <a:sym typeface="Oswald"/>
              </a:rPr>
              <a:t>See </a:t>
            </a:r>
            <a:r>
              <a:rPr b="1" lang="en-US" sz="1500" u="sng">
                <a:solidFill>
                  <a:schemeClr val="hlink"/>
                </a:solidFill>
                <a:latin typeface="Oswald"/>
                <a:ea typeface="Oswald"/>
                <a:cs typeface="Oswald"/>
                <a:sym typeface="Oswald"/>
                <a:hlinkClick r:id="rId3"/>
              </a:rPr>
              <a:t>volumes</a:t>
            </a:r>
            <a:r>
              <a:rPr lang="en-US" sz="1500">
                <a:solidFill>
                  <a:srgbClr val="595959"/>
                </a:solidFill>
                <a:latin typeface="Oswald"/>
                <a:ea typeface="Oswald"/>
                <a:cs typeface="Oswald"/>
                <a:sym typeface="Oswald"/>
              </a:rPr>
              <a:t> for more details.</a:t>
            </a:r>
            <a:endParaRPr sz="15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t/>
            </a:r>
            <a:endParaRPr sz="1500">
              <a:solidFill>
                <a:srgbClr val="595959"/>
              </a:solidFill>
              <a:latin typeface="Oswald"/>
              <a:ea typeface="Oswald"/>
              <a:cs typeface="Oswald"/>
              <a:sym typeface="Oswald"/>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0"/>
          <p:cNvSpPr txBox="1"/>
          <p:nvPr>
            <p:ph idx="1" type="body"/>
          </p:nvPr>
        </p:nvSpPr>
        <p:spPr>
          <a:xfrm>
            <a:off x="1422000" y="3133350"/>
            <a:ext cx="6300000" cy="59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b="1" lang="en-US" sz="4200">
                <a:solidFill>
                  <a:srgbClr val="000000"/>
                </a:solidFill>
                <a:latin typeface="Oswald"/>
                <a:ea typeface="Oswald"/>
                <a:cs typeface="Oswald"/>
                <a:sym typeface="Oswald"/>
              </a:rPr>
              <a:t>- K8S HANDSON -</a:t>
            </a:r>
            <a:endParaRPr sz="2200">
              <a:solidFill>
                <a:srgbClr val="000000"/>
              </a:solidFill>
              <a:latin typeface="Oswald Regular"/>
              <a:ea typeface="Oswald Regular"/>
              <a:cs typeface="Oswald Regular"/>
              <a:sym typeface="Oswald Regular"/>
            </a:endParaRPr>
          </a:p>
          <a:p>
            <a:pPr indent="0" lvl="0" marL="0" rtl="0" algn="l">
              <a:lnSpc>
                <a:spcPct val="90000"/>
              </a:lnSpc>
              <a:spcBef>
                <a:spcPts val="0"/>
              </a:spcBef>
              <a:spcAft>
                <a:spcPts val="0"/>
              </a:spcAft>
              <a:buClr>
                <a:srgbClr val="595959"/>
              </a:buClr>
              <a:buSzPts val="2400"/>
              <a:buNone/>
            </a:pPr>
            <a:r>
              <a:t/>
            </a:r>
            <a:endParaRPr>
              <a:solidFill>
                <a:srgbClr val="000000"/>
              </a:solidFill>
            </a:endParaRPr>
          </a:p>
        </p:txBody>
      </p:sp>
      <p:sp>
        <p:nvSpPr>
          <p:cNvPr id="300" name="Google Shape;300;p40"/>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nvSpPr>
        <p:spPr>
          <a:xfrm>
            <a:off x="178500" y="1051175"/>
            <a:ext cx="8787000" cy="49149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50000"/>
              </a:lnSpc>
              <a:spcBef>
                <a:spcPts val="0"/>
              </a:spcBef>
              <a:spcAft>
                <a:spcPts val="0"/>
              </a:spcAft>
              <a:buClr>
                <a:srgbClr val="595959"/>
              </a:buClr>
              <a:buSzPts val="1800"/>
              <a:buFont typeface="Oswald"/>
              <a:buAutoNum type="arabicPeriod"/>
            </a:pPr>
            <a:r>
              <a:rPr lang="en-US" sz="1800">
                <a:solidFill>
                  <a:srgbClr val="595959"/>
                </a:solidFill>
                <a:latin typeface="Oswald"/>
                <a:ea typeface="Oswald"/>
                <a:cs typeface="Oswald"/>
                <a:sym typeface="Oswald"/>
              </a:rPr>
              <a:t>Create a new </a:t>
            </a:r>
            <a:r>
              <a:rPr b="1" lang="en-US" sz="1800">
                <a:solidFill>
                  <a:srgbClr val="595959"/>
                </a:solidFill>
                <a:latin typeface="Oswald"/>
                <a:ea typeface="Oswald"/>
                <a:cs typeface="Oswald"/>
                <a:sym typeface="Oswald"/>
              </a:rPr>
              <a:t>deployment</a:t>
            </a:r>
            <a:r>
              <a:rPr lang="en-US" sz="1800">
                <a:solidFill>
                  <a:srgbClr val="595959"/>
                </a:solidFill>
                <a:latin typeface="Oswald"/>
                <a:ea typeface="Oswald"/>
                <a:cs typeface="Oswald"/>
                <a:sym typeface="Oswald"/>
              </a:rPr>
              <a:t> with a name of your choice</a:t>
            </a:r>
            <a:endParaRPr sz="1800">
              <a:solidFill>
                <a:srgbClr val="595959"/>
              </a:solidFill>
              <a:latin typeface="Oswald"/>
              <a:ea typeface="Oswald"/>
              <a:cs typeface="Oswald"/>
              <a:sym typeface="Oswald"/>
            </a:endParaRPr>
          </a:p>
          <a:p>
            <a:pPr indent="-342900" lvl="1" marL="914400" marR="0" rtl="0" algn="l">
              <a:lnSpc>
                <a:spcPct val="150000"/>
              </a:lnSpc>
              <a:spcBef>
                <a:spcPts val="0"/>
              </a:spcBef>
              <a:spcAft>
                <a:spcPts val="0"/>
              </a:spcAft>
              <a:buClr>
                <a:srgbClr val="595959"/>
              </a:buClr>
              <a:buSzPts val="1800"/>
              <a:buFont typeface="Oswald"/>
              <a:buAutoNum type="alphaLcPeriod"/>
            </a:pPr>
            <a:r>
              <a:rPr lang="en-US" sz="1800">
                <a:solidFill>
                  <a:srgbClr val="595959"/>
                </a:solidFill>
                <a:latin typeface="Oswald"/>
                <a:ea typeface="Oswald"/>
                <a:cs typeface="Oswald"/>
                <a:sym typeface="Oswald"/>
              </a:rPr>
              <a:t>Image to use: yanivomc/spring-music:latest</a:t>
            </a:r>
            <a:endParaRPr sz="1800">
              <a:solidFill>
                <a:srgbClr val="595959"/>
              </a:solidFill>
              <a:latin typeface="Oswald"/>
              <a:ea typeface="Oswald"/>
              <a:cs typeface="Oswald"/>
              <a:sym typeface="Oswald"/>
            </a:endParaRPr>
          </a:p>
          <a:p>
            <a:pPr indent="-342900" lvl="0" marL="457200" marR="0" rtl="0" algn="l">
              <a:lnSpc>
                <a:spcPct val="150000"/>
              </a:lnSpc>
              <a:spcBef>
                <a:spcPts val="0"/>
              </a:spcBef>
              <a:spcAft>
                <a:spcPts val="0"/>
              </a:spcAft>
              <a:buClr>
                <a:srgbClr val="595959"/>
              </a:buClr>
              <a:buSzPts val="1800"/>
              <a:buFont typeface="Oswald"/>
              <a:buAutoNum type="arabicPeriod"/>
            </a:pPr>
            <a:r>
              <a:rPr lang="en-US" sz="1800">
                <a:solidFill>
                  <a:srgbClr val="595959"/>
                </a:solidFill>
                <a:latin typeface="Oswald"/>
                <a:ea typeface="Oswald"/>
                <a:cs typeface="Oswald"/>
                <a:sym typeface="Oswald"/>
              </a:rPr>
              <a:t>Once the service is deployed (verify)</a:t>
            </a:r>
            <a:endParaRPr sz="1800">
              <a:solidFill>
                <a:srgbClr val="595959"/>
              </a:solidFill>
              <a:latin typeface="Oswald"/>
              <a:ea typeface="Oswald"/>
              <a:cs typeface="Oswald"/>
              <a:sym typeface="Oswald"/>
            </a:endParaRPr>
          </a:p>
          <a:p>
            <a:pPr indent="-342900" lvl="0" marL="457200" marR="0" rtl="0" algn="l">
              <a:lnSpc>
                <a:spcPct val="150000"/>
              </a:lnSpc>
              <a:spcBef>
                <a:spcPts val="0"/>
              </a:spcBef>
              <a:spcAft>
                <a:spcPts val="0"/>
              </a:spcAft>
              <a:buClr>
                <a:srgbClr val="595959"/>
              </a:buClr>
              <a:buSzPts val="1800"/>
              <a:buFont typeface="Oswald"/>
              <a:buAutoNum type="arabicPeriod"/>
            </a:pPr>
            <a:r>
              <a:rPr lang="en-US" sz="1800">
                <a:solidFill>
                  <a:srgbClr val="595959"/>
                </a:solidFill>
                <a:latin typeface="Oswald"/>
                <a:ea typeface="Oswald"/>
                <a:cs typeface="Oswald"/>
                <a:sym typeface="Oswald"/>
              </a:rPr>
              <a:t>Expose the deploy using type =  LoadBalancer and with port </a:t>
            </a:r>
            <a:r>
              <a:rPr lang="en-US" sz="1800" u="sng">
                <a:solidFill>
                  <a:srgbClr val="595959"/>
                </a:solidFill>
                <a:latin typeface="Oswald"/>
                <a:ea typeface="Oswald"/>
                <a:cs typeface="Oswald"/>
                <a:sym typeface="Oswald"/>
              </a:rPr>
              <a:t>8090</a:t>
            </a:r>
            <a:r>
              <a:rPr lang="en-US" sz="1800">
                <a:solidFill>
                  <a:srgbClr val="595959"/>
                </a:solidFill>
                <a:latin typeface="Oswald"/>
                <a:ea typeface="Oswald"/>
                <a:cs typeface="Oswald"/>
                <a:sym typeface="Oswald"/>
              </a:rPr>
              <a:t>:8080</a:t>
            </a:r>
            <a:endParaRPr sz="1800">
              <a:solidFill>
                <a:srgbClr val="595959"/>
              </a:solidFill>
              <a:latin typeface="Oswald"/>
              <a:ea typeface="Oswald"/>
              <a:cs typeface="Oswald"/>
              <a:sym typeface="Oswald"/>
            </a:endParaRPr>
          </a:p>
          <a:p>
            <a:pPr indent="-342900" lvl="0" marL="457200" marR="0" rtl="0" algn="l">
              <a:lnSpc>
                <a:spcPct val="150000"/>
              </a:lnSpc>
              <a:spcBef>
                <a:spcPts val="0"/>
              </a:spcBef>
              <a:spcAft>
                <a:spcPts val="0"/>
              </a:spcAft>
              <a:buClr>
                <a:srgbClr val="595959"/>
              </a:buClr>
              <a:buSzPts val="1800"/>
              <a:buFont typeface="Oswald"/>
              <a:buAutoNum type="arabicPeriod"/>
            </a:pPr>
            <a:r>
              <a:rPr lang="en-US" sz="1800">
                <a:solidFill>
                  <a:srgbClr val="595959"/>
                </a:solidFill>
                <a:latin typeface="Oswald"/>
                <a:ea typeface="Oswald"/>
                <a:cs typeface="Oswald"/>
                <a:sym typeface="Oswald"/>
              </a:rPr>
              <a:t>Once Exposed and verified scale your pods to 2</a:t>
            </a:r>
            <a:endParaRPr sz="1800">
              <a:solidFill>
                <a:srgbClr val="595959"/>
              </a:solidFill>
              <a:latin typeface="Oswald"/>
              <a:ea typeface="Oswald"/>
              <a:cs typeface="Oswald"/>
              <a:sym typeface="Oswald"/>
            </a:endParaRPr>
          </a:p>
          <a:p>
            <a:pPr indent="0" lvl="0" marL="0" marR="0" rtl="0" algn="l">
              <a:lnSpc>
                <a:spcPct val="150000"/>
              </a:lnSpc>
              <a:spcBef>
                <a:spcPts val="0"/>
              </a:spcBef>
              <a:spcAft>
                <a:spcPts val="0"/>
              </a:spcAft>
              <a:buNone/>
            </a:pPr>
            <a:r>
              <a:t/>
            </a:r>
            <a:endParaRPr sz="1800">
              <a:solidFill>
                <a:srgbClr val="595959"/>
              </a:solidFill>
              <a:latin typeface="Oswald"/>
              <a:ea typeface="Oswald"/>
              <a:cs typeface="Oswald"/>
              <a:sym typeface="Oswald"/>
            </a:endParaRPr>
          </a:p>
          <a:p>
            <a:pPr indent="0" lvl="0" marL="0" marR="0" rtl="0" algn="l">
              <a:lnSpc>
                <a:spcPct val="150000"/>
              </a:lnSpc>
              <a:spcBef>
                <a:spcPts val="0"/>
              </a:spcBef>
              <a:spcAft>
                <a:spcPts val="0"/>
              </a:spcAft>
              <a:buNone/>
            </a:pPr>
            <a:r>
              <a:rPr b="1" lang="en-US" sz="1800">
                <a:solidFill>
                  <a:srgbClr val="595959"/>
                </a:solidFill>
                <a:latin typeface="Oswald"/>
                <a:ea typeface="Oswald"/>
                <a:cs typeface="Oswald"/>
                <a:sym typeface="Oswald"/>
              </a:rPr>
              <a:t>Next</a:t>
            </a:r>
            <a:r>
              <a:rPr lang="en-US" sz="1800">
                <a:solidFill>
                  <a:srgbClr val="595959"/>
                </a:solidFill>
                <a:latin typeface="Oswald"/>
                <a:ea typeface="Oswald"/>
                <a:cs typeface="Oswald"/>
                <a:sym typeface="Oswald"/>
              </a:rPr>
              <a:t>,</a:t>
            </a:r>
            <a:br>
              <a:rPr lang="en-US" sz="1800">
                <a:solidFill>
                  <a:srgbClr val="595959"/>
                </a:solidFill>
                <a:latin typeface="Oswald"/>
                <a:ea typeface="Oswald"/>
                <a:cs typeface="Oswald"/>
                <a:sym typeface="Oswald"/>
              </a:rPr>
            </a:br>
            <a:r>
              <a:rPr lang="en-US" sz="1800">
                <a:solidFill>
                  <a:srgbClr val="595959"/>
                </a:solidFill>
                <a:latin typeface="Oswald"/>
                <a:ea typeface="Oswald"/>
                <a:cs typeface="Oswald"/>
                <a:sym typeface="Oswald"/>
              </a:rPr>
              <a:t>Grab the LB CNAME record and check it in your browser.</a:t>
            </a:r>
            <a:endParaRPr sz="1800">
              <a:solidFill>
                <a:srgbClr val="595959"/>
              </a:solidFill>
              <a:latin typeface="Oswald"/>
              <a:ea typeface="Oswald"/>
              <a:cs typeface="Oswald"/>
              <a:sym typeface="Oswald"/>
            </a:endParaRPr>
          </a:p>
          <a:p>
            <a:pPr indent="0" lvl="0" marL="0" marR="0" rtl="0" algn="l">
              <a:lnSpc>
                <a:spcPct val="150000"/>
              </a:lnSpc>
              <a:spcBef>
                <a:spcPts val="0"/>
              </a:spcBef>
              <a:spcAft>
                <a:spcPts val="0"/>
              </a:spcAft>
              <a:buNone/>
            </a:pPr>
            <a:r>
              <a:t/>
            </a:r>
            <a:endParaRPr sz="1800">
              <a:solidFill>
                <a:srgbClr val="595959"/>
              </a:solidFill>
              <a:latin typeface="Oswald"/>
              <a:ea typeface="Oswald"/>
              <a:cs typeface="Oswald"/>
              <a:sym typeface="Oswald"/>
            </a:endParaRPr>
          </a:p>
          <a:p>
            <a:pPr indent="0" lvl="0" marL="0" marR="0" rtl="0" algn="l">
              <a:lnSpc>
                <a:spcPct val="150000"/>
              </a:lnSpc>
              <a:spcBef>
                <a:spcPts val="0"/>
              </a:spcBef>
              <a:spcAft>
                <a:spcPts val="0"/>
              </a:spcAft>
              <a:buNone/>
            </a:pPr>
            <a:r>
              <a:rPr lang="en-US" sz="1800">
                <a:solidFill>
                  <a:srgbClr val="595959"/>
                </a:solidFill>
                <a:latin typeface="Oswald"/>
                <a:ea typeface="Oswald"/>
                <a:cs typeface="Oswald"/>
                <a:sym typeface="Oswald"/>
              </a:rPr>
              <a:t>Once completed please delete your deployment and service using:</a:t>
            </a:r>
            <a:br>
              <a:rPr lang="en-US" sz="1800">
                <a:solidFill>
                  <a:srgbClr val="595959"/>
                </a:solidFill>
                <a:latin typeface="Oswald"/>
                <a:ea typeface="Oswald"/>
                <a:cs typeface="Oswald"/>
                <a:sym typeface="Oswald"/>
              </a:rPr>
            </a:br>
            <a:r>
              <a:rPr lang="en-US" sz="1800">
                <a:solidFill>
                  <a:srgbClr val="595959"/>
                </a:solidFill>
                <a:latin typeface="Oswald"/>
                <a:ea typeface="Oswald"/>
                <a:cs typeface="Oswald"/>
                <a:sym typeface="Oswald"/>
              </a:rPr>
              <a:t>- kubectl delete services/[name of the service]</a:t>
            </a:r>
            <a:endParaRPr sz="1800">
              <a:solidFill>
                <a:srgbClr val="595959"/>
              </a:solidFill>
              <a:latin typeface="Oswald"/>
              <a:ea typeface="Oswald"/>
              <a:cs typeface="Oswald"/>
              <a:sym typeface="Oswald"/>
            </a:endParaRPr>
          </a:p>
          <a:p>
            <a:pPr indent="0" lvl="0" marL="0" marR="0" rtl="0" algn="l">
              <a:lnSpc>
                <a:spcPct val="150000"/>
              </a:lnSpc>
              <a:spcBef>
                <a:spcPts val="0"/>
              </a:spcBef>
              <a:spcAft>
                <a:spcPts val="0"/>
              </a:spcAft>
              <a:buNone/>
            </a:pPr>
            <a:r>
              <a:rPr lang="en-US" sz="1800">
                <a:solidFill>
                  <a:srgbClr val="595959"/>
                </a:solidFill>
                <a:latin typeface="Oswald"/>
                <a:ea typeface="Oswald"/>
                <a:cs typeface="Oswald"/>
                <a:sym typeface="Oswald"/>
              </a:rPr>
              <a:t>- kubectl delete deployment/[name of the deployment]</a:t>
            </a:r>
            <a:endParaRPr sz="1800">
              <a:solidFill>
                <a:srgbClr val="595959"/>
              </a:solidFill>
              <a:latin typeface="Oswald"/>
              <a:ea typeface="Oswald"/>
              <a:cs typeface="Oswald"/>
              <a:sym typeface="Oswald"/>
            </a:endParaRPr>
          </a:p>
          <a:p>
            <a:pPr indent="0" lvl="0" marL="0" marR="0" rtl="0" algn="l">
              <a:lnSpc>
                <a:spcPct val="150000"/>
              </a:lnSpc>
              <a:spcBef>
                <a:spcPts val="0"/>
              </a:spcBef>
              <a:spcAft>
                <a:spcPts val="0"/>
              </a:spcAft>
              <a:buNone/>
            </a:pPr>
            <a:r>
              <a:t/>
            </a:r>
            <a:endParaRPr sz="1800">
              <a:solidFill>
                <a:srgbClr val="595959"/>
              </a:solidFill>
              <a:latin typeface="Oswald"/>
              <a:ea typeface="Oswald"/>
              <a:cs typeface="Oswald"/>
              <a:sym typeface="Oswald"/>
            </a:endParaRPr>
          </a:p>
        </p:txBody>
      </p:sp>
      <p:sp>
        <p:nvSpPr>
          <p:cNvPr id="80" name="Google Shape;80;p14"/>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HANDSON DEPLOY AND EXPOSE</a:t>
            </a:r>
            <a:endParaRPr/>
          </a:p>
        </p:txBody>
      </p:sp>
      <p:sp>
        <p:nvSpPr>
          <p:cNvPr id="81" name="Google Shape;81;p14"/>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1"/>
          <p:cNvSpPr txBox="1"/>
          <p:nvPr/>
        </p:nvSpPr>
        <p:spPr>
          <a:xfrm>
            <a:off x="178500" y="974975"/>
            <a:ext cx="8787000" cy="5441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rgbClr val="595959"/>
                </a:solidFill>
                <a:latin typeface="Oswald"/>
                <a:ea typeface="Oswald"/>
                <a:cs typeface="Oswald"/>
                <a:sym typeface="Oswald"/>
              </a:rPr>
              <a:t>In this Handson we will deploy an application with 1 pod but two containers,</a:t>
            </a:r>
            <a:br>
              <a:rPr lang="en-US" sz="1800">
                <a:solidFill>
                  <a:srgbClr val="595959"/>
                </a:solidFill>
                <a:latin typeface="Oswald"/>
                <a:ea typeface="Oswald"/>
                <a:cs typeface="Oswald"/>
                <a:sym typeface="Oswald"/>
              </a:rPr>
            </a:br>
            <a:r>
              <a:rPr lang="en-US" sz="1800">
                <a:solidFill>
                  <a:srgbClr val="595959"/>
                </a:solidFill>
                <a:latin typeface="Oswald"/>
                <a:ea typeface="Oswald"/>
                <a:cs typeface="Oswald"/>
                <a:sym typeface="Oswald"/>
              </a:rPr>
              <a:t>Both containers will share the same volume we create.</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br>
              <a:rPr lang="en-US" sz="1800">
                <a:solidFill>
                  <a:srgbClr val="595959"/>
                </a:solidFill>
                <a:latin typeface="Oswald"/>
                <a:ea typeface="Oswald"/>
                <a:cs typeface="Oswald"/>
                <a:sym typeface="Oswald"/>
              </a:rPr>
            </a:br>
            <a:r>
              <a:rPr b="1" lang="en-US" sz="1800">
                <a:solidFill>
                  <a:srgbClr val="595959"/>
                </a:solidFill>
                <a:latin typeface="Oswald"/>
                <a:ea typeface="Oswald"/>
                <a:cs typeface="Oswald"/>
                <a:sym typeface="Oswald"/>
              </a:rPr>
              <a:t>write a new spec with the following instructions</a:t>
            </a:r>
            <a:endParaRPr b="1" sz="1800">
              <a:solidFill>
                <a:srgbClr val="595959"/>
              </a:solidFill>
              <a:latin typeface="Oswald"/>
              <a:ea typeface="Oswald"/>
              <a:cs typeface="Oswald"/>
              <a:sym typeface="Oswald"/>
            </a:endParaRPr>
          </a:p>
          <a:p>
            <a:pPr indent="-342900" lvl="0" marL="457200" rtl="0" algn="l">
              <a:lnSpc>
                <a:spcPct val="150000"/>
              </a:lnSpc>
              <a:spcBef>
                <a:spcPts val="0"/>
              </a:spcBef>
              <a:spcAft>
                <a:spcPts val="0"/>
              </a:spcAft>
              <a:buClr>
                <a:srgbClr val="595959"/>
              </a:buClr>
              <a:buSzPts val="1800"/>
              <a:buFont typeface="Oswald"/>
              <a:buAutoNum type="arabicPeriod"/>
            </a:pPr>
            <a:r>
              <a:rPr lang="en-US" sz="1800">
                <a:solidFill>
                  <a:srgbClr val="595959"/>
                </a:solidFill>
                <a:latin typeface="Oswald"/>
                <a:ea typeface="Oswald"/>
                <a:cs typeface="Oswald"/>
                <a:sym typeface="Oswald"/>
              </a:rPr>
              <a:t>Create a pod with two containers</a:t>
            </a:r>
            <a:endParaRPr sz="1800">
              <a:solidFill>
                <a:srgbClr val="595959"/>
              </a:solidFill>
              <a:latin typeface="Oswald"/>
              <a:ea typeface="Oswald"/>
              <a:cs typeface="Oswald"/>
              <a:sym typeface="Oswald"/>
            </a:endParaRPr>
          </a:p>
          <a:p>
            <a:pPr indent="-342900" lvl="1" marL="914400" rtl="0" algn="l">
              <a:lnSpc>
                <a:spcPct val="150000"/>
              </a:lnSpc>
              <a:spcBef>
                <a:spcPts val="0"/>
              </a:spcBef>
              <a:spcAft>
                <a:spcPts val="0"/>
              </a:spcAft>
              <a:buClr>
                <a:srgbClr val="595959"/>
              </a:buClr>
              <a:buSzPts val="1800"/>
              <a:buFont typeface="Oswald"/>
              <a:buAutoNum type="alphaLcPeriod"/>
            </a:pPr>
            <a:r>
              <a:rPr lang="en-US" sz="1800">
                <a:solidFill>
                  <a:srgbClr val="595959"/>
                </a:solidFill>
                <a:latin typeface="Oswald"/>
                <a:ea typeface="Oswald"/>
                <a:cs typeface="Oswald"/>
                <a:sym typeface="Oswald"/>
              </a:rPr>
              <a:t>Container 1</a:t>
            </a:r>
            <a:endParaRPr sz="1800">
              <a:solidFill>
                <a:srgbClr val="595959"/>
              </a:solidFill>
              <a:latin typeface="Oswald"/>
              <a:ea typeface="Oswald"/>
              <a:cs typeface="Oswald"/>
              <a:sym typeface="Oswald"/>
            </a:endParaRPr>
          </a:p>
          <a:p>
            <a:pPr indent="-342900" lvl="2" marL="1371600" rtl="0" algn="l">
              <a:lnSpc>
                <a:spcPct val="150000"/>
              </a:lnSpc>
              <a:spcBef>
                <a:spcPts val="0"/>
              </a:spcBef>
              <a:spcAft>
                <a:spcPts val="0"/>
              </a:spcAft>
              <a:buClr>
                <a:srgbClr val="595959"/>
              </a:buClr>
              <a:buSzPts val="1800"/>
              <a:buFont typeface="Oswald"/>
              <a:buAutoNum type="romanLcPeriod"/>
            </a:pPr>
            <a:r>
              <a:rPr lang="en-US" sz="1800">
                <a:solidFill>
                  <a:srgbClr val="595959"/>
                </a:solidFill>
                <a:latin typeface="Oswald"/>
                <a:ea typeface="Oswald"/>
                <a:cs typeface="Oswald"/>
                <a:sym typeface="Oswald"/>
              </a:rPr>
              <a:t>name: app1 and image: supergiantkir/animals:bear</a:t>
            </a:r>
            <a:endParaRPr sz="1800">
              <a:solidFill>
                <a:srgbClr val="595959"/>
              </a:solidFill>
              <a:latin typeface="Oswald"/>
              <a:ea typeface="Oswald"/>
              <a:cs typeface="Oswald"/>
              <a:sym typeface="Oswald"/>
            </a:endParaRPr>
          </a:p>
          <a:p>
            <a:pPr indent="-342900" lvl="1" marL="914400" rtl="0" algn="l">
              <a:lnSpc>
                <a:spcPct val="150000"/>
              </a:lnSpc>
              <a:spcBef>
                <a:spcPts val="0"/>
              </a:spcBef>
              <a:spcAft>
                <a:spcPts val="0"/>
              </a:spcAft>
              <a:buClr>
                <a:srgbClr val="595959"/>
              </a:buClr>
              <a:buSzPts val="1800"/>
              <a:buFont typeface="Oswald"/>
              <a:buAutoNum type="alphaLcPeriod"/>
            </a:pPr>
            <a:r>
              <a:rPr lang="en-US" sz="1800">
                <a:solidFill>
                  <a:srgbClr val="595959"/>
                </a:solidFill>
                <a:latin typeface="Oswald"/>
                <a:ea typeface="Oswald"/>
                <a:cs typeface="Oswald"/>
                <a:sym typeface="Oswald"/>
              </a:rPr>
              <a:t>Container 2 </a:t>
            </a:r>
            <a:endParaRPr sz="1800">
              <a:solidFill>
                <a:srgbClr val="595959"/>
              </a:solidFill>
              <a:latin typeface="Oswald"/>
              <a:ea typeface="Oswald"/>
              <a:cs typeface="Oswald"/>
              <a:sym typeface="Oswald"/>
            </a:endParaRPr>
          </a:p>
          <a:p>
            <a:pPr indent="-342900" lvl="2" marL="1371600" rtl="0" algn="l">
              <a:lnSpc>
                <a:spcPct val="150000"/>
              </a:lnSpc>
              <a:spcBef>
                <a:spcPts val="0"/>
              </a:spcBef>
              <a:spcAft>
                <a:spcPts val="0"/>
              </a:spcAft>
              <a:buClr>
                <a:srgbClr val="595959"/>
              </a:buClr>
              <a:buSzPts val="1800"/>
              <a:buFont typeface="Oswald"/>
              <a:buAutoNum type="romanLcPeriod"/>
            </a:pPr>
            <a:r>
              <a:rPr lang="en-US" sz="1800">
                <a:solidFill>
                  <a:srgbClr val="595959"/>
                </a:solidFill>
                <a:latin typeface="Oswald"/>
                <a:ea typeface="Oswald"/>
                <a:cs typeface="Oswald"/>
                <a:sym typeface="Oswald"/>
              </a:rPr>
              <a:t>name: app2 and image: yanivomc/spring-music:latest</a:t>
            </a:r>
            <a:endParaRPr sz="1800">
              <a:solidFill>
                <a:srgbClr val="595959"/>
              </a:solidFill>
              <a:latin typeface="Oswald"/>
              <a:ea typeface="Oswald"/>
              <a:cs typeface="Oswald"/>
              <a:sym typeface="Oswald"/>
            </a:endParaRPr>
          </a:p>
          <a:p>
            <a:pPr indent="-342900" lvl="0" marL="457200" rtl="0" algn="l">
              <a:lnSpc>
                <a:spcPct val="150000"/>
              </a:lnSpc>
              <a:spcBef>
                <a:spcPts val="0"/>
              </a:spcBef>
              <a:spcAft>
                <a:spcPts val="0"/>
              </a:spcAft>
              <a:buClr>
                <a:srgbClr val="595959"/>
              </a:buClr>
              <a:buSzPts val="1800"/>
              <a:buFont typeface="Oswald"/>
              <a:buAutoNum type="arabicPeriod"/>
            </a:pPr>
            <a:r>
              <a:rPr lang="en-US" sz="1800">
                <a:solidFill>
                  <a:srgbClr val="595959"/>
                </a:solidFill>
                <a:latin typeface="Oswald"/>
                <a:ea typeface="Oswald"/>
                <a:cs typeface="Oswald"/>
                <a:sym typeface="Oswald"/>
              </a:rPr>
              <a:t>Add a volume </a:t>
            </a:r>
            <a:endParaRPr sz="1800">
              <a:solidFill>
                <a:srgbClr val="595959"/>
              </a:solidFill>
              <a:latin typeface="Oswald"/>
              <a:ea typeface="Oswald"/>
              <a:cs typeface="Oswald"/>
              <a:sym typeface="Oswald"/>
            </a:endParaRPr>
          </a:p>
          <a:p>
            <a:pPr indent="-342900" lvl="1" marL="914400" rtl="0" algn="l">
              <a:lnSpc>
                <a:spcPct val="150000"/>
              </a:lnSpc>
              <a:spcBef>
                <a:spcPts val="0"/>
              </a:spcBef>
              <a:spcAft>
                <a:spcPts val="0"/>
              </a:spcAft>
              <a:buClr>
                <a:srgbClr val="595959"/>
              </a:buClr>
              <a:buSzPts val="1800"/>
              <a:buFont typeface="Oswald"/>
              <a:buAutoNum type="alphaLcPeriod"/>
            </a:pPr>
            <a:r>
              <a:rPr lang="en-US" sz="1800">
                <a:solidFill>
                  <a:srgbClr val="595959"/>
                </a:solidFill>
                <a:latin typeface="Oswald"/>
                <a:ea typeface="Oswald"/>
                <a:cs typeface="Oswald"/>
                <a:sym typeface="Oswald"/>
              </a:rPr>
              <a:t>type: </a:t>
            </a:r>
            <a:r>
              <a:rPr b="1" lang="en-US" sz="1800">
                <a:solidFill>
                  <a:srgbClr val="595959"/>
                </a:solidFill>
                <a:highlight>
                  <a:srgbClr val="FF9900"/>
                </a:highlight>
                <a:latin typeface="Oswald"/>
                <a:ea typeface="Oswald"/>
                <a:cs typeface="Oswald"/>
                <a:sym typeface="Oswald"/>
              </a:rPr>
              <a:t>hostpath</a:t>
            </a:r>
            <a:r>
              <a:rPr lang="en-US" sz="1800">
                <a:solidFill>
                  <a:srgbClr val="595959"/>
                </a:solidFill>
                <a:latin typeface="Oswald"/>
                <a:ea typeface="Oswald"/>
                <a:cs typeface="Oswald"/>
                <a:sym typeface="Oswald"/>
              </a:rPr>
              <a:t> , name: </a:t>
            </a:r>
            <a:r>
              <a:rPr b="1" lang="en-US" sz="1800">
                <a:solidFill>
                  <a:srgbClr val="595959"/>
                </a:solidFill>
                <a:latin typeface="Oswald"/>
                <a:ea typeface="Oswald"/>
                <a:cs typeface="Oswald"/>
                <a:sym typeface="Oswald"/>
              </a:rPr>
              <a:t>app-storage</a:t>
            </a:r>
            <a:r>
              <a:rPr lang="en-US" sz="1800">
                <a:solidFill>
                  <a:srgbClr val="595959"/>
                </a:solidFill>
                <a:latin typeface="Oswald"/>
                <a:ea typeface="Oswald"/>
                <a:cs typeface="Oswald"/>
                <a:sym typeface="Oswald"/>
              </a:rPr>
              <a:t>, mount /tmp/files</a:t>
            </a:r>
            <a:endParaRPr sz="1800">
              <a:solidFill>
                <a:srgbClr val="595959"/>
              </a:solidFill>
              <a:latin typeface="Oswald"/>
              <a:ea typeface="Oswald"/>
              <a:cs typeface="Oswald"/>
              <a:sym typeface="Oswald"/>
            </a:endParaRPr>
          </a:p>
          <a:p>
            <a:pPr indent="-342900" lvl="0" marL="457200" rtl="0" algn="l">
              <a:lnSpc>
                <a:spcPct val="150000"/>
              </a:lnSpc>
              <a:spcBef>
                <a:spcPts val="0"/>
              </a:spcBef>
              <a:spcAft>
                <a:spcPts val="0"/>
              </a:spcAft>
              <a:buClr>
                <a:srgbClr val="595959"/>
              </a:buClr>
              <a:buSzPts val="1800"/>
              <a:buFont typeface="Oswald"/>
              <a:buAutoNum type="arabicPeriod"/>
            </a:pPr>
            <a:r>
              <a:rPr lang="en-US" sz="1800">
                <a:solidFill>
                  <a:srgbClr val="595959"/>
                </a:solidFill>
                <a:latin typeface="Oswald"/>
                <a:ea typeface="Oswald"/>
                <a:cs typeface="Oswald"/>
                <a:sym typeface="Oswald"/>
              </a:rPr>
              <a:t>mount </a:t>
            </a:r>
            <a:r>
              <a:rPr b="1" lang="en-US" sz="1800">
                <a:solidFill>
                  <a:srgbClr val="595959"/>
                </a:solidFill>
                <a:latin typeface="Oswald"/>
                <a:ea typeface="Oswald"/>
                <a:cs typeface="Oswald"/>
                <a:sym typeface="Oswald"/>
              </a:rPr>
              <a:t>app-storage</a:t>
            </a:r>
            <a:r>
              <a:rPr lang="en-US" sz="1800">
                <a:solidFill>
                  <a:srgbClr val="595959"/>
                </a:solidFill>
                <a:latin typeface="Oswald"/>
                <a:ea typeface="Oswald"/>
                <a:cs typeface="Oswald"/>
                <a:sym typeface="Oswald"/>
              </a:rPr>
              <a:t> to both containers under “/storage” folder inside our containers</a:t>
            </a:r>
            <a:endParaRPr sz="1800">
              <a:solidFill>
                <a:srgbClr val="595959"/>
              </a:solidFill>
              <a:latin typeface="Oswald"/>
              <a:ea typeface="Oswald"/>
              <a:cs typeface="Oswald"/>
              <a:sym typeface="Oswald"/>
            </a:endParaRPr>
          </a:p>
          <a:p>
            <a:pPr indent="-342900" lvl="0" marL="457200" rtl="0" algn="l">
              <a:lnSpc>
                <a:spcPct val="150000"/>
              </a:lnSpc>
              <a:spcBef>
                <a:spcPts val="0"/>
              </a:spcBef>
              <a:spcAft>
                <a:spcPts val="0"/>
              </a:spcAft>
              <a:buClr>
                <a:srgbClr val="595959"/>
              </a:buClr>
              <a:buSzPts val="1800"/>
              <a:buFont typeface="Oswald"/>
              <a:buAutoNum type="arabicPeriod"/>
            </a:pPr>
            <a:r>
              <a:rPr lang="en-US" sz="1800">
                <a:solidFill>
                  <a:srgbClr val="595959"/>
                </a:solidFill>
                <a:latin typeface="Oswald"/>
                <a:ea typeface="Oswald"/>
                <a:cs typeface="Oswald"/>
                <a:sym typeface="Oswald"/>
              </a:rPr>
              <a:t>Deploy our pod</a:t>
            </a:r>
            <a:endParaRPr sz="1800">
              <a:solidFill>
                <a:srgbClr val="595959"/>
              </a:solidFill>
              <a:latin typeface="Oswald"/>
              <a:ea typeface="Oswald"/>
              <a:cs typeface="Oswald"/>
              <a:sym typeface="Oswald"/>
            </a:endParaRPr>
          </a:p>
        </p:txBody>
      </p:sp>
      <p:sp>
        <p:nvSpPr>
          <p:cNvPr id="306" name="Google Shape;306;p41"/>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HANDSON POD SPEC AND VOLUMES</a:t>
            </a:r>
            <a:endParaRPr/>
          </a:p>
        </p:txBody>
      </p:sp>
      <p:sp>
        <p:nvSpPr>
          <p:cNvPr id="307" name="Google Shape;307;p41"/>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2"/>
          <p:cNvSpPr txBox="1"/>
          <p:nvPr/>
        </p:nvSpPr>
        <p:spPr>
          <a:xfrm>
            <a:off x="178500" y="974975"/>
            <a:ext cx="8787000" cy="39954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sz="1800">
                <a:solidFill>
                  <a:srgbClr val="595959"/>
                </a:solidFill>
                <a:latin typeface="Oswald"/>
                <a:ea typeface="Oswald"/>
                <a:cs typeface="Oswald"/>
                <a:sym typeface="Oswald"/>
              </a:rPr>
              <a:t>Once you’ve deployed your POD:</a:t>
            </a:r>
            <a:endParaRPr sz="1800">
              <a:solidFill>
                <a:srgbClr val="595959"/>
              </a:solidFill>
              <a:latin typeface="Oswald"/>
              <a:ea typeface="Oswald"/>
              <a:cs typeface="Oswald"/>
              <a:sym typeface="Oswald"/>
            </a:endParaRPr>
          </a:p>
          <a:p>
            <a:pPr indent="-342900" lvl="0" marL="457200" rtl="0" algn="l">
              <a:lnSpc>
                <a:spcPct val="150000"/>
              </a:lnSpc>
              <a:spcBef>
                <a:spcPts val="0"/>
              </a:spcBef>
              <a:spcAft>
                <a:spcPts val="0"/>
              </a:spcAft>
              <a:buClr>
                <a:srgbClr val="595959"/>
              </a:buClr>
              <a:buSzPts val="1800"/>
              <a:buFont typeface="Oswald"/>
              <a:buAutoNum type="arabicPeriod"/>
            </a:pPr>
            <a:r>
              <a:rPr lang="en-US" sz="1800">
                <a:solidFill>
                  <a:srgbClr val="595959"/>
                </a:solidFill>
                <a:latin typeface="Oswald"/>
                <a:ea typeface="Oswald"/>
                <a:cs typeface="Oswald"/>
                <a:sym typeface="Oswald"/>
              </a:rPr>
              <a:t>Open a shell in </a:t>
            </a:r>
            <a:r>
              <a:rPr b="1" lang="en-US" sz="1800">
                <a:solidFill>
                  <a:srgbClr val="595959"/>
                </a:solidFill>
                <a:latin typeface="Oswald"/>
                <a:ea typeface="Oswald"/>
                <a:cs typeface="Oswald"/>
                <a:sym typeface="Oswald"/>
              </a:rPr>
              <a:t>each of the containers</a:t>
            </a:r>
            <a:r>
              <a:rPr lang="en-US" sz="1800">
                <a:solidFill>
                  <a:srgbClr val="595959"/>
                </a:solidFill>
                <a:latin typeface="Oswald"/>
                <a:ea typeface="Oswald"/>
                <a:cs typeface="Oswald"/>
                <a:sym typeface="Oswald"/>
              </a:rPr>
              <a:t> of your newly created pods</a:t>
            </a:r>
            <a:endParaRPr sz="1800">
              <a:solidFill>
                <a:srgbClr val="595959"/>
              </a:solidFill>
              <a:latin typeface="Oswald"/>
              <a:ea typeface="Oswald"/>
              <a:cs typeface="Oswald"/>
              <a:sym typeface="Oswald"/>
            </a:endParaRPr>
          </a:p>
          <a:p>
            <a:pPr indent="-342900" lvl="1" marL="914400" rtl="0" algn="l">
              <a:lnSpc>
                <a:spcPct val="150000"/>
              </a:lnSpc>
              <a:spcBef>
                <a:spcPts val="0"/>
              </a:spcBef>
              <a:spcAft>
                <a:spcPts val="0"/>
              </a:spcAft>
              <a:buClr>
                <a:srgbClr val="595959"/>
              </a:buClr>
              <a:buSzPts val="1800"/>
              <a:buFont typeface="Oswald"/>
              <a:buAutoNum type="alphaLcPeriod"/>
            </a:pPr>
            <a:r>
              <a:rPr lang="en-US" sz="1800">
                <a:solidFill>
                  <a:srgbClr val="595959"/>
                </a:solidFill>
                <a:latin typeface="Oswald"/>
                <a:ea typeface="Oswald"/>
                <a:cs typeface="Oswald"/>
                <a:sym typeface="Oswald"/>
              </a:rPr>
              <a:t>use: kubectl exec -ti [name of your pod] -c [name of your container in the pod] [command]</a:t>
            </a:r>
            <a:endParaRPr sz="1800">
              <a:solidFill>
                <a:srgbClr val="595959"/>
              </a:solidFill>
              <a:latin typeface="Oswald"/>
              <a:ea typeface="Oswald"/>
              <a:cs typeface="Oswald"/>
              <a:sym typeface="Oswald"/>
            </a:endParaRPr>
          </a:p>
          <a:p>
            <a:pPr indent="-342900" lvl="2" marL="1371600" rtl="0" algn="l">
              <a:lnSpc>
                <a:spcPct val="150000"/>
              </a:lnSpc>
              <a:spcBef>
                <a:spcPts val="0"/>
              </a:spcBef>
              <a:spcAft>
                <a:spcPts val="0"/>
              </a:spcAft>
              <a:buClr>
                <a:srgbClr val="595959"/>
              </a:buClr>
              <a:buSzPts val="1800"/>
              <a:buFont typeface="Oswald"/>
              <a:buAutoNum type="romanLcPeriod"/>
            </a:pPr>
            <a:r>
              <a:rPr lang="en-US" sz="1800">
                <a:solidFill>
                  <a:srgbClr val="595959"/>
                </a:solidFill>
                <a:latin typeface="Oswald"/>
                <a:ea typeface="Oswald"/>
                <a:cs typeface="Oswald"/>
                <a:sym typeface="Oswald"/>
              </a:rPr>
              <a:t>question: why do we need the -c ? </a:t>
            </a:r>
            <a:endParaRPr sz="1800">
              <a:solidFill>
                <a:srgbClr val="595959"/>
              </a:solidFill>
              <a:latin typeface="Oswald"/>
              <a:ea typeface="Oswald"/>
              <a:cs typeface="Oswald"/>
              <a:sym typeface="Oswald"/>
            </a:endParaRPr>
          </a:p>
          <a:p>
            <a:pPr indent="-342900" lvl="0" marL="457200" rtl="0" algn="l">
              <a:lnSpc>
                <a:spcPct val="150000"/>
              </a:lnSpc>
              <a:spcBef>
                <a:spcPts val="0"/>
              </a:spcBef>
              <a:spcAft>
                <a:spcPts val="0"/>
              </a:spcAft>
              <a:buClr>
                <a:srgbClr val="595959"/>
              </a:buClr>
              <a:buSzPts val="1800"/>
              <a:buFont typeface="Oswald"/>
              <a:buAutoNum type="arabicPeriod"/>
            </a:pPr>
            <a:r>
              <a:rPr lang="en-US" sz="1800">
                <a:solidFill>
                  <a:srgbClr val="595959"/>
                </a:solidFill>
                <a:latin typeface="Oswald"/>
                <a:ea typeface="Oswald"/>
                <a:cs typeface="Oswald"/>
                <a:sym typeface="Oswald"/>
              </a:rPr>
              <a:t>Once you are inside of your containers  write a file in each of them under “/storage” and see that it’s now exists and shared between them.</a:t>
            </a:r>
            <a:endParaRPr sz="1800">
              <a:solidFill>
                <a:srgbClr val="595959"/>
              </a:solidFill>
              <a:latin typeface="Oswald"/>
              <a:ea typeface="Oswald"/>
              <a:cs typeface="Oswald"/>
              <a:sym typeface="Oswald"/>
            </a:endParaRPr>
          </a:p>
          <a:p>
            <a:pPr indent="-342900" lvl="0" marL="457200" rtl="0" algn="l">
              <a:lnSpc>
                <a:spcPct val="150000"/>
              </a:lnSpc>
              <a:spcBef>
                <a:spcPts val="0"/>
              </a:spcBef>
              <a:spcAft>
                <a:spcPts val="0"/>
              </a:spcAft>
              <a:buClr>
                <a:srgbClr val="595959"/>
              </a:buClr>
              <a:buSzPts val="1800"/>
              <a:buFont typeface="Oswald"/>
              <a:buAutoNum type="arabicPeriod"/>
            </a:pPr>
            <a:r>
              <a:rPr lang="en-US" sz="1800">
                <a:solidFill>
                  <a:srgbClr val="595959"/>
                </a:solidFill>
                <a:latin typeface="Oswald"/>
                <a:ea typeface="Oswald"/>
                <a:cs typeface="Oswald"/>
                <a:sym typeface="Oswald"/>
              </a:rPr>
              <a:t>Connect to you NODE (WORKER) using the same SSH command that you connected to the master BUT use the IP of the worker (HOW DO YOU GET IT? - TIP get nodes with -o wide)</a:t>
            </a:r>
            <a:endParaRPr sz="1800">
              <a:solidFill>
                <a:srgbClr val="595959"/>
              </a:solidFill>
              <a:latin typeface="Oswald"/>
              <a:ea typeface="Oswald"/>
              <a:cs typeface="Oswald"/>
              <a:sym typeface="Oswald"/>
            </a:endParaRPr>
          </a:p>
          <a:p>
            <a:pPr indent="-342900" lvl="1" marL="914400" rtl="0" algn="l">
              <a:lnSpc>
                <a:spcPct val="150000"/>
              </a:lnSpc>
              <a:spcBef>
                <a:spcPts val="0"/>
              </a:spcBef>
              <a:spcAft>
                <a:spcPts val="0"/>
              </a:spcAft>
              <a:buClr>
                <a:srgbClr val="595959"/>
              </a:buClr>
              <a:buSzPts val="1800"/>
              <a:buFont typeface="Oswald"/>
              <a:buAutoNum type="alphaLcPeriod"/>
            </a:pPr>
            <a:r>
              <a:rPr lang="en-US" sz="1800">
                <a:solidFill>
                  <a:srgbClr val="595959"/>
                </a:solidFill>
                <a:latin typeface="Oswald"/>
                <a:ea typeface="Oswald"/>
                <a:cs typeface="Oswald"/>
                <a:sym typeface="Oswald"/>
              </a:rPr>
              <a:t>Go to /tmp/files and see that the files exists in the WORKER NODE</a:t>
            </a:r>
            <a:endParaRPr sz="1800">
              <a:solidFill>
                <a:srgbClr val="595959"/>
              </a:solidFill>
              <a:latin typeface="Oswald"/>
              <a:ea typeface="Oswald"/>
              <a:cs typeface="Oswald"/>
              <a:sym typeface="Oswald"/>
            </a:endParaRPr>
          </a:p>
        </p:txBody>
      </p:sp>
      <p:sp>
        <p:nvSpPr>
          <p:cNvPr id="313" name="Google Shape;313;p42"/>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HANDSON POD SPEC AND VOLUMES</a:t>
            </a:r>
            <a:endParaRPr/>
          </a:p>
        </p:txBody>
      </p:sp>
      <p:sp>
        <p:nvSpPr>
          <p:cNvPr id="314" name="Google Shape;314;p42"/>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3"/>
          <p:cNvSpPr txBox="1"/>
          <p:nvPr>
            <p:ph idx="1" type="body"/>
          </p:nvPr>
        </p:nvSpPr>
        <p:spPr>
          <a:xfrm>
            <a:off x="1422000" y="3133338"/>
            <a:ext cx="6300000" cy="59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b="1" lang="en-US" sz="4200">
                <a:solidFill>
                  <a:srgbClr val="000000"/>
                </a:solidFill>
                <a:latin typeface="Oswald"/>
                <a:ea typeface="Oswald"/>
                <a:cs typeface="Oswald"/>
                <a:sym typeface="Oswald"/>
              </a:rPr>
              <a:t>- K8S </a:t>
            </a:r>
            <a:r>
              <a:rPr b="1" lang="en-US" sz="4200">
                <a:solidFill>
                  <a:srgbClr val="000000"/>
                </a:solidFill>
                <a:latin typeface="Oswald"/>
                <a:ea typeface="Oswald"/>
                <a:cs typeface="Oswald"/>
                <a:sym typeface="Oswald"/>
              </a:rPr>
              <a:t>LABELS</a:t>
            </a:r>
            <a:r>
              <a:rPr b="1" lang="en-US" sz="4200">
                <a:solidFill>
                  <a:srgbClr val="000000"/>
                </a:solidFill>
                <a:latin typeface="Oswald"/>
                <a:ea typeface="Oswald"/>
                <a:cs typeface="Oswald"/>
                <a:sym typeface="Oswald"/>
              </a:rPr>
              <a:t> -</a:t>
            </a:r>
            <a:endParaRPr sz="2200">
              <a:solidFill>
                <a:srgbClr val="000000"/>
              </a:solidFill>
              <a:latin typeface="Oswald Regular"/>
              <a:ea typeface="Oswald Regular"/>
              <a:cs typeface="Oswald Regular"/>
              <a:sym typeface="Oswald Regular"/>
            </a:endParaRPr>
          </a:p>
          <a:p>
            <a:pPr indent="0" lvl="0" marL="0" rtl="0" algn="l">
              <a:lnSpc>
                <a:spcPct val="90000"/>
              </a:lnSpc>
              <a:spcBef>
                <a:spcPts val="0"/>
              </a:spcBef>
              <a:spcAft>
                <a:spcPts val="0"/>
              </a:spcAft>
              <a:buClr>
                <a:srgbClr val="595959"/>
              </a:buClr>
              <a:buSzPts val="2400"/>
              <a:buNone/>
            </a:pPr>
            <a:r>
              <a:t/>
            </a:r>
            <a:endParaRPr>
              <a:solidFill>
                <a:srgbClr val="000000"/>
              </a:solidFill>
            </a:endParaRPr>
          </a:p>
        </p:txBody>
      </p:sp>
      <p:sp>
        <p:nvSpPr>
          <p:cNvPr id="320" name="Google Shape;320;p43"/>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4"/>
          <p:cNvSpPr/>
          <p:nvPr/>
        </p:nvSpPr>
        <p:spPr>
          <a:xfrm>
            <a:off x="196050" y="4417900"/>
            <a:ext cx="8787000" cy="5766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lt1"/>
                </a:solidFill>
                <a:latin typeface="Oswald"/>
                <a:ea typeface="Oswald"/>
                <a:cs typeface="Oswald"/>
                <a:sym typeface="Oswald"/>
              </a:rPr>
              <a:t>labels</a:t>
            </a:r>
            <a:r>
              <a:rPr lang="en-US">
                <a:solidFill>
                  <a:schemeClr val="lt1"/>
                </a:solidFill>
                <a:latin typeface="Oswald"/>
                <a:ea typeface="Oswald"/>
                <a:cs typeface="Oswald"/>
                <a:sym typeface="Oswald"/>
              </a:rPr>
              <a:t>:</a:t>
            </a:r>
            <a:endParaRPr>
              <a:solidFill>
                <a:schemeClr val="lt1"/>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    app: nginx</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p:txBody>
      </p:sp>
      <p:sp>
        <p:nvSpPr>
          <p:cNvPr id="326" name="Google Shape;326;p44"/>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LABELS</a:t>
            </a:r>
            <a:endParaRPr/>
          </a:p>
        </p:txBody>
      </p:sp>
      <p:sp>
        <p:nvSpPr>
          <p:cNvPr id="327" name="Google Shape;327;p44"/>
          <p:cNvSpPr txBox="1"/>
          <p:nvPr/>
        </p:nvSpPr>
        <p:spPr>
          <a:xfrm>
            <a:off x="178500" y="974975"/>
            <a:ext cx="8787000" cy="33783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sz="1800">
                <a:solidFill>
                  <a:srgbClr val="595959"/>
                </a:solidFill>
                <a:latin typeface="Oswald"/>
                <a:ea typeface="Oswald"/>
                <a:cs typeface="Oswald"/>
                <a:sym typeface="Oswald"/>
              </a:rPr>
              <a:t>By using labels we can organize Pods into groups. </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rPr lang="en-US" sz="1800">
                <a:solidFill>
                  <a:srgbClr val="595959"/>
                </a:solidFill>
                <a:latin typeface="Oswald"/>
                <a:ea typeface="Oswald"/>
                <a:cs typeface="Oswald"/>
                <a:sym typeface="Oswald"/>
              </a:rPr>
              <a:t>The system for achieving this in K8S called </a:t>
            </a:r>
            <a:r>
              <a:rPr b="1" lang="en-US" sz="1800">
                <a:solidFill>
                  <a:srgbClr val="595959"/>
                </a:solidFill>
                <a:latin typeface="Oswald"/>
                <a:ea typeface="Oswald"/>
                <a:cs typeface="Oswald"/>
                <a:sym typeface="Oswald"/>
              </a:rPr>
              <a:t>Labels</a:t>
            </a:r>
            <a:r>
              <a:rPr lang="en-US" sz="1800">
                <a:solidFill>
                  <a:srgbClr val="595959"/>
                </a:solidFill>
                <a:latin typeface="Oswald"/>
                <a:ea typeface="Oswald"/>
                <a:cs typeface="Oswald"/>
                <a:sym typeface="Oswald"/>
              </a:rPr>
              <a:t>. Labels are </a:t>
            </a:r>
            <a:r>
              <a:rPr b="1" lang="en-US" sz="1800">
                <a:solidFill>
                  <a:srgbClr val="595959"/>
                </a:solidFill>
                <a:latin typeface="Oswald"/>
                <a:ea typeface="Oswald"/>
                <a:cs typeface="Oswald"/>
                <a:sym typeface="Oswald"/>
              </a:rPr>
              <a:t>key-value</a:t>
            </a:r>
            <a:r>
              <a:rPr lang="en-US" sz="1800">
                <a:solidFill>
                  <a:srgbClr val="595959"/>
                </a:solidFill>
                <a:latin typeface="Oswald"/>
                <a:ea typeface="Oswald"/>
                <a:cs typeface="Oswald"/>
                <a:sym typeface="Oswald"/>
              </a:rPr>
              <a:t> pairs that are attached to each object in Kubernetes. </a:t>
            </a:r>
            <a:br>
              <a:rPr lang="en-US" sz="1800">
                <a:solidFill>
                  <a:srgbClr val="595959"/>
                </a:solidFill>
                <a:latin typeface="Oswald"/>
                <a:ea typeface="Oswald"/>
                <a:cs typeface="Oswald"/>
                <a:sym typeface="Oswald"/>
              </a:rPr>
            </a:br>
            <a:br>
              <a:rPr lang="en-US" sz="1800">
                <a:solidFill>
                  <a:srgbClr val="595959"/>
                </a:solidFill>
                <a:latin typeface="Oswald"/>
                <a:ea typeface="Oswald"/>
                <a:cs typeface="Oswald"/>
                <a:sym typeface="Oswald"/>
              </a:rPr>
            </a:br>
            <a:r>
              <a:rPr b="1" lang="en-US" sz="1800">
                <a:solidFill>
                  <a:srgbClr val="595959"/>
                </a:solidFill>
                <a:latin typeface="Oswald"/>
                <a:ea typeface="Oswald"/>
                <a:cs typeface="Oswald"/>
                <a:sym typeface="Oswald"/>
              </a:rPr>
              <a:t>Label selectors </a:t>
            </a:r>
            <a:r>
              <a:rPr lang="en-US" sz="1800">
                <a:solidFill>
                  <a:srgbClr val="595959"/>
                </a:solidFill>
                <a:latin typeface="Oswald"/>
                <a:ea typeface="Oswald"/>
                <a:cs typeface="Oswald"/>
                <a:sym typeface="Oswald"/>
              </a:rPr>
              <a:t>can be passed along with a RESTful list request to the apiserver to retrieve a list of objects which match that label selector.</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rPr lang="en-US" sz="1800">
                <a:solidFill>
                  <a:srgbClr val="595959"/>
                </a:solidFill>
                <a:latin typeface="Oswald"/>
                <a:ea typeface="Oswald"/>
                <a:cs typeface="Oswald"/>
                <a:sym typeface="Oswald"/>
              </a:rPr>
              <a:t>We define our Labels in a spec like so:</a:t>
            </a:r>
            <a:endParaRPr sz="1800">
              <a:solidFill>
                <a:srgbClr val="595959"/>
              </a:solidFill>
              <a:latin typeface="Oswald"/>
              <a:ea typeface="Oswald"/>
              <a:cs typeface="Oswald"/>
              <a:sym typeface="Oswald"/>
            </a:endParaRPr>
          </a:p>
          <a:p>
            <a:pPr indent="0" lvl="0" marL="457200" rtl="0" algn="l">
              <a:lnSpc>
                <a:spcPct val="150000"/>
              </a:lnSpc>
              <a:spcBef>
                <a:spcPts val="0"/>
              </a:spcBef>
              <a:spcAft>
                <a:spcPts val="0"/>
              </a:spcAft>
              <a:buNone/>
            </a:pPr>
            <a:r>
              <a:t/>
            </a:r>
            <a:endParaRPr sz="1800">
              <a:solidFill>
                <a:srgbClr val="595959"/>
              </a:solidFill>
              <a:latin typeface="Oswald"/>
              <a:ea typeface="Oswald"/>
              <a:cs typeface="Oswald"/>
              <a:sym typeface="Oswald"/>
            </a:endParaRPr>
          </a:p>
          <a:p>
            <a:pPr indent="0" lvl="0" marL="457200" rtl="0" algn="l">
              <a:lnSpc>
                <a:spcPct val="150000"/>
              </a:lnSpc>
              <a:spcBef>
                <a:spcPts val="0"/>
              </a:spcBef>
              <a:spcAft>
                <a:spcPts val="0"/>
              </a:spcAft>
              <a:buNone/>
            </a:pPr>
            <a:r>
              <a:t/>
            </a:r>
            <a:endParaRPr sz="1800">
              <a:solidFill>
                <a:srgbClr val="595959"/>
              </a:solidFill>
              <a:latin typeface="Oswald"/>
              <a:ea typeface="Oswald"/>
              <a:cs typeface="Oswald"/>
              <a:sym typeface="Oswald"/>
            </a:endParaRPr>
          </a:p>
        </p:txBody>
      </p:sp>
      <p:sp>
        <p:nvSpPr>
          <p:cNvPr id="328" name="Google Shape;328;p44"/>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5"/>
          <p:cNvSpPr/>
          <p:nvPr/>
        </p:nvSpPr>
        <p:spPr>
          <a:xfrm>
            <a:off x="196050" y="2132150"/>
            <a:ext cx="8787000" cy="30147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latin typeface="Oswald"/>
                <a:ea typeface="Oswald"/>
                <a:cs typeface="Oswald"/>
                <a:sym typeface="Oswald"/>
              </a:rPr>
              <a:t>apiVersion: v1</a:t>
            </a:r>
            <a:endParaRPr>
              <a:solidFill>
                <a:schemeClr val="lt1"/>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kind: Pod</a:t>
            </a:r>
            <a:endParaRPr>
              <a:solidFill>
                <a:schemeClr val="lt1"/>
              </a:solidFill>
              <a:latin typeface="Oswald"/>
              <a:ea typeface="Oswald"/>
              <a:cs typeface="Oswald"/>
              <a:sym typeface="Oswald"/>
            </a:endParaRPr>
          </a:p>
          <a:p>
            <a:pPr indent="0" lvl="0" marL="0" rtl="0" algn="l">
              <a:spcBef>
                <a:spcPts val="0"/>
              </a:spcBef>
              <a:spcAft>
                <a:spcPts val="0"/>
              </a:spcAft>
              <a:buNone/>
            </a:pPr>
            <a:r>
              <a:rPr b="1" lang="en-US">
                <a:solidFill>
                  <a:schemeClr val="lt1"/>
                </a:solidFill>
                <a:highlight>
                  <a:srgbClr val="4A86E8"/>
                </a:highlight>
                <a:latin typeface="Oswald"/>
                <a:ea typeface="Oswald"/>
                <a:cs typeface="Oswald"/>
                <a:sym typeface="Oswald"/>
              </a:rPr>
              <a:t>metadata</a:t>
            </a:r>
            <a:r>
              <a:rPr lang="en-US">
                <a:solidFill>
                  <a:schemeClr val="lt1"/>
                </a:solidFill>
                <a:latin typeface="Oswald"/>
                <a:ea typeface="Oswald"/>
                <a:cs typeface="Oswald"/>
                <a:sym typeface="Oswald"/>
              </a:rPr>
              <a:t>:</a:t>
            </a:r>
            <a:endParaRPr>
              <a:solidFill>
                <a:schemeClr val="lt1"/>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  name: nginx</a:t>
            </a:r>
            <a:endParaRPr>
              <a:solidFill>
                <a:schemeClr val="lt1"/>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  </a:t>
            </a:r>
            <a:r>
              <a:rPr b="1" lang="en-US">
                <a:solidFill>
                  <a:schemeClr val="lt1"/>
                </a:solidFill>
                <a:latin typeface="Oswald"/>
                <a:ea typeface="Oswald"/>
                <a:cs typeface="Oswald"/>
                <a:sym typeface="Oswald"/>
              </a:rPr>
              <a:t>labels:</a:t>
            </a:r>
            <a:endParaRPr b="1">
              <a:solidFill>
                <a:schemeClr val="lt1"/>
              </a:solidFill>
              <a:latin typeface="Oswald"/>
              <a:ea typeface="Oswald"/>
              <a:cs typeface="Oswald"/>
              <a:sym typeface="Oswald"/>
            </a:endParaRPr>
          </a:p>
          <a:p>
            <a:pPr indent="0" lvl="0" marL="0" rtl="0" algn="l">
              <a:spcBef>
                <a:spcPts val="0"/>
              </a:spcBef>
              <a:spcAft>
                <a:spcPts val="0"/>
              </a:spcAft>
              <a:buNone/>
            </a:pPr>
            <a:r>
              <a:rPr b="1" lang="en-US">
                <a:solidFill>
                  <a:schemeClr val="lt1"/>
                </a:solidFill>
                <a:latin typeface="Oswald"/>
                <a:ea typeface="Oswald"/>
                <a:cs typeface="Oswald"/>
                <a:sym typeface="Oswald"/>
              </a:rPr>
              <a:t>    app: nginx</a:t>
            </a:r>
            <a:endParaRPr b="1">
              <a:solidFill>
                <a:schemeClr val="lt1"/>
              </a:solidFill>
              <a:latin typeface="Oswald"/>
              <a:ea typeface="Oswald"/>
              <a:cs typeface="Oswald"/>
              <a:sym typeface="Oswald"/>
            </a:endParaRPr>
          </a:p>
          <a:p>
            <a:pPr indent="0" lvl="0" marL="0" rtl="0" algn="l">
              <a:spcBef>
                <a:spcPts val="0"/>
              </a:spcBef>
              <a:spcAft>
                <a:spcPts val="0"/>
              </a:spcAft>
              <a:buNone/>
            </a:pPr>
            <a:r>
              <a:rPr b="1" lang="en-US">
                <a:solidFill>
                  <a:schemeClr val="lt1"/>
                </a:solidFill>
                <a:latin typeface="Oswald"/>
                <a:ea typeface="Oswald"/>
                <a:cs typeface="Oswald"/>
                <a:sym typeface="Oswald"/>
              </a:rPr>
              <a:t>    version: "1"</a:t>
            </a:r>
            <a:endParaRPr b="1">
              <a:solidFill>
                <a:schemeClr val="lt1"/>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spec:</a:t>
            </a:r>
            <a:endParaRPr>
              <a:solidFill>
                <a:schemeClr val="lt1"/>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  containers:</a:t>
            </a:r>
            <a:endParaRPr>
              <a:solidFill>
                <a:schemeClr val="lt1"/>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  - name: nginx</a:t>
            </a:r>
            <a:endParaRPr>
              <a:solidFill>
                <a:schemeClr val="lt1"/>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    image: nginx</a:t>
            </a:r>
            <a:endParaRPr>
              <a:solidFill>
                <a:schemeClr val="lt1"/>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    ports:</a:t>
            </a:r>
            <a:endParaRPr>
              <a:solidFill>
                <a:schemeClr val="lt1"/>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    - containerPort: 80</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p:txBody>
      </p:sp>
      <p:sp>
        <p:nvSpPr>
          <p:cNvPr id="334" name="Google Shape;334;p45"/>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LABELS</a:t>
            </a:r>
            <a:endParaRPr/>
          </a:p>
        </p:txBody>
      </p:sp>
      <p:sp>
        <p:nvSpPr>
          <p:cNvPr id="335" name="Google Shape;335;p45"/>
          <p:cNvSpPr txBox="1"/>
          <p:nvPr/>
        </p:nvSpPr>
        <p:spPr>
          <a:xfrm>
            <a:off x="178500" y="974975"/>
            <a:ext cx="8787000" cy="4578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sz="1800">
                <a:solidFill>
                  <a:srgbClr val="595959"/>
                </a:solidFill>
                <a:latin typeface="Oswald"/>
                <a:ea typeface="Oswald"/>
                <a:cs typeface="Oswald"/>
                <a:sym typeface="Oswald"/>
              </a:rPr>
              <a:t>Here is our nginx-pod.yaml definition with Labels</a:t>
            </a:r>
            <a:endParaRPr sz="1800">
              <a:solidFill>
                <a:srgbClr val="595959"/>
              </a:solidFill>
              <a:latin typeface="Oswald"/>
              <a:ea typeface="Oswald"/>
              <a:cs typeface="Oswald"/>
              <a:sym typeface="Oswald"/>
            </a:endParaRPr>
          </a:p>
        </p:txBody>
      </p:sp>
      <p:sp>
        <p:nvSpPr>
          <p:cNvPr id="336" name="Google Shape;336;p45"/>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6"/>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LABELS</a:t>
            </a:r>
            <a:endParaRPr/>
          </a:p>
        </p:txBody>
      </p:sp>
      <p:sp>
        <p:nvSpPr>
          <p:cNvPr id="342" name="Google Shape;342;p46"/>
          <p:cNvSpPr txBox="1"/>
          <p:nvPr/>
        </p:nvSpPr>
        <p:spPr>
          <a:xfrm>
            <a:off x="178500" y="1889375"/>
            <a:ext cx="8787000" cy="27768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800">
                <a:solidFill>
                  <a:srgbClr val="595959"/>
                </a:solidFill>
                <a:latin typeface="Oswald"/>
                <a:ea typeface="Oswald"/>
                <a:cs typeface="Oswald"/>
                <a:sym typeface="Oswald"/>
              </a:rPr>
              <a:t>More motivations to use labels ?</a:t>
            </a:r>
            <a:endParaRPr b="1" sz="1800">
              <a:solidFill>
                <a:srgbClr val="595959"/>
              </a:solidFill>
              <a:latin typeface="Oswald"/>
              <a:ea typeface="Oswald"/>
              <a:cs typeface="Oswald"/>
              <a:sym typeface="Oswald"/>
            </a:endParaRPr>
          </a:p>
          <a:p>
            <a:pPr indent="-342900" lvl="0" marL="457200" rtl="0" algn="l">
              <a:lnSpc>
                <a:spcPct val="150000"/>
              </a:lnSpc>
              <a:spcBef>
                <a:spcPts val="0"/>
              </a:spcBef>
              <a:spcAft>
                <a:spcPts val="0"/>
              </a:spcAft>
              <a:buClr>
                <a:srgbClr val="595959"/>
              </a:buClr>
              <a:buSzPts val="1800"/>
              <a:buFont typeface="Oswald"/>
              <a:buChar char="-"/>
            </a:pPr>
            <a:r>
              <a:rPr lang="en-US" sz="1800">
                <a:solidFill>
                  <a:srgbClr val="595959"/>
                </a:solidFill>
                <a:latin typeface="Oswald"/>
                <a:ea typeface="Oswald"/>
                <a:cs typeface="Oswald"/>
                <a:sym typeface="Oswald"/>
              </a:rPr>
              <a:t>"release" : "stable", "release" : "canary"</a:t>
            </a:r>
            <a:endParaRPr sz="1800">
              <a:solidFill>
                <a:srgbClr val="595959"/>
              </a:solidFill>
              <a:latin typeface="Oswald"/>
              <a:ea typeface="Oswald"/>
              <a:cs typeface="Oswald"/>
              <a:sym typeface="Oswald"/>
            </a:endParaRPr>
          </a:p>
          <a:p>
            <a:pPr indent="-342900" lvl="0" marL="457200" rtl="0" algn="l">
              <a:lnSpc>
                <a:spcPct val="150000"/>
              </a:lnSpc>
              <a:spcBef>
                <a:spcPts val="0"/>
              </a:spcBef>
              <a:spcAft>
                <a:spcPts val="0"/>
              </a:spcAft>
              <a:buClr>
                <a:srgbClr val="595959"/>
              </a:buClr>
              <a:buSzPts val="1800"/>
              <a:buFont typeface="Oswald"/>
              <a:buChar char="-"/>
            </a:pPr>
            <a:r>
              <a:rPr lang="en-US" sz="1800">
                <a:solidFill>
                  <a:srgbClr val="595959"/>
                </a:solidFill>
                <a:latin typeface="Oswald"/>
                <a:ea typeface="Oswald"/>
                <a:cs typeface="Oswald"/>
                <a:sym typeface="Oswald"/>
              </a:rPr>
              <a:t>"environment" : "dev", "environment" : "qa", "environment" : "production"</a:t>
            </a:r>
            <a:endParaRPr sz="1800">
              <a:solidFill>
                <a:srgbClr val="595959"/>
              </a:solidFill>
              <a:latin typeface="Oswald"/>
              <a:ea typeface="Oswald"/>
              <a:cs typeface="Oswald"/>
              <a:sym typeface="Oswald"/>
            </a:endParaRPr>
          </a:p>
          <a:p>
            <a:pPr indent="-342900" lvl="0" marL="457200" rtl="0" algn="l">
              <a:lnSpc>
                <a:spcPct val="150000"/>
              </a:lnSpc>
              <a:spcBef>
                <a:spcPts val="0"/>
              </a:spcBef>
              <a:spcAft>
                <a:spcPts val="0"/>
              </a:spcAft>
              <a:buClr>
                <a:srgbClr val="595959"/>
              </a:buClr>
              <a:buSzPts val="1800"/>
              <a:buFont typeface="Oswald"/>
              <a:buChar char="-"/>
            </a:pPr>
            <a:r>
              <a:rPr lang="en-US" sz="1800">
                <a:solidFill>
                  <a:srgbClr val="595959"/>
                </a:solidFill>
                <a:latin typeface="Oswald"/>
                <a:ea typeface="Oswald"/>
                <a:cs typeface="Oswald"/>
                <a:sym typeface="Oswald"/>
              </a:rPr>
              <a:t>"tier" : "frontend", "tier" : "backend", "tier" : "cache"</a:t>
            </a:r>
            <a:endParaRPr sz="1800">
              <a:solidFill>
                <a:srgbClr val="595959"/>
              </a:solidFill>
              <a:latin typeface="Oswald"/>
              <a:ea typeface="Oswald"/>
              <a:cs typeface="Oswald"/>
              <a:sym typeface="Oswald"/>
            </a:endParaRPr>
          </a:p>
          <a:p>
            <a:pPr indent="-342900" lvl="0" marL="457200" rtl="0" algn="l">
              <a:lnSpc>
                <a:spcPct val="150000"/>
              </a:lnSpc>
              <a:spcBef>
                <a:spcPts val="0"/>
              </a:spcBef>
              <a:spcAft>
                <a:spcPts val="0"/>
              </a:spcAft>
              <a:buClr>
                <a:srgbClr val="595959"/>
              </a:buClr>
              <a:buSzPts val="1800"/>
              <a:buFont typeface="Oswald"/>
              <a:buChar char="-"/>
            </a:pPr>
            <a:r>
              <a:rPr lang="en-US" sz="1800">
                <a:solidFill>
                  <a:srgbClr val="595959"/>
                </a:solidFill>
                <a:latin typeface="Oswald"/>
                <a:ea typeface="Oswald"/>
                <a:cs typeface="Oswald"/>
                <a:sym typeface="Oswald"/>
              </a:rPr>
              <a:t>"partition" : "customerA", "partition" : "customerB"</a:t>
            </a:r>
            <a:endParaRPr sz="1800">
              <a:solidFill>
                <a:srgbClr val="595959"/>
              </a:solidFill>
              <a:latin typeface="Oswald"/>
              <a:ea typeface="Oswald"/>
              <a:cs typeface="Oswald"/>
              <a:sym typeface="Oswald"/>
            </a:endParaRPr>
          </a:p>
          <a:p>
            <a:pPr indent="-342900" lvl="0" marL="457200" rtl="0" algn="l">
              <a:lnSpc>
                <a:spcPct val="150000"/>
              </a:lnSpc>
              <a:spcBef>
                <a:spcPts val="0"/>
              </a:spcBef>
              <a:spcAft>
                <a:spcPts val="0"/>
              </a:spcAft>
              <a:buClr>
                <a:srgbClr val="595959"/>
              </a:buClr>
              <a:buSzPts val="1800"/>
              <a:buFont typeface="Oswald"/>
              <a:buChar char="-"/>
            </a:pPr>
            <a:r>
              <a:rPr lang="en-US" sz="1800">
                <a:solidFill>
                  <a:srgbClr val="595959"/>
                </a:solidFill>
                <a:latin typeface="Oswald"/>
                <a:ea typeface="Oswald"/>
                <a:cs typeface="Oswald"/>
                <a:sym typeface="Oswald"/>
              </a:rPr>
              <a:t>"track" : "daily", "track" : "weekly"</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t/>
            </a:r>
            <a:endParaRPr sz="1800">
              <a:solidFill>
                <a:srgbClr val="595959"/>
              </a:solidFill>
              <a:latin typeface="Oswald"/>
              <a:ea typeface="Oswald"/>
              <a:cs typeface="Oswald"/>
              <a:sym typeface="Oswald"/>
            </a:endParaRPr>
          </a:p>
        </p:txBody>
      </p:sp>
      <p:sp>
        <p:nvSpPr>
          <p:cNvPr id="343" name="Google Shape;343;p46"/>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7"/>
          <p:cNvSpPr/>
          <p:nvPr/>
        </p:nvSpPr>
        <p:spPr>
          <a:xfrm>
            <a:off x="130425" y="1831475"/>
            <a:ext cx="8787000" cy="29271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FF9900"/>
                </a:solidFill>
                <a:latin typeface="Oswald"/>
                <a:ea typeface="Oswald"/>
                <a:cs typeface="Oswald"/>
                <a:sym typeface="Oswald"/>
              </a:rPr>
              <a:t># </a:t>
            </a:r>
            <a:r>
              <a:rPr b="1" lang="en-US">
                <a:solidFill>
                  <a:srgbClr val="FF9900"/>
                </a:solidFill>
                <a:latin typeface="Oswald"/>
                <a:ea typeface="Oswald"/>
                <a:cs typeface="Oswald"/>
                <a:sym typeface="Oswald"/>
              </a:rPr>
              <a:t>Set your nodes with different labels as followed:</a:t>
            </a:r>
            <a:endParaRPr b="1">
              <a:solidFill>
                <a:srgbClr val="FF9900"/>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to label your nodes use the following command:</a:t>
            </a:r>
            <a:br>
              <a:rPr lang="en-US">
                <a:solidFill>
                  <a:schemeClr val="lt1"/>
                </a:solidFill>
                <a:latin typeface="Oswald"/>
                <a:ea typeface="Oswald"/>
                <a:cs typeface="Oswald"/>
                <a:sym typeface="Oswald"/>
              </a:rPr>
            </a:br>
            <a:r>
              <a:rPr lang="en-US">
                <a:solidFill>
                  <a:schemeClr val="lt1"/>
                </a:solidFill>
                <a:latin typeface="Oswald"/>
                <a:ea typeface="Oswald"/>
                <a:cs typeface="Oswald"/>
                <a:sym typeface="Oswald"/>
              </a:rPr>
              <a:t>kubectl label &lt;resource&gt;/&lt;name&gt;  KEY=VALUE</a:t>
            </a:r>
            <a:br>
              <a:rPr lang="en-US">
                <a:solidFill>
                  <a:schemeClr val="lt1"/>
                </a:solidFill>
                <a:latin typeface="Oswald"/>
                <a:ea typeface="Oswald"/>
                <a:cs typeface="Oswald"/>
                <a:sym typeface="Oswald"/>
              </a:rPr>
            </a:br>
            <a:br>
              <a:rPr lang="en-US">
                <a:solidFill>
                  <a:schemeClr val="lt1"/>
                </a:solidFill>
                <a:latin typeface="Oswald"/>
                <a:ea typeface="Oswald"/>
                <a:cs typeface="Oswald"/>
                <a:sym typeface="Oswald"/>
              </a:rPr>
            </a:br>
            <a:r>
              <a:rPr lang="en-US">
                <a:solidFill>
                  <a:schemeClr val="lt1"/>
                </a:solidFill>
                <a:latin typeface="Oswald"/>
                <a:ea typeface="Oswald"/>
                <a:cs typeface="Oswald"/>
                <a:sym typeface="Oswald"/>
              </a:rPr>
              <a:t>- </a:t>
            </a:r>
            <a:r>
              <a:rPr lang="en-US">
                <a:solidFill>
                  <a:schemeClr val="lt1"/>
                </a:solidFill>
                <a:latin typeface="Oswald"/>
                <a:ea typeface="Oswald"/>
                <a:cs typeface="Oswald"/>
                <a:sym typeface="Oswald"/>
              </a:rPr>
              <a:t>Node1 - env=prod , tier=fe, app=nginx</a:t>
            </a:r>
            <a:endParaRPr>
              <a:solidFill>
                <a:schemeClr val="lt1"/>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 Node2 - env=prod , tier=be, app=haproxy</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rPr b="1" lang="en-US">
                <a:solidFill>
                  <a:srgbClr val="FF9900"/>
                </a:solidFill>
                <a:latin typeface="Oswald"/>
                <a:ea typeface="Oswald"/>
                <a:cs typeface="Oswald"/>
                <a:sym typeface="Oswald"/>
              </a:rPr>
              <a:t># 2. Once you tagged it run</a:t>
            </a:r>
            <a:endParaRPr b="1">
              <a:solidFill>
                <a:srgbClr val="FF9900"/>
              </a:solidFill>
              <a:latin typeface="Oswald"/>
              <a:ea typeface="Oswald"/>
              <a:cs typeface="Oswald"/>
              <a:sym typeface="Oswald"/>
            </a:endParaRPr>
          </a:p>
          <a:p>
            <a:pPr indent="0" lvl="0" marL="0" rtl="0" algn="l">
              <a:spcBef>
                <a:spcPts val="0"/>
              </a:spcBef>
              <a:spcAft>
                <a:spcPts val="0"/>
              </a:spcAft>
              <a:buNone/>
            </a:pPr>
            <a:br>
              <a:rPr lang="en-US">
                <a:solidFill>
                  <a:schemeClr val="lt1"/>
                </a:solidFill>
                <a:latin typeface="Oswald"/>
                <a:ea typeface="Oswald"/>
                <a:cs typeface="Oswald"/>
                <a:sym typeface="Oswald"/>
              </a:rPr>
            </a:br>
            <a:r>
              <a:rPr lang="en-US">
                <a:solidFill>
                  <a:schemeClr val="lt1"/>
                </a:solidFill>
                <a:latin typeface="Oswald"/>
                <a:ea typeface="Oswald"/>
                <a:cs typeface="Oswald"/>
                <a:sym typeface="Oswald"/>
              </a:rPr>
              <a:t>kubectl get nodes -l env=prod,tier=fe</a:t>
            </a:r>
            <a:endParaRPr>
              <a:solidFill>
                <a:schemeClr val="lt1"/>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kubectl get nodes -l tier=fe</a:t>
            </a:r>
            <a:endParaRPr>
              <a:solidFill>
                <a:schemeClr val="lt1"/>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kubectl get nodes -l env=prod</a:t>
            </a:r>
            <a:endParaRPr>
              <a:solidFill>
                <a:schemeClr val="lt1"/>
              </a:solidFill>
              <a:latin typeface="Oswald"/>
              <a:ea typeface="Oswald"/>
              <a:cs typeface="Oswald"/>
              <a:sym typeface="Oswald"/>
            </a:endParaRPr>
          </a:p>
          <a:p>
            <a:pPr indent="0" lvl="0" marL="0" rtl="0" algn="l">
              <a:spcBef>
                <a:spcPts val="0"/>
              </a:spcBef>
              <a:spcAft>
                <a:spcPts val="0"/>
              </a:spcAft>
              <a:buNone/>
            </a:pPr>
            <a:r>
              <a:rPr lang="en-US">
                <a:solidFill>
                  <a:schemeClr val="lt1"/>
                </a:solidFill>
                <a:latin typeface="Oswald"/>
                <a:ea typeface="Oswald"/>
                <a:cs typeface="Oswald"/>
                <a:sym typeface="Oswald"/>
              </a:rPr>
              <a:t>kubectl get nodes -l app in (nginx, haproxy)’</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p:txBody>
      </p:sp>
      <p:sp>
        <p:nvSpPr>
          <p:cNvPr id="349" name="Google Shape;349;p47"/>
          <p:cNvSpPr txBox="1"/>
          <p:nvPr/>
        </p:nvSpPr>
        <p:spPr>
          <a:xfrm>
            <a:off x="58913" y="1244050"/>
            <a:ext cx="8787000" cy="3810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800">
                <a:solidFill>
                  <a:srgbClr val="595959"/>
                </a:solidFill>
                <a:latin typeface="Oswald"/>
                <a:ea typeface="Oswald"/>
                <a:cs typeface="Oswald"/>
                <a:sym typeface="Oswald"/>
              </a:rPr>
              <a:t>Label selector is the core grouping primitive in Kubernetes so let’s give it a try</a:t>
            </a:r>
            <a:endParaRPr sz="1800">
              <a:solidFill>
                <a:srgbClr val="595959"/>
              </a:solidFill>
              <a:latin typeface="Oswald"/>
              <a:ea typeface="Oswald"/>
              <a:cs typeface="Oswald"/>
              <a:sym typeface="Oswald"/>
            </a:endParaRPr>
          </a:p>
        </p:txBody>
      </p:sp>
      <p:sp>
        <p:nvSpPr>
          <p:cNvPr id="350" name="Google Shape;350;p47"/>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t>K8S Labels selector - Playing around</a:t>
            </a:r>
            <a:endParaRPr/>
          </a:p>
        </p:txBody>
      </p:sp>
      <p:sp>
        <p:nvSpPr>
          <p:cNvPr id="351" name="Google Shape;351;p47"/>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8"/>
          <p:cNvSpPr/>
          <p:nvPr/>
        </p:nvSpPr>
        <p:spPr>
          <a:xfrm>
            <a:off x="130425" y="2669675"/>
            <a:ext cx="8787000" cy="24504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FFF"/>
                </a:solidFill>
                <a:latin typeface="Oswald"/>
                <a:ea typeface="Oswald"/>
                <a:cs typeface="Oswald"/>
                <a:sym typeface="Oswald"/>
              </a:rPr>
              <a:t>apiVersion: v1</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kind: Pod</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metadata:</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name: cuda-test</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spec:</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containers:</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 name: cuda-test</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image: "yanivomc/spring-music:latest"</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nodeSelector:</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env: prod</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p:txBody>
      </p:sp>
      <p:sp>
        <p:nvSpPr>
          <p:cNvPr id="357" name="Google Shape;357;p48"/>
          <p:cNvSpPr txBox="1"/>
          <p:nvPr/>
        </p:nvSpPr>
        <p:spPr>
          <a:xfrm>
            <a:off x="58925" y="1244050"/>
            <a:ext cx="8787000" cy="13437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800">
                <a:solidFill>
                  <a:srgbClr val="595959"/>
                </a:solidFill>
                <a:latin typeface="Oswald"/>
                <a:ea typeface="Oswald"/>
                <a:cs typeface="Oswald"/>
                <a:sym typeface="Oswald"/>
              </a:rPr>
              <a:t>Using the label we set to our node we can create a pod that will run only there</a:t>
            </a:r>
            <a:br>
              <a:rPr b="1" lang="en-US" sz="1800">
                <a:solidFill>
                  <a:srgbClr val="595959"/>
                </a:solidFill>
                <a:latin typeface="Oswald"/>
                <a:ea typeface="Oswald"/>
                <a:cs typeface="Oswald"/>
                <a:sym typeface="Oswald"/>
              </a:rPr>
            </a:br>
            <a:r>
              <a:rPr lang="en-US" sz="1800">
                <a:solidFill>
                  <a:srgbClr val="595959"/>
                </a:solidFill>
                <a:latin typeface="Oswald"/>
                <a:ea typeface="Oswald"/>
                <a:cs typeface="Oswald"/>
                <a:sym typeface="Oswald"/>
              </a:rPr>
              <a:t>usage scenario for label requirement is for Pods to specify node selection criteria.</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rPr lang="en-US" sz="1800">
                <a:solidFill>
                  <a:srgbClr val="595959"/>
                </a:solidFill>
                <a:latin typeface="Oswald"/>
                <a:ea typeface="Oswald"/>
                <a:cs typeface="Oswald"/>
                <a:sym typeface="Oswald"/>
              </a:rPr>
              <a:t>For example, the sample Pod below selects nodes with the label “env=prod”.</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t/>
            </a:r>
            <a:endParaRPr b="1" sz="1800">
              <a:solidFill>
                <a:srgbClr val="595959"/>
              </a:solidFill>
              <a:latin typeface="Oswald"/>
              <a:ea typeface="Oswald"/>
              <a:cs typeface="Oswald"/>
              <a:sym typeface="Oswald"/>
            </a:endParaRPr>
          </a:p>
        </p:txBody>
      </p:sp>
      <p:sp>
        <p:nvSpPr>
          <p:cNvPr id="358" name="Google Shape;358;p48"/>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t>K8S Labels selector - playground</a:t>
            </a:r>
            <a:endParaRPr/>
          </a:p>
        </p:txBody>
      </p:sp>
      <p:sp>
        <p:nvSpPr>
          <p:cNvPr id="359" name="Google Shape;359;p48"/>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360" name="Google Shape;360;p48"/>
          <p:cNvSpPr txBox="1"/>
          <p:nvPr/>
        </p:nvSpPr>
        <p:spPr>
          <a:xfrm>
            <a:off x="25013" y="5278200"/>
            <a:ext cx="8787000" cy="5796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800">
                <a:solidFill>
                  <a:srgbClr val="595959"/>
                </a:solidFill>
                <a:latin typeface="Oswald"/>
                <a:ea typeface="Oswald"/>
                <a:cs typeface="Oswald"/>
                <a:sym typeface="Oswald"/>
              </a:rPr>
              <a:t>What will happen if we will try to use nodeSelector with a label that doesn't exists?</a:t>
            </a:r>
            <a:endParaRPr b="1" sz="1800">
              <a:solidFill>
                <a:srgbClr val="595959"/>
              </a:solidFill>
              <a:latin typeface="Oswald"/>
              <a:ea typeface="Oswald"/>
              <a:cs typeface="Oswald"/>
              <a:sym typeface="Oswald"/>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9"/>
          <p:cNvSpPr txBox="1"/>
          <p:nvPr>
            <p:ph type="title"/>
          </p:nvPr>
        </p:nvSpPr>
        <p:spPr>
          <a:xfrm>
            <a:off x="572250" y="2071600"/>
            <a:ext cx="7999500" cy="2714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4000"/>
              <a:t>- RESOURCE MANAGEMENT -</a:t>
            </a:r>
            <a:endParaRPr sz="2000">
              <a:latin typeface="Oswald Regular"/>
              <a:ea typeface="Oswald Regular"/>
              <a:cs typeface="Oswald Regular"/>
              <a:sym typeface="Oswald Regul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0"/>
          <p:cNvSpPr txBox="1"/>
          <p:nvPr>
            <p:ph idx="1" type="body"/>
          </p:nvPr>
        </p:nvSpPr>
        <p:spPr>
          <a:xfrm>
            <a:off x="157425" y="1121500"/>
            <a:ext cx="8615100" cy="42693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2000"/>
              <a:t>What it’s all about</a:t>
            </a:r>
            <a:br>
              <a:rPr lang="en-US" sz="2000">
                <a:latin typeface="Oswald Regular"/>
                <a:ea typeface="Oswald Regular"/>
                <a:cs typeface="Oswald Regular"/>
                <a:sym typeface="Oswald Regular"/>
              </a:rPr>
            </a:br>
            <a:r>
              <a:rPr lang="en-US" sz="2000">
                <a:latin typeface="Oswald Regular"/>
                <a:ea typeface="Oswald Regular"/>
                <a:cs typeface="Oswald Regular"/>
                <a:sym typeface="Oswald Regular"/>
              </a:rPr>
              <a:t>We can optionally specify how much CPU and memory (RAM) each Container needs. When Containers have resource requests specified, the scheduler can make better decisions about which nodes to place Pods on. And when Containers have their limits specified, contention for resources on a node can be handled in a specified manner.</a:t>
            </a:r>
            <a:br>
              <a:rPr lang="en-US" sz="2000">
                <a:latin typeface="Oswald Regular"/>
                <a:ea typeface="Oswald Regular"/>
                <a:cs typeface="Oswald Regular"/>
                <a:sym typeface="Oswald Regular"/>
              </a:rPr>
            </a:br>
            <a:br>
              <a:rPr lang="en-US" sz="2000">
                <a:latin typeface="Oswald Regular"/>
                <a:ea typeface="Oswald Regular"/>
                <a:cs typeface="Oswald Regular"/>
                <a:sym typeface="Oswald Regular"/>
              </a:rPr>
            </a:br>
            <a:r>
              <a:rPr lang="en-US" sz="2000">
                <a:latin typeface="Oswald Regular"/>
                <a:ea typeface="Oswald Regular"/>
                <a:cs typeface="Oswald Regular"/>
                <a:sym typeface="Oswald Regular"/>
              </a:rPr>
              <a:t>For each resource, containers can specify a </a:t>
            </a:r>
            <a:r>
              <a:rPr b="1" lang="en-US" sz="2000"/>
              <a:t>resource request</a:t>
            </a:r>
            <a:r>
              <a:rPr lang="en-US" sz="2000">
                <a:latin typeface="Oswald Regular"/>
                <a:ea typeface="Oswald Regular"/>
                <a:cs typeface="Oswald Regular"/>
                <a:sym typeface="Oswald Regular"/>
              </a:rPr>
              <a:t> and </a:t>
            </a:r>
            <a:r>
              <a:rPr b="1" lang="en-US" sz="2000"/>
              <a:t>limit</a:t>
            </a:r>
            <a:endParaRPr b="1" sz="2000"/>
          </a:p>
        </p:txBody>
      </p:sp>
      <p:sp>
        <p:nvSpPr>
          <p:cNvPr id="371" name="Google Shape;371;p50"/>
          <p:cNvSpPr txBox="1"/>
          <p:nvPr>
            <p:ph idx="1" type="body"/>
          </p:nvPr>
        </p:nvSpPr>
        <p:spPr>
          <a:xfrm>
            <a:off x="743875" y="87500"/>
            <a:ext cx="6764100" cy="680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a:t>RESOURCE MANAGEMENT - </a:t>
            </a:r>
            <a:endParaRPr sz="1400">
              <a:latin typeface="Ubuntu Light"/>
              <a:ea typeface="Ubuntu Light"/>
              <a:cs typeface="Ubuntu Light"/>
              <a:sym typeface="Ubuntu Light"/>
            </a:endParaRPr>
          </a:p>
        </p:txBody>
      </p:sp>
      <p:pic>
        <p:nvPicPr>
          <p:cNvPr descr="Image result for k8s logo transparent" id="372" name="Google Shape;372;p50"/>
          <p:cNvPicPr preferRelativeResize="0"/>
          <p:nvPr/>
        </p:nvPicPr>
        <p:blipFill>
          <a:blip r:embed="rId3">
            <a:alphaModFix/>
          </a:blip>
          <a:stretch>
            <a:fillRect/>
          </a:stretch>
        </p:blipFill>
        <p:spPr>
          <a:xfrm>
            <a:off x="220898" y="1490842"/>
            <a:ext cx="481400" cy="4675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idx="1" type="body"/>
          </p:nvPr>
        </p:nvSpPr>
        <p:spPr>
          <a:xfrm>
            <a:off x="609600" y="2684850"/>
            <a:ext cx="8186400" cy="1488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b="1" lang="en-US" sz="4200">
                <a:solidFill>
                  <a:srgbClr val="000000"/>
                </a:solidFill>
                <a:latin typeface="Oswald"/>
                <a:ea typeface="Oswald"/>
                <a:cs typeface="Oswald"/>
                <a:sym typeface="Oswald"/>
              </a:rPr>
              <a:t>- </a:t>
            </a:r>
            <a:r>
              <a:rPr b="1" lang="en-US" sz="4200">
                <a:solidFill>
                  <a:srgbClr val="000000"/>
                </a:solidFill>
                <a:latin typeface="Oswald"/>
                <a:ea typeface="Oswald"/>
                <a:cs typeface="Oswald"/>
                <a:sym typeface="Oswald"/>
              </a:rPr>
              <a:t>10 Antipatterns </a:t>
            </a:r>
            <a:r>
              <a:rPr b="1" lang="en-US" sz="4200">
                <a:solidFill>
                  <a:srgbClr val="000000"/>
                </a:solidFill>
                <a:latin typeface="Oswald"/>
                <a:ea typeface="Oswald"/>
                <a:cs typeface="Oswald"/>
                <a:sym typeface="Oswald"/>
              </a:rPr>
              <a:t>-</a:t>
            </a:r>
            <a:endParaRPr b="1" sz="4200">
              <a:solidFill>
                <a:srgbClr val="000000"/>
              </a:solidFill>
              <a:latin typeface="Oswald"/>
              <a:ea typeface="Oswald"/>
              <a:cs typeface="Oswald"/>
              <a:sym typeface="Oswald"/>
            </a:endParaRPr>
          </a:p>
          <a:p>
            <a:pPr indent="0" lvl="0" marL="0" rtl="0" algn="ctr">
              <a:lnSpc>
                <a:spcPct val="115000"/>
              </a:lnSpc>
              <a:spcBef>
                <a:spcPts val="0"/>
              </a:spcBef>
              <a:spcAft>
                <a:spcPts val="0"/>
              </a:spcAft>
              <a:buNone/>
            </a:pPr>
            <a:r>
              <a:rPr lang="en-US" sz="2200">
                <a:solidFill>
                  <a:srgbClr val="000000"/>
                </a:solidFill>
                <a:latin typeface="Oswald Regular"/>
                <a:ea typeface="Oswald Regular"/>
                <a:cs typeface="Oswald Regular"/>
                <a:sym typeface="Oswald Regular"/>
              </a:rPr>
              <a:t>for Kubernetes Deployments</a:t>
            </a:r>
            <a:endParaRPr sz="2200">
              <a:solidFill>
                <a:srgbClr val="000000"/>
              </a:solidFill>
              <a:latin typeface="Oswald Regular"/>
              <a:ea typeface="Oswald Regular"/>
              <a:cs typeface="Oswald Regular"/>
              <a:sym typeface="Oswald Regular"/>
            </a:endParaRPr>
          </a:p>
          <a:p>
            <a:pPr indent="0" lvl="0" marL="0" rtl="0" algn="l">
              <a:lnSpc>
                <a:spcPct val="90000"/>
              </a:lnSpc>
              <a:spcBef>
                <a:spcPts val="0"/>
              </a:spcBef>
              <a:spcAft>
                <a:spcPts val="0"/>
              </a:spcAft>
              <a:buClr>
                <a:srgbClr val="595959"/>
              </a:buClr>
              <a:buSzPts val="2400"/>
              <a:buNone/>
            </a:pPr>
            <a:r>
              <a:t/>
            </a:r>
            <a:endParaRPr>
              <a:solidFill>
                <a:srgbClr val="000000"/>
              </a:solidFill>
            </a:endParaRPr>
          </a:p>
        </p:txBody>
      </p:sp>
      <p:sp>
        <p:nvSpPr>
          <p:cNvPr id="87" name="Google Shape;87;p15"/>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1"/>
          <p:cNvSpPr txBox="1"/>
          <p:nvPr>
            <p:ph idx="1" type="body"/>
          </p:nvPr>
        </p:nvSpPr>
        <p:spPr>
          <a:xfrm>
            <a:off x="157425" y="1121500"/>
            <a:ext cx="8615100" cy="53271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2000"/>
              <a:t>Each Container of a Pod can specify one or more of the following:</a:t>
            </a:r>
            <a:endParaRPr b="1" sz="2000"/>
          </a:p>
          <a:p>
            <a:pPr indent="-355600" lvl="0" marL="457200" marR="0" rtl="0" algn="l">
              <a:lnSpc>
                <a:spcPct val="115000"/>
              </a:lnSpc>
              <a:spcBef>
                <a:spcPts val="0"/>
              </a:spcBef>
              <a:spcAft>
                <a:spcPts val="0"/>
              </a:spcAft>
              <a:buSzPts val="2000"/>
              <a:buFont typeface="Oswald Regular"/>
              <a:buChar char="-"/>
            </a:pPr>
            <a:r>
              <a:rPr lang="en-US" sz="2000">
                <a:latin typeface="Oswald Regular"/>
                <a:ea typeface="Oswald Regular"/>
                <a:cs typeface="Oswald Regular"/>
                <a:sym typeface="Oswald Regular"/>
              </a:rPr>
              <a:t>spec.containers[].resources.limits.cpu</a:t>
            </a:r>
            <a:endParaRPr sz="2000">
              <a:latin typeface="Oswald Regular"/>
              <a:ea typeface="Oswald Regular"/>
              <a:cs typeface="Oswald Regular"/>
              <a:sym typeface="Oswald Regular"/>
            </a:endParaRPr>
          </a:p>
          <a:p>
            <a:pPr indent="-355600" lvl="0" marL="457200" marR="0" rtl="0" algn="l">
              <a:lnSpc>
                <a:spcPct val="115000"/>
              </a:lnSpc>
              <a:spcBef>
                <a:spcPts val="0"/>
              </a:spcBef>
              <a:spcAft>
                <a:spcPts val="0"/>
              </a:spcAft>
              <a:buSzPts val="2000"/>
              <a:buFont typeface="Oswald Regular"/>
              <a:buChar char="-"/>
            </a:pPr>
            <a:r>
              <a:rPr lang="en-US" sz="2000">
                <a:latin typeface="Oswald Regular"/>
                <a:ea typeface="Oswald Regular"/>
                <a:cs typeface="Oswald Regular"/>
                <a:sym typeface="Oswald Regular"/>
              </a:rPr>
              <a:t>spec.containers[].resources.limits.memory</a:t>
            </a:r>
            <a:endParaRPr sz="2000">
              <a:latin typeface="Oswald Regular"/>
              <a:ea typeface="Oswald Regular"/>
              <a:cs typeface="Oswald Regular"/>
              <a:sym typeface="Oswald Regular"/>
            </a:endParaRPr>
          </a:p>
          <a:p>
            <a:pPr indent="-355600" lvl="0" marL="457200" marR="0" rtl="0" algn="l">
              <a:lnSpc>
                <a:spcPct val="115000"/>
              </a:lnSpc>
              <a:spcBef>
                <a:spcPts val="0"/>
              </a:spcBef>
              <a:spcAft>
                <a:spcPts val="0"/>
              </a:spcAft>
              <a:buSzPts val="2000"/>
              <a:buFont typeface="Oswald Regular"/>
              <a:buChar char="-"/>
            </a:pPr>
            <a:r>
              <a:rPr lang="en-US" sz="2000">
                <a:latin typeface="Oswald Regular"/>
                <a:ea typeface="Oswald Regular"/>
                <a:cs typeface="Oswald Regular"/>
                <a:sym typeface="Oswald Regular"/>
              </a:rPr>
              <a:t>spec.containers[].resources.limits.hugepages-&lt;size&gt;</a:t>
            </a:r>
            <a:endParaRPr sz="2000">
              <a:latin typeface="Oswald Regular"/>
              <a:ea typeface="Oswald Regular"/>
              <a:cs typeface="Oswald Regular"/>
              <a:sym typeface="Oswald Regular"/>
            </a:endParaRPr>
          </a:p>
          <a:p>
            <a:pPr indent="-355600" lvl="0" marL="457200" marR="0" rtl="0" algn="l">
              <a:lnSpc>
                <a:spcPct val="115000"/>
              </a:lnSpc>
              <a:spcBef>
                <a:spcPts val="0"/>
              </a:spcBef>
              <a:spcAft>
                <a:spcPts val="0"/>
              </a:spcAft>
              <a:buSzPts val="2000"/>
              <a:buFont typeface="Oswald Regular"/>
              <a:buChar char="-"/>
            </a:pPr>
            <a:r>
              <a:rPr lang="en-US" sz="2000">
                <a:latin typeface="Oswald Regular"/>
                <a:ea typeface="Oswald Regular"/>
                <a:cs typeface="Oswald Regular"/>
                <a:sym typeface="Oswald Regular"/>
              </a:rPr>
              <a:t>spec.containers[].resources.requests.cpu</a:t>
            </a:r>
            <a:endParaRPr sz="2000">
              <a:latin typeface="Oswald Regular"/>
              <a:ea typeface="Oswald Regular"/>
              <a:cs typeface="Oswald Regular"/>
              <a:sym typeface="Oswald Regular"/>
            </a:endParaRPr>
          </a:p>
          <a:p>
            <a:pPr indent="-355600" lvl="0" marL="457200" marR="0" rtl="0" algn="l">
              <a:lnSpc>
                <a:spcPct val="115000"/>
              </a:lnSpc>
              <a:spcBef>
                <a:spcPts val="0"/>
              </a:spcBef>
              <a:spcAft>
                <a:spcPts val="0"/>
              </a:spcAft>
              <a:buSzPts val="2000"/>
              <a:buFont typeface="Oswald Regular"/>
              <a:buChar char="-"/>
            </a:pPr>
            <a:r>
              <a:rPr lang="en-US" sz="2000">
                <a:latin typeface="Oswald Regular"/>
                <a:ea typeface="Oswald Regular"/>
                <a:cs typeface="Oswald Regular"/>
                <a:sym typeface="Oswald Regular"/>
              </a:rPr>
              <a:t>spec.containers[].resources.requests.memory</a:t>
            </a:r>
            <a:endParaRPr sz="2000">
              <a:latin typeface="Oswald Regular"/>
              <a:ea typeface="Oswald Regular"/>
              <a:cs typeface="Oswald Regular"/>
              <a:sym typeface="Oswald Regular"/>
            </a:endParaRPr>
          </a:p>
          <a:p>
            <a:pPr indent="-355600" lvl="0" marL="457200" marR="0" rtl="0" algn="l">
              <a:lnSpc>
                <a:spcPct val="115000"/>
              </a:lnSpc>
              <a:spcBef>
                <a:spcPts val="0"/>
              </a:spcBef>
              <a:spcAft>
                <a:spcPts val="0"/>
              </a:spcAft>
              <a:buSzPts val="2000"/>
              <a:buFont typeface="Oswald Regular"/>
              <a:buChar char="-"/>
            </a:pPr>
            <a:r>
              <a:rPr lang="en-US" sz="2000">
                <a:latin typeface="Oswald Regular"/>
                <a:ea typeface="Oswald Regular"/>
                <a:cs typeface="Oswald Regular"/>
                <a:sym typeface="Oswald Regular"/>
              </a:rPr>
              <a:t>spec.containers[].resources.requests.hugepages-&lt;size&gt;</a:t>
            </a:r>
            <a:br>
              <a:rPr lang="en-US" sz="2000">
                <a:latin typeface="Oswald Regular"/>
                <a:ea typeface="Oswald Regular"/>
                <a:cs typeface="Oswald Regular"/>
                <a:sym typeface="Oswald Regular"/>
              </a:rPr>
            </a:br>
            <a:br>
              <a:rPr lang="en-US" sz="2000">
                <a:latin typeface="Oswald Regular"/>
                <a:ea typeface="Oswald Regular"/>
                <a:cs typeface="Oswald Regular"/>
                <a:sym typeface="Oswald Regular"/>
              </a:rPr>
            </a:br>
            <a:r>
              <a:rPr b="1" lang="en-US" sz="1500"/>
              <a:t>CPU and memory are each a resource type</a:t>
            </a:r>
            <a:r>
              <a:rPr lang="en-US" sz="1500">
                <a:latin typeface="Oswald Regular"/>
                <a:ea typeface="Oswald Regular"/>
                <a:cs typeface="Oswald Regular"/>
                <a:sym typeface="Oswald Regular"/>
              </a:rPr>
              <a:t>. A resource type has a base unit. </a:t>
            </a:r>
            <a:r>
              <a:rPr b="1" lang="en-US" sz="1500"/>
              <a:t>CPU</a:t>
            </a:r>
            <a:r>
              <a:rPr lang="en-US" sz="1500">
                <a:latin typeface="Oswald Regular"/>
                <a:ea typeface="Oswald Regular"/>
                <a:cs typeface="Oswald Regular"/>
                <a:sym typeface="Oswald Regular"/>
              </a:rPr>
              <a:t> is specified in </a:t>
            </a:r>
            <a:r>
              <a:rPr b="1" lang="en-US" sz="1500"/>
              <a:t>units of cores</a:t>
            </a:r>
            <a:r>
              <a:rPr lang="en-US" sz="1500">
                <a:latin typeface="Oswald Regular"/>
                <a:ea typeface="Oswald Regular"/>
                <a:cs typeface="Oswald Regular"/>
                <a:sym typeface="Oswald Regular"/>
              </a:rPr>
              <a:t>, and </a:t>
            </a:r>
            <a:r>
              <a:rPr b="1" lang="en-US" sz="1500"/>
              <a:t>memory is specified in units of bytes</a:t>
            </a:r>
            <a:r>
              <a:rPr lang="en-US" sz="1500">
                <a:latin typeface="Oswald Regular"/>
                <a:ea typeface="Oswald Regular"/>
                <a:cs typeface="Oswald Regular"/>
                <a:sym typeface="Oswald Regular"/>
              </a:rPr>
              <a:t>. NODE on Kubernetes =&gt; v1.14, we can specify huge page resources. Huge pages are a Linux-specific feature where the node kernel allocates blocks of memory that are much larger than the default page size (For DB for example).</a:t>
            </a:r>
            <a:endParaRPr sz="1500">
              <a:latin typeface="Oswald Regular"/>
              <a:ea typeface="Oswald Regular"/>
              <a:cs typeface="Oswald Regular"/>
              <a:sym typeface="Oswald Regular"/>
            </a:endParaRPr>
          </a:p>
        </p:txBody>
      </p:sp>
      <p:sp>
        <p:nvSpPr>
          <p:cNvPr id="378" name="Google Shape;378;p51"/>
          <p:cNvSpPr txBox="1"/>
          <p:nvPr>
            <p:ph idx="1" type="body"/>
          </p:nvPr>
        </p:nvSpPr>
        <p:spPr>
          <a:xfrm>
            <a:off x="591475" y="239900"/>
            <a:ext cx="6764100" cy="680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a:t>RESOURCE MANAGEMENT - </a:t>
            </a:r>
            <a:endParaRPr sz="1400">
              <a:latin typeface="Ubuntu Light"/>
              <a:ea typeface="Ubuntu Light"/>
              <a:cs typeface="Ubuntu Light"/>
              <a:sym typeface="Ubuntu Light"/>
            </a:endParaRPr>
          </a:p>
        </p:txBody>
      </p:sp>
      <p:pic>
        <p:nvPicPr>
          <p:cNvPr descr="Image result for k8s logo transparent" id="379" name="Google Shape;379;p51"/>
          <p:cNvPicPr preferRelativeResize="0"/>
          <p:nvPr/>
        </p:nvPicPr>
        <p:blipFill>
          <a:blip r:embed="rId3">
            <a:alphaModFix/>
          </a:blip>
          <a:stretch>
            <a:fillRect/>
          </a:stretch>
        </p:blipFill>
        <p:spPr>
          <a:xfrm>
            <a:off x="110073" y="235567"/>
            <a:ext cx="481400" cy="4676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2"/>
          <p:cNvSpPr txBox="1"/>
          <p:nvPr>
            <p:ph idx="1" type="body"/>
          </p:nvPr>
        </p:nvSpPr>
        <p:spPr>
          <a:xfrm>
            <a:off x="157425" y="1121500"/>
            <a:ext cx="8615100" cy="53271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2000"/>
              <a:t>CPU</a:t>
            </a:r>
            <a:br>
              <a:rPr lang="en-US" sz="2000">
                <a:latin typeface="Oswald Regular"/>
                <a:ea typeface="Oswald Regular"/>
                <a:cs typeface="Oswald Regular"/>
                <a:sym typeface="Oswald Regular"/>
              </a:rPr>
            </a:br>
            <a:r>
              <a:rPr lang="en-US" sz="2000">
                <a:latin typeface="Oswald Regular"/>
                <a:ea typeface="Oswald Regular"/>
                <a:cs typeface="Oswald Regular"/>
                <a:sym typeface="Oswald Regular"/>
              </a:rPr>
              <a:t>Limits and requests for CPU resources are measured in cpu units.</a:t>
            </a:r>
            <a:br>
              <a:rPr lang="en-US" sz="2000">
                <a:latin typeface="Oswald Regular"/>
                <a:ea typeface="Oswald Regular"/>
                <a:cs typeface="Oswald Regular"/>
                <a:sym typeface="Oswald Regular"/>
              </a:rPr>
            </a:br>
            <a:r>
              <a:rPr lang="en-US" sz="2000">
                <a:latin typeface="Oswald Regular"/>
                <a:ea typeface="Oswald Regular"/>
                <a:cs typeface="Oswald Regular"/>
                <a:sym typeface="Oswald Regular"/>
              </a:rPr>
              <a:t>One cpu, in Kubernetes, is equivalent to:</a:t>
            </a:r>
            <a:endParaRPr sz="2000">
              <a:latin typeface="Oswald Regular"/>
              <a:ea typeface="Oswald Regular"/>
              <a:cs typeface="Oswald Regular"/>
              <a:sym typeface="Oswald Regular"/>
            </a:endParaRPr>
          </a:p>
          <a:p>
            <a:pPr indent="-355600" lvl="0" marL="457200" marR="0" rtl="0" algn="l">
              <a:lnSpc>
                <a:spcPct val="115000"/>
              </a:lnSpc>
              <a:spcBef>
                <a:spcPts val="0"/>
              </a:spcBef>
              <a:spcAft>
                <a:spcPts val="0"/>
              </a:spcAft>
              <a:buSzPts val="2000"/>
              <a:buFont typeface="Oswald Regular"/>
              <a:buChar char="-"/>
            </a:pPr>
            <a:r>
              <a:rPr lang="en-US" sz="2000">
                <a:latin typeface="Oswald Regular"/>
                <a:ea typeface="Oswald Regular"/>
                <a:cs typeface="Oswald Regular"/>
                <a:sym typeface="Oswald Regular"/>
              </a:rPr>
              <a:t>1 AWS vCPU</a:t>
            </a:r>
            <a:endParaRPr sz="2000">
              <a:latin typeface="Oswald Regular"/>
              <a:ea typeface="Oswald Regular"/>
              <a:cs typeface="Oswald Regular"/>
              <a:sym typeface="Oswald Regular"/>
            </a:endParaRPr>
          </a:p>
          <a:p>
            <a:pPr indent="-355600" lvl="0" marL="457200" marR="0" rtl="0" algn="l">
              <a:lnSpc>
                <a:spcPct val="115000"/>
              </a:lnSpc>
              <a:spcBef>
                <a:spcPts val="0"/>
              </a:spcBef>
              <a:spcAft>
                <a:spcPts val="0"/>
              </a:spcAft>
              <a:buSzPts val="2000"/>
              <a:buFont typeface="Oswald Regular"/>
              <a:buChar char="-"/>
            </a:pPr>
            <a:r>
              <a:rPr lang="en-US" sz="2000">
                <a:latin typeface="Oswald Regular"/>
                <a:ea typeface="Oswald Regular"/>
                <a:cs typeface="Oswald Regular"/>
                <a:sym typeface="Oswald Regular"/>
              </a:rPr>
              <a:t>1 GCP Core</a:t>
            </a:r>
            <a:endParaRPr sz="2000">
              <a:latin typeface="Oswald Regular"/>
              <a:ea typeface="Oswald Regular"/>
              <a:cs typeface="Oswald Regular"/>
              <a:sym typeface="Oswald Regular"/>
            </a:endParaRPr>
          </a:p>
          <a:p>
            <a:pPr indent="-355600" lvl="0" marL="457200" marR="0" rtl="0" algn="l">
              <a:lnSpc>
                <a:spcPct val="115000"/>
              </a:lnSpc>
              <a:spcBef>
                <a:spcPts val="0"/>
              </a:spcBef>
              <a:spcAft>
                <a:spcPts val="0"/>
              </a:spcAft>
              <a:buSzPts val="2000"/>
              <a:buFont typeface="Oswald Regular"/>
              <a:buChar char="-"/>
            </a:pPr>
            <a:r>
              <a:rPr lang="en-US" sz="2000">
                <a:latin typeface="Oswald Regular"/>
                <a:ea typeface="Oswald Regular"/>
                <a:cs typeface="Oswald Regular"/>
                <a:sym typeface="Oswald Regular"/>
              </a:rPr>
              <a:t>1 Azure vCore</a:t>
            </a:r>
            <a:endParaRPr sz="2000">
              <a:latin typeface="Oswald Regular"/>
              <a:ea typeface="Oswald Regular"/>
              <a:cs typeface="Oswald Regular"/>
              <a:sym typeface="Oswald Regular"/>
            </a:endParaRPr>
          </a:p>
          <a:p>
            <a:pPr indent="-355600" lvl="0" marL="457200" marR="0" rtl="0" algn="l">
              <a:lnSpc>
                <a:spcPct val="115000"/>
              </a:lnSpc>
              <a:spcBef>
                <a:spcPts val="0"/>
              </a:spcBef>
              <a:spcAft>
                <a:spcPts val="0"/>
              </a:spcAft>
              <a:buSzPts val="2000"/>
              <a:buFont typeface="Oswald Regular"/>
              <a:buChar char="-"/>
            </a:pPr>
            <a:r>
              <a:rPr lang="en-US" sz="2000">
                <a:latin typeface="Oswald Regular"/>
                <a:ea typeface="Oswald Regular"/>
                <a:cs typeface="Oswald Regular"/>
                <a:sym typeface="Oswald Regular"/>
              </a:rPr>
              <a:t>1 IBM vCPU</a:t>
            </a:r>
            <a:endParaRPr sz="2000">
              <a:latin typeface="Oswald Regular"/>
              <a:ea typeface="Oswald Regular"/>
              <a:cs typeface="Oswald Regular"/>
              <a:sym typeface="Oswald Regular"/>
            </a:endParaRPr>
          </a:p>
          <a:p>
            <a:pPr indent="-355600" lvl="0" marL="457200" marR="0" rtl="0" algn="l">
              <a:lnSpc>
                <a:spcPct val="115000"/>
              </a:lnSpc>
              <a:spcBef>
                <a:spcPts val="0"/>
              </a:spcBef>
              <a:spcAft>
                <a:spcPts val="0"/>
              </a:spcAft>
              <a:buSzPts val="2000"/>
              <a:buFont typeface="Oswald Regular"/>
              <a:buChar char="-"/>
            </a:pPr>
            <a:r>
              <a:rPr lang="en-US" sz="2000">
                <a:latin typeface="Oswald Regular"/>
                <a:ea typeface="Oswald Regular"/>
                <a:cs typeface="Oswald Regular"/>
                <a:sym typeface="Oswald Regular"/>
              </a:rPr>
              <a:t>1 Hyperthread on a bare-metal Intel processor with Hyperthreading enabled</a:t>
            </a:r>
            <a:endParaRPr sz="2000">
              <a:latin typeface="Oswald Regular"/>
              <a:ea typeface="Oswald Regular"/>
              <a:cs typeface="Oswald Regular"/>
              <a:sym typeface="Oswald Regular"/>
            </a:endParaRPr>
          </a:p>
          <a:p>
            <a:pPr indent="0" lvl="0" marL="0" marR="0" rtl="0" algn="l">
              <a:lnSpc>
                <a:spcPct val="115000"/>
              </a:lnSpc>
              <a:spcBef>
                <a:spcPts val="0"/>
              </a:spcBef>
              <a:spcAft>
                <a:spcPts val="0"/>
              </a:spcAft>
              <a:buNone/>
            </a:pPr>
            <a:r>
              <a:t/>
            </a:r>
            <a:endParaRPr sz="2000">
              <a:latin typeface="Oswald Regular"/>
              <a:ea typeface="Oswald Regular"/>
              <a:cs typeface="Oswald Regular"/>
              <a:sym typeface="Oswald Regular"/>
            </a:endParaRPr>
          </a:p>
          <a:p>
            <a:pPr indent="0" lvl="0" marL="0" marR="0" rtl="0" algn="l">
              <a:lnSpc>
                <a:spcPct val="115000"/>
              </a:lnSpc>
              <a:spcBef>
                <a:spcPts val="0"/>
              </a:spcBef>
              <a:spcAft>
                <a:spcPts val="0"/>
              </a:spcAft>
              <a:buNone/>
            </a:pPr>
            <a:r>
              <a:rPr lang="en-US" sz="2000">
                <a:latin typeface="Oswald Regular"/>
                <a:ea typeface="Oswald Regular"/>
                <a:cs typeface="Oswald Regular"/>
                <a:sym typeface="Oswald Regular"/>
              </a:rPr>
              <a:t>We request for a cpu by setting spec.containers[].resources.requests.cpu = 1000m which means “1k millicores”  </a:t>
            </a:r>
            <a:r>
              <a:rPr lang="en-US" sz="2000">
                <a:latin typeface="Oswald Regular"/>
                <a:ea typeface="Oswald Regular"/>
                <a:cs typeface="Oswald Regular"/>
                <a:sym typeface="Oswald Regular"/>
              </a:rPr>
              <a:t>single</a:t>
            </a:r>
            <a:r>
              <a:rPr lang="en-US" sz="2000">
                <a:latin typeface="Oswald Regular"/>
                <a:ea typeface="Oswald Regular"/>
                <a:cs typeface="Oswald Regular"/>
                <a:sym typeface="Oswald Regular"/>
              </a:rPr>
              <a:t> core (as seen above)</a:t>
            </a:r>
            <a:endParaRPr sz="2000">
              <a:latin typeface="Oswald Regular"/>
              <a:ea typeface="Oswald Regular"/>
              <a:cs typeface="Oswald Regular"/>
              <a:sym typeface="Oswald Regular"/>
            </a:endParaRPr>
          </a:p>
        </p:txBody>
      </p:sp>
      <p:sp>
        <p:nvSpPr>
          <p:cNvPr id="385" name="Google Shape;385;p52"/>
          <p:cNvSpPr txBox="1"/>
          <p:nvPr>
            <p:ph idx="1" type="body"/>
          </p:nvPr>
        </p:nvSpPr>
        <p:spPr>
          <a:xfrm>
            <a:off x="591475" y="239900"/>
            <a:ext cx="6764100" cy="680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a:t>RESOURCE MANAGEMENT - </a:t>
            </a:r>
            <a:endParaRPr sz="1400">
              <a:latin typeface="Ubuntu Light"/>
              <a:ea typeface="Ubuntu Light"/>
              <a:cs typeface="Ubuntu Light"/>
              <a:sym typeface="Ubuntu Light"/>
            </a:endParaRPr>
          </a:p>
        </p:txBody>
      </p:sp>
      <p:pic>
        <p:nvPicPr>
          <p:cNvPr descr="Image result for k8s logo transparent" id="386" name="Google Shape;386;p52"/>
          <p:cNvPicPr preferRelativeResize="0"/>
          <p:nvPr/>
        </p:nvPicPr>
        <p:blipFill>
          <a:blip r:embed="rId3">
            <a:alphaModFix/>
          </a:blip>
          <a:stretch>
            <a:fillRect/>
          </a:stretch>
        </p:blipFill>
        <p:spPr>
          <a:xfrm>
            <a:off x="110073" y="235567"/>
            <a:ext cx="481400" cy="467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3"/>
          <p:cNvSpPr txBox="1"/>
          <p:nvPr>
            <p:ph idx="1" type="body"/>
          </p:nvPr>
        </p:nvSpPr>
        <p:spPr>
          <a:xfrm>
            <a:off x="157425" y="1121500"/>
            <a:ext cx="8615100" cy="53271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2000"/>
              <a:t>RAM</a:t>
            </a:r>
            <a:br>
              <a:rPr lang="en-US" sz="2000">
                <a:latin typeface="Oswald Regular"/>
                <a:ea typeface="Oswald Regular"/>
                <a:cs typeface="Oswald Regular"/>
                <a:sym typeface="Oswald Regular"/>
              </a:rPr>
            </a:br>
            <a:r>
              <a:rPr lang="en-US" sz="2000">
                <a:latin typeface="Oswald Regular"/>
                <a:ea typeface="Oswald Regular"/>
                <a:cs typeface="Oswald Regular"/>
                <a:sym typeface="Oswald Regular"/>
              </a:rPr>
              <a:t>Limits and requests for memory are measured in bytes</a:t>
            </a:r>
            <a:br>
              <a:rPr lang="en-US" sz="2000">
                <a:latin typeface="Oswald Regular"/>
                <a:ea typeface="Oswald Regular"/>
                <a:cs typeface="Oswald Regular"/>
                <a:sym typeface="Oswald Regular"/>
              </a:rPr>
            </a:br>
            <a:r>
              <a:rPr lang="en-US" sz="2000">
                <a:latin typeface="Oswald Regular"/>
                <a:ea typeface="Oswald Regular"/>
                <a:cs typeface="Oswald Regular"/>
                <a:sym typeface="Oswald Regular"/>
              </a:rPr>
              <a:t>An example - 129M or 4096K.</a:t>
            </a:r>
            <a:endParaRPr sz="2000">
              <a:latin typeface="Oswald Regular"/>
              <a:ea typeface="Oswald Regular"/>
              <a:cs typeface="Oswald Regular"/>
              <a:sym typeface="Oswald Regular"/>
            </a:endParaRPr>
          </a:p>
        </p:txBody>
      </p:sp>
      <p:sp>
        <p:nvSpPr>
          <p:cNvPr id="392" name="Google Shape;392;p53"/>
          <p:cNvSpPr txBox="1"/>
          <p:nvPr>
            <p:ph idx="1" type="body"/>
          </p:nvPr>
        </p:nvSpPr>
        <p:spPr>
          <a:xfrm>
            <a:off x="591475" y="239900"/>
            <a:ext cx="6764100" cy="680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a:t>RESOURCE MANAGEMENT - </a:t>
            </a:r>
            <a:endParaRPr sz="1400">
              <a:latin typeface="Ubuntu Light"/>
              <a:ea typeface="Ubuntu Light"/>
              <a:cs typeface="Ubuntu Light"/>
              <a:sym typeface="Ubuntu Light"/>
            </a:endParaRPr>
          </a:p>
        </p:txBody>
      </p:sp>
      <p:pic>
        <p:nvPicPr>
          <p:cNvPr descr="Image result for k8s logo transparent" id="393" name="Google Shape;393;p53"/>
          <p:cNvPicPr preferRelativeResize="0"/>
          <p:nvPr/>
        </p:nvPicPr>
        <p:blipFill>
          <a:blip r:embed="rId3">
            <a:alphaModFix/>
          </a:blip>
          <a:stretch>
            <a:fillRect/>
          </a:stretch>
        </p:blipFill>
        <p:spPr>
          <a:xfrm>
            <a:off x="110073" y="235567"/>
            <a:ext cx="481400" cy="4676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4"/>
          <p:cNvSpPr/>
          <p:nvPr/>
        </p:nvSpPr>
        <p:spPr>
          <a:xfrm>
            <a:off x="540450" y="1692767"/>
            <a:ext cx="1953300" cy="4489200"/>
          </a:xfrm>
          <a:prstGeom prst="rect">
            <a:avLst/>
          </a:prstGeom>
          <a:solidFill>
            <a:srgbClr val="0000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FFF"/>
                </a:solidFill>
                <a:latin typeface="Oswald"/>
                <a:ea typeface="Oswald"/>
                <a:cs typeface="Oswald"/>
                <a:sym typeface="Oswald"/>
              </a:rPr>
              <a:t>apiVersion: v1</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kind: Pod</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metadata:</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name: frontend</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spec:</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containers:</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 name: db</a:t>
            </a:r>
            <a:endParaRPr>
              <a:solidFill>
                <a:srgbClr val="FFFFFF"/>
              </a:solidFill>
              <a:latin typeface="Oswald"/>
              <a:ea typeface="Oswald"/>
              <a:cs typeface="Oswald"/>
              <a:sym typeface="Oswald"/>
            </a:endParaRPr>
          </a:p>
          <a:p>
            <a:pPr indent="457200" lvl="0" marL="0" rtl="0" algn="l">
              <a:spcBef>
                <a:spcPts val="0"/>
              </a:spcBef>
              <a:spcAft>
                <a:spcPts val="0"/>
              </a:spcAft>
              <a:buNone/>
            </a:pPr>
            <a:r>
              <a:rPr lang="en-US">
                <a:solidFill>
                  <a:srgbClr val="FFFFFF"/>
                </a:solidFill>
                <a:latin typeface="Oswald"/>
                <a:ea typeface="Oswald"/>
                <a:cs typeface="Oswald"/>
                <a:sym typeface="Oswald"/>
              </a:rPr>
              <a:t>…..</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resources:</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a:t>
            </a:r>
            <a:r>
              <a:rPr lang="en-US">
                <a:solidFill>
                  <a:srgbClr val="FFFFFF"/>
                </a:solidFill>
                <a:latin typeface="Oswald"/>
                <a:ea typeface="Oswald"/>
                <a:cs typeface="Oswald"/>
                <a:sym typeface="Oswald"/>
              </a:rPr>
              <a:t>  requests:</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memory: "64Mi"</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cpu: "250m"</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limits:</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memory: "128Mi"</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cpu: "500m"</a:t>
            </a:r>
            <a:endParaRPr>
              <a:solidFill>
                <a:srgbClr val="FFFFFF"/>
              </a:solidFill>
              <a:latin typeface="Oswald"/>
              <a:ea typeface="Oswald"/>
              <a:cs typeface="Oswald"/>
              <a:sym typeface="Oswald"/>
            </a:endParaRPr>
          </a:p>
        </p:txBody>
      </p:sp>
      <p:sp>
        <p:nvSpPr>
          <p:cNvPr id="399" name="Google Shape;399;p54"/>
          <p:cNvSpPr txBox="1"/>
          <p:nvPr>
            <p:ph idx="1" type="body"/>
          </p:nvPr>
        </p:nvSpPr>
        <p:spPr>
          <a:xfrm>
            <a:off x="157425" y="1019900"/>
            <a:ext cx="3721800" cy="5121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2000"/>
              <a:t>POD Request  / Limit Example</a:t>
            </a:r>
            <a:endParaRPr sz="2000">
              <a:latin typeface="Oswald Regular"/>
              <a:ea typeface="Oswald Regular"/>
              <a:cs typeface="Oswald Regular"/>
              <a:sym typeface="Oswald Regular"/>
            </a:endParaRPr>
          </a:p>
        </p:txBody>
      </p:sp>
      <p:sp>
        <p:nvSpPr>
          <p:cNvPr id="400" name="Google Shape;400;p54"/>
          <p:cNvSpPr txBox="1"/>
          <p:nvPr>
            <p:ph idx="1" type="body"/>
          </p:nvPr>
        </p:nvSpPr>
        <p:spPr>
          <a:xfrm>
            <a:off x="591475" y="239900"/>
            <a:ext cx="6764100" cy="680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a:t>RESOURCE MANAGEMENT - </a:t>
            </a:r>
            <a:endParaRPr sz="1400">
              <a:latin typeface="Ubuntu Light"/>
              <a:ea typeface="Ubuntu Light"/>
              <a:cs typeface="Ubuntu Light"/>
              <a:sym typeface="Ubuntu Light"/>
            </a:endParaRPr>
          </a:p>
        </p:txBody>
      </p:sp>
      <p:pic>
        <p:nvPicPr>
          <p:cNvPr descr="Image result for k8s logo transparent" id="401" name="Google Shape;401;p54"/>
          <p:cNvPicPr preferRelativeResize="0"/>
          <p:nvPr/>
        </p:nvPicPr>
        <p:blipFill>
          <a:blip r:embed="rId3">
            <a:alphaModFix/>
          </a:blip>
          <a:stretch>
            <a:fillRect/>
          </a:stretch>
        </p:blipFill>
        <p:spPr>
          <a:xfrm>
            <a:off x="110073" y="235567"/>
            <a:ext cx="481400" cy="467600"/>
          </a:xfrm>
          <a:prstGeom prst="rect">
            <a:avLst/>
          </a:prstGeom>
          <a:noFill/>
          <a:ln>
            <a:noFill/>
          </a:ln>
        </p:spPr>
      </p:pic>
      <p:sp>
        <p:nvSpPr>
          <p:cNvPr id="402" name="Google Shape;402;p54"/>
          <p:cNvSpPr txBox="1"/>
          <p:nvPr>
            <p:ph idx="1" type="body"/>
          </p:nvPr>
        </p:nvSpPr>
        <p:spPr>
          <a:xfrm>
            <a:off x="2671400" y="2225667"/>
            <a:ext cx="6088500" cy="34335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1600"/>
              <a:t>Request:</a:t>
            </a:r>
            <a:endParaRPr b="1" sz="1600"/>
          </a:p>
          <a:p>
            <a:pPr indent="0" lvl="0" marL="0" marR="0" rtl="0" algn="l">
              <a:lnSpc>
                <a:spcPct val="115000"/>
              </a:lnSpc>
              <a:spcBef>
                <a:spcPts val="0"/>
              </a:spcBef>
              <a:spcAft>
                <a:spcPts val="0"/>
              </a:spcAft>
              <a:buNone/>
            </a:pPr>
            <a:r>
              <a:rPr lang="en-US" sz="1600">
                <a:latin typeface="Oswald Regular"/>
                <a:ea typeface="Oswald Regular"/>
                <a:cs typeface="Oswald Regular"/>
                <a:sym typeface="Oswald Regular"/>
              </a:rPr>
              <a:t>The pod on the left has one container in it that request from K8S Scheduler:</a:t>
            </a:r>
            <a:endParaRPr sz="1600">
              <a:latin typeface="Oswald Regular"/>
              <a:ea typeface="Oswald Regular"/>
              <a:cs typeface="Oswald Regular"/>
              <a:sym typeface="Oswald Regular"/>
            </a:endParaRPr>
          </a:p>
          <a:p>
            <a:pPr indent="0" lvl="0" marL="0" marR="0" rtl="0" algn="l">
              <a:lnSpc>
                <a:spcPct val="115000"/>
              </a:lnSpc>
              <a:spcBef>
                <a:spcPts val="0"/>
              </a:spcBef>
              <a:spcAft>
                <a:spcPts val="0"/>
              </a:spcAft>
              <a:buNone/>
            </a:pPr>
            <a:r>
              <a:rPr lang="en-US" sz="1600">
                <a:latin typeface="Oswald Regular"/>
                <a:ea typeface="Oswald Regular"/>
                <a:cs typeface="Oswald Regular"/>
                <a:sym typeface="Oswald Regular"/>
              </a:rPr>
              <a:t>for 64Mi RAM (Approx 67.1MB) and 250m (0.25 Millicores).</a:t>
            </a:r>
            <a:endParaRPr sz="1600">
              <a:latin typeface="Oswald Regular"/>
              <a:ea typeface="Oswald Regular"/>
              <a:cs typeface="Oswald Regular"/>
              <a:sym typeface="Oswald Regular"/>
            </a:endParaRPr>
          </a:p>
          <a:p>
            <a:pPr indent="0" lvl="0" marL="0" marR="0" rtl="0" algn="l">
              <a:lnSpc>
                <a:spcPct val="115000"/>
              </a:lnSpc>
              <a:spcBef>
                <a:spcPts val="0"/>
              </a:spcBef>
              <a:spcAft>
                <a:spcPts val="0"/>
              </a:spcAft>
              <a:buNone/>
            </a:pPr>
            <a:r>
              <a:rPr lang="en-US" sz="1300">
                <a:latin typeface="Oswald Regular"/>
                <a:ea typeface="Oswald Regular"/>
                <a:cs typeface="Oswald Regular"/>
                <a:sym typeface="Oswald Regular"/>
              </a:rPr>
              <a:t>** 250m I.E  250 / 1000 (Single core)  = 0.25 of a single Core</a:t>
            </a:r>
            <a:endParaRPr sz="1300">
              <a:latin typeface="Oswald Regular"/>
              <a:ea typeface="Oswald Regular"/>
              <a:cs typeface="Oswald Regular"/>
              <a:sym typeface="Oswald Regular"/>
            </a:endParaRPr>
          </a:p>
          <a:p>
            <a:pPr indent="0" lvl="0" marL="0" marR="0" rtl="0" algn="l">
              <a:lnSpc>
                <a:spcPct val="115000"/>
              </a:lnSpc>
              <a:spcBef>
                <a:spcPts val="0"/>
              </a:spcBef>
              <a:spcAft>
                <a:spcPts val="0"/>
              </a:spcAft>
              <a:buNone/>
            </a:pPr>
            <a:r>
              <a:rPr lang="en-US" sz="1300">
                <a:latin typeface="Oswald Regular"/>
                <a:ea typeface="Oswald Regular"/>
                <a:cs typeface="Oswald Regular"/>
                <a:sym typeface="Oswald Regular"/>
              </a:rPr>
              <a:t>**Mi = Me</a:t>
            </a:r>
            <a:r>
              <a:rPr lang="en-US" sz="1300">
                <a:latin typeface="Oswald Regular"/>
                <a:ea typeface="Oswald Regular"/>
                <a:cs typeface="Oswald Regular"/>
                <a:sym typeface="Oswald Regular"/>
              </a:rPr>
              <a:t>bi</a:t>
            </a:r>
            <a:r>
              <a:rPr lang="en-US" sz="1300">
                <a:latin typeface="Oswald Regular"/>
                <a:ea typeface="Oswald Regular"/>
                <a:cs typeface="Oswald Regular"/>
                <a:sym typeface="Oswald Regular"/>
              </a:rPr>
              <a:t>bytes -&gt; 1Mib = 1.048576 MB</a:t>
            </a:r>
            <a:endParaRPr sz="1300">
              <a:latin typeface="Oswald Regular"/>
              <a:ea typeface="Oswald Regular"/>
              <a:cs typeface="Oswald Regular"/>
              <a:sym typeface="Oswald Regular"/>
            </a:endParaRPr>
          </a:p>
          <a:p>
            <a:pPr indent="0" lvl="0" marL="0" marR="0" rtl="0" algn="l">
              <a:lnSpc>
                <a:spcPct val="115000"/>
              </a:lnSpc>
              <a:spcBef>
                <a:spcPts val="0"/>
              </a:spcBef>
              <a:spcAft>
                <a:spcPts val="0"/>
              </a:spcAft>
              <a:buNone/>
            </a:pPr>
            <a:r>
              <a:t/>
            </a:r>
            <a:endParaRPr sz="1300">
              <a:latin typeface="Oswald Regular"/>
              <a:ea typeface="Oswald Regular"/>
              <a:cs typeface="Oswald Regular"/>
              <a:sym typeface="Oswald Regular"/>
            </a:endParaRPr>
          </a:p>
          <a:p>
            <a:pPr indent="0" lvl="0" marL="0" rtl="0" algn="l">
              <a:lnSpc>
                <a:spcPct val="115000"/>
              </a:lnSpc>
              <a:spcBef>
                <a:spcPts val="0"/>
              </a:spcBef>
              <a:spcAft>
                <a:spcPts val="0"/>
              </a:spcAft>
              <a:buNone/>
            </a:pPr>
            <a:r>
              <a:rPr b="1" lang="en-US" sz="2000"/>
              <a:t>Limit</a:t>
            </a:r>
            <a:endParaRPr sz="1300">
              <a:latin typeface="Oswald Regular"/>
              <a:ea typeface="Oswald Regular"/>
              <a:cs typeface="Oswald Regular"/>
              <a:sym typeface="Oswald Regular"/>
            </a:endParaRPr>
          </a:p>
          <a:p>
            <a:pPr indent="0" lvl="0" marL="0" rtl="0" algn="l">
              <a:lnSpc>
                <a:spcPct val="115000"/>
              </a:lnSpc>
              <a:spcBef>
                <a:spcPts val="0"/>
              </a:spcBef>
              <a:spcAft>
                <a:spcPts val="0"/>
              </a:spcAft>
              <a:buNone/>
            </a:pPr>
            <a:r>
              <a:rPr lang="en-US" sz="1600">
                <a:latin typeface="Oswald Regular"/>
                <a:ea typeface="Oswald Regular"/>
                <a:cs typeface="Oswald Regular"/>
                <a:sym typeface="Oswald Regular"/>
              </a:rPr>
              <a:t>While the Request is the amount of RAM and CPU the POD request to have from the get go… ‘Limits’ makes sure the pod wont overcommit.</a:t>
            </a:r>
            <a:endParaRPr sz="2000">
              <a:latin typeface="Oswald Regular"/>
              <a:ea typeface="Oswald Regular"/>
              <a:cs typeface="Oswald Regular"/>
              <a:sym typeface="Oswald Regul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5"/>
          <p:cNvSpPr txBox="1"/>
          <p:nvPr>
            <p:ph idx="1" type="body"/>
          </p:nvPr>
        </p:nvSpPr>
        <p:spPr>
          <a:xfrm>
            <a:off x="157425" y="1121500"/>
            <a:ext cx="8615100" cy="50547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2000"/>
              <a:t>There are 3 Classes of QOS in K8s for running PODS</a:t>
            </a:r>
            <a:endParaRPr b="1" sz="2000"/>
          </a:p>
          <a:p>
            <a:pPr indent="0" lvl="0" marL="0" marR="0" rtl="0" algn="l">
              <a:lnSpc>
                <a:spcPct val="115000"/>
              </a:lnSpc>
              <a:spcBef>
                <a:spcPts val="0"/>
              </a:spcBef>
              <a:spcAft>
                <a:spcPts val="0"/>
              </a:spcAft>
              <a:buNone/>
            </a:pPr>
            <a:r>
              <a:rPr b="1" lang="en-US" sz="2000" u="sng">
                <a:solidFill>
                  <a:schemeClr val="hlink"/>
                </a:solidFill>
                <a:hlinkClick r:id="rId3"/>
              </a:rPr>
              <a:t>https://kubernetes.io/docs/tasks/configure-pod-container/quality-service-pod/</a:t>
            </a:r>
            <a:endParaRPr b="1" sz="2000"/>
          </a:p>
          <a:p>
            <a:pPr indent="0" lvl="0" marL="0" marR="0" rtl="0" algn="l">
              <a:lnSpc>
                <a:spcPct val="115000"/>
              </a:lnSpc>
              <a:spcBef>
                <a:spcPts val="0"/>
              </a:spcBef>
              <a:spcAft>
                <a:spcPts val="0"/>
              </a:spcAft>
              <a:buNone/>
            </a:pPr>
            <a:r>
              <a:t/>
            </a:r>
            <a:endParaRPr b="1" sz="2000"/>
          </a:p>
        </p:txBody>
      </p:sp>
      <p:sp>
        <p:nvSpPr>
          <p:cNvPr id="408" name="Google Shape;408;p55"/>
          <p:cNvSpPr txBox="1"/>
          <p:nvPr>
            <p:ph idx="1" type="body"/>
          </p:nvPr>
        </p:nvSpPr>
        <p:spPr>
          <a:xfrm>
            <a:off x="591475" y="239900"/>
            <a:ext cx="6764100" cy="680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a:t>RESOURCE MANAGEMENT - </a:t>
            </a:r>
            <a:endParaRPr sz="1400">
              <a:latin typeface="Ubuntu Light"/>
              <a:ea typeface="Ubuntu Light"/>
              <a:cs typeface="Ubuntu Light"/>
              <a:sym typeface="Ubuntu Light"/>
            </a:endParaRPr>
          </a:p>
        </p:txBody>
      </p:sp>
      <p:pic>
        <p:nvPicPr>
          <p:cNvPr descr="Image result for k8s logo transparent" id="409" name="Google Shape;409;p55"/>
          <p:cNvPicPr preferRelativeResize="0"/>
          <p:nvPr/>
        </p:nvPicPr>
        <p:blipFill>
          <a:blip r:embed="rId4">
            <a:alphaModFix/>
          </a:blip>
          <a:stretch>
            <a:fillRect/>
          </a:stretch>
        </p:blipFill>
        <p:spPr>
          <a:xfrm>
            <a:off x="110073" y="235567"/>
            <a:ext cx="481400" cy="467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6"/>
          <p:cNvSpPr txBox="1"/>
          <p:nvPr>
            <p:ph idx="1" type="body"/>
          </p:nvPr>
        </p:nvSpPr>
        <p:spPr>
          <a:xfrm>
            <a:off x="157425" y="1121500"/>
            <a:ext cx="8615100" cy="50547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2000"/>
              <a:t>NOTES - CPU</a:t>
            </a:r>
            <a:endParaRPr b="1" sz="2000"/>
          </a:p>
          <a:p>
            <a:pPr indent="0" lvl="0" marL="0" marR="0" rtl="0" algn="l">
              <a:lnSpc>
                <a:spcPct val="115000"/>
              </a:lnSpc>
              <a:spcBef>
                <a:spcPts val="0"/>
              </a:spcBef>
              <a:spcAft>
                <a:spcPts val="0"/>
              </a:spcAft>
              <a:buNone/>
            </a:pPr>
            <a:r>
              <a:rPr lang="en-US" sz="2000">
                <a:latin typeface="Oswald Regular"/>
                <a:ea typeface="Oswald Regular"/>
                <a:cs typeface="Oswald Regular"/>
                <a:sym typeface="Oswald Regular"/>
              </a:rPr>
              <a:t>Pods will not be killed if CPU guarantees cannot be met (for example if system tasks or daemons take up lots of CPU), they will be temporarily throttled. </a:t>
            </a:r>
            <a:endParaRPr b="1" sz="2000"/>
          </a:p>
        </p:txBody>
      </p:sp>
      <p:sp>
        <p:nvSpPr>
          <p:cNvPr id="415" name="Google Shape;415;p56"/>
          <p:cNvSpPr txBox="1"/>
          <p:nvPr>
            <p:ph idx="1" type="body"/>
          </p:nvPr>
        </p:nvSpPr>
        <p:spPr>
          <a:xfrm>
            <a:off x="591475" y="239900"/>
            <a:ext cx="6764100" cy="680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a:t>RESOURCE MANAGEMENT - </a:t>
            </a:r>
            <a:endParaRPr sz="1400">
              <a:latin typeface="Ubuntu Light"/>
              <a:ea typeface="Ubuntu Light"/>
              <a:cs typeface="Ubuntu Light"/>
              <a:sym typeface="Ubuntu Light"/>
            </a:endParaRPr>
          </a:p>
        </p:txBody>
      </p:sp>
      <p:pic>
        <p:nvPicPr>
          <p:cNvPr descr="Image result for k8s logo transparent" id="416" name="Google Shape;416;p56"/>
          <p:cNvPicPr preferRelativeResize="0"/>
          <p:nvPr/>
        </p:nvPicPr>
        <p:blipFill>
          <a:blip r:embed="rId3">
            <a:alphaModFix/>
          </a:blip>
          <a:stretch>
            <a:fillRect/>
          </a:stretch>
        </p:blipFill>
        <p:spPr>
          <a:xfrm>
            <a:off x="110073" y="235567"/>
            <a:ext cx="481400" cy="4676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7"/>
          <p:cNvSpPr txBox="1"/>
          <p:nvPr>
            <p:ph idx="1" type="body"/>
          </p:nvPr>
        </p:nvSpPr>
        <p:spPr>
          <a:xfrm>
            <a:off x="1422000" y="3133338"/>
            <a:ext cx="6300000" cy="59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b="1" lang="en-US" sz="4200">
                <a:solidFill>
                  <a:srgbClr val="000000"/>
                </a:solidFill>
                <a:latin typeface="Oswald"/>
                <a:ea typeface="Oswald"/>
                <a:cs typeface="Oswald"/>
                <a:sym typeface="Oswald"/>
              </a:rPr>
              <a:t>- K8S REPLICASETS -</a:t>
            </a:r>
            <a:endParaRPr sz="2200">
              <a:solidFill>
                <a:srgbClr val="000000"/>
              </a:solidFill>
              <a:latin typeface="Oswald Regular"/>
              <a:ea typeface="Oswald Regular"/>
              <a:cs typeface="Oswald Regular"/>
              <a:sym typeface="Oswald Regular"/>
            </a:endParaRPr>
          </a:p>
          <a:p>
            <a:pPr indent="0" lvl="0" marL="0" rtl="0" algn="l">
              <a:lnSpc>
                <a:spcPct val="90000"/>
              </a:lnSpc>
              <a:spcBef>
                <a:spcPts val="0"/>
              </a:spcBef>
              <a:spcAft>
                <a:spcPts val="0"/>
              </a:spcAft>
              <a:buClr>
                <a:srgbClr val="595959"/>
              </a:buClr>
              <a:buSzPts val="2400"/>
              <a:buNone/>
            </a:pPr>
            <a:r>
              <a:t/>
            </a:r>
            <a:endParaRPr>
              <a:solidFill>
                <a:srgbClr val="000000"/>
              </a:solidFill>
            </a:endParaRPr>
          </a:p>
        </p:txBody>
      </p:sp>
      <p:sp>
        <p:nvSpPr>
          <p:cNvPr id="422" name="Google Shape;422;p57"/>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8"/>
          <p:cNvSpPr txBox="1"/>
          <p:nvPr/>
        </p:nvSpPr>
        <p:spPr>
          <a:xfrm>
            <a:off x="178500" y="1279775"/>
            <a:ext cx="8787000" cy="26127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800">
                <a:solidFill>
                  <a:srgbClr val="595959"/>
                </a:solidFill>
                <a:latin typeface="Oswald"/>
                <a:ea typeface="Oswald"/>
                <a:cs typeface="Oswald"/>
                <a:sym typeface="Oswald"/>
              </a:rPr>
              <a:t>A ReplicaSet’s purpose is to maintain a stable set of Pods running at any given time.</a:t>
            </a:r>
            <a:br>
              <a:rPr lang="en-US" sz="1800">
                <a:solidFill>
                  <a:srgbClr val="595959"/>
                </a:solidFill>
                <a:latin typeface="Oswald"/>
                <a:ea typeface="Oswald"/>
                <a:cs typeface="Oswald"/>
                <a:sym typeface="Oswald"/>
              </a:rPr>
            </a:br>
            <a:r>
              <a:rPr lang="en-US" sz="1800">
                <a:solidFill>
                  <a:srgbClr val="595959"/>
                </a:solidFill>
                <a:latin typeface="Oswald"/>
                <a:ea typeface="Oswald"/>
                <a:cs typeface="Oswald"/>
                <a:sym typeface="Oswald"/>
              </a:rPr>
              <a:t>As such, it is often used to guarantee the availability of a specified number of identical Pods.</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rPr lang="en-US" sz="1800">
                <a:solidFill>
                  <a:srgbClr val="595959"/>
                </a:solidFill>
                <a:latin typeface="Oswald"/>
                <a:ea typeface="Oswald"/>
                <a:cs typeface="Oswald"/>
                <a:sym typeface="Oswald"/>
              </a:rPr>
              <a:t>Meaning that once we set the number of Pods replicas we wish to start, K8S will be working on changing </a:t>
            </a:r>
            <a:r>
              <a:rPr lang="en-US" sz="1800">
                <a:solidFill>
                  <a:srgbClr val="595959"/>
                </a:solidFill>
                <a:latin typeface="Oswald"/>
                <a:ea typeface="Oswald"/>
                <a:cs typeface="Oswald"/>
                <a:sym typeface="Oswald"/>
              </a:rPr>
              <a:t>its</a:t>
            </a:r>
            <a:r>
              <a:rPr lang="en-US" sz="1800">
                <a:solidFill>
                  <a:srgbClr val="595959"/>
                </a:solidFill>
                <a:latin typeface="Oswald"/>
                <a:ea typeface="Oswald"/>
                <a:cs typeface="Oswald"/>
                <a:sym typeface="Oswald"/>
              </a:rPr>
              <a:t> state to the required number of Pods.</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rPr lang="en-US" sz="1800">
                <a:solidFill>
                  <a:srgbClr val="595959"/>
                </a:solidFill>
                <a:latin typeface="Oswald"/>
                <a:ea typeface="Oswald"/>
                <a:cs typeface="Oswald"/>
                <a:sym typeface="Oswald"/>
              </a:rPr>
              <a:t>A </a:t>
            </a:r>
            <a:r>
              <a:rPr b="1" lang="en-US" sz="1800">
                <a:solidFill>
                  <a:srgbClr val="595959"/>
                </a:solidFill>
                <a:latin typeface="Oswald"/>
                <a:ea typeface="Oswald"/>
                <a:cs typeface="Oswald"/>
                <a:sym typeface="Oswald"/>
              </a:rPr>
              <a:t>ReplicaSet</a:t>
            </a:r>
            <a:r>
              <a:rPr lang="en-US" sz="1800">
                <a:solidFill>
                  <a:srgbClr val="595959"/>
                </a:solidFill>
                <a:latin typeface="Oswald"/>
                <a:ea typeface="Oswald"/>
                <a:cs typeface="Oswald"/>
                <a:sym typeface="Oswald"/>
              </a:rPr>
              <a:t> identifies new Pods to acquire by using its selector - see next slide.</a:t>
            </a:r>
            <a:endParaRPr sz="1800">
              <a:solidFill>
                <a:srgbClr val="595959"/>
              </a:solidFill>
              <a:latin typeface="Oswald"/>
              <a:ea typeface="Oswald"/>
              <a:cs typeface="Oswald"/>
              <a:sym typeface="Oswald"/>
            </a:endParaRPr>
          </a:p>
        </p:txBody>
      </p:sp>
      <p:sp>
        <p:nvSpPr>
          <p:cNvPr id="428" name="Google Shape;428;p58"/>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SPECS - REPLICASET</a:t>
            </a:r>
            <a:endParaRPr/>
          </a:p>
        </p:txBody>
      </p:sp>
      <p:sp>
        <p:nvSpPr>
          <p:cNvPr id="429" name="Google Shape;429;p58"/>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9"/>
          <p:cNvSpPr/>
          <p:nvPr/>
        </p:nvSpPr>
        <p:spPr>
          <a:xfrm>
            <a:off x="196050" y="776575"/>
            <a:ext cx="8787000" cy="56439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FFF"/>
                </a:solidFill>
                <a:latin typeface="Oswald"/>
                <a:ea typeface="Oswald"/>
                <a:cs typeface="Oswald"/>
                <a:sym typeface="Oswald"/>
              </a:rPr>
              <a:t>pods-replicaset.yaml </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a</a:t>
            </a:r>
            <a:r>
              <a:rPr lang="en-US">
                <a:solidFill>
                  <a:srgbClr val="FFFFFF"/>
                </a:solidFill>
                <a:latin typeface="Oswald"/>
                <a:ea typeface="Oswald"/>
                <a:cs typeface="Oswald"/>
                <a:sym typeface="Oswald"/>
              </a:rPr>
              <a:t>piVersion: </a:t>
            </a:r>
            <a:r>
              <a:rPr b="1" lang="en-US">
                <a:solidFill>
                  <a:srgbClr val="FFFFFF"/>
                </a:solidFill>
                <a:latin typeface="Oswald"/>
                <a:ea typeface="Oswald"/>
                <a:cs typeface="Oswald"/>
                <a:sym typeface="Oswald"/>
              </a:rPr>
              <a:t>apps</a:t>
            </a:r>
            <a:r>
              <a:rPr lang="en-US">
                <a:solidFill>
                  <a:srgbClr val="FFFFFF"/>
                </a:solidFill>
                <a:latin typeface="Oswald"/>
                <a:ea typeface="Oswald"/>
                <a:cs typeface="Oswald"/>
                <a:sym typeface="Oswald"/>
              </a:rPr>
              <a:t>/v1</a:t>
            </a:r>
            <a:endParaRPr>
              <a:solidFill>
                <a:srgbClr val="FFFFFF"/>
              </a:solidFill>
              <a:latin typeface="Oswald"/>
              <a:ea typeface="Oswald"/>
              <a:cs typeface="Oswald"/>
              <a:sym typeface="Oswald"/>
            </a:endParaRPr>
          </a:p>
          <a:p>
            <a:pPr indent="0" lvl="0" marL="0" rtl="0" algn="l">
              <a:spcBef>
                <a:spcPts val="0"/>
              </a:spcBef>
              <a:spcAft>
                <a:spcPts val="0"/>
              </a:spcAft>
              <a:buNone/>
            </a:pPr>
            <a:r>
              <a:rPr b="1" lang="en-US">
                <a:solidFill>
                  <a:srgbClr val="FFFFFF"/>
                </a:solidFill>
                <a:latin typeface="Oswald"/>
                <a:ea typeface="Oswald"/>
                <a:cs typeface="Oswald"/>
                <a:sym typeface="Oswald"/>
              </a:rPr>
              <a:t>kind: ReplicaSet</a:t>
            </a:r>
            <a:endParaRPr b="1">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metadata:</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name: frontend</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labels:</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app: ui</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tier: frontend</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spec:</a:t>
            </a:r>
            <a:endParaRPr>
              <a:solidFill>
                <a:srgbClr val="FFFFFF"/>
              </a:solidFill>
              <a:latin typeface="Oswald"/>
              <a:ea typeface="Oswald"/>
              <a:cs typeface="Oswald"/>
              <a:sym typeface="Oswald"/>
            </a:endParaRPr>
          </a:p>
          <a:p>
            <a:pPr indent="0" lvl="0" marL="0" rtl="0" algn="l">
              <a:spcBef>
                <a:spcPts val="0"/>
              </a:spcBef>
              <a:spcAft>
                <a:spcPts val="0"/>
              </a:spcAft>
              <a:buNone/>
            </a:pPr>
            <a:r>
              <a:rPr b="1" lang="en-US">
                <a:solidFill>
                  <a:srgbClr val="FFFFFF"/>
                </a:solidFill>
                <a:latin typeface="Oswald"/>
                <a:ea typeface="Oswald"/>
                <a:cs typeface="Oswald"/>
                <a:sym typeface="Oswald"/>
              </a:rPr>
              <a:t>  # here we select the number of pods we wish to start and the selector that tells our replica set which pods it needs </a:t>
            </a:r>
            <a:br>
              <a:rPr b="1" lang="en-US">
                <a:solidFill>
                  <a:srgbClr val="FFFFFF"/>
                </a:solidFill>
                <a:latin typeface="Oswald"/>
                <a:ea typeface="Oswald"/>
                <a:cs typeface="Oswald"/>
                <a:sym typeface="Oswald"/>
              </a:rPr>
            </a:br>
            <a:r>
              <a:rPr b="1" lang="en-US">
                <a:solidFill>
                  <a:srgbClr val="FFFFFF"/>
                </a:solidFill>
                <a:latin typeface="Oswald"/>
                <a:ea typeface="Oswald"/>
                <a:cs typeface="Oswald"/>
                <a:sym typeface="Oswald"/>
              </a:rPr>
              <a:t>  #  to manage</a:t>
            </a:r>
            <a:endParaRPr b="1">
              <a:solidFill>
                <a:srgbClr val="FFFFFF"/>
              </a:solidFill>
              <a:latin typeface="Oswald"/>
              <a:ea typeface="Oswald"/>
              <a:cs typeface="Oswald"/>
              <a:sym typeface="Oswald"/>
            </a:endParaRPr>
          </a:p>
          <a:p>
            <a:pPr indent="0" lvl="0" marL="0" rtl="0" algn="l">
              <a:spcBef>
                <a:spcPts val="0"/>
              </a:spcBef>
              <a:spcAft>
                <a:spcPts val="0"/>
              </a:spcAft>
              <a:buNone/>
            </a:pPr>
            <a:r>
              <a:rPr b="1" lang="en-US">
                <a:solidFill>
                  <a:srgbClr val="FFFFFF"/>
                </a:solidFill>
                <a:latin typeface="Oswald"/>
                <a:ea typeface="Oswald"/>
                <a:cs typeface="Oswald"/>
                <a:sym typeface="Oswald"/>
              </a:rPr>
              <a:t>  replicas: 3</a:t>
            </a:r>
            <a:endParaRPr b="1">
              <a:solidFill>
                <a:srgbClr val="FFFFFF"/>
              </a:solidFill>
              <a:latin typeface="Oswald"/>
              <a:ea typeface="Oswald"/>
              <a:cs typeface="Oswald"/>
              <a:sym typeface="Oswald"/>
            </a:endParaRPr>
          </a:p>
          <a:p>
            <a:pPr indent="0" lvl="0" marL="0" rtl="0" algn="l">
              <a:spcBef>
                <a:spcPts val="0"/>
              </a:spcBef>
              <a:spcAft>
                <a:spcPts val="0"/>
              </a:spcAft>
              <a:buNone/>
            </a:pPr>
            <a:r>
              <a:rPr b="1" lang="en-US">
                <a:solidFill>
                  <a:srgbClr val="FFFFFF"/>
                </a:solidFill>
                <a:latin typeface="Oswald"/>
                <a:ea typeface="Oswald"/>
                <a:cs typeface="Oswald"/>
                <a:sym typeface="Oswald"/>
              </a:rPr>
              <a:t>  selector:  # Using the selector we tell our replicaset which pods to manage</a:t>
            </a:r>
            <a:endParaRPr b="1">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a:t>
            </a:r>
            <a:r>
              <a:rPr b="1" lang="en-US">
                <a:solidFill>
                  <a:srgbClr val="FFFFFF"/>
                </a:solidFill>
                <a:latin typeface="Oswald"/>
                <a:ea typeface="Oswald"/>
                <a:cs typeface="Oswald"/>
                <a:sym typeface="Oswald"/>
              </a:rPr>
              <a:t>matchLabels:</a:t>
            </a:r>
            <a:endParaRPr b="1">
              <a:solidFill>
                <a:srgbClr val="FFFFFF"/>
              </a:solidFill>
              <a:latin typeface="Oswald"/>
              <a:ea typeface="Oswald"/>
              <a:cs typeface="Oswald"/>
              <a:sym typeface="Oswald"/>
            </a:endParaRPr>
          </a:p>
          <a:p>
            <a:pPr indent="0" lvl="0" marL="0" rtl="0" algn="l">
              <a:spcBef>
                <a:spcPts val="0"/>
              </a:spcBef>
              <a:spcAft>
                <a:spcPts val="0"/>
              </a:spcAft>
              <a:buNone/>
            </a:pPr>
            <a:r>
              <a:rPr b="1" lang="en-US">
                <a:solidFill>
                  <a:srgbClr val="FFFFFF"/>
                </a:solidFill>
                <a:highlight>
                  <a:srgbClr val="4A86E8"/>
                </a:highlight>
                <a:latin typeface="Oswald"/>
                <a:ea typeface="Oswald"/>
                <a:cs typeface="Oswald"/>
                <a:sym typeface="Oswald"/>
              </a:rPr>
              <a:t>      tier: fronten</a:t>
            </a:r>
            <a:r>
              <a:rPr lang="en-US">
                <a:solidFill>
                  <a:srgbClr val="FFFFFF"/>
                </a:solidFill>
                <a:highlight>
                  <a:srgbClr val="4A86E8"/>
                </a:highlight>
                <a:latin typeface="Oswald"/>
                <a:ea typeface="Oswald"/>
                <a:cs typeface="Oswald"/>
                <a:sym typeface="Oswald"/>
              </a:rPr>
              <a:t>d</a:t>
            </a:r>
            <a:endParaRPr>
              <a:solidFill>
                <a:srgbClr val="FFFFFF"/>
              </a:solidFill>
              <a:highlight>
                <a:srgbClr val="4A86E8"/>
              </a:highlight>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template:   </a:t>
            </a:r>
            <a:r>
              <a:rPr b="1" lang="en-US">
                <a:solidFill>
                  <a:srgbClr val="FFFFFF"/>
                </a:solidFill>
                <a:latin typeface="Oswald"/>
                <a:ea typeface="Oswald"/>
                <a:cs typeface="Oswald"/>
                <a:sym typeface="Oswald"/>
              </a:rPr>
              <a:t># here we define our PODS Specs (k8s uses go template in the background)</a:t>
            </a:r>
            <a:endParaRPr b="1">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metadata:</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labels:</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a:t>
            </a:r>
            <a:r>
              <a:rPr b="1" lang="en-US">
                <a:solidFill>
                  <a:srgbClr val="FFFFFF"/>
                </a:solidFill>
                <a:highlight>
                  <a:srgbClr val="4A86E8"/>
                </a:highlight>
                <a:latin typeface="Oswald"/>
                <a:ea typeface="Oswald"/>
                <a:cs typeface="Oswald"/>
                <a:sym typeface="Oswald"/>
              </a:rPr>
              <a:t> tier: frontend</a:t>
            </a:r>
            <a:endParaRPr b="1">
              <a:solidFill>
                <a:srgbClr val="FFFFFF"/>
              </a:solidFill>
              <a:highlight>
                <a:srgbClr val="4A86E8"/>
              </a:highlight>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spec:</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containers:</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 name: some-application</a:t>
            </a:r>
            <a:endParaRPr>
              <a:solidFill>
                <a:srgbClr val="FFFFFF"/>
              </a:solidFill>
              <a:latin typeface="Oswald"/>
              <a:ea typeface="Oswald"/>
              <a:cs typeface="Oswald"/>
              <a:sym typeface="Oswald"/>
            </a:endParaRPr>
          </a:p>
          <a:p>
            <a:pPr indent="0" lvl="0" marL="0" rtl="0" algn="l">
              <a:spcBef>
                <a:spcPts val="0"/>
              </a:spcBef>
              <a:spcAft>
                <a:spcPts val="0"/>
              </a:spcAft>
              <a:buNone/>
            </a:pPr>
            <a:r>
              <a:rPr lang="en-US">
                <a:solidFill>
                  <a:srgbClr val="FFFFFF"/>
                </a:solidFill>
                <a:latin typeface="Oswald"/>
                <a:ea typeface="Oswald"/>
                <a:cs typeface="Oswald"/>
                <a:sym typeface="Oswald"/>
              </a:rPr>
              <a:t>            image: somerepo/someapp:2</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Oswald"/>
              <a:ea typeface="Oswald"/>
              <a:cs typeface="Oswald"/>
              <a:sym typeface="Oswald"/>
            </a:endParaRPr>
          </a:p>
        </p:txBody>
      </p:sp>
      <p:sp>
        <p:nvSpPr>
          <p:cNvPr id="435" name="Google Shape;435;p59"/>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SPECS - REPLICASET</a:t>
            </a:r>
            <a:endParaRPr/>
          </a:p>
        </p:txBody>
      </p:sp>
      <p:sp>
        <p:nvSpPr>
          <p:cNvPr id="436" name="Google Shape;436;p59"/>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0"/>
          <p:cNvSpPr txBox="1"/>
          <p:nvPr/>
        </p:nvSpPr>
        <p:spPr>
          <a:xfrm>
            <a:off x="178500" y="1279775"/>
            <a:ext cx="8787000" cy="50814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800">
                <a:solidFill>
                  <a:srgbClr val="595959"/>
                </a:solidFill>
                <a:latin typeface="Oswald"/>
                <a:ea typeface="Oswald"/>
                <a:cs typeface="Oswald"/>
                <a:sym typeface="Oswald"/>
              </a:rPr>
              <a:t>Once</a:t>
            </a:r>
            <a:r>
              <a:rPr lang="en-US" sz="1800">
                <a:solidFill>
                  <a:srgbClr val="595959"/>
                </a:solidFill>
                <a:latin typeface="Oswald"/>
                <a:ea typeface="Oswald"/>
                <a:cs typeface="Oswald"/>
                <a:sym typeface="Oswald"/>
              </a:rPr>
              <a:t> we will learn about Deployments [Next slides] One will ask himself:</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rPr b="1" lang="en-US" sz="1800">
                <a:solidFill>
                  <a:srgbClr val="595959"/>
                </a:solidFill>
                <a:latin typeface="Oswald"/>
                <a:ea typeface="Oswald"/>
                <a:cs typeface="Oswald"/>
                <a:sym typeface="Oswald"/>
              </a:rPr>
              <a:t>When should i use a ReplicaSet and when should i use Deployments as it </a:t>
            </a:r>
            <a:r>
              <a:rPr b="1" lang="en-US" sz="1800">
                <a:solidFill>
                  <a:srgbClr val="595959"/>
                </a:solidFill>
                <a:latin typeface="Oswald"/>
                <a:ea typeface="Oswald"/>
                <a:cs typeface="Oswald"/>
                <a:sym typeface="Oswald"/>
              </a:rPr>
              <a:t>appears</a:t>
            </a:r>
            <a:r>
              <a:rPr b="1" lang="en-US" sz="1800">
                <a:solidFill>
                  <a:srgbClr val="595959"/>
                </a:solidFill>
                <a:latin typeface="Oswald"/>
                <a:ea typeface="Oswald"/>
                <a:cs typeface="Oswald"/>
                <a:sym typeface="Oswald"/>
              </a:rPr>
              <a:t> they are doing the same thing of managing our Pods…??</a:t>
            </a:r>
            <a:endParaRPr b="1"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t/>
            </a:r>
            <a:endParaRPr b="1"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rPr b="1" lang="en-US" sz="1800">
                <a:solidFill>
                  <a:srgbClr val="595959"/>
                </a:solidFill>
                <a:latin typeface="Oswald"/>
                <a:ea typeface="Oswald"/>
                <a:cs typeface="Oswald"/>
                <a:sym typeface="Oswald"/>
              </a:rPr>
              <a:t>The quick answer is:</a:t>
            </a:r>
            <a:br>
              <a:rPr lang="en-US" sz="1800">
                <a:solidFill>
                  <a:srgbClr val="595959"/>
                </a:solidFill>
                <a:latin typeface="Oswald"/>
                <a:ea typeface="Oswald"/>
                <a:cs typeface="Oswald"/>
                <a:sym typeface="Oswald"/>
              </a:rPr>
            </a:br>
            <a:r>
              <a:rPr lang="en-US" sz="1800">
                <a:solidFill>
                  <a:srgbClr val="595959"/>
                </a:solidFill>
                <a:latin typeface="Oswald"/>
                <a:ea typeface="Oswald"/>
                <a:cs typeface="Oswald"/>
                <a:sym typeface="Oswald"/>
              </a:rPr>
              <a:t>We should always use Deployments as it’s a higher-level concept</a:t>
            </a:r>
            <a:r>
              <a:rPr b="1" lang="en-US" sz="1800">
                <a:solidFill>
                  <a:srgbClr val="595959"/>
                </a:solidFill>
                <a:latin typeface="Oswald"/>
                <a:ea typeface="Oswald"/>
                <a:cs typeface="Oswald"/>
                <a:sym typeface="Oswald"/>
              </a:rPr>
              <a:t> that manages ReplicaSets</a:t>
            </a:r>
            <a:r>
              <a:rPr lang="en-US" sz="1800">
                <a:solidFill>
                  <a:srgbClr val="595959"/>
                </a:solidFill>
                <a:latin typeface="Oswald"/>
                <a:ea typeface="Oswald"/>
                <a:cs typeface="Oswald"/>
                <a:sym typeface="Oswald"/>
              </a:rPr>
              <a:t> and provides declarative updates to Pods along with a lot of other useful features. </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rPr lang="en-US" sz="1800">
                <a:solidFill>
                  <a:srgbClr val="595959"/>
                </a:solidFill>
                <a:latin typeface="Oswald"/>
                <a:ea typeface="Oswald"/>
                <a:cs typeface="Oswald"/>
                <a:sym typeface="Oswald"/>
              </a:rPr>
              <a:t>Therefore, it is recommended using Deployments instead of directly using ReplicaSets.</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t/>
            </a:r>
            <a:endParaRPr sz="1800">
              <a:solidFill>
                <a:srgbClr val="595959"/>
              </a:solidFill>
              <a:latin typeface="Oswald"/>
              <a:ea typeface="Oswald"/>
              <a:cs typeface="Oswald"/>
              <a:sym typeface="Oswald"/>
            </a:endParaRPr>
          </a:p>
        </p:txBody>
      </p:sp>
      <p:sp>
        <p:nvSpPr>
          <p:cNvPr id="442" name="Google Shape;442;p60"/>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SPECS - </a:t>
            </a:r>
            <a:r>
              <a:rPr lang="en-US"/>
              <a:t>REPLICA SET</a:t>
            </a:r>
            <a:r>
              <a:rPr lang="en-US"/>
              <a:t> - QUESTION</a:t>
            </a:r>
            <a:endParaRPr/>
          </a:p>
        </p:txBody>
      </p:sp>
      <p:sp>
        <p:nvSpPr>
          <p:cNvPr id="443" name="Google Shape;443;p60"/>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nvSpPr>
        <p:spPr>
          <a:xfrm>
            <a:off x="94425" y="931525"/>
            <a:ext cx="8787000" cy="5612100"/>
          </a:xfrm>
          <a:prstGeom prst="rect">
            <a:avLst/>
          </a:prstGeom>
          <a:noFill/>
          <a:ln>
            <a:noFill/>
          </a:ln>
        </p:spPr>
        <p:txBody>
          <a:bodyPr anchorCtr="0" anchor="t" bIns="45700" lIns="91425" spcFirstLastPara="1" rIns="91425" wrap="square" tIns="45700">
            <a:noAutofit/>
          </a:bodyPr>
          <a:lstStyle/>
          <a:p>
            <a:pPr indent="-336550" lvl="0" marL="457200" marR="0" rtl="0" algn="l">
              <a:lnSpc>
                <a:spcPct val="150000"/>
              </a:lnSpc>
              <a:spcBef>
                <a:spcPts val="0"/>
              </a:spcBef>
              <a:spcAft>
                <a:spcPts val="0"/>
              </a:spcAft>
              <a:buClr>
                <a:srgbClr val="595959"/>
              </a:buClr>
              <a:buSzPts val="1700"/>
              <a:buFont typeface="Oswald"/>
              <a:buAutoNum type="arabicPeriod"/>
            </a:pPr>
            <a:r>
              <a:rPr lang="en-US" sz="1700">
                <a:solidFill>
                  <a:srgbClr val="595959"/>
                </a:solidFill>
                <a:latin typeface="Oswald"/>
                <a:ea typeface="Oswald"/>
                <a:cs typeface="Oswald"/>
                <a:sym typeface="Oswald"/>
              </a:rPr>
              <a:t>Putting the configuration file inside/alongside the Docker image.</a:t>
            </a:r>
            <a:endParaRPr sz="1700">
              <a:solidFill>
                <a:srgbClr val="595959"/>
              </a:solidFill>
              <a:latin typeface="Oswald"/>
              <a:ea typeface="Oswald"/>
              <a:cs typeface="Oswald"/>
              <a:sym typeface="Oswald"/>
            </a:endParaRPr>
          </a:p>
          <a:p>
            <a:pPr indent="-336550" lvl="0" marL="457200" marR="0" rtl="0" algn="l">
              <a:lnSpc>
                <a:spcPct val="150000"/>
              </a:lnSpc>
              <a:spcBef>
                <a:spcPts val="0"/>
              </a:spcBef>
              <a:spcAft>
                <a:spcPts val="0"/>
              </a:spcAft>
              <a:buClr>
                <a:srgbClr val="595959"/>
              </a:buClr>
              <a:buSzPts val="1700"/>
              <a:buFont typeface="Oswald"/>
              <a:buAutoNum type="arabicPeriod"/>
            </a:pPr>
            <a:r>
              <a:rPr lang="en-US" sz="1700">
                <a:solidFill>
                  <a:srgbClr val="595959"/>
                </a:solidFill>
                <a:latin typeface="Oswald"/>
                <a:ea typeface="Oswald"/>
                <a:cs typeface="Oswald"/>
                <a:sym typeface="Oswald"/>
              </a:rPr>
              <a:t>Not using Helm or other kinds of templating.</a:t>
            </a:r>
            <a:endParaRPr sz="1700">
              <a:solidFill>
                <a:srgbClr val="595959"/>
              </a:solidFill>
              <a:latin typeface="Oswald"/>
              <a:ea typeface="Oswald"/>
              <a:cs typeface="Oswald"/>
              <a:sym typeface="Oswald"/>
            </a:endParaRPr>
          </a:p>
          <a:p>
            <a:pPr indent="-336550" lvl="0" marL="457200" marR="0" rtl="0" algn="l">
              <a:lnSpc>
                <a:spcPct val="150000"/>
              </a:lnSpc>
              <a:spcBef>
                <a:spcPts val="0"/>
              </a:spcBef>
              <a:spcAft>
                <a:spcPts val="0"/>
              </a:spcAft>
              <a:buClr>
                <a:srgbClr val="595959"/>
              </a:buClr>
              <a:buSzPts val="1700"/>
              <a:buFont typeface="Oswald"/>
              <a:buAutoNum type="arabicPeriod"/>
            </a:pPr>
            <a:r>
              <a:rPr lang="en-US" sz="1700">
                <a:solidFill>
                  <a:srgbClr val="595959"/>
                </a:solidFill>
                <a:latin typeface="Oswald"/>
                <a:ea typeface="Oswald"/>
                <a:cs typeface="Oswald"/>
                <a:sym typeface="Oswald"/>
              </a:rPr>
              <a:t>Deploying things in a specific order. Applications shouldn’t crash because a dependency isn’t ready.</a:t>
            </a:r>
            <a:endParaRPr sz="1700">
              <a:solidFill>
                <a:srgbClr val="595959"/>
              </a:solidFill>
              <a:latin typeface="Oswald"/>
              <a:ea typeface="Oswald"/>
              <a:cs typeface="Oswald"/>
              <a:sym typeface="Oswald"/>
            </a:endParaRPr>
          </a:p>
          <a:p>
            <a:pPr indent="-336550" lvl="0" marL="457200" marR="0" rtl="0" algn="l">
              <a:lnSpc>
                <a:spcPct val="150000"/>
              </a:lnSpc>
              <a:spcBef>
                <a:spcPts val="0"/>
              </a:spcBef>
              <a:spcAft>
                <a:spcPts val="0"/>
              </a:spcAft>
              <a:buClr>
                <a:srgbClr val="595959"/>
              </a:buClr>
              <a:buSzPts val="1700"/>
              <a:buFont typeface="Oswald"/>
              <a:buAutoNum type="arabicPeriod"/>
            </a:pPr>
            <a:r>
              <a:rPr lang="en-US" sz="1700">
                <a:solidFill>
                  <a:srgbClr val="595959"/>
                </a:solidFill>
                <a:latin typeface="Oswald"/>
                <a:ea typeface="Oswald"/>
                <a:cs typeface="Oswald"/>
                <a:sym typeface="Oswald"/>
              </a:rPr>
              <a:t>Deploying pods without set memory and/or CPU limits</a:t>
            </a:r>
            <a:endParaRPr sz="1700">
              <a:solidFill>
                <a:srgbClr val="595959"/>
              </a:solidFill>
              <a:latin typeface="Oswald"/>
              <a:ea typeface="Oswald"/>
              <a:cs typeface="Oswald"/>
              <a:sym typeface="Oswald"/>
            </a:endParaRPr>
          </a:p>
          <a:p>
            <a:pPr indent="-336550" lvl="0" marL="457200" marR="0" rtl="0" algn="l">
              <a:lnSpc>
                <a:spcPct val="150000"/>
              </a:lnSpc>
              <a:spcBef>
                <a:spcPts val="0"/>
              </a:spcBef>
              <a:spcAft>
                <a:spcPts val="0"/>
              </a:spcAft>
              <a:buClr>
                <a:srgbClr val="595959"/>
              </a:buClr>
              <a:buSzPts val="1700"/>
              <a:buFont typeface="Oswald"/>
              <a:buAutoNum type="arabicPeriod"/>
            </a:pPr>
            <a:r>
              <a:rPr lang="en-US" sz="1700">
                <a:solidFill>
                  <a:srgbClr val="595959"/>
                </a:solidFill>
                <a:latin typeface="Oswald"/>
                <a:ea typeface="Oswald"/>
                <a:cs typeface="Oswald"/>
                <a:sym typeface="Oswald"/>
              </a:rPr>
              <a:t>Pulling the </a:t>
            </a:r>
            <a:r>
              <a:rPr b="1" lang="en-US" sz="1700" u="sng">
                <a:solidFill>
                  <a:srgbClr val="595959"/>
                </a:solidFill>
                <a:latin typeface="Oswald"/>
                <a:ea typeface="Oswald"/>
                <a:cs typeface="Oswald"/>
                <a:sym typeface="Oswald"/>
              </a:rPr>
              <a:t>latest</a:t>
            </a:r>
            <a:r>
              <a:rPr lang="en-US" sz="1700">
                <a:solidFill>
                  <a:srgbClr val="595959"/>
                </a:solidFill>
                <a:latin typeface="Oswald"/>
                <a:ea typeface="Oswald"/>
                <a:cs typeface="Oswald"/>
                <a:sym typeface="Oswald"/>
              </a:rPr>
              <a:t> tag in containers in production</a:t>
            </a:r>
            <a:endParaRPr sz="1700">
              <a:solidFill>
                <a:srgbClr val="595959"/>
              </a:solidFill>
              <a:latin typeface="Oswald"/>
              <a:ea typeface="Oswald"/>
              <a:cs typeface="Oswald"/>
              <a:sym typeface="Oswald"/>
            </a:endParaRPr>
          </a:p>
          <a:p>
            <a:pPr indent="-336550" lvl="0" marL="457200" marR="0" rtl="0" algn="l">
              <a:lnSpc>
                <a:spcPct val="150000"/>
              </a:lnSpc>
              <a:spcBef>
                <a:spcPts val="0"/>
              </a:spcBef>
              <a:spcAft>
                <a:spcPts val="0"/>
              </a:spcAft>
              <a:buClr>
                <a:srgbClr val="595959"/>
              </a:buClr>
              <a:buSzPts val="1700"/>
              <a:buFont typeface="Oswald"/>
              <a:buAutoNum type="arabicPeriod"/>
            </a:pPr>
            <a:r>
              <a:rPr lang="en-US" sz="1700">
                <a:solidFill>
                  <a:srgbClr val="595959"/>
                </a:solidFill>
                <a:latin typeface="Oswald"/>
                <a:ea typeface="Oswald"/>
                <a:cs typeface="Oswald"/>
                <a:sym typeface="Oswald"/>
              </a:rPr>
              <a:t>Deploying new updates/fixes by killing pods so they pull the new Docker images during the restart process</a:t>
            </a:r>
            <a:endParaRPr sz="1700">
              <a:solidFill>
                <a:srgbClr val="595959"/>
              </a:solidFill>
              <a:latin typeface="Oswald"/>
              <a:ea typeface="Oswald"/>
              <a:cs typeface="Oswald"/>
              <a:sym typeface="Oswald"/>
            </a:endParaRPr>
          </a:p>
          <a:p>
            <a:pPr indent="-336550" lvl="0" marL="457200" marR="0" rtl="0" algn="l">
              <a:lnSpc>
                <a:spcPct val="150000"/>
              </a:lnSpc>
              <a:spcBef>
                <a:spcPts val="0"/>
              </a:spcBef>
              <a:spcAft>
                <a:spcPts val="0"/>
              </a:spcAft>
              <a:buClr>
                <a:srgbClr val="595959"/>
              </a:buClr>
              <a:buSzPts val="1700"/>
              <a:buFont typeface="Oswald"/>
              <a:buAutoNum type="arabicPeriod"/>
            </a:pPr>
            <a:r>
              <a:rPr lang="en-US" sz="1700">
                <a:solidFill>
                  <a:srgbClr val="595959"/>
                </a:solidFill>
                <a:latin typeface="Oswald"/>
                <a:ea typeface="Oswald"/>
                <a:cs typeface="Oswald"/>
                <a:sym typeface="Oswald"/>
              </a:rPr>
              <a:t>Mixing both production and non-production workloads in the same cluster.</a:t>
            </a:r>
            <a:endParaRPr sz="1700">
              <a:solidFill>
                <a:srgbClr val="595959"/>
              </a:solidFill>
              <a:latin typeface="Oswald"/>
              <a:ea typeface="Oswald"/>
              <a:cs typeface="Oswald"/>
              <a:sym typeface="Oswald"/>
            </a:endParaRPr>
          </a:p>
          <a:p>
            <a:pPr indent="-336550" lvl="0" marL="457200" marR="0" rtl="0" algn="l">
              <a:lnSpc>
                <a:spcPct val="150000"/>
              </a:lnSpc>
              <a:spcBef>
                <a:spcPts val="0"/>
              </a:spcBef>
              <a:spcAft>
                <a:spcPts val="0"/>
              </a:spcAft>
              <a:buClr>
                <a:srgbClr val="595959"/>
              </a:buClr>
              <a:buSzPts val="1700"/>
              <a:buFont typeface="Oswald"/>
              <a:buAutoNum type="arabicPeriod"/>
            </a:pPr>
            <a:r>
              <a:rPr lang="en-US" sz="1700">
                <a:solidFill>
                  <a:srgbClr val="595959"/>
                </a:solidFill>
                <a:latin typeface="Oswald"/>
                <a:ea typeface="Oswald"/>
                <a:cs typeface="Oswald"/>
                <a:sym typeface="Oswald"/>
              </a:rPr>
              <a:t>Not using blue/green or canaries for mission critical deployments (the default rolling update of Kubernetes is not always enough)</a:t>
            </a:r>
            <a:endParaRPr sz="1700">
              <a:solidFill>
                <a:srgbClr val="595959"/>
              </a:solidFill>
              <a:latin typeface="Oswald"/>
              <a:ea typeface="Oswald"/>
              <a:cs typeface="Oswald"/>
              <a:sym typeface="Oswald"/>
            </a:endParaRPr>
          </a:p>
          <a:p>
            <a:pPr indent="-336550" lvl="0" marL="457200" marR="0" rtl="0" algn="l">
              <a:lnSpc>
                <a:spcPct val="150000"/>
              </a:lnSpc>
              <a:spcBef>
                <a:spcPts val="0"/>
              </a:spcBef>
              <a:spcAft>
                <a:spcPts val="0"/>
              </a:spcAft>
              <a:buClr>
                <a:srgbClr val="595959"/>
              </a:buClr>
              <a:buSzPts val="1700"/>
              <a:buFont typeface="Oswald"/>
              <a:buAutoNum type="arabicPeriod"/>
            </a:pPr>
            <a:r>
              <a:rPr lang="en-US" sz="1700">
                <a:solidFill>
                  <a:srgbClr val="595959"/>
                </a:solidFill>
                <a:latin typeface="Oswald"/>
                <a:ea typeface="Oswald"/>
                <a:cs typeface="Oswald"/>
                <a:sym typeface="Oswald"/>
              </a:rPr>
              <a:t>Not having metrics in place to understand if a deployment was successful or not (your </a:t>
            </a:r>
            <a:r>
              <a:rPr lang="en-US" sz="1700">
                <a:solidFill>
                  <a:srgbClr val="595959"/>
                </a:solidFill>
                <a:latin typeface="Oswald"/>
                <a:ea typeface="Oswald"/>
                <a:cs typeface="Oswald"/>
                <a:sym typeface="Oswald"/>
              </a:rPr>
              <a:t>health checks</a:t>
            </a:r>
            <a:r>
              <a:rPr lang="en-US" sz="1700">
                <a:solidFill>
                  <a:srgbClr val="595959"/>
                </a:solidFill>
                <a:latin typeface="Oswald"/>
                <a:ea typeface="Oswald"/>
                <a:cs typeface="Oswald"/>
                <a:sym typeface="Oswald"/>
              </a:rPr>
              <a:t> need application support).</a:t>
            </a:r>
            <a:endParaRPr sz="1700">
              <a:solidFill>
                <a:srgbClr val="595959"/>
              </a:solidFill>
              <a:latin typeface="Oswald"/>
              <a:ea typeface="Oswald"/>
              <a:cs typeface="Oswald"/>
              <a:sym typeface="Oswald"/>
            </a:endParaRPr>
          </a:p>
          <a:p>
            <a:pPr indent="-336550" lvl="0" marL="457200" marR="0" rtl="0" algn="l">
              <a:lnSpc>
                <a:spcPct val="150000"/>
              </a:lnSpc>
              <a:spcBef>
                <a:spcPts val="0"/>
              </a:spcBef>
              <a:spcAft>
                <a:spcPts val="0"/>
              </a:spcAft>
              <a:buClr>
                <a:srgbClr val="595959"/>
              </a:buClr>
              <a:buSzPts val="1700"/>
              <a:buFont typeface="Oswald"/>
              <a:buAutoNum type="arabicPeriod"/>
            </a:pPr>
            <a:r>
              <a:rPr lang="en-US" sz="1700">
                <a:solidFill>
                  <a:srgbClr val="595959"/>
                </a:solidFill>
                <a:latin typeface="Oswald"/>
                <a:ea typeface="Oswald"/>
                <a:cs typeface="Oswald"/>
                <a:sym typeface="Oswald"/>
              </a:rPr>
              <a:t>Cloud vendor lock-in: Locking yourself into an IaaS provider’s Kubernetes or serverless computing services.</a:t>
            </a:r>
            <a:endParaRPr sz="1700">
              <a:solidFill>
                <a:srgbClr val="595959"/>
              </a:solidFill>
              <a:latin typeface="Oswald"/>
              <a:ea typeface="Oswald"/>
              <a:cs typeface="Oswald"/>
              <a:sym typeface="Oswald"/>
            </a:endParaRPr>
          </a:p>
          <a:p>
            <a:pPr indent="0" lvl="0" marL="0" marR="0" rtl="0" algn="l">
              <a:lnSpc>
                <a:spcPct val="150000"/>
              </a:lnSpc>
              <a:spcBef>
                <a:spcPts val="0"/>
              </a:spcBef>
              <a:spcAft>
                <a:spcPts val="0"/>
              </a:spcAft>
              <a:buNone/>
            </a:pPr>
            <a:r>
              <a:t/>
            </a:r>
            <a:endParaRPr sz="1700">
              <a:solidFill>
                <a:srgbClr val="595959"/>
              </a:solidFill>
              <a:latin typeface="Oswald"/>
              <a:ea typeface="Oswald"/>
              <a:cs typeface="Oswald"/>
              <a:sym typeface="Oswald"/>
            </a:endParaRPr>
          </a:p>
        </p:txBody>
      </p:sp>
      <p:sp>
        <p:nvSpPr>
          <p:cNvPr id="93" name="Google Shape;93;p16"/>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1"/>
          <p:cNvSpPr txBox="1"/>
          <p:nvPr>
            <p:ph idx="1" type="body"/>
          </p:nvPr>
        </p:nvSpPr>
        <p:spPr>
          <a:xfrm>
            <a:off x="1422000" y="3133338"/>
            <a:ext cx="6300000" cy="59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b="1" lang="en-US" sz="4200">
                <a:solidFill>
                  <a:srgbClr val="000000"/>
                </a:solidFill>
                <a:latin typeface="Oswald"/>
                <a:ea typeface="Oswald"/>
                <a:cs typeface="Oswald"/>
                <a:sym typeface="Oswald"/>
              </a:rPr>
              <a:t>- K8S DEPLOYMENTS -</a:t>
            </a:r>
            <a:endParaRPr sz="2200">
              <a:solidFill>
                <a:srgbClr val="000000"/>
              </a:solidFill>
              <a:latin typeface="Oswald Regular"/>
              <a:ea typeface="Oswald Regular"/>
              <a:cs typeface="Oswald Regular"/>
              <a:sym typeface="Oswald Regular"/>
            </a:endParaRPr>
          </a:p>
          <a:p>
            <a:pPr indent="0" lvl="0" marL="0" rtl="0" algn="l">
              <a:lnSpc>
                <a:spcPct val="90000"/>
              </a:lnSpc>
              <a:spcBef>
                <a:spcPts val="0"/>
              </a:spcBef>
              <a:spcAft>
                <a:spcPts val="0"/>
              </a:spcAft>
              <a:buClr>
                <a:srgbClr val="595959"/>
              </a:buClr>
              <a:buSzPts val="2400"/>
              <a:buNone/>
            </a:pPr>
            <a:r>
              <a:t/>
            </a:r>
            <a:endParaRPr>
              <a:solidFill>
                <a:srgbClr val="000000"/>
              </a:solidFill>
            </a:endParaRPr>
          </a:p>
        </p:txBody>
      </p:sp>
      <p:sp>
        <p:nvSpPr>
          <p:cNvPr id="449" name="Google Shape;449;p61"/>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2"/>
          <p:cNvSpPr txBox="1"/>
          <p:nvPr/>
        </p:nvSpPr>
        <p:spPr>
          <a:xfrm>
            <a:off x="178500" y="1965575"/>
            <a:ext cx="8867100" cy="33807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800">
                <a:solidFill>
                  <a:srgbClr val="595959"/>
                </a:solidFill>
                <a:latin typeface="Oswald"/>
                <a:ea typeface="Oswald"/>
                <a:cs typeface="Oswald"/>
                <a:sym typeface="Oswald"/>
              </a:rPr>
              <a:t>A Deployment</a:t>
            </a:r>
            <a:r>
              <a:rPr lang="en-US" sz="1800">
                <a:solidFill>
                  <a:srgbClr val="595959"/>
                </a:solidFill>
                <a:latin typeface="Oswald"/>
                <a:ea typeface="Oswald"/>
                <a:cs typeface="Oswald"/>
                <a:sym typeface="Oswald"/>
              </a:rPr>
              <a:t> object defines </a:t>
            </a:r>
            <a:r>
              <a:rPr lang="en-US" sz="1800">
                <a:solidFill>
                  <a:srgbClr val="595959"/>
                </a:solidFill>
                <a:latin typeface="Oswald"/>
                <a:ea typeface="Oswald"/>
                <a:cs typeface="Oswald"/>
                <a:sym typeface="Oswald"/>
              </a:rPr>
              <a:t>a </a:t>
            </a:r>
            <a:r>
              <a:rPr lang="en-US" sz="1800">
                <a:solidFill>
                  <a:srgbClr val="595959"/>
                </a:solidFill>
                <a:latin typeface="Oswald"/>
                <a:ea typeface="Oswald"/>
                <a:cs typeface="Oswald"/>
                <a:sym typeface="Oswald"/>
              </a:rPr>
              <a:t>Pod creation template and a desired replica count.</a:t>
            </a:r>
            <a:br>
              <a:rPr lang="en-US" sz="1800">
                <a:solidFill>
                  <a:srgbClr val="595959"/>
                </a:solidFill>
                <a:latin typeface="Oswald"/>
                <a:ea typeface="Oswald"/>
                <a:cs typeface="Oswald"/>
                <a:sym typeface="Oswald"/>
              </a:rPr>
            </a:br>
            <a:br>
              <a:rPr lang="en-US" sz="1800">
                <a:solidFill>
                  <a:srgbClr val="595959"/>
                </a:solidFill>
                <a:latin typeface="Oswald"/>
                <a:ea typeface="Oswald"/>
                <a:cs typeface="Oswald"/>
                <a:sym typeface="Oswald"/>
              </a:rPr>
            </a:br>
            <a:r>
              <a:rPr b="1" lang="en-US" sz="1800">
                <a:solidFill>
                  <a:srgbClr val="595959"/>
                </a:solidFill>
                <a:latin typeface="Oswald"/>
                <a:ea typeface="Oswald"/>
                <a:cs typeface="Oswald"/>
                <a:sym typeface="Oswald"/>
              </a:rPr>
              <a:t>The Deployment </a:t>
            </a:r>
            <a:r>
              <a:rPr lang="en-US" sz="1800">
                <a:solidFill>
                  <a:srgbClr val="595959"/>
                </a:solidFill>
                <a:latin typeface="Oswald"/>
                <a:ea typeface="Oswald"/>
                <a:cs typeface="Oswald"/>
                <a:sym typeface="Oswald"/>
              </a:rPr>
              <a:t>also uses </a:t>
            </a:r>
            <a:r>
              <a:rPr b="1" lang="en-US" sz="1800">
                <a:solidFill>
                  <a:srgbClr val="595959"/>
                </a:solidFill>
                <a:latin typeface="Oswald"/>
                <a:ea typeface="Oswald"/>
                <a:cs typeface="Oswald"/>
                <a:sym typeface="Oswald"/>
              </a:rPr>
              <a:t>label selector</a:t>
            </a:r>
            <a:r>
              <a:rPr lang="en-US" sz="1800">
                <a:solidFill>
                  <a:srgbClr val="595959"/>
                </a:solidFill>
                <a:latin typeface="Oswald"/>
                <a:ea typeface="Oswald"/>
                <a:cs typeface="Oswald"/>
                <a:sym typeface="Oswald"/>
              </a:rPr>
              <a:t> to identify the Pods that it manages, create or delete Pods as needed to meet the replica count configured in it’s spec. </a:t>
            </a:r>
            <a:br>
              <a:rPr lang="en-US" sz="1800">
                <a:solidFill>
                  <a:srgbClr val="595959"/>
                </a:solidFill>
                <a:latin typeface="Oswald"/>
                <a:ea typeface="Oswald"/>
                <a:cs typeface="Oswald"/>
                <a:sym typeface="Oswald"/>
              </a:rPr>
            </a:br>
            <a:br>
              <a:rPr lang="en-US" sz="1800">
                <a:solidFill>
                  <a:srgbClr val="595959"/>
                </a:solidFill>
                <a:latin typeface="Oswald"/>
                <a:ea typeface="Oswald"/>
                <a:cs typeface="Oswald"/>
                <a:sym typeface="Oswald"/>
              </a:rPr>
            </a:br>
            <a:r>
              <a:rPr b="1" lang="en-US" sz="1800">
                <a:solidFill>
                  <a:srgbClr val="595959"/>
                </a:solidFill>
                <a:latin typeface="Oswald"/>
                <a:ea typeface="Oswald"/>
                <a:cs typeface="Oswald"/>
                <a:sym typeface="Oswald"/>
              </a:rPr>
              <a:t>Deployments</a:t>
            </a:r>
            <a:r>
              <a:rPr lang="en-US" sz="1800">
                <a:solidFill>
                  <a:srgbClr val="595959"/>
                </a:solidFill>
                <a:latin typeface="Oswald"/>
                <a:ea typeface="Oswald"/>
                <a:cs typeface="Oswald"/>
                <a:sym typeface="Oswald"/>
              </a:rPr>
              <a:t> are also used to </a:t>
            </a:r>
            <a:r>
              <a:rPr lang="en-US" sz="1800">
                <a:solidFill>
                  <a:srgbClr val="595959"/>
                </a:solidFill>
                <a:latin typeface="Oswald"/>
                <a:ea typeface="Oswald"/>
                <a:cs typeface="Oswald"/>
                <a:sym typeface="Oswald"/>
              </a:rPr>
              <a:t>m</a:t>
            </a:r>
            <a:r>
              <a:rPr lang="en-US" sz="1800">
                <a:solidFill>
                  <a:srgbClr val="595959"/>
                </a:solidFill>
                <a:latin typeface="Oswald"/>
                <a:ea typeface="Oswald"/>
                <a:cs typeface="Oswald"/>
                <a:sym typeface="Oswald"/>
              </a:rPr>
              <a:t>anage safely rolling out changes to our running Pods.</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rPr lang="en-US" sz="1800" u="sng">
                <a:solidFill>
                  <a:srgbClr val="595959"/>
                </a:solidFill>
                <a:latin typeface="Oswald"/>
                <a:ea typeface="Oswald"/>
                <a:cs typeface="Oswald"/>
                <a:sym typeface="Oswald"/>
              </a:rPr>
              <a:t>Deployment</a:t>
            </a:r>
            <a:r>
              <a:rPr lang="en-US" sz="1800">
                <a:solidFill>
                  <a:srgbClr val="595959"/>
                </a:solidFill>
                <a:latin typeface="Oswald"/>
                <a:ea typeface="Oswald"/>
                <a:cs typeface="Oswald"/>
                <a:sym typeface="Oswald"/>
              </a:rPr>
              <a:t> spec example in the next slide -&gt;</a:t>
            </a:r>
            <a:endParaRPr sz="1800">
              <a:solidFill>
                <a:srgbClr val="595959"/>
              </a:solidFill>
              <a:latin typeface="Oswald"/>
              <a:ea typeface="Oswald"/>
              <a:cs typeface="Oswald"/>
              <a:sym typeface="Oswald"/>
            </a:endParaRPr>
          </a:p>
        </p:txBody>
      </p:sp>
      <p:sp>
        <p:nvSpPr>
          <p:cNvPr id="455" name="Google Shape;455;p62"/>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SPECS - DEPLOYMENTS</a:t>
            </a:r>
            <a:endParaRPr/>
          </a:p>
        </p:txBody>
      </p:sp>
      <p:sp>
        <p:nvSpPr>
          <p:cNvPr id="456" name="Google Shape;456;p62"/>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3"/>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SPECS - DEPLOYMENT</a:t>
            </a:r>
            <a:endParaRPr/>
          </a:p>
        </p:txBody>
      </p:sp>
      <p:sp>
        <p:nvSpPr>
          <p:cNvPr id="462" name="Google Shape;462;p63"/>
          <p:cNvSpPr/>
          <p:nvPr/>
        </p:nvSpPr>
        <p:spPr>
          <a:xfrm>
            <a:off x="196050" y="887450"/>
            <a:ext cx="8787000" cy="55329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rgbClr val="FFFFFF"/>
                </a:solidFill>
                <a:latin typeface="Oswald"/>
                <a:ea typeface="Oswald"/>
                <a:cs typeface="Oswald"/>
                <a:sym typeface="Oswald"/>
              </a:rPr>
              <a:t>nginx-deployment.yaml</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apiVersion: apps/v1</a:t>
            </a:r>
            <a:endParaRPr sz="1500">
              <a:solidFill>
                <a:srgbClr val="FFFFFF"/>
              </a:solidFill>
              <a:latin typeface="Oswald"/>
              <a:ea typeface="Oswald"/>
              <a:cs typeface="Oswald"/>
              <a:sym typeface="Oswald"/>
            </a:endParaRPr>
          </a:p>
          <a:p>
            <a:pPr indent="0" lvl="0" marL="0" rtl="0" algn="l">
              <a:spcBef>
                <a:spcPts val="0"/>
              </a:spcBef>
              <a:spcAft>
                <a:spcPts val="0"/>
              </a:spcAft>
              <a:buNone/>
            </a:pPr>
            <a:r>
              <a:rPr b="1" lang="en-US" sz="1500">
                <a:solidFill>
                  <a:srgbClr val="FFFFFF"/>
                </a:solidFill>
                <a:latin typeface="Oswald"/>
                <a:ea typeface="Oswald"/>
                <a:cs typeface="Oswald"/>
                <a:sym typeface="Oswald"/>
              </a:rPr>
              <a:t>kind: Deployment</a:t>
            </a:r>
            <a:endParaRPr b="1"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metadata:</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name: nginx-deployment</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spec</a:t>
            </a:r>
            <a:r>
              <a:rPr lang="en-US" sz="1500">
                <a:solidFill>
                  <a:srgbClr val="FFFFFF"/>
                </a:solidFill>
                <a:latin typeface="Oswald"/>
                <a:ea typeface="Oswald"/>
                <a:cs typeface="Oswald"/>
                <a:sym typeface="Oswald"/>
              </a:rPr>
              <a:t>:</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a:t>
            </a:r>
            <a:r>
              <a:rPr b="1" lang="en-US" sz="1500">
                <a:solidFill>
                  <a:srgbClr val="FFFFFF"/>
                </a:solidFill>
                <a:latin typeface="Oswald"/>
                <a:ea typeface="Oswald"/>
                <a:cs typeface="Oswald"/>
                <a:sym typeface="Oswald"/>
              </a:rPr>
              <a:t>selector:</a:t>
            </a:r>
            <a:endParaRPr b="1" sz="1500">
              <a:solidFill>
                <a:srgbClr val="FFFFFF"/>
              </a:solidFill>
              <a:latin typeface="Oswald"/>
              <a:ea typeface="Oswald"/>
              <a:cs typeface="Oswald"/>
              <a:sym typeface="Oswald"/>
            </a:endParaRPr>
          </a:p>
          <a:p>
            <a:pPr indent="0" lvl="0" marL="0" rtl="0" algn="l">
              <a:spcBef>
                <a:spcPts val="0"/>
              </a:spcBef>
              <a:spcAft>
                <a:spcPts val="0"/>
              </a:spcAft>
              <a:buNone/>
            </a:pPr>
            <a:r>
              <a:rPr b="1" lang="en-US" sz="1500">
                <a:solidFill>
                  <a:srgbClr val="FFFFFF"/>
                </a:solidFill>
                <a:latin typeface="Oswald"/>
                <a:ea typeface="Oswald"/>
                <a:cs typeface="Oswald"/>
                <a:sym typeface="Oswald"/>
              </a:rPr>
              <a:t>    matchLabels:</a:t>
            </a:r>
            <a:endParaRPr b="1" sz="1500">
              <a:solidFill>
                <a:srgbClr val="FFFFFF"/>
              </a:solidFill>
              <a:latin typeface="Oswald"/>
              <a:ea typeface="Oswald"/>
              <a:cs typeface="Oswald"/>
              <a:sym typeface="Oswald"/>
            </a:endParaRPr>
          </a:p>
          <a:p>
            <a:pPr indent="0" lvl="0" marL="0" rtl="0" algn="l">
              <a:spcBef>
                <a:spcPts val="0"/>
              </a:spcBef>
              <a:spcAft>
                <a:spcPts val="0"/>
              </a:spcAft>
              <a:buNone/>
            </a:pPr>
            <a:r>
              <a:rPr b="1" lang="en-US" sz="1500">
                <a:solidFill>
                  <a:srgbClr val="FFFFFF"/>
                </a:solidFill>
                <a:highlight>
                  <a:srgbClr val="4A86E8"/>
                </a:highlight>
                <a:latin typeface="Oswald"/>
                <a:ea typeface="Oswald"/>
                <a:cs typeface="Oswald"/>
                <a:sym typeface="Oswald"/>
              </a:rPr>
              <a:t>      app: nginx  </a:t>
            </a:r>
            <a:endParaRPr b="1"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replicas: 2 # tells deployment to run 2 pods matching the template using the</a:t>
            </a:r>
            <a:r>
              <a:rPr b="1" lang="en-US" sz="1500">
                <a:solidFill>
                  <a:srgbClr val="FFFFFF"/>
                </a:solidFill>
                <a:latin typeface="Oswald"/>
                <a:ea typeface="Oswald"/>
                <a:cs typeface="Oswald"/>
                <a:sym typeface="Oswald"/>
              </a:rPr>
              <a:t> ReplicaSet</a:t>
            </a:r>
            <a:endParaRPr b="1"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template: # create pods using pod definition in this template</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metadata:</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 unlike pod-nginx.yaml, the name is not included in the meta data as a unique name is</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 generated from the deployment name</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labels:</a:t>
            </a:r>
            <a:endParaRPr sz="1500">
              <a:solidFill>
                <a:srgbClr val="FFFFFF"/>
              </a:solidFill>
              <a:latin typeface="Oswald"/>
              <a:ea typeface="Oswald"/>
              <a:cs typeface="Oswald"/>
              <a:sym typeface="Oswald"/>
            </a:endParaRPr>
          </a:p>
          <a:p>
            <a:pPr indent="0" lvl="0" marL="0" rtl="0" algn="l">
              <a:spcBef>
                <a:spcPts val="0"/>
              </a:spcBef>
              <a:spcAft>
                <a:spcPts val="0"/>
              </a:spcAft>
              <a:buNone/>
            </a:pPr>
            <a:r>
              <a:rPr b="1" lang="en-US" sz="1500">
                <a:solidFill>
                  <a:srgbClr val="FFFFFF"/>
                </a:solidFill>
                <a:highlight>
                  <a:srgbClr val="4A86E8"/>
                </a:highlight>
                <a:latin typeface="Oswald"/>
                <a:ea typeface="Oswald"/>
                <a:cs typeface="Oswald"/>
                <a:sym typeface="Oswald"/>
              </a:rPr>
              <a:t>        app: nginx</a:t>
            </a:r>
            <a:endParaRPr b="1" sz="1500">
              <a:solidFill>
                <a:srgbClr val="FFFFFF"/>
              </a:solidFill>
              <a:highlight>
                <a:srgbClr val="4A86E8"/>
              </a:highlight>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spec:</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containers:</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 name: nginx</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image: nginx:1.7.9</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ports:</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 containerPort: 80</a:t>
            </a:r>
            <a:endParaRPr sz="1500">
              <a:solidFill>
                <a:srgbClr val="FFFFFF"/>
              </a:solidFill>
              <a:latin typeface="Oswald"/>
              <a:ea typeface="Oswald"/>
              <a:cs typeface="Oswald"/>
              <a:sym typeface="Oswald"/>
            </a:endParaRPr>
          </a:p>
        </p:txBody>
      </p:sp>
      <p:sp>
        <p:nvSpPr>
          <p:cNvPr id="463" name="Google Shape;463;p63"/>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4"/>
          <p:cNvSpPr txBox="1"/>
          <p:nvPr>
            <p:ph idx="1" type="body"/>
          </p:nvPr>
        </p:nvSpPr>
        <p:spPr>
          <a:xfrm>
            <a:off x="989850" y="3133350"/>
            <a:ext cx="7164300" cy="59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b="1" lang="en-US" sz="4200">
                <a:solidFill>
                  <a:srgbClr val="000000"/>
                </a:solidFill>
                <a:latin typeface="Oswald"/>
                <a:ea typeface="Oswald"/>
                <a:cs typeface="Oswald"/>
                <a:sym typeface="Oswald"/>
              </a:rPr>
              <a:t>- K8S DEPLOYMENT HANDSON -</a:t>
            </a:r>
            <a:endParaRPr sz="2200">
              <a:solidFill>
                <a:srgbClr val="000000"/>
              </a:solidFill>
              <a:latin typeface="Oswald Regular"/>
              <a:ea typeface="Oswald Regular"/>
              <a:cs typeface="Oswald Regular"/>
              <a:sym typeface="Oswald Regular"/>
            </a:endParaRPr>
          </a:p>
          <a:p>
            <a:pPr indent="0" lvl="0" marL="0" rtl="0" algn="l">
              <a:lnSpc>
                <a:spcPct val="90000"/>
              </a:lnSpc>
              <a:spcBef>
                <a:spcPts val="0"/>
              </a:spcBef>
              <a:spcAft>
                <a:spcPts val="0"/>
              </a:spcAft>
              <a:buClr>
                <a:srgbClr val="595959"/>
              </a:buClr>
              <a:buSzPts val="2400"/>
              <a:buNone/>
            </a:pPr>
            <a:r>
              <a:t/>
            </a:r>
            <a:endParaRPr>
              <a:solidFill>
                <a:srgbClr val="000000"/>
              </a:solidFill>
            </a:endParaRPr>
          </a:p>
        </p:txBody>
      </p:sp>
      <p:sp>
        <p:nvSpPr>
          <p:cNvPr id="469" name="Google Shape;469;p64"/>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5"/>
          <p:cNvSpPr/>
          <p:nvPr/>
        </p:nvSpPr>
        <p:spPr>
          <a:xfrm>
            <a:off x="196050" y="1017600"/>
            <a:ext cx="8787000" cy="56718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rgbClr val="FFFFFF"/>
                </a:solidFill>
                <a:latin typeface="Oswald"/>
                <a:ea typeface="Oswald"/>
                <a:cs typeface="Oswald"/>
                <a:sym typeface="Oswald"/>
              </a:rPr>
              <a:t>nginx-deployment.yaml</a:t>
            </a:r>
            <a:br>
              <a:rPr lang="en-US" sz="1500">
                <a:solidFill>
                  <a:srgbClr val="FFFFFF"/>
                </a:solidFill>
                <a:latin typeface="Oswald"/>
                <a:ea typeface="Oswald"/>
                <a:cs typeface="Oswald"/>
                <a:sym typeface="Oswald"/>
              </a:rPr>
            </a:br>
            <a:r>
              <a:rPr lang="en-US" sz="1500">
                <a:solidFill>
                  <a:srgbClr val="FFFFFF"/>
                </a:solidFill>
                <a:latin typeface="Oswald"/>
                <a:ea typeface="Oswald"/>
                <a:cs typeface="Oswald"/>
                <a:sym typeface="Oswald"/>
              </a:rPr>
              <a:t>----------------------------</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apiVersion: apps/v1</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kind: Deployment</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metadata:</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name: nginx-deployment-test</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spec:</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selector:</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matchLabels:</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app: nginx</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replicas: 2 </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template: </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metadata:</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labels:</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app: nginx</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spec:</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containers:</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 name: nginx</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image: nginx:mainline-alpine</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ports:</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 containerPort: 80</a:t>
            </a:r>
            <a:endParaRPr sz="1500">
              <a:solidFill>
                <a:srgbClr val="FFFFFF"/>
              </a:solidFill>
              <a:latin typeface="Oswald"/>
              <a:ea typeface="Oswald"/>
              <a:cs typeface="Oswald"/>
              <a:sym typeface="Oswald"/>
            </a:endParaRPr>
          </a:p>
        </p:txBody>
      </p:sp>
      <p:sp>
        <p:nvSpPr>
          <p:cNvPr id="475" name="Google Shape;475;p65"/>
          <p:cNvSpPr txBox="1"/>
          <p:nvPr/>
        </p:nvSpPr>
        <p:spPr>
          <a:xfrm>
            <a:off x="178500" y="647935"/>
            <a:ext cx="8867100" cy="4299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800">
                <a:solidFill>
                  <a:srgbClr val="595959"/>
                </a:solidFill>
                <a:latin typeface="Oswald"/>
                <a:ea typeface="Oswald"/>
                <a:cs typeface="Oswald"/>
                <a:sym typeface="Oswald"/>
              </a:rPr>
              <a:t>In the next example we will create a new deployment base on the following yaml</a:t>
            </a:r>
            <a:endParaRPr sz="1800">
              <a:solidFill>
                <a:srgbClr val="595959"/>
              </a:solidFill>
              <a:latin typeface="Oswald"/>
              <a:ea typeface="Oswald"/>
              <a:cs typeface="Oswald"/>
              <a:sym typeface="Oswald"/>
            </a:endParaRPr>
          </a:p>
        </p:txBody>
      </p:sp>
      <p:sp>
        <p:nvSpPr>
          <p:cNvPr id="476" name="Google Shape;476;p65"/>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SPECS - DEPLOYMENTS</a:t>
            </a:r>
            <a:endParaRPr/>
          </a:p>
        </p:txBody>
      </p:sp>
      <p:sp>
        <p:nvSpPr>
          <p:cNvPr id="477" name="Google Shape;477;p65"/>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6"/>
          <p:cNvSpPr txBox="1"/>
          <p:nvPr/>
        </p:nvSpPr>
        <p:spPr>
          <a:xfrm>
            <a:off x="178500" y="1965575"/>
            <a:ext cx="8867100" cy="33807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800">
                <a:solidFill>
                  <a:srgbClr val="595959"/>
                </a:solidFill>
                <a:latin typeface="Oswald"/>
                <a:ea typeface="Oswald"/>
                <a:cs typeface="Oswald"/>
                <a:sym typeface="Oswald"/>
              </a:rPr>
              <a:t>C</a:t>
            </a:r>
            <a:r>
              <a:rPr lang="en-US" sz="1800">
                <a:solidFill>
                  <a:srgbClr val="595959"/>
                </a:solidFill>
                <a:latin typeface="Oswald"/>
                <a:ea typeface="Oswald"/>
                <a:cs typeface="Oswald"/>
                <a:sym typeface="Oswald"/>
              </a:rPr>
              <a:t>reate the file in your remote master server and </a:t>
            </a:r>
            <a:r>
              <a:rPr lang="en-US" sz="1800">
                <a:solidFill>
                  <a:srgbClr val="595959"/>
                </a:solidFill>
                <a:latin typeface="Oswald"/>
                <a:ea typeface="Oswald"/>
                <a:cs typeface="Oswald"/>
                <a:sym typeface="Oswald"/>
              </a:rPr>
              <a:t>then</a:t>
            </a:r>
            <a:r>
              <a:rPr lang="en-US" sz="1800">
                <a:solidFill>
                  <a:srgbClr val="595959"/>
                </a:solidFill>
                <a:latin typeface="Oswald"/>
                <a:ea typeface="Oswald"/>
                <a:cs typeface="Oswald"/>
                <a:sym typeface="Oswald"/>
              </a:rPr>
              <a:t> create the deploy</a:t>
            </a:r>
            <a:endParaRPr sz="1800">
              <a:solidFill>
                <a:srgbClr val="595959"/>
              </a:solidFill>
              <a:latin typeface="Oswald"/>
              <a:ea typeface="Oswald"/>
              <a:cs typeface="Oswald"/>
              <a:sym typeface="Oswald"/>
            </a:endParaRPr>
          </a:p>
        </p:txBody>
      </p:sp>
      <p:sp>
        <p:nvSpPr>
          <p:cNvPr id="483" name="Google Shape;483;p66"/>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SPECS - DEPLOYMENTS</a:t>
            </a:r>
            <a:endParaRPr/>
          </a:p>
        </p:txBody>
      </p:sp>
      <p:sp>
        <p:nvSpPr>
          <p:cNvPr id="484" name="Google Shape;484;p66"/>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485" name="Google Shape;485;p66"/>
          <p:cNvSpPr/>
          <p:nvPr/>
        </p:nvSpPr>
        <p:spPr>
          <a:xfrm>
            <a:off x="178500" y="2669200"/>
            <a:ext cx="8787000" cy="25764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rgbClr val="FFFFFF"/>
                </a:solidFill>
                <a:latin typeface="Oswald"/>
                <a:ea typeface="Oswald"/>
                <a:cs typeface="Oswald"/>
                <a:sym typeface="Oswald"/>
              </a:rPr>
              <a:t>kubectl apply -f nginx-deployment.yaml </a:t>
            </a:r>
            <a:r>
              <a:rPr lang="en-US" sz="1500">
                <a:solidFill>
                  <a:schemeClr val="lt1"/>
                </a:solidFill>
                <a:latin typeface="Oswald"/>
                <a:ea typeface="Oswald"/>
                <a:cs typeface="Oswald"/>
                <a:sym typeface="Oswald"/>
              </a:rPr>
              <a:t>--record</a:t>
            </a:r>
            <a:endParaRPr sz="1500">
              <a:solidFill>
                <a:srgbClr val="FFFFFF"/>
              </a:solidFill>
              <a:latin typeface="Oswald"/>
              <a:ea typeface="Oswald"/>
              <a:cs typeface="Oswald"/>
              <a:sym typeface="Oswald"/>
            </a:endParaRPr>
          </a:p>
          <a:p>
            <a:pPr indent="0" lvl="0" marL="0" rtl="0" algn="l">
              <a:spcBef>
                <a:spcPts val="0"/>
              </a:spcBef>
              <a:spcAft>
                <a:spcPts val="0"/>
              </a:spcAft>
              <a:buNone/>
            </a:pPr>
            <a:br>
              <a:rPr b="1" lang="en-US" sz="1500">
                <a:solidFill>
                  <a:srgbClr val="FFFFFF"/>
                </a:solidFill>
                <a:latin typeface="Oswald"/>
                <a:ea typeface="Oswald"/>
                <a:cs typeface="Oswald"/>
                <a:sym typeface="Oswald"/>
              </a:rPr>
            </a:br>
            <a:r>
              <a:rPr b="1" lang="en-US" sz="1500">
                <a:solidFill>
                  <a:srgbClr val="FFFFFF"/>
                </a:solidFill>
                <a:latin typeface="Oswald"/>
                <a:ea typeface="Oswald"/>
                <a:cs typeface="Oswald"/>
                <a:sym typeface="Oswald"/>
              </a:rPr>
              <a:t># Get deployment</a:t>
            </a:r>
            <a:endParaRPr b="1"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kubectl get deployment</a:t>
            </a:r>
            <a:br>
              <a:rPr lang="en-US" sz="1500">
                <a:solidFill>
                  <a:srgbClr val="FFFFFF"/>
                </a:solidFill>
                <a:latin typeface="Oswald"/>
                <a:ea typeface="Oswald"/>
                <a:cs typeface="Oswald"/>
                <a:sym typeface="Oswald"/>
              </a:rPr>
            </a:br>
            <a:br>
              <a:rPr lang="en-US" sz="1500">
                <a:solidFill>
                  <a:srgbClr val="FFFFFF"/>
                </a:solidFill>
                <a:latin typeface="Oswald"/>
                <a:ea typeface="Oswald"/>
                <a:cs typeface="Oswald"/>
                <a:sym typeface="Oswald"/>
              </a:rPr>
            </a:br>
            <a:r>
              <a:rPr lang="en-US" sz="1500">
                <a:solidFill>
                  <a:srgbClr val="FFFFFF"/>
                </a:solidFill>
                <a:latin typeface="Oswald"/>
                <a:ea typeface="Oswald"/>
                <a:cs typeface="Oswald"/>
                <a:sym typeface="Oswald"/>
              </a:rPr>
              <a:t># List the pods created by the Deployment</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kubectl get pods -l app=nginx -o wide</a:t>
            </a:r>
            <a:br>
              <a:rPr lang="en-US" sz="1500">
                <a:solidFill>
                  <a:srgbClr val="FFFFFF"/>
                </a:solidFill>
                <a:latin typeface="Oswald"/>
                <a:ea typeface="Oswald"/>
                <a:cs typeface="Oswald"/>
                <a:sym typeface="Oswald"/>
              </a:rPr>
            </a:br>
            <a:br>
              <a:rPr lang="en-US" sz="1500">
                <a:solidFill>
                  <a:srgbClr val="FFFFFF"/>
                </a:solidFill>
                <a:latin typeface="Oswald"/>
                <a:ea typeface="Oswald"/>
                <a:cs typeface="Oswald"/>
                <a:sym typeface="Oswald"/>
              </a:rPr>
            </a:br>
            <a:r>
              <a:rPr lang="en-US" sz="1500">
                <a:solidFill>
                  <a:srgbClr val="FFFFFF"/>
                </a:solidFill>
                <a:latin typeface="Oswald"/>
                <a:ea typeface="Oswald"/>
                <a:cs typeface="Oswald"/>
                <a:sym typeface="Oswald"/>
              </a:rPr>
              <a:t># Describe the deployment we created</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kubectl describe deployment/nginx-deployment</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7"/>
          <p:cNvSpPr txBox="1"/>
          <p:nvPr/>
        </p:nvSpPr>
        <p:spPr>
          <a:xfrm>
            <a:off x="178500" y="898775"/>
            <a:ext cx="8867100" cy="13158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800">
                <a:solidFill>
                  <a:srgbClr val="595959"/>
                </a:solidFill>
                <a:latin typeface="Oswald"/>
                <a:ea typeface="Oswald"/>
                <a:cs typeface="Oswald"/>
                <a:sym typeface="Oswald"/>
              </a:rPr>
              <a:t>L</a:t>
            </a:r>
            <a:r>
              <a:rPr lang="en-US" sz="1800">
                <a:solidFill>
                  <a:srgbClr val="595959"/>
                </a:solidFill>
                <a:latin typeface="Oswald"/>
                <a:ea typeface="Oswald"/>
                <a:cs typeface="Oswald"/>
                <a:sym typeface="Oswald"/>
              </a:rPr>
              <a:t>ets upgrade our current deployment.</a:t>
            </a:r>
            <a:br>
              <a:rPr lang="en-US" sz="1800">
                <a:solidFill>
                  <a:srgbClr val="595959"/>
                </a:solidFill>
                <a:latin typeface="Oswald"/>
                <a:ea typeface="Oswald"/>
                <a:cs typeface="Oswald"/>
                <a:sym typeface="Oswald"/>
              </a:rPr>
            </a:br>
            <a:r>
              <a:rPr lang="en-US" sz="1800">
                <a:solidFill>
                  <a:srgbClr val="595959"/>
                </a:solidFill>
                <a:latin typeface="Oswald"/>
                <a:ea typeface="Oswald"/>
                <a:cs typeface="Oswald"/>
                <a:sym typeface="Oswald"/>
              </a:rPr>
              <a:t>When we change something in our deployment spec we can rerun it (deploy the change) using:</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rPr b="1" lang="en-US" sz="1800">
                <a:solidFill>
                  <a:srgbClr val="595959"/>
                </a:solidFill>
                <a:latin typeface="Oswald"/>
                <a:ea typeface="Oswald"/>
                <a:cs typeface="Oswald"/>
                <a:sym typeface="Oswald"/>
              </a:rPr>
              <a:t>kubectl apply</a:t>
            </a:r>
            <a:endParaRPr b="1" sz="1800">
              <a:solidFill>
                <a:srgbClr val="595959"/>
              </a:solidFill>
              <a:latin typeface="Oswald"/>
              <a:ea typeface="Oswald"/>
              <a:cs typeface="Oswald"/>
              <a:sym typeface="Oswald"/>
            </a:endParaRPr>
          </a:p>
        </p:txBody>
      </p:sp>
      <p:sp>
        <p:nvSpPr>
          <p:cNvPr id="491" name="Google Shape;491;p67"/>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SPECS - DEPLOYMENTS</a:t>
            </a:r>
            <a:endParaRPr/>
          </a:p>
        </p:txBody>
      </p:sp>
      <p:sp>
        <p:nvSpPr>
          <p:cNvPr id="492" name="Google Shape;492;p67"/>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493" name="Google Shape;493;p67"/>
          <p:cNvSpPr/>
          <p:nvPr/>
        </p:nvSpPr>
        <p:spPr>
          <a:xfrm>
            <a:off x="178500" y="2166400"/>
            <a:ext cx="8787000" cy="42669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rgbClr val="FFFFFF"/>
                </a:solidFill>
                <a:latin typeface="Oswald"/>
                <a:ea typeface="Oswald"/>
                <a:cs typeface="Oswald"/>
                <a:sym typeface="Oswald"/>
              </a:rPr>
              <a:t># Change the nginx image tag version from: nginx:</a:t>
            </a:r>
            <a:r>
              <a:rPr lang="en-US" sz="1500">
                <a:solidFill>
                  <a:schemeClr val="lt1"/>
                </a:solidFill>
                <a:latin typeface="Oswald"/>
                <a:ea typeface="Oswald"/>
                <a:cs typeface="Oswald"/>
                <a:sym typeface="Oswald"/>
              </a:rPr>
              <a:t>mainline-alpine    </a:t>
            </a:r>
            <a:r>
              <a:rPr lang="en-US" sz="1500">
                <a:solidFill>
                  <a:srgbClr val="FFFFFF"/>
                </a:solidFill>
                <a:latin typeface="Oswald"/>
                <a:ea typeface="Oswald"/>
                <a:cs typeface="Oswald"/>
                <a:sym typeface="Oswald"/>
              </a:rPr>
              <a:t>to - nginx:latest </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Save the file and run kubectl apply -f [filename] </a:t>
            </a:r>
            <a:r>
              <a:rPr lang="en-US" sz="1500">
                <a:solidFill>
                  <a:schemeClr val="lt1"/>
                </a:solidFill>
                <a:latin typeface="Oswald"/>
                <a:ea typeface="Oswald"/>
                <a:cs typeface="Oswald"/>
                <a:sym typeface="Oswald"/>
              </a:rPr>
              <a:t>--record</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Once </a:t>
            </a:r>
            <a:r>
              <a:rPr lang="en-US" sz="1500">
                <a:solidFill>
                  <a:srgbClr val="FFFFFF"/>
                </a:solidFill>
                <a:latin typeface="Oswald"/>
                <a:ea typeface="Oswald"/>
                <a:cs typeface="Oswald"/>
                <a:sym typeface="Oswald"/>
              </a:rPr>
              <a:t>deployed</a:t>
            </a:r>
            <a:r>
              <a:rPr lang="en-US" sz="1500">
                <a:solidFill>
                  <a:srgbClr val="FFFFFF"/>
                </a:solidFill>
                <a:latin typeface="Oswald"/>
                <a:ea typeface="Oswald"/>
                <a:cs typeface="Oswald"/>
                <a:sym typeface="Oswald"/>
              </a:rPr>
              <a:t> please run the following </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Get deployment</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kubectl get deployment</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chemeClr val="lt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sz="1500">
                <a:solidFill>
                  <a:schemeClr val="lt1"/>
                </a:solidFill>
                <a:latin typeface="Oswald"/>
                <a:ea typeface="Oswald"/>
                <a:cs typeface="Oswald"/>
                <a:sym typeface="Oswald"/>
              </a:rPr>
              <a:t># Get replicasets </a:t>
            </a:r>
            <a:endParaRPr sz="1500">
              <a:solidFill>
                <a:schemeClr val="lt1"/>
              </a:solidFill>
              <a:latin typeface="Oswald"/>
              <a:ea typeface="Oswald"/>
              <a:cs typeface="Oswald"/>
              <a:sym typeface="Oswald"/>
            </a:endParaRPr>
          </a:p>
          <a:p>
            <a:pPr indent="0" lvl="0" marL="0" rtl="0" algn="l">
              <a:spcBef>
                <a:spcPts val="0"/>
              </a:spcBef>
              <a:spcAft>
                <a:spcPts val="0"/>
              </a:spcAft>
              <a:buNone/>
            </a:pPr>
            <a:r>
              <a:rPr lang="en-US" sz="1500">
                <a:solidFill>
                  <a:schemeClr val="lt1"/>
                </a:solidFill>
                <a:latin typeface="Oswald"/>
                <a:ea typeface="Oswald"/>
                <a:cs typeface="Oswald"/>
                <a:sym typeface="Oswald"/>
              </a:rPr>
              <a:t>kubectl get replicasets (See that now you got two replicasets)</a:t>
            </a:r>
            <a:br>
              <a:rPr lang="en-US" sz="1500">
                <a:solidFill>
                  <a:srgbClr val="FFFFFF"/>
                </a:solidFill>
                <a:latin typeface="Oswald"/>
                <a:ea typeface="Oswald"/>
                <a:cs typeface="Oswald"/>
                <a:sym typeface="Oswald"/>
              </a:rPr>
            </a:b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See </a:t>
            </a:r>
            <a:r>
              <a:rPr lang="en-US" sz="1500">
                <a:solidFill>
                  <a:srgbClr val="FFFFFF"/>
                </a:solidFill>
                <a:latin typeface="Oswald"/>
                <a:ea typeface="Oswald"/>
                <a:cs typeface="Oswald"/>
                <a:sym typeface="Oswald"/>
              </a:rPr>
              <a:t>rollout</a:t>
            </a:r>
            <a:r>
              <a:rPr lang="en-US" sz="1500">
                <a:solidFill>
                  <a:srgbClr val="FFFFFF"/>
                </a:solidFill>
                <a:latin typeface="Oswald"/>
                <a:ea typeface="Oswald"/>
                <a:cs typeface="Oswald"/>
                <a:sym typeface="Oswald"/>
              </a:rPr>
              <a:t> status of the deployment </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kubectl rollout status deployment/nginx-deployment</a:t>
            </a:r>
            <a:br>
              <a:rPr lang="en-US" sz="1500">
                <a:solidFill>
                  <a:srgbClr val="FFFFFF"/>
                </a:solidFill>
                <a:latin typeface="Oswald"/>
                <a:ea typeface="Oswald"/>
                <a:cs typeface="Oswald"/>
                <a:sym typeface="Oswald"/>
              </a:rPr>
            </a:b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See rollout versions </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kubectl rollout history deployment/nginx-deployment</a:t>
            </a:r>
            <a:br>
              <a:rPr lang="en-US" sz="1500">
                <a:solidFill>
                  <a:srgbClr val="FFFFFF"/>
                </a:solidFill>
                <a:latin typeface="Oswald"/>
                <a:ea typeface="Oswald"/>
                <a:cs typeface="Oswald"/>
                <a:sym typeface="Oswald"/>
              </a:rPr>
            </a:b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Rollback to specific revision</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kubectl rollout undo deployment/nginx-deployment --to-revision=2</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8"/>
          <p:cNvSpPr txBox="1"/>
          <p:nvPr/>
        </p:nvSpPr>
        <p:spPr>
          <a:xfrm>
            <a:off x="178500" y="898775"/>
            <a:ext cx="8867100" cy="4029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800">
                <a:solidFill>
                  <a:srgbClr val="595959"/>
                </a:solidFill>
                <a:latin typeface="Oswald"/>
                <a:ea typeface="Oswald"/>
                <a:cs typeface="Oswald"/>
                <a:sym typeface="Oswald"/>
              </a:rPr>
              <a:t>Scale deployments</a:t>
            </a:r>
            <a:endParaRPr b="1"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t/>
            </a:r>
            <a:endParaRPr b="1"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t/>
            </a:r>
            <a:endParaRPr b="1" sz="1800">
              <a:solidFill>
                <a:srgbClr val="595959"/>
              </a:solidFill>
              <a:latin typeface="Oswald"/>
              <a:ea typeface="Oswald"/>
              <a:cs typeface="Oswald"/>
              <a:sym typeface="Oswald"/>
            </a:endParaRPr>
          </a:p>
        </p:txBody>
      </p:sp>
      <p:sp>
        <p:nvSpPr>
          <p:cNvPr id="499" name="Google Shape;499;p68"/>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SPECS - SCALING DEPLOYMENTS</a:t>
            </a:r>
            <a:endParaRPr/>
          </a:p>
        </p:txBody>
      </p:sp>
      <p:sp>
        <p:nvSpPr>
          <p:cNvPr id="500" name="Google Shape;500;p68"/>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501" name="Google Shape;501;p68"/>
          <p:cNvSpPr/>
          <p:nvPr/>
        </p:nvSpPr>
        <p:spPr>
          <a:xfrm>
            <a:off x="178500" y="2395000"/>
            <a:ext cx="8787000" cy="18270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rgbClr val="FFFFFF"/>
                </a:solidFill>
                <a:latin typeface="Oswald"/>
                <a:ea typeface="Oswald"/>
                <a:cs typeface="Oswald"/>
                <a:sym typeface="Oswald"/>
              </a:rPr>
              <a:t>using the yaml file scale to 4 </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sz="1500">
                <a:solidFill>
                  <a:schemeClr val="lt1"/>
                </a:solidFill>
                <a:latin typeface="Oswald"/>
                <a:ea typeface="Oswald"/>
                <a:cs typeface="Oswald"/>
                <a:sym typeface="Oswald"/>
              </a:rPr>
              <a:t># Please DO NOT delete objects</a:t>
            </a:r>
            <a:endParaRPr sz="1500">
              <a:solidFill>
                <a:schemeClr val="lt1"/>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9"/>
          <p:cNvSpPr txBox="1"/>
          <p:nvPr>
            <p:ph idx="1" type="body"/>
          </p:nvPr>
        </p:nvSpPr>
        <p:spPr>
          <a:xfrm>
            <a:off x="1422000" y="3133338"/>
            <a:ext cx="6300000" cy="59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b="1" lang="en-US" sz="4200">
                <a:solidFill>
                  <a:srgbClr val="000000"/>
                </a:solidFill>
                <a:latin typeface="Oswald"/>
                <a:ea typeface="Oswald"/>
                <a:cs typeface="Oswald"/>
                <a:sym typeface="Oswald"/>
              </a:rPr>
              <a:t>- K8S SERVICES -</a:t>
            </a:r>
            <a:endParaRPr sz="2200">
              <a:solidFill>
                <a:srgbClr val="000000"/>
              </a:solidFill>
              <a:latin typeface="Oswald Regular"/>
              <a:ea typeface="Oswald Regular"/>
              <a:cs typeface="Oswald Regular"/>
              <a:sym typeface="Oswald Regular"/>
            </a:endParaRPr>
          </a:p>
          <a:p>
            <a:pPr indent="0" lvl="0" marL="0" rtl="0" algn="l">
              <a:lnSpc>
                <a:spcPct val="90000"/>
              </a:lnSpc>
              <a:spcBef>
                <a:spcPts val="0"/>
              </a:spcBef>
              <a:spcAft>
                <a:spcPts val="0"/>
              </a:spcAft>
              <a:buClr>
                <a:srgbClr val="595959"/>
              </a:buClr>
              <a:buSzPts val="2400"/>
              <a:buNone/>
            </a:pPr>
            <a:r>
              <a:t/>
            </a:r>
            <a:endParaRPr>
              <a:solidFill>
                <a:srgbClr val="000000"/>
              </a:solidFill>
            </a:endParaRPr>
          </a:p>
        </p:txBody>
      </p:sp>
      <p:sp>
        <p:nvSpPr>
          <p:cNvPr id="507" name="Google Shape;507;p69"/>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70"/>
          <p:cNvSpPr txBox="1"/>
          <p:nvPr/>
        </p:nvSpPr>
        <p:spPr>
          <a:xfrm>
            <a:off x="178500" y="1965575"/>
            <a:ext cx="8867100" cy="30387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800">
                <a:solidFill>
                  <a:srgbClr val="595959"/>
                </a:solidFill>
                <a:latin typeface="Oswald"/>
                <a:ea typeface="Oswald"/>
                <a:cs typeface="Oswald"/>
                <a:sym typeface="Oswald"/>
              </a:rPr>
              <a:t>While</a:t>
            </a:r>
            <a:r>
              <a:rPr lang="en-US" sz="1800">
                <a:solidFill>
                  <a:srgbClr val="595959"/>
                </a:solidFill>
                <a:latin typeface="Oswald"/>
                <a:ea typeface="Oswald"/>
                <a:cs typeface="Oswald"/>
                <a:sym typeface="Oswald"/>
              </a:rPr>
              <a:t> each Pod gets its own IP address, even those IP addresses cannot be relied upon to be stable over time. </a:t>
            </a:r>
            <a:br>
              <a:rPr lang="en-US" sz="1800">
                <a:solidFill>
                  <a:srgbClr val="595959"/>
                </a:solidFill>
                <a:latin typeface="Oswald"/>
                <a:ea typeface="Oswald"/>
                <a:cs typeface="Oswald"/>
                <a:sym typeface="Oswald"/>
              </a:rPr>
            </a:br>
            <a:r>
              <a:rPr lang="en-US" sz="1800">
                <a:solidFill>
                  <a:srgbClr val="595959"/>
                </a:solidFill>
                <a:latin typeface="Oswald"/>
                <a:ea typeface="Oswald"/>
                <a:cs typeface="Oswald"/>
                <a:sym typeface="Oswald"/>
              </a:rPr>
              <a:t>That alone will lead to a huge problem: if some set of Pods (let’s call them backends) provides functionality to other Pods (let’s call them frontends) inside the Kubernetes cluster, how do those frontends find out and keep track of which backends are in that set? </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rPr lang="en-US" sz="1800">
                <a:solidFill>
                  <a:srgbClr val="595959"/>
                </a:solidFill>
                <a:latin typeface="Oswald"/>
                <a:ea typeface="Oswald"/>
                <a:cs typeface="Oswald"/>
                <a:sym typeface="Oswald"/>
              </a:rPr>
              <a:t>To solve that K8S </a:t>
            </a:r>
            <a:r>
              <a:rPr lang="en-US" sz="1800">
                <a:solidFill>
                  <a:srgbClr val="595959"/>
                </a:solidFill>
                <a:latin typeface="Oswald"/>
                <a:ea typeface="Oswald"/>
                <a:cs typeface="Oswald"/>
                <a:sym typeface="Oswald"/>
              </a:rPr>
              <a:t>introduced</a:t>
            </a:r>
            <a:r>
              <a:rPr lang="en-US" sz="1800">
                <a:solidFill>
                  <a:srgbClr val="595959"/>
                </a:solidFill>
                <a:latin typeface="Oswald"/>
                <a:ea typeface="Oswald"/>
                <a:cs typeface="Oswald"/>
                <a:sym typeface="Oswald"/>
              </a:rPr>
              <a:t> - </a:t>
            </a:r>
            <a:r>
              <a:rPr b="1" lang="en-US" sz="1800">
                <a:solidFill>
                  <a:srgbClr val="595959"/>
                </a:solidFill>
                <a:latin typeface="Oswald"/>
                <a:ea typeface="Oswald"/>
                <a:cs typeface="Oswald"/>
                <a:sym typeface="Oswald"/>
              </a:rPr>
              <a:t>SERVICES</a:t>
            </a:r>
            <a:r>
              <a:rPr lang="en-US" sz="1800">
                <a:solidFill>
                  <a:srgbClr val="595959"/>
                </a:solidFill>
                <a:latin typeface="Oswald"/>
                <a:ea typeface="Oswald"/>
                <a:cs typeface="Oswald"/>
                <a:sym typeface="Oswald"/>
              </a:rPr>
              <a:t> </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t/>
            </a:r>
            <a:endParaRPr sz="1800">
              <a:solidFill>
                <a:srgbClr val="595959"/>
              </a:solidFill>
              <a:latin typeface="Oswald"/>
              <a:ea typeface="Oswald"/>
              <a:cs typeface="Oswald"/>
              <a:sym typeface="Oswald"/>
            </a:endParaRPr>
          </a:p>
        </p:txBody>
      </p:sp>
      <p:sp>
        <p:nvSpPr>
          <p:cNvPr id="513" name="Google Shape;513;p70"/>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SPECS - SERVICES</a:t>
            </a:r>
            <a:endParaRPr/>
          </a:p>
        </p:txBody>
      </p:sp>
      <p:sp>
        <p:nvSpPr>
          <p:cNvPr id="514" name="Google Shape;514;p70"/>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idx="1" type="body"/>
          </p:nvPr>
        </p:nvSpPr>
        <p:spPr>
          <a:xfrm>
            <a:off x="2796750" y="3040050"/>
            <a:ext cx="4116000" cy="1488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b="1" lang="en-US" sz="4200">
                <a:solidFill>
                  <a:srgbClr val="000000"/>
                </a:solidFill>
                <a:latin typeface="Oswald"/>
                <a:ea typeface="Oswald"/>
                <a:cs typeface="Oswald"/>
                <a:sym typeface="Oswald"/>
              </a:rPr>
              <a:t>- K8S VOLUMES -</a:t>
            </a:r>
            <a:endParaRPr b="1" sz="4200">
              <a:solidFill>
                <a:srgbClr val="000000"/>
              </a:solidFill>
              <a:latin typeface="Oswald"/>
              <a:ea typeface="Oswald"/>
              <a:cs typeface="Oswald"/>
              <a:sym typeface="Oswald"/>
            </a:endParaRPr>
          </a:p>
          <a:p>
            <a:pPr indent="0" lvl="0" marL="0" rtl="0" algn="ctr">
              <a:lnSpc>
                <a:spcPct val="115000"/>
              </a:lnSpc>
              <a:spcBef>
                <a:spcPts val="0"/>
              </a:spcBef>
              <a:spcAft>
                <a:spcPts val="0"/>
              </a:spcAft>
              <a:buNone/>
            </a:pPr>
            <a:r>
              <a:rPr lang="en-US" sz="2200">
                <a:solidFill>
                  <a:srgbClr val="000000"/>
                </a:solidFill>
                <a:latin typeface="Oswald Regular"/>
                <a:ea typeface="Oswald Regular"/>
                <a:cs typeface="Oswald Regular"/>
                <a:sym typeface="Oswald Regular"/>
              </a:rPr>
              <a:t> MAKE PODS STORAGE PERSISTENT</a:t>
            </a:r>
            <a:endParaRPr sz="2200">
              <a:solidFill>
                <a:srgbClr val="000000"/>
              </a:solidFill>
              <a:latin typeface="Oswald Regular"/>
              <a:ea typeface="Oswald Regular"/>
              <a:cs typeface="Oswald Regular"/>
              <a:sym typeface="Oswald Regular"/>
            </a:endParaRPr>
          </a:p>
          <a:p>
            <a:pPr indent="0" lvl="0" marL="0" rtl="0" algn="l">
              <a:lnSpc>
                <a:spcPct val="90000"/>
              </a:lnSpc>
              <a:spcBef>
                <a:spcPts val="0"/>
              </a:spcBef>
              <a:spcAft>
                <a:spcPts val="0"/>
              </a:spcAft>
              <a:buClr>
                <a:srgbClr val="595959"/>
              </a:buClr>
              <a:buSzPts val="2400"/>
              <a:buNone/>
            </a:pPr>
            <a:r>
              <a:t/>
            </a:r>
            <a:endParaRPr>
              <a:solidFill>
                <a:srgbClr val="000000"/>
              </a:solidFill>
            </a:endParaRPr>
          </a:p>
        </p:txBody>
      </p:sp>
      <p:sp>
        <p:nvSpPr>
          <p:cNvPr id="99" name="Google Shape;99;p17"/>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1"/>
          <p:cNvSpPr txBox="1"/>
          <p:nvPr/>
        </p:nvSpPr>
        <p:spPr>
          <a:xfrm>
            <a:off x="178500" y="1965575"/>
            <a:ext cx="8867100" cy="30387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800">
                <a:solidFill>
                  <a:srgbClr val="595959"/>
                </a:solidFill>
                <a:latin typeface="Oswald"/>
                <a:ea typeface="Oswald"/>
                <a:cs typeface="Oswald"/>
                <a:sym typeface="Oswald"/>
              </a:rPr>
              <a:t>K8S</a:t>
            </a:r>
            <a:r>
              <a:rPr lang="en-US" sz="1800">
                <a:solidFill>
                  <a:srgbClr val="595959"/>
                </a:solidFill>
                <a:latin typeface="Oswald"/>
                <a:ea typeface="Oswald"/>
                <a:cs typeface="Oswald"/>
                <a:sym typeface="Oswald"/>
              </a:rPr>
              <a:t> Service is an </a:t>
            </a:r>
            <a:r>
              <a:rPr b="1" lang="en-US" sz="1800">
                <a:solidFill>
                  <a:srgbClr val="595959"/>
                </a:solidFill>
                <a:latin typeface="Oswald"/>
                <a:ea typeface="Oswald"/>
                <a:cs typeface="Oswald"/>
                <a:sym typeface="Oswald"/>
              </a:rPr>
              <a:t>abstraction</a:t>
            </a:r>
            <a:r>
              <a:rPr lang="en-US" sz="1800">
                <a:solidFill>
                  <a:srgbClr val="595959"/>
                </a:solidFill>
                <a:latin typeface="Oswald"/>
                <a:ea typeface="Oswald"/>
                <a:cs typeface="Oswald"/>
                <a:sym typeface="Oswald"/>
              </a:rPr>
              <a:t> which defines a logical set of Pods and a policy by which to access them - sometimes called a micro-service. The set of Pods targeted by a Service is (usually - also) determined by a </a:t>
            </a:r>
            <a:r>
              <a:rPr b="1" lang="en-US" sz="1800">
                <a:solidFill>
                  <a:srgbClr val="595959"/>
                </a:solidFill>
                <a:latin typeface="Oswald"/>
                <a:ea typeface="Oswald"/>
                <a:cs typeface="Oswald"/>
                <a:sym typeface="Oswald"/>
              </a:rPr>
              <a:t>Label Selector</a:t>
            </a:r>
            <a:endParaRPr b="1"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rPr b="1" lang="en-US" sz="1800">
                <a:solidFill>
                  <a:srgbClr val="595959"/>
                </a:solidFill>
                <a:latin typeface="Oswald"/>
                <a:ea typeface="Oswald"/>
                <a:cs typeface="Oswald"/>
                <a:sym typeface="Oswald"/>
              </a:rPr>
              <a:t>For Kubernetes-native applications</a:t>
            </a:r>
            <a:r>
              <a:rPr lang="en-US" sz="1800">
                <a:solidFill>
                  <a:srgbClr val="595959"/>
                </a:solidFill>
                <a:latin typeface="Oswald"/>
                <a:ea typeface="Oswald"/>
                <a:cs typeface="Oswald"/>
                <a:sym typeface="Oswald"/>
              </a:rPr>
              <a:t>, Kubernetes offers a simple Endpoints API that is updated whenever the set of Pods in a Service changes. For non-native applications, Kubernetes offers a virtual-IP-based bridge to Services which redirects to the backend Pods.</a:t>
            </a:r>
            <a:endParaRPr sz="1800">
              <a:solidFill>
                <a:srgbClr val="595959"/>
              </a:solidFill>
              <a:latin typeface="Oswald"/>
              <a:ea typeface="Oswald"/>
              <a:cs typeface="Oswald"/>
              <a:sym typeface="Oswald"/>
            </a:endParaRPr>
          </a:p>
        </p:txBody>
      </p:sp>
      <p:sp>
        <p:nvSpPr>
          <p:cNvPr id="520" name="Google Shape;520;p71"/>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SPECS - SERVICES</a:t>
            </a:r>
            <a:endParaRPr/>
          </a:p>
        </p:txBody>
      </p:sp>
      <p:sp>
        <p:nvSpPr>
          <p:cNvPr id="521" name="Google Shape;521;p71"/>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2"/>
          <p:cNvSpPr/>
          <p:nvPr/>
        </p:nvSpPr>
        <p:spPr>
          <a:xfrm>
            <a:off x="178500" y="1375600"/>
            <a:ext cx="8787000" cy="46371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rgbClr val="FFFFFF"/>
                </a:solidFill>
                <a:latin typeface="Oswald"/>
                <a:ea typeface="Oswald"/>
                <a:cs typeface="Oswald"/>
                <a:sym typeface="Oswald"/>
              </a:rPr>
              <a:t>---</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kind: Service      # Create new service</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apiVersion: v1     </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metadata:</a:t>
            </a:r>
            <a:endParaRPr sz="1500">
              <a:solidFill>
                <a:srgbClr val="FFFFFF"/>
              </a:solidFill>
              <a:latin typeface="Oswald"/>
              <a:ea typeface="Oswald"/>
              <a:cs typeface="Oswald"/>
              <a:sym typeface="Oswald"/>
            </a:endParaRPr>
          </a:p>
          <a:p>
            <a:pPr indent="0" lvl="0" marL="0" rtl="0" algn="l">
              <a:spcBef>
                <a:spcPts val="0"/>
              </a:spcBef>
              <a:spcAft>
                <a:spcPts val="0"/>
              </a:spcAft>
              <a:buNone/>
            </a:pPr>
            <a:r>
              <a:rPr b="1" lang="en-US" sz="1500">
                <a:solidFill>
                  <a:srgbClr val="FFFFFF"/>
                </a:solidFill>
                <a:latin typeface="Oswald"/>
                <a:ea typeface="Oswald"/>
                <a:cs typeface="Oswald"/>
                <a:sym typeface="Oswald"/>
              </a:rPr>
              <a:t>  name: my-service # Name of the service (DNS - RFC 2929)</a:t>
            </a:r>
            <a:endParaRPr b="1"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spec:</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a:t>
            </a:r>
            <a:r>
              <a:rPr b="1" lang="en-US" sz="1500">
                <a:solidFill>
                  <a:srgbClr val="FFFFFF"/>
                </a:solidFill>
                <a:latin typeface="Oswald"/>
                <a:ea typeface="Oswald"/>
                <a:cs typeface="Oswald"/>
                <a:sym typeface="Oswald"/>
              </a:rPr>
              <a:t>selector</a:t>
            </a:r>
            <a:r>
              <a:rPr lang="en-US" sz="1500">
                <a:solidFill>
                  <a:srgbClr val="FFFFFF"/>
                </a:solidFill>
                <a:latin typeface="Oswald"/>
                <a:ea typeface="Oswald"/>
                <a:cs typeface="Oswald"/>
                <a:sym typeface="Oswald"/>
              </a:rPr>
              <a:t>:</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a:t>
            </a:r>
            <a:r>
              <a:rPr b="1" lang="en-US" sz="1500">
                <a:solidFill>
                  <a:srgbClr val="FFFFFF"/>
                </a:solidFill>
                <a:latin typeface="Oswald"/>
                <a:ea typeface="Oswald"/>
                <a:cs typeface="Oswald"/>
                <a:sym typeface="Oswald"/>
              </a:rPr>
              <a:t>app: MyApp</a:t>
            </a:r>
            <a:r>
              <a:rPr lang="en-US" sz="1500">
                <a:solidFill>
                  <a:srgbClr val="FFFFFF"/>
                </a:solidFill>
                <a:latin typeface="Oswald"/>
                <a:ea typeface="Oswald"/>
                <a:cs typeface="Oswald"/>
                <a:sym typeface="Oswald"/>
              </a:rPr>
              <a:t>    # Run on any pod with label - app:myapp</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ports:          # Map incoming port to target port</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 name: thistoweb    # Setting multiple ports </a:t>
            </a:r>
            <a:r>
              <a:rPr lang="en-US" sz="1500">
                <a:solidFill>
                  <a:srgbClr val="FFFFFF"/>
                </a:solidFill>
                <a:latin typeface="Oswald"/>
                <a:ea typeface="Oswald"/>
                <a:cs typeface="Oswald"/>
                <a:sym typeface="Oswald"/>
              </a:rPr>
              <a:t>listen</a:t>
            </a:r>
            <a:r>
              <a:rPr lang="en-US" sz="1500">
                <a:solidFill>
                  <a:srgbClr val="FFFFFF"/>
                </a:solidFill>
                <a:latin typeface="Oswald"/>
                <a:ea typeface="Oswald"/>
                <a:cs typeface="Oswald"/>
                <a:sym typeface="Oswald"/>
              </a:rPr>
              <a:t> </a:t>
            </a:r>
            <a:endParaRPr sz="1500">
              <a:solidFill>
                <a:srgbClr val="FFFFFF"/>
              </a:solidFill>
              <a:latin typeface="Oswald"/>
              <a:ea typeface="Oswald"/>
              <a:cs typeface="Oswald"/>
              <a:sym typeface="Oswald"/>
            </a:endParaRPr>
          </a:p>
          <a:p>
            <a:pPr indent="0" lvl="0" marL="0" rtl="0" algn="l">
              <a:spcBef>
                <a:spcPts val="0"/>
              </a:spcBef>
              <a:spcAft>
                <a:spcPts val="0"/>
              </a:spcAft>
              <a:buNone/>
            </a:pPr>
            <a:r>
              <a:rPr b="1" lang="en-US" sz="1500">
                <a:solidFill>
                  <a:srgbClr val="FFFFFF"/>
                </a:solidFill>
                <a:latin typeface="Oswald"/>
                <a:ea typeface="Oswald"/>
                <a:cs typeface="Oswald"/>
                <a:sym typeface="Oswald"/>
              </a:rPr>
              <a:t>    protocol: TCP</a:t>
            </a:r>
            <a:endParaRPr b="1"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port: 80</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targetPort: 9376</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 name: </a:t>
            </a:r>
            <a:r>
              <a:rPr lang="en-US" sz="1500">
                <a:solidFill>
                  <a:srgbClr val="FFFFFF"/>
                </a:solidFill>
                <a:latin typeface="Oswald"/>
                <a:ea typeface="Oswald"/>
                <a:cs typeface="Oswald"/>
                <a:sym typeface="Oswald"/>
              </a:rPr>
              <a:t>management</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protocol: UDP</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port: 7372</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targetPort: </a:t>
            </a:r>
            <a:r>
              <a:rPr lang="en-US" sz="1500">
                <a:solidFill>
                  <a:schemeClr val="lt1"/>
                </a:solidFill>
                <a:latin typeface="Oswald"/>
                <a:ea typeface="Oswald"/>
                <a:cs typeface="Oswald"/>
                <a:sym typeface="Oswald"/>
              </a:rPr>
              <a:t>7372</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p:txBody>
      </p:sp>
      <p:sp>
        <p:nvSpPr>
          <p:cNvPr id="527" name="Google Shape;527;p72"/>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SPECS - DEFINING A SERVICE</a:t>
            </a:r>
            <a:endParaRPr/>
          </a:p>
        </p:txBody>
      </p:sp>
      <p:sp>
        <p:nvSpPr>
          <p:cNvPr id="528" name="Google Shape;528;p72"/>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73"/>
          <p:cNvSpPr txBox="1"/>
          <p:nvPr/>
        </p:nvSpPr>
        <p:spPr>
          <a:xfrm>
            <a:off x="178500" y="1660775"/>
            <a:ext cx="8867100" cy="37002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800">
                <a:solidFill>
                  <a:srgbClr val="595959"/>
                </a:solidFill>
                <a:latin typeface="Oswald"/>
                <a:ea typeface="Oswald"/>
                <a:cs typeface="Oswald"/>
                <a:sym typeface="Oswald"/>
              </a:rPr>
              <a:t>Good To Know - </a:t>
            </a:r>
            <a:r>
              <a:rPr lang="en-US" sz="1800">
                <a:solidFill>
                  <a:srgbClr val="595959"/>
                </a:solidFill>
                <a:latin typeface="Oswald"/>
                <a:ea typeface="Oswald"/>
                <a:cs typeface="Oswald"/>
                <a:sym typeface="Oswald"/>
              </a:rPr>
              <a:t>Every node in a Kubernetes cluster runs a kube-proxy. </a:t>
            </a:r>
            <a:br>
              <a:rPr lang="en-US" sz="1800">
                <a:solidFill>
                  <a:srgbClr val="595959"/>
                </a:solidFill>
                <a:latin typeface="Oswald"/>
                <a:ea typeface="Oswald"/>
                <a:cs typeface="Oswald"/>
                <a:sym typeface="Oswald"/>
              </a:rPr>
            </a:br>
            <a:r>
              <a:rPr b="1" lang="en-US" sz="1800">
                <a:solidFill>
                  <a:srgbClr val="595959"/>
                </a:solidFill>
                <a:latin typeface="Oswald"/>
                <a:ea typeface="Oswald"/>
                <a:cs typeface="Oswald"/>
                <a:sym typeface="Oswald"/>
              </a:rPr>
              <a:t>kube-proxy</a:t>
            </a:r>
            <a:r>
              <a:rPr lang="en-US" sz="1800">
                <a:solidFill>
                  <a:srgbClr val="595959"/>
                </a:solidFill>
                <a:latin typeface="Oswald"/>
                <a:ea typeface="Oswald"/>
                <a:cs typeface="Oswald"/>
                <a:sym typeface="Oswald"/>
              </a:rPr>
              <a:t> is responsible for implementing a form of virtual IP for Services of type other than ExternalName.</a:t>
            </a:r>
            <a:br>
              <a:rPr lang="en-US" sz="1800">
                <a:solidFill>
                  <a:srgbClr val="595959"/>
                </a:solidFill>
                <a:latin typeface="Oswald"/>
                <a:ea typeface="Oswald"/>
                <a:cs typeface="Oswald"/>
                <a:sym typeface="Oswald"/>
              </a:rPr>
            </a:br>
            <a:br>
              <a:rPr lang="en-US" sz="1800">
                <a:solidFill>
                  <a:srgbClr val="595959"/>
                </a:solidFill>
                <a:latin typeface="Oswald"/>
                <a:ea typeface="Oswald"/>
                <a:cs typeface="Oswald"/>
                <a:sym typeface="Oswald"/>
              </a:rPr>
            </a:br>
            <a:r>
              <a:rPr lang="en-US" sz="1800">
                <a:solidFill>
                  <a:srgbClr val="595959"/>
                </a:solidFill>
                <a:latin typeface="Oswald"/>
                <a:ea typeface="Oswald"/>
                <a:cs typeface="Oswald"/>
                <a:sym typeface="Oswald"/>
              </a:rPr>
              <a:t>In Kubernetes v1.0, Services are a “layer 4” (TCP/UDP over IP) construct, the proxy was purely in userspace. In Kubernetes v1.1, the Ingress API was added to represent “layer 7”(HTTP) services, iptables proxy was added too, and become the default operating mode since Kubernetes v1.2. In Kubernetes v1.8.0-beta.0, ipvs proxy was added.</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t/>
            </a:r>
            <a:endParaRPr sz="1800">
              <a:solidFill>
                <a:srgbClr val="595959"/>
              </a:solidFill>
              <a:latin typeface="Oswald"/>
              <a:ea typeface="Oswald"/>
              <a:cs typeface="Oswald"/>
              <a:sym typeface="Oswald"/>
            </a:endParaRPr>
          </a:p>
          <a:p>
            <a:pPr indent="0" lvl="0" marL="0" rtl="0" algn="l">
              <a:lnSpc>
                <a:spcPct val="150000"/>
              </a:lnSpc>
              <a:spcBef>
                <a:spcPts val="0"/>
              </a:spcBef>
              <a:spcAft>
                <a:spcPts val="0"/>
              </a:spcAft>
              <a:buNone/>
            </a:pPr>
            <a:r>
              <a:t/>
            </a:r>
            <a:endParaRPr sz="1800">
              <a:solidFill>
                <a:srgbClr val="595959"/>
              </a:solidFill>
              <a:latin typeface="Oswald"/>
              <a:ea typeface="Oswald"/>
              <a:cs typeface="Oswald"/>
              <a:sym typeface="Oswald"/>
            </a:endParaRPr>
          </a:p>
        </p:txBody>
      </p:sp>
      <p:sp>
        <p:nvSpPr>
          <p:cNvPr id="534" name="Google Shape;534;p73"/>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SPECS - SERVICES </a:t>
            </a:r>
            <a:endParaRPr/>
          </a:p>
        </p:txBody>
      </p:sp>
      <p:sp>
        <p:nvSpPr>
          <p:cNvPr id="535" name="Google Shape;535;p73"/>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4"/>
          <p:cNvSpPr txBox="1"/>
          <p:nvPr>
            <p:ph idx="1" type="body"/>
          </p:nvPr>
        </p:nvSpPr>
        <p:spPr>
          <a:xfrm>
            <a:off x="1422000" y="3133338"/>
            <a:ext cx="6300000" cy="59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b="1" lang="en-US" sz="4200">
                <a:solidFill>
                  <a:srgbClr val="000000"/>
                </a:solidFill>
                <a:latin typeface="Oswald"/>
                <a:ea typeface="Oswald"/>
                <a:cs typeface="Oswald"/>
                <a:sym typeface="Oswald"/>
              </a:rPr>
              <a:t>- K8S SERVICES HANDSON -</a:t>
            </a:r>
            <a:endParaRPr sz="2200">
              <a:solidFill>
                <a:srgbClr val="000000"/>
              </a:solidFill>
              <a:latin typeface="Oswald Regular"/>
              <a:ea typeface="Oswald Regular"/>
              <a:cs typeface="Oswald Regular"/>
              <a:sym typeface="Oswald Regular"/>
            </a:endParaRPr>
          </a:p>
          <a:p>
            <a:pPr indent="0" lvl="0" marL="0" rtl="0" algn="l">
              <a:lnSpc>
                <a:spcPct val="90000"/>
              </a:lnSpc>
              <a:spcBef>
                <a:spcPts val="0"/>
              </a:spcBef>
              <a:spcAft>
                <a:spcPts val="0"/>
              </a:spcAft>
              <a:buClr>
                <a:srgbClr val="595959"/>
              </a:buClr>
              <a:buSzPts val="2400"/>
              <a:buNone/>
            </a:pPr>
            <a:r>
              <a:t/>
            </a:r>
            <a:endParaRPr>
              <a:solidFill>
                <a:srgbClr val="000000"/>
              </a:solidFill>
            </a:endParaRPr>
          </a:p>
        </p:txBody>
      </p:sp>
      <p:sp>
        <p:nvSpPr>
          <p:cNvPr id="541" name="Google Shape;541;p74"/>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5"/>
          <p:cNvSpPr txBox="1"/>
          <p:nvPr/>
        </p:nvSpPr>
        <p:spPr>
          <a:xfrm>
            <a:off x="178500" y="898775"/>
            <a:ext cx="8867100" cy="7779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800">
                <a:solidFill>
                  <a:srgbClr val="595959"/>
                </a:solidFill>
                <a:latin typeface="Oswald"/>
                <a:ea typeface="Oswald"/>
                <a:cs typeface="Oswald"/>
                <a:sym typeface="Oswald"/>
              </a:rPr>
              <a:t>In the following Handson workshop</a:t>
            </a:r>
            <a:r>
              <a:rPr lang="en-US" sz="1800">
                <a:solidFill>
                  <a:srgbClr val="595959"/>
                </a:solidFill>
                <a:latin typeface="Oswald"/>
                <a:ea typeface="Oswald"/>
                <a:cs typeface="Oswald"/>
                <a:sym typeface="Oswald"/>
              </a:rPr>
              <a:t> you will create a new deployment spec and expose it using LoadBalancer service spec. everything that you need to know is in the previous slides</a:t>
            </a:r>
            <a:endParaRPr sz="1800">
              <a:solidFill>
                <a:srgbClr val="595959"/>
              </a:solidFill>
              <a:latin typeface="Oswald"/>
              <a:ea typeface="Oswald"/>
              <a:cs typeface="Oswald"/>
              <a:sym typeface="Oswald"/>
            </a:endParaRPr>
          </a:p>
        </p:txBody>
      </p:sp>
      <p:sp>
        <p:nvSpPr>
          <p:cNvPr id="547" name="Google Shape;547;p75"/>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SPECS - SERVICES </a:t>
            </a:r>
            <a:endParaRPr/>
          </a:p>
        </p:txBody>
      </p:sp>
      <p:sp>
        <p:nvSpPr>
          <p:cNvPr id="548" name="Google Shape;548;p75"/>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549" name="Google Shape;549;p75"/>
          <p:cNvSpPr txBox="1"/>
          <p:nvPr/>
        </p:nvSpPr>
        <p:spPr>
          <a:xfrm>
            <a:off x="271800" y="1767300"/>
            <a:ext cx="8867100" cy="45828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Clr>
                <a:srgbClr val="595959"/>
              </a:buClr>
              <a:buSzPts val="1800"/>
              <a:buFont typeface="Oswald"/>
              <a:buAutoNum type="arabicPeriod"/>
            </a:pPr>
            <a:r>
              <a:rPr b="1" lang="en-US" sz="1800">
                <a:solidFill>
                  <a:srgbClr val="595959"/>
                </a:solidFill>
                <a:latin typeface="Oswald"/>
                <a:ea typeface="Oswald"/>
                <a:cs typeface="Oswald"/>
                <a:sym typeface="Oswald"/>
              </a:rPr>
              <a:t>C</a:t>
            </a:r>
            <a:r>
              <a:rPr lang="en-US" sz="1800">
                <a:solidFill>
                  <a:srgbClr val="595959"/>
                </a:solidFill>
                <a:latin typeface="Oswald"/>
                <a:ea typeface="Oswald"/>
                <a:cs typeface="Oswald"/>
                <a:sym typeface="Oswald"/>
              </a:rPr>
              <a:t>reate a new deployment spec with</a:t>
            </a:r>
            <a:endParaRPr sz="1800">
              <a:solidFill>
                <a:srgbClr val="595959"/>
              </a:solidFill>
              <a:latin typeface="Oswald"/>
              <a:ea typeface="Oswald"/>
              <a:cs typeface="Oswald"/>
              <a:sym typeface="Oswald"/>
            </a:endParaRPr>
          </a:p>
          <a:p>
            <a:pPr indent="-342900" lvl="1" marL="914400" rtl="0" algn="l">
              <a:lnSpc>
                <a:spcPct val="150000"/>
              </a:lnSpc>
              <a:spcBef>
                <a:spcPts val="0"/>
              </a:spcBef>
              <a:spcAft>
                <a:spcPts val="0"/>
              </a:spcAft>
              <a:buClr>
                <a:srgbClr val="595959"/>
              </a:buClr>
              <a:buSzPts val="1800"/>
              <a:buFont typeface="Oswald"/>
              <a:buAutoNum type="alphaLcPeriod"/>
            </a:pPr>
            <a:r>
              <a:rPr lang="en-US" sz="1800">
                <a:solidFill>
                  <a:srgbClr val="595959"/>
                </a:solidFill>
                <a:latin typeface="Oswald"/>
                <a:ea typeface="Oswald"/>
                <a:cs typeface="Oswald"/>
                <a:sym typeface="Oswald"/>
              </a:rPr>
              <a:t>IMAGE: yanivomc/spring-music:latest</a:t>
            </a:r>
            <a:endParaRPr sz="1800">
              <a:solidFill>
                <a:srgbClr val="595959"/>
              </a:solidFill>
              <a:latin typeface="Oswald"/>
              <a:ea typeface="Oswald"/>
              <a:cs typeface="Oswald"/>
              <a:sym typeface="Oswald"/>
            </a:endParaRPr>
          </a:p>
          <a:p>
            <a:pPr indent="-342900" lvl="1" marL="914400" rtl="0" algn="l">
              <a:lnSpc>
                <a:spcPct val="150000"/>
              </a:lnSpc>
              <a:spcBef>
                <a:spcPts val="0"/>
              </a:spcBef>
              <a:spcAft>
                <a:spcPts val="0"/>
              </a:spcAft>
              <a:buClr>
                <a:srgbClr val="595959"/>
              </a:buClr>
              <a:buSzPts val="1800"/>
              <a:buFont typeface="Oswald"/>
              <a:buAutoNum type="alphaLcPeriod"/>
            </a:pPr>
            <a:r>
              <a:rPr lang="en-US" sz="1800">
                <a:solidFill>
                  <a:srgbClr val="595959"/>
                </a:solidFill>
                <a:latin typeface="Oswald"/>
                <a:ea typeface="Oswald"/>
                <a:cs typeface="Oswald"/>
                <a:sym typeface="Oswald"/>
              </a:rPr>
              <a:t>Number of Replicas : 2 </a:t>
            </a:r>
            <a:endParaRPr sz="1800">
              <a:solidFill>
                <a:srgbClr val="595959"/>
              </a:solidFill>
              <a:latin typeface="Oswald"/>
              <a:ea typeface="Oswald"/>
              <a:cs typeface="Oswald"/>
              <a:sym typeface="Oswald"/>
            </a:endParaRPr>
          </a:p>
          <a:p>
            <a:pPr indent="-342900" lvl="1" marL="914400" rtl="0" algn="l">
              <a:lnSpc>
                <a:spcPct val="150000"/>
              </a:lnSpc>
              <a:spcBef>
                <a:spcPts val="0"/>
              </a:spcBef>
              <a:spcAft>
                <a:spcPts val="0"/>
              </a:spcAft>
              <a:buClr>
                <a:srgbClr val="595959"/>
              </a:buClr>
              <a:buSzPts val="1800"/>
              <a:buFont typeface="Oswald"/>
              <a:buAutoNum type="alphaLcPeriod"/>
            </a:pPr>
            <a:r>
              <a:rPr lang="en-US" sz="1800">
                <a:solidFill>
                  <a:srgbClr val="595959"/>
                </a:solidFill>
                <a:latin typeface="Oswald"/>
                <a:ea typeface="Oswald"/>
                <a:cs typeface="Oswald"/>
                <a:sym typeface="Oswald"/>
              </a:rPr>
              <a:t>Container Port: 8080</a:t>
            </a:r>
            <a:endParaRPr sz="1800">
              <a:solidFill>
                <a:srgbClr val="595959"/>
              </a:solidFill>
              <a:latin typeface="Oswald"/>
              <a:ea typeface="Oswald"/>
              <a:cs typeface="Oswald"/>
              <a:sym typeface="Oswald"/>
            </a:endParaRPr>
          </a:p>
          <a:p>
            <a:pPr indent="-342900" lvl="0" marL="457200" rtl="0" algn="l">
              <a:lnSpc>
                <a:spcPct val="150000"/>
              </a:lnSpc>
              <a:spcBef>
                <a:spcPts val="0"/>
              </a:spcBef>
              <a:spcAft>
                <a:spcPts val="0"/>
              </a:spcAft>
              <a:buClr>
                <a:srgbClr val="595959"/>
              </a:buClr>
              <a:buSzPts val="1800"/>
              <a:buFont typeface="Oswald"/>
              <a:buAutoNum type="arabicPeriod"/>
            </a:pPr>
            <a:r>
              <a:rPr b="1" lang="en-US" sz="1800">
                <a:solidFill>
                  <a:srgbClr val="595959"/>
                </a:solidFill>
                <a:latin typeface="Oswald"/>
                <a:ea typeface="Oswald"/>
                <a:cs typeface="Oswald"/>
                <a:sym typeface="Oswald"/>
              </a:rPr>
              <a:t>C</a:t>
            </a:r>
            <a:r>
              <a:rPr lang="en-US" sz="1800">
                <a:solidFill>
                  <a:srgbClr val="595959"/>
                </a:solidFill>
                <a:latin typeface="Oswald"/>
                <a:ea typeface="Oswald"/>
                <a:cs typeface="Oswald"/>
                <a:sym typeface="Oswald"/>
              </a:rPr>
              <a:t>reate a new service spec </a:t>
            </a:r>
            <a:endParaRPr sz="1800">
              <a:solidFill>
                <a:srgbClr val="595959"/>
              </a:solidFill>
              <a:latin typeface="Oswald"/>
              <a:ea typeface="Oswald"/>
              <a:cs typeface="Oswald"/>
              <a:sym typeface="Oswald"/>
            </a:endParaRPr>
          </a:p>
          <a:p>
            <a:pPr indent="-342900" lvl="1" marL="914400" rtl="0" algn="l">
              <a:lnSpc>
                <a:spcPct val="150000"/>
              </a:lnSpc>
              <a:spcBef>
                <a:spcPts val="0"/>
              </a:spcBef>
              <a:spcAft>
                <a:spcPts val="0"/>
              </a:spcAft>
              <a:buClr>
                <a:srgbClr val="595959"/>
              </a:buClr>
              <a:buSzPts val="1800"/>
              <a:buFont typeface="Oswald"/>
              <a:buAutoNum type="alphaLcPeriod"/>
            </a:pPr>
            <a:r>
              <a:rPr lang="en-US" sz="1800">
                <a:solidFill>
                  <a:srgbClr val="595959"/>
                </a:solidFill>
                <a:latin typeface="Oswald"/>
                <a:ea typeface="Oswald"/>
                <a:cs typeface="Oswald"/>
                <a:sym typeface="Oswald"/>
              </a:rPr>
              <a:t>Make sure your selector match the labels of the deployed pods…</a:t>
            </a:r>
            <a:endParaRPr sz="1800">
              <a:solidFill>
                <a:srgbClr val="595959"/>
              </a:solidFill>
              <a:latin typeface="Oswald"/>
              <a:ea typeface="Oswald"/>
              <a:cs typeface="Oswald"/>
              <a:sym typeface="Oswald"/>
            </a:endParaRPr>
          </a:p>
          <a:p>
            <a:pPr indent="-342900" lvl="1" marL="914400" rtl="0" algn="l">
              <a:lnSpc>
                <a:spcPct val="150000"/>
              </a:lnSpc>
              <a:spcBef>
                <a:spcPts val="0"/>
              </a:spcBef>
              <a:spcAft>
                <a:spcPts val="0"/>
              </a:spcAft>
              <a:buClr>
                <a:srgbClr val="595959"/>
              </a:buClr>
              <a:buSzPts val="1800"/>
              <a:buFont typeface="Oswald"/>
              <a:buAutoNum type="alphaLcPeriod"/>
            </a:pPr>
            <a:r>
              <a:rPr lang="en-US" sz="1800">
                <a:solidFill>
                  <a:srgbClr val="595959"/>
                </a:solidFill>
                <a:latin typeface="Oswald"/>
                <a:ea typeface="Oswald"/>
                <a:cs typeface="Oswald"/>
                <a:sym typeface="Oswald"/>
              </a:rPr>
              <a:t>Source Port: 80</a:t>
            </a:r>
            <a:endParaRPr sz="1800">
              <a:solidFill>
                <a:srgbClr val="595959"/>
              </a:solidFill>
              <a:latin typeface="Oswald"/>
              <a:ea typeface="Oswald"/>
              <a:cs typeface="Oswald"/>
              <a:sym typeface="Oswald"/>
            </a:endParaRPr>
          </a:p>
          <a:p>
            <a:pPr indent="-342900" lvl="1" marL="914400" rtl="0" algn="l">
              <a:lnSpc>
                <a:spcPct val="150000"/>
              </a:lnSpc>
              <a:spcBef>
                <a:spcPts val="0"/>
              </a:spcBef>
              <a:spcAft>
                <a:spcPts val="0"/>
              </a:spcAft>
              <a:buClr>
                <a:srgbClr val="595959"/>
              </a:buClr>
              <a:buSzPts val="1800"/>
              <a:buFont typeface="Oswald"/>
              <a:buAutoNum type="alphaLcPeriod"/>
            </a:pPr>
            <a:r>
              <a:rPr lang="en-US" sz="1800">
                <a:solidFill>
                  <a:srgbClr val="595959"/>
                </a:solidFill>
                <a:latin typeface="Oswald"/>
                <a:ea typeface="Oswald"/>
                <a:cs typeface="Oswald"/>
                <a:sym typeface="Oswald"/>
              </a:rPr>
              <a:t>Target Port: </a:t>
            </a:r>
            <a:r>
              <a:rPr lang="en-US" sz="1800">
                <a:solidFill>
                  <a:srgbClr val="595959"/>
                </a:solidFill>
                <a:latin typeface="Oswald"/>
                <a:ea typeface="Oswald"/>
                <a:cs typeface="Oswald"/>
                <a:sym typeface="Oswald"/>
              </a:rPr>
              <a:t>8080</a:t>
            </a:r>
            <a:endParaRPr sz="1800">
              <a:solidFill>
                <a:srgbClr val="595959"/>
              </a:solidFill>
              <a:latin typeface="Oswald"/>
              <a:ea typeface="Oswald"/>
              <a:cs typeface="Oswald"/>
              <a:sym typeface="Oswald"/>
            </a:endParaRPr>
          </a:p>
          <a:p>
            <a:pPr indent="-342900" lvl="1" marL="914400" rtl="0" algn="l">
              <a:lnSpc>
                <a:spcPct val="150000"/>
              </a:lnSpc>
              <a:spcBef>
                <a:spcPts val="0"/>
              </a:spcBef>
              <a:spcAft>
                <a:spcPts val="0"/>
              </a:spcAft>
              <a:buClr>
                <a:srgbClr val="595959"/>
              </a:buClr>
              <a:buSzPts val="1800"/>
              <a:buFont typeface="Oswald"/>
              <a:buAutoNum type="alphaLcPeriod"/>
            </a:pPr>
            <a:r>
              <a:rPr lang="en-US" sz="1800">
                <a:solidFill>
                  <a:srgbClr val="595959"/>
                </a:solidFill>
                <a:latin typeface="Oswald"/>
                <a:ea typeface="Oswald"/>
                <a:cs typeface="Oswald"/>
                <a:sym typeface="Oswald"/>
              </a:rPr>
              <a:t>Type: LoadBalancer ( Google it where to add type=LoadBalancer…)</a:t>
            </a:r>
            <a:endParaRPr sz="1800">
              <a:solidFill>
                <a:srgbClr val="595959"/>
              </a:solidFill>
              <a:latin typeface="Oswald"/>
              <a:ea typeface="Oswald"/>
              <a:cs typeface="Oswald"/>
              <a:sym typeface="Oswald"/>
            </a:endParaRPr>
          </a:p>
          <a:p>
            <a:pPr indent="-342900" lvl="0" marL="457200" rtl="0" algn="l">
              <a:lnSpc>
                <a:spcPct val="150000"/>
              </a:lnSpc>
              <a:spcBef>
                <a:spcPts val="0"/>
              </a:spcBef>
              <a:spcAft>
                <a:spcPts val="0"/>
              </a:spcAft>
              <a:buClr>
                <a:srgbClr val="595959"/>
              </a:buClr>
              <a:buSzPts val="1800"/>
              <a:buFont typeface="Oswald"/>
              <a:buAutoNum type="arabicPeriod"/>
            </a:pPr>
            <a:r>
              <a:rPr lang="en-US" sz="1800">
                <a:solidFill>
                  <a:srgbClr val="595959"/>
                </a:solidFill>
                <a:latin typeface="Oswald"/>
                <a:ea typeface="Oswald"/>
                <a:cs typeface="Oswald"/>
                <a:sym typeface="Oswald"/>
              </a:rPr>
              <a:t>Once deployed you should be able to see two pods in the service endpoints and browse our deployed application </a:t>
            </a:r>
            <a:endParaRPr sz="1800">
              <a:solidFill>
                <a:srgbClr val="595959"/>
              </a:solidFill>
              <a:latin typeface="Oswald"/>
              <a:ea typeface="Oswald"/>
              <a:cs typeface="Oswald"/>
              <a:sym typeface="Oswald"/>
            </a:endParaRPr>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6"/>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SPECS - SERVICES - canary release</a:t>
            </a:r>
            <a:endParaRPr/>
          </a:p>
        </p:txBody>
      </p:sp>
      <p:sp>
        <p:nvSpPr>
          <p:cNvPr id="555" name="Google Shape;555;p76"/>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556" name="Google Shape;556;p76"/>
          <p:cNvSpPr txBox="1"/>
          <p:nvPr/>
        </p:nvSpPr>
        <p:spPr>
          <a:xfrm>
            <a:off x="271800" y="548100"/>
            <a:ext cx="8867100" cy="63099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Clr>
                <a:srgbClr val="595959"/>
              </a:buClr>
              <a:buSzPts val="1800"/>
              <a:buFont typeface="Oswald"/>
              <a:buAutoNum type="arabicPeriod"/>
            </a:pPr>
            <a:r>
              <a:rPr b="1" lang="en-US" sz="1800">
                <a:solidFill>
                  <a:srgbClr val="595959"/>
                </a:solidFill>
                <a:latin typeface="Oswald"/>
                <a:ea typeface="Oswald"/>
                <a:cs typeface="Oswald"/>
                <a:sym typeface="Oswald"/>
              </a:rPr>
              <a:t>C</a:t>
            </a:r>
            <a:r>
              <a:rPr lang="en-US" sz="1800">
                <a:solidFill>
                  <a:srgbClr val="595959"/>
                </a:solidFill>
                <a:latin typeface="Oswald"/>
                <a:ea typeface="Oswald"/>
                <a:cs typeface="Oswald"/>
                <a:sym typeface="Oswald"/>
              </a:rPr>
              <a:t>reate a new deployment spec with</a:t>
            </a:r>
            <a:endParaRPr sz="1800">
              <a:solidFill>
                <a:srgbClr val="595959"/>
              </a:solidFill>
              <a:latin typeface="Oswald"/>
              <a:ea typeface="Oswald"/>
              <a:cs typeface="Oswald"/>
              <a:sym typeface="Oswald"/>
            </a:endParaRPr>
          </a:p>
          <a:p>
            <a:pPr indent="-342900" lvl="1" marL="914400" rtl="0" algn="l">
              <a:lnSpc>
                <a:spcPct val="150000"/>
              </a:lnSpc>
              <a:spcBef>
                <a:spcPts val="0"/>
              </a:spcBef>
              <a:spcAft>
                <a:spcPts val="0"/>
              </a:spcAft>
              <a:buClr>
                <a:srgbClr val="595959"/>
              </a:buClr>
              <a:buSzPts val="1800"/>
              <a:buFont typeface="Oswald"/>
              <a:buAutoNum type="alphaLcPeriod"/>
            </a:pPr>
            <a:r>
              <a:rPr lang="en-US" sz="1800">
                <a:solidFill>
                  <a:srgbClr val="595959"/>
                </a:solidFill>
                <a:latin typeface="Oswald"/>
                <a:ea typeface="Oswald"/>
                <a:cs typeface="Oswald"/>
                <a:sym typeface="Oswald"/>
              </a:rPr>
              <a:t>IMAGE: </a:t>
            </a:r>
            <a:r>
              <a:rPr lang="en-US" sz="1800">
                <a:solidFill>
                  <a:srgbClr val="595959"/>
                </a:solidFill>
                <a:latin typeface="Oswald"/>
                <a:ea typeface="Oswald"/>
                <a:cs typeface="Oswald"/>
                <a:sym typeface="Oswald"/>
              </a:rPr>
              <a:t>supergiantkir/animals:hare</a:t>
            </a:r>
            <a:endParaRPr sz="1800">
              <a:solidFill>
                <a:srgbClr val="595959"/>
              </a:solidFill>
              <a:latin typeface="Oswald"/>
              <a:ea typeface="Oswald"/>
              <a:cs typeface="Oswald"/>
              <a:sym typeface="Oswald"/>
            </a:endParaRPr>
          </a:p>
          <a:p>
            <a:pPr indent="-342900" lvl="1" marL="914400" rtl="0" algn="l">
              <a:lnSpc>
                <a:spcPct val="150000"/>
              </a:lnSpc>
              <a:spcBef>
                <a:spcPts val="0"/>
              </a:spcBef>
              <a:spcAft>
                <a:spcPts val="0"/>
              </a:spcAft>
              <a:buClr>
                <a:srgbClr val="595959"/>
              </a:buClr>
              <a:buSzPts val="1800"/>
              <a:buFont typeface="Oswald"/>
              <a:buAutoNum type="alphaLcPeriod"/>
            </a:pPr>
            <a:r>
              <a:rPr lang="en-US" sz="1800">
                <a:solidFill>
                  <a:srgbClr val="595959"/>
                </a:solidFill>
                <a:latin typeface="Oswald"/>
                <a:ea typeface="Oswald"/>
                <a:cs typeface="Oswald"/>
                <a:sym typeface="Oswald"/>
              </a:rPr>
              <a:t>Number of Replicas : 2 </a:t>
            </a:r>
            <a:endParaRPr sz="1800">
              <a:solidFill>
                <a:srgbClr val="595959"/>
              </a:solidFill>
              <a:latin typeface="Oswald"/>
              <a:ea typeface="Oswald"/>
              <a:cs typeface="Oswald"/>
              <a:sym typeface="Oswald"/>
            </a:endParaRPr>
          </a:p>
          <a:p>
            <a:pPr indent="-342900" lvl="1" marL="914400" rtl="0" algn="l">
              <a:lnSpc>
                <a:spcPct val="150000"/>
              </a:lnSpc>
              <a:spcBef>
                <a:spcPts val="0"/>
              </a:spcBef>
              <a:spcAft>
                <a:spcPts val="0"/>
              </a:spcAft>
              <a:buClr>
                <a:srgbClr val="595959"/>
              </a:buClr>
              <a:buSzPts val="1800"/>
              <a:buFont typeface="Oswald"/>
              <a:buAutoNum type="alphaLcPeriod"/>
            </a:pPr>
            <a:r>
              <a:rPr lang="en-US" sz="1800">
                <a:solidFill>
                  <a:srgbClr val="595959"/>
                </a:solidFill>
                <a:latin typeface="Oswald"/>
                <a:ea typeface="Oswald"/>
                <a:cs typeface="Oswald"/>
                <a:sym typeface="Oswald"/>
              </a:rPr>
              <a:t>Container Port: 80</a:t>
            </a:r>
            <a:endParaRPr sz="1800">
              <a:solidFill>
                <a:srgbClr val="595959"/>
              </a:solidFill>
              <a:latin typeface="Oswald"/>
              <a:ea typeface="Oswald"/>
              <a:cs typeface="Oswald"/>
              <a:sym typeface="Oswald"/>
            </a:endParaRPr>
          </a:p>
          <a:p>
            <a:pPr indent="-342900" lvl="0" marL="457200" rtl="0" algn="l">
              <a:lnSpc>
                <a:spcPct val="150000"/>
              </a:lnSpc>
              <a:spcBef>
                <a:spcPts val="0"/>
              </a:spcBef>
              <a:spcAft>
                <a:spcPts val="0"/>
              </a:spcAft>
              <a:buClr>
                <a:srgbClr val="595959"/>
              </a:buClr>
              <a:buSzPts val="1800"/>
              <a:buFont typeface="Oswald"/>
              <a:buAutoNum type="arabicPeriod"/>
            </a:pPr>
            <a:r>
              <a:rPr b="1" lang="en-US" sz="1800">
                <a:solidFill>
                  <a:srgbClr val="595959"/>
                </a:solidFill>
                <a:latin typeface="Oswald"/>
                <a:ea typeface="Oswald"/>
                <a:cs typeface="Oswald"/>
                <a:sym typeface="Oswald"/>
              </a:rPr>
              <a:t>C</a:t>
            </a:r>
            <a:r>
              <a:rPr lang="en-US" sz="1800">
                <a:solidFill>
                  <a:srgbClr val="595959"/>
                </a:solidFill>
                <a:latin typeface="Oswald"/>
                <a:ea typeface="Oswald"/>
                <a:cs typeface="Oswald"/>
                <a:sym typeface="Oswald"/>
              </a:rPr>
              <a:t>reate a new deployment spec with</a:t>
            </a:r>
            <a:endParaRPr sz="1800">
              <a:solidFill>
                <a:srgbClr val="595959"/>
              </a:solidFill>
              <a:latin typeface="Oswald"/>
              <a:ea typeface="Oswald"/>
              <a:cs typeface="Oswald"/>
              <a:sym typeface="Oswald"/>
            </a:endParaRPr>
          </a:p>
          <a:p>
            <a:pPr indent="-342900" lvl="1" marL="914400" rtl="0" algn="l">
              <a:lnSpc>
                <a:spcPct val="150000"/>
              </a:lnSpc>
              <a:spcBef>
                <a:spcPts val="0"/>
              </a:spcBef>
              <a:spcAft>
                <a:spcPts val="0"/>
              </a:spcAft>
              <a:buClr>
                <a:srgbClr val="595959"/>
              </a:buClr>
              <a:buSzPts val="1800"/>
              <a:buFont typeface="Oswald"/>
              <a:buAutoNum type="alphaLcPeriod"/>
            </a:pPr>
            <a:r>
              <a:rPr lang="en-US" sz="1800">
                <a:solidFill>
                  <a:srgbClr val="595959"/>
                </a:solidFill>
                <a:latin typeface="Oswald"/>
                <a:ea typeface="Oswald"/>
                <a:cs typeface="Oswald"/>
                <a:sym typeface="Oswald"/>
              </a:rPr>
              <a:t>IMAGE: supergiantkir/animals:bear</a:t>
            </a:r>
            <a:endParaRPr sz="1800">
              <a:solidFill>
                <a:srgbClr val="595959"/>
              </a:solidFill>
              <a:latin typeface="Oswald"/>
              <a:ea typeface="Oswald"/>
              <a:cs typeface="Oswald"/>
              <a:sym typeface="Oswald"/>
            </a:endParaRPr>
          </a:p>
          <a:p>
            <a:pPr indent="-342900" lvl="1" marL="914400" rtl="0" algn="l">
              <a:lnSpc>
                <a:spcPct val="150000"/>
              </a:lnSpc>
              <a:spcBef>
                <a:spcPts val="0"/>
              </a:spcBef>
              <a:spcAft>
                <a:spcPts val="0"/>
              </a:spcAft>
              <a:buClr>
                <a:srgbClr val="595959"/>
              </a:buClr>
              <a:buSzPts val="1800"/>
              <a:buFont typeface="Oswald"/>
              <a:buAutoNum type="alphaLcPeriod"/>
            </a:pPr>
            <a:r>
              <a:rPr lang="en-US" sz="1800">
                <a:solidFill>
                  <a:srgbClr val="595959"/>
                </a:solidFill>
                <a:latin typeface="Oswald"/>
                <a:ea typeface="Oswald"/>
                <a:cs typeface="Oswald"/>
                <a:sym typeface="Oswald"/>
              </a:rPr>
              <a:t>Number of Replicas : 2 </a:t>
            </a:r>
            <a:endParaRPr sz="1800">
              <a:solidFill>
                <a:srgbClr val="595959"/>
              </a:solidFill>
              <a:latin typeface="Oswald"/>
              <a:ea typeface="Oswald"/>
              <a:cs typeface="Oswald"/>
              <a:sym typeface="Oswald"/>
            </a:endParaRPr>
          </a:p>
          <a:p>
            <a:pPr indent="-342900" lvl="1" marL="914400" rtl="0" algn="l">
              <a:lnSpc>
                <a:spcPct val="150000"/>
              </a:lnSpc>
              <a:spcBef>
                <a:spcPts val="0"/>
              </a:spcBef>
              <a:spcAft>
                <a:spcPts val="0"/>
              </a:spcAft>
              <a:buClr>
                <a:srgbClr val="595959"/>
              </a:buClr>
              <a:buSzPts val="1800"/>
              <a:buFont typeface="Oswald"/>
              <a:buAutoNum type="alphaLcPeriod"/>
            </a:pPr>
            <a:r>
              <a:rPr lang="en-US" sz="1800">
                <a:solidFill>
                  <a:srgbClr val="595959"/>
                </a:solidFill>
                <a:latin typeface="Oswald"/>
                <a:ea typeface="Oswald"/>
                <a:cs typeface="Oswald"/>
                <a:sym typeface="Oswald"/>
              </a:rPr>
              <a:t>Container Port: 80</a:t>
            </a:r>
            <a:endParaRPr sz="1800">
              <a:solidFill>
                <a:srgbClr val="595959"/>
              </a:solidFill>
              <a:latin typeface="Oswald"/>
              <a:ea typeface="Oswald"/>
              <a:cs typeface="Oswald"/>
              <a:sym typeface="Oswald"/>
            </a:endParaRPr>
          </a:p>
          <a:p>
            <a:pPr indent="-342900" lvl="0" marL="457200" rtl="0" algn="l">
              <a:lnSpc>
                <a:spcPct val="150000"/>
              </a:lnSpc>
              <a:spcBef>
                <a:spcPts val="0"/>
              </a:spcBef>
              <a:spcAft>
                <a:spcPts val="0"/>
              </a:spcAft>
              <a:buClr>
                <a:srgbClr val="595959"/>
              </a:buClr>
              <a:buSzPts val="1800"/>
              <a:buFont typeface="Oswald"/>
              <a:buAutoNum type="arabicPeriod"/>
            </a:pPr>
            <a:r>
              <a:rPr b="1" lang="en-US" sz="1800">
                <a:solidFill>
                  <a:srgbClr val="595959"/>
                </a:solidFill>
                <a:latin typeface="Oswald"/>
                <a:ea typeface="Oswald"/>
                <a:cs typeface="Oswald"/>
                <a:sym typeface="Oswald"/>
              </a:rPr>
              <a:t>C</a:t>
            </a:r>
            <a:r>
              <a:rPr lang="en-US" sz="1800">
                <a:solidFill>
                  <a:srgbClr val="595959"/>
                </a:solidFill>
                <a:latin typeface="Oswald"/>
                <a:ea typeface="Oswald"/>
                <a:cs typeface="Oswald"/>
                <a:sym typeface="Oswald"/>
              </a:rPr>
              <a:t>reate a new service spec </a:t>
            </a:r>
            <a:endParaRPr sz="1800">
              <a:solidFill>
                <a:srgbClr val="595959"/>
              </a:solidFill>
              <a:latin typeface="Oswald"/>
              <a:ea typeface="Oswald"/>
              <a:cs typeface="Oswald"/>
              <a:sym typeface="Oswald"/>
            </a:endParaRPr>
          </a:p>
          <a:p>
            <a:pPr indent="-342900" lvl="1" marL="914400" rtl="0" algn="l">
              <a:lnSpc>
                <a:spcPct val="150000"/>
              </a:lnSpc>
              <a:spcBef>
                <a:spcPts val="0"/>
              </a:spcBef>
              <a:spcAft>
                <a:spcPts val="0"/>
              </a:spcAft>
              <a:buClr>
                <a:srgbClr val="595959"/>
              </a:buClr>
              <a:buSzPts val="1800"/>
              <a:buFont typeface="Oswald"/>
              <a:buAutoNum type="alphaLcPeriod"/>
            </a:pPr>
            <a:r>
              <a:rPr lang="en-US" sz="1800">
                <a:solidFill>
                  <a:srgbClr val="595959"/>
                </a:solidFill>
                <a:latin typeface="Oswald"/>
                <a:ea typeface="Oswald"/>
                <a:cs typeface="Oswald"/>
                <a:sym typeface="Oswald"/>
              </a:rPr>
              <a:t>Make sure your selector match the labels </a:t>
            </a:r>
            <a:r>
              <a:rPr b="1" lang="en-US" sz="1800">
                <a:solidFill>
                  <a:srgbClr val="595959"/>
                </a:solidFill>
                <a:latin typeface="Oswald"/>
                <a:ea typeface="Oswald"/>
                <a:cs typeface="Oswald"/>
                <a:sym typeface="Oswald"/>
              </a:rPr>
              <a:t>of the both </a:t>
            </a:r>
            <a:r>
              <a:rPr b="1" lang="en-US" sz="1800">
                <a:solidFill>
                  <a:srgbClr val="595959"/>
                </a:solidFill>
                <a:latin typeface="Oswald"/>
                <a:ea typeface="Oswald"/>
                <a:cs typeface="Oswald"/>
                <a:sym typeface="Oswald"/>
              </a:rPr>
              <a:t>deployments</a:t>
            </a:r>
            <a:r>
              <a:rPr lang="en-US" sz="1800">
                <a:solidFill>
                  <a:srgbClr val="595959"/>
                </a:solidFill>
                <a:latin typeface="Oswald"/>
                <a:ea typeface="Oswald"/>
                <a:cs typeface="Oswald"/>
                <a:sym typeface="Oswald"/>
              </a:rPr>
              <a:t> </a:t>
            </a:r>
            <a:endParaRPr sz="1800">
              <a:solidFill>
                <a:srgbClr val="595959"/>
              </a:solidFill>
              <a:latin typeface="Oswald"/>
              <a:ea typeface="Oswald"/>
              <a:cs typeface="Oswald"/>
              <a:sym typeface="Oswald"/>
            </a:endParaRPr>
          </a:p>
          <a:p>
            <a:pPr indent="-342900" lvl="1" marL="914400" rtl="0" algn="l">
              <a:lnSpc>
                <a:spcPct val="150000"/>
              </a:lnSpc>
              <a:spcBef>
                <a:spcPts val="0"/>
              </a:spcBef>
              <a:spcAft>
                <a:spcPts val="0"/>
              </a:spcAft>
              <a:buClr>
                <a:srgbClr val="595959"/>
              </a:buClr>
              <a:buSzPts val="1800"/>
              <a:buFont typeface="Oswald"/>
              <a:buAutoNum type="alphaLcPeriod"/>
            </a:pPr>
            <a:r>
              <a:rPr lang="en-US" sz="1800">
                <a:solidFill>
                  <a:srgbClr val="595959"/>
                </a:solidFill>
                <a:latin typeface="Oswald"/>
                <a:ea typeface="Oswald"/>
                <a:cs typeface="Oswald"/>
                <a:sym typeface="Oswald"/>
              </a:rPr>
              <a:t>Source Port: 80</a:t>
            </a:r>
            <a:endParaRPr sz="1800">
              <a:solidFill>
                <a:srgbClr val="595959"/>
              </a:solidFill>
              <a:latin typeface="Oswald"/>
              <a:ea typeface="Oswald"/>
              <a:cs typeface="Oswald"/>
              <a:sym typeface="Oswald"/>
            </a:endParaRPr>
          </a:p>
          <a:p>
            <a:pPr indent="-342900" lvl="1" marL="914400" rtl="0" algn="l">
              <a:lnSpc>
                <a:spcPct val="150000"/>
              </a:lnSpc>
              <a:spcBef>
                <a:spcPts val="0"/>
              </a:spcBef>
              <a:spcAft>
                <a:spcPts val="0"/>
              </a:spcAft>
              <a:buClr>
                <a:srgbClr val="595959"/>
              </a:buClr>
              <a:buSzPts val="1800"/>
              <a:buFont typeface="Oswald"/>
              <a:buAutoNum type="alphaLcPeriod"/>
            </a:pPr>
            <a:r>
              <a:rPr lang="en-US" sz="1800">
                <a:solidFill>
                  <a:srgbClr val="595959"/>
                </a:solidFill>
                <a:latin typeface="Oswald"/>
                <a:ea typeface="Oswald"/>
                <a:cs typeface="Oswald"/>
                <a:sym typeface="Oswald"/>
              </a:rPr>
              <a:t>Target Port: 80</a:t>
            </a:r>
            <a:endParaRPr sz="1800">
              <a:solidFill>
                <a:srgbClr val="595959"/>
              </a:solidFill>
              <a:latin typeface="Oswald"/>
              <a:ea typeface="Oswald"/>
              <a:cs typeface="Oswald"/>
              <a:sym typeface="Oswald"/>
            </a:endParaRPr>
          </a:p>
          <a:p>
            <a:pPr indent="-342900" lvl="1" marL="914400" rtl="0" algn="l">
              <a:lnSpc>
                <a:spcPct val="150000"/>
              </a:lnSpc>
              <a:spcBef>
                <a:spcPts val="0"/>
              </a:spcBef>
              <a:spcAft>
                <a:spcPts val="0"/>
              </a:spcAft>
              <a:buClr>
                <a:srgbClr val="595959"/>
              </a:buClr>
              <a:buSzPts val="1800"/>
              <a:buFont typeface="Oswald"/>
              <a:buAutoNum type="alphaLcPeriod"/>
            </a:pPr>
            <a:r>
              <a:rPr lang="en-US" sz="1800">
                <a:solidFill>
                  <a:srgbClr val="595959"/>
                </a:solidFill>
                <a:latin typeface="Oswald"/>
                <a:ea typeface="Oswald"/>
                <a:cs typeface="Oswald"/>
                <a:sym typeface="Oswald"/>
              </a:rPr>
              <a:t>Type: LoadBalancer</a:t>
            </a:r>
            <a:endParaRPr sz="1800">
              <a:solidFill>
                <a:srgbClr val="595959"/>
              </a:solidFill>
              <a:latin typeface="Oswald"/>
              <a:ea typeface="Oswald"/>
              <a:cs typeface="Oswald"/>
              <a:sym typeface="Oswald"/>
            </a:endParaRPr>
          </a:p>
          <a:p>
            <a:pPr indent="-342900" lvl="0" marL="457200" rtl="0" algn="l">
              <a:lnSpc>
                <a:spcPct val="150000"/>
              </a:lnSpc>
              <a:spcBef>
                <a:spcPts val="0"/>
              </a:spcBef>
              <a:spcAft>
                <a:spcPts val="0"/>
              </a:spcAft>
              <a:buClr>
                <a:srgbClr val="595959"/>
              </a:buClr>
              <a:buSzPts val="1800"/>
              <a:buFont typeface="Oswald"/>
              <a:buAutoNum type="arabicPeriod"/>
            </a:pPr>
            <a:r>
              <a:rPr lang="en-US" sz="1800">
                <a:solidFill>
                  <a:srgbClr val="595959"/>
                </a:solidFill>
                <a:latin typeface="Oswald"/>
                <a:ea typeface="Oswald"/>
                <a:cs typeface="Oswald"/>
                <a:sym typeface="Oswald"/>
              </a:rPr>
              <a:t>Once deployed you should be able to see 4 pods in the service endpoints and browse our deployed application </a:t>
            </a:r>
            <a:endParaRPr sz="1800">
              <a:solidFill>
                <a:srgbClr val="595959"/>
              </a:solidFill>
              <a:latin typeface="Oswald"/>
              <a:ea typeface="Oswald"/>
              <a:cs typeface="Oswald"/>
              <a:sym typeface="Oswald"/>
            </a:endParaRPr>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77"/>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SPECS - SERVICES - canary release</a:t>
            </a:r>
            <a:endParaRPr/>
          </a:p>
        </p:txBody>
      </p:sp>
      <p:sp>
        <p:nvSpPr>
          <p:cNvPr id="562" name="Google Shape;562;p77"/>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563" name="Google Shape;563;p77"/>
          <p:cNvSpPr txBox="1"/>
          <p:nvPr/>
        </p:nvSpPr>
        <p:spPr>
          <a:xfrm>
            <a:off x="271800" y="1204150"/>
            <a:ext cx="8867100" cy="56538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Clr>
                <a:srgbClr val="595959"/>
              </a:buClr>
              <a:buSzPts val="1800"/>
              <a:buFont typeface="Oswald"/>
              <a:buAutoNum type="arabicPeriod"/>
            </a:pPr>
            <a:r>
              <a:rPr b="1" lang="en-US" sz="1800">
                <a:solidFill>
                  <a:srgbClr val="595959"/>
                </a:solidFill>
                <a:latin typeface="Oswald"/>
                <a:ea typeface="Oswald"/>
                <a:cs typeface="Oswald"/>
                <a:sym typeface="Oswald"/>
              </a:rPr>
              <a:t>Using the scaling </a:t>
            </a:r>
            <a:r>
              <a:rPr b="1" lang="en-US" sz="1800">
                <a:solidFill>
                  <a:srgbClr val="595959"/>
                </a:solidFill>
                <a:latin typeface="Oswald"/>
                <a:ea typeface="Oswald"/>
                <a:cs typeface="Oswald"/>
                <a:sym typeface="Oswald"/>
              </a:rPr>
              <a:t>capability</a:t>
            </a:r>
            <a:r>
              <a:rPr b="1" lang="en-US" sz="1800">
                <a:solidFill>
                  <a:srgbClr val="595959"/>
                </a:solidFill>
                <a:latin typeface="Oswald"/>
                <a:ea typeface="Oswald"/>
                <a:cs typeface="Oswald"/>
                <a:sym typeface="Oswald"/>
              </a:rPr>
              <a:t> change the number of pods to 1 for the first deployment and to 3 for the second </a:t>
            </a:r>
            <a:r>
              <a:rPr b="1" lang="en-US" sz="1800">
                <a:solidFill>
                  <a:srgbClr val="595959"/>
                </a:solidFill>
                <a:latin typeface="Oswald"/>
                <a:ea typeface="Oswald"/>
                <a:cs typeface="Oswald"/>
                <a:sym typeface="Oswald"/>
              </a:rPr>
              <a:t>deployment</a:t>
            </a:r>
            <a:endParaRPr b="1" sz="1800">
              <a:solidFill>
                <a:srgbClr val="595959"/>
              </a:solidFill>
              <a:latin typeface="Oswald"/>
              <a:ea typeface="Oswald"/>
              <a:cs typeface="Oswald"/>
              <a:sym typeface="Oswald"/>
            </a:endParaRPr>
          </a:p>
          <a:p>
            <a:pPr indent="-342900" lvl="0" marL="457200" rtl="0" algn="l">
              <a:lnSpc>
                <a:spcPct val="150000"/>
              </a:lnSpc>
              <a:spcBef>
                <a:spcPts val="0"/>
              </a:spcBef>
              <a:spcAft>
                <a:spcPts val="0"/>
              </a:spcAft>
              <a:buClr>
                <a:srgbClr val="595959"/>
              </a:buClr>
              <a:buSzPts val="1800"/>
              <a:buFont typeface="Oswald"/>
              <a:buAutoNum type="arabicPeriod"/>
            </a:pPr>
            <a:r>
              <a:rPr b="1" lang="en-US" sz="1800">
                <a:solidFill>
                  <a:srgbClr val="595959"/>
                </a:solidFill>
                <a:latin typeface="Oswald"/>
                <a:ea typeface="Oswald"/>
                <a:cs typeface="Oswald"/>
                <a:sym typeface="Oswald"/>
              </a:rPr>
              <a:t>now refresh you web page using ctrl+f5 and see how both a HARE and a BEAR appear in your browser </a:t>
            </a:r>
            <a:endParaRPr b="1" sz="1800">
              <a:solidFill>
                <a:srgbClr val="595959"/>
              </a:solidFill>
              <a:latin typeface="Oswald"/>
              <a:ea typeface="Oswald"/>
              <a:cs typeface="Oswald"/>
              <a:sym typeface="Oswald"/>
            </a:endParaRPr>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8"/>
          <p:cNvSpPr txBox="1"/>
          <p:nvPr>
            <p:ph idx="1" type="body"/>
          </p:nvPr>
        </p:nvSpPr>
        <p:spPr>
          <a:xfrm>
            <a:off x="1422000" y="3133338"/>
            <a:ext cx="6300000" cy="59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b="1" lang="en-US" sz="4200">
                <a:solidFill>
                  <a:srgbClr val="000000"/>
                </a:solidFill>
                <a:latin typeface="Oswald"/>
                <a:ea typeface="Oswald"/>
                <a:cs typeface="Oswald"/>
                <a:sym typeface="Oswald"/>
              </a:rPr>
              <a:t>- HELM -</a:t>
            </a:r>
            <a:endParaRPr sz="2200">
              <a:solidFill>
                <a:srgbClr val="000000"/>
              </a:solidFill>
              <a:latin typeface="Oswald Regular"/>
              <a:ea typeface="Oswald Regular"/>
              <a:cs typeface="Oswald Regular"/>
              <a:sym typeface="Oswald Regular"/>
            </a:endParaRPr>
          </a:p>
          <a:p>
            <a:pPr indent="0" lvl="0" marL="0" rtl="0" algn="l">
              <a:lnSpc>
                <a:spcPct val="90000"/>
              </a:lnSpc>
              <a:spcBef>
                <a:spcPts val="0"/>
              </a:spcBef>
              <a:spcAft>
                <a:spcPts val="0"/>
              </a:spcAft>
              <a:buClr>
                <a:srgbClr val="595959"/>
              </a:buClr>
              <a:buSzPts val="2400"/>
              <a:buNone/>
            </a:pPr>
            <a:r>
              <a:t/>
            </a:r>
            <a:endParaRPr>
              <a:solidFill>
                <a:srgbClr val="000000"/>
              </a:solidFill>
            </a:endParaRPr>
          </a:p>
        </p:txBody>
      </p:sp>
      <p:sp>
        <p:nvSpPr>
          <p:cNvPr id="569" name="Google Shape;569;p78"/>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79"/>
          <p:cNvSpPr txBox="1"/>
          <p:nvPr>
            <p:ph idx="1" type="body"/>
          </p:nvPr>
        </p:nvSpPr>
        <p:spPr>
          <a:xfrm>
            <a:off x="251700" y="2809350"/>
            <a:ext cx="8640600" cy="1239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b="1" lang="en-US" sz="2000">
                <a:solidFill>
                  <a:srgbClr val="000000"/>
                </a:solidFill>
                <a:latin typeface="Oswald"/>
                <a:ea typeface="Oswald"/>
                <a:cs typeface="Oswald"/>
                <a:sym typeface="Oswald"/>
              </a:rPr>
              <a:t>Helm is a package manager for Kubernetes applications.</a:t>
            </a:r>
            <a:br>
              <a:rPr b="1" lang="en-US" sz="2000">
                <a:solidFill>
                  <a:srgbClr val="000000"/>
                </a:solidFill>
                <a:latin typeface="Oswald"/>
                <a:ea typeface="Oswald"/>
                <a:cs typeface="Oswald"/>
                <a:sym typeface="Oswald"/>
              </a:rPr>
            </a:br>
            <a:r>
              <a:rPr b="1" lang="en-US" sz="2000">
                <a:solidFill>
                  <a:srgbClr val="000000"/>
                </a:solidFill>
                <a:latin typeface="Oswald"/>
                <a:ea typeface="Oswald"/>
                <a:cs typeface="Oswald"/>
                <a:sym typeface="Oswald"/>
              </a:rPr>
              <a:t> In this tutorial, we'll understand the basics of Helm and how they form a powerful tool for working with Kubernetes resources.</a:t>
            </a:r>
            <a:endParaRPr sz="2000">
              <a:solidFill>
                <a:srgbClr val="000000"/>
              </a:solidFill>
              <a:latin typeface="Oswald"/>
              <a:ea typeface="Oswald"/>
              <a:cs typeface="Oswald"/>
              <a:sym typeface="Oswald"/>
            </a:endParaRPr>
          </a:p>
        </p:txBody>
      </p:sp>
      <p:sp>
        <p:nvSpPr>
          <p:cNvPr id="575" name="Google Shape;575;p79"/>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80"/>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581" name="Google Shape;581;p80"/>
          <p:cNvSpPr/>
          <p:nvPr/>
        </p:nvSpPr>
        <p:spPr>
          <a:xfrm>
            <a:off x="950300" y="4439784"/>
            <a:ext cx="3508800" cy="867000"/>
          </a:xfrm>
          <a:prstGeom prst="bevel">
            <a:avLst>
              <a:gd fmla="val 12500" name="adj"/>
            </a:avLst>
          </a:prstGeom>
          <a:solidFill>
            <a:srgbClr val="D9D9D9"/>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80"/>
          <p:cNvSpPr txBox="1"/>
          <p:nvPr/>
        </p:nvSpPr>
        <p:spPr>
          <a:xfrm>
            <a:off x="1119962" y="4746493"/>
            <a:ext cx="3223800" cy="444300"/>
          </a:xfrm>
          <a:prstGeom prst="rect">
            <a:avLst/>
          </a:prstGeom>
          <a:noFill/>
          <a:ln>
            <a:noFill/>
          </a:ln>
        </p:spPr>
        <p:txBody>
          <a:bodyPr anchorCtr="0" anchor="ctr" bIns="91425" lIns="91425" spcFirstLastPara="1" rIns="91425" wrap="square" tIns="91425">
            <a:noAutofit/>
          </a:bodyPr>
          <a:lstStyle/>
          <a:p>
            <a:pPr indent="0" lvl="0" marL="0" rtl="0" algn="ctr">
              <a:lnSpc>
                <a:spcPct val="171428"/>
              </a:lnSpc>
              <a:spcBef>
                <a:spcPts val="800"/>
              </a:spcBef>
              <a:spcAft>
                <a:spcPts val="800"/>
              </a:spcAft>
              <a:buNone/>
            </a:pPr>
            <a:r>
              <a:rPr lang="en-US">
                <a:solidFill>
                  <a:srgbClr val="434343"/>
                </a:solidFill>
                <a:latin typeface="Oswald"/>
                <a:ea typeface="Oswald"/>
                <a:cs typeface="Oswald"/>
                <a:sym typeface="Oswald"/>
              </a:rPr>
              <a:t>WRITING OUR OWN CHARTS</a:t>
            </a:r>
            <a:endParaRPr>
              <a:solidFill>
                <a:srgbClr val="434343"/>
              </a:solidFill>
              <a:latin typeface="Oswald"/>
              <a:ea typeface="Oswald"/>
              <a:cs typeface="Oswald"/>
              <a:sym typeface="Oswald"/>
            </a:endParaRPr>
          </a:p>
        </p:txBody>
      </p:sp>
      <p:sp>
        <p:nvSpPr>
          <p:cNvPr id="583" name="Google Shape;583;p80"/>
          <p:cNvSpPr/>
          <p:nvPr/>
        </p:nvSpPr>
        <p:spPr>
          <a:xfrm>
            <a:off x="4567611" y="3534287"/>
            <a:ext cx="3626100" cy="867000"/>
          </a:xfrm>
          <a:prstGeom prst="bevel">
            <a:avLst>
              <a:gd fmla="val 12500" name="adj"/>
            </a:avLst>
          </a:prstGeom>
          <a:solidFill>
            <a:srgbClr val="B7B7B7"/>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80"/>
          <p:cNvSpPr txBox="1"/>
          <p:nvPr/>
        </p:nvSpPr>
        <p:spPr>
          <a:xfrm>
            <a:off x="4737273" y="3711659"/>
            <a:ext cx="3223800" cy="444300"/>
          </a:xfrm>
          <a:prstGeom prst="rect">
            <a:avLst/>
          </a:prstGeom>
          <a:noFill/>
          <a:ln>
            <a:noFill/>
          </a:ln>
        </p:spPr>
        <p:txBody>
          <a:bodyPr anchorCtr="0" anchor="ctr" bIns="91425" lIns="91425" spcFirstLastPara="1" rIns="91425" wrap="square" tIns="91425">
            <a:noAutofit/>
          </a:bodyPr>
          <a:lstStyle/>
          <a:p>
            <a:pPr indent="0" lvl="0" marL="0" rtl="0" algn="ctr">
              <a:spcBef>
                <a:spcPts val="800"/>
              </a:spcBef>
              <a:spcAft>
                <a:spcPts val="800"/>
              </a:spcAft>
              <a:buClr>
                <a:schemeClr val="dk1"/>
              </a:buClr>
              <a:buSzPts val="1100"/>
              <a:buFont typeface="Arial"/>
              <a:buNone/>
            </a:pPr>
            <a:r>
              <a:rPr lang="en-US">
                <a:solidFill>
                  <a:srgbClr val="434343"/>
                </a:solidFill>
                <a:latin typeface="Oswald"/>
                <a:ea typeface="Oswald"/>
                <a:cs typeface="Oswald"/>
                <a:sym typeface="Oswald"/>
              </a:rPr>
              <a:t>INSTALLING HELM</a:t>
            </a:r>
            <a:endParaRPr>
              <a:solidFill>
                <a:srgbClr val="434343"/>
              </a:solidFill>
              <a:latin typeface="Oswald"/>
              <a:ea typeface="Oswald"/>
              <a:cs typeface="Oswald"/>
              <a:sym typeface="Oswald"/>
            </a:endParaRPr>
          </a:p>
        </p:txBody>
      </p:sp>
      <p:sp>
        <p:nvSpPr>
          <p:cNvPr id="585" name="Google Shape;585;p80"/>
          <p:cNvSpPr/>
          <p:nvPr/>
        </p:nvSpPr>
        <p:spPr>
          <a:xfrm>
            <a:off x="950300" y="3527746"/>
            <a:ext cx="3508800" cy="867000"/>
          </a:xfrm>
          <a:prstGeom prst="bevel">
            <a:avLst>
              <a:gd fmla="val 12500" name="adj"/>
            </a:avLst>
          </a:prstGeom>
          <a:solidFill>
            <a:srgbClr val="B7B7B7"/>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80"/>
          <p:cNvSpPr txBox="1"/>
          <p:nvPr/>
        </p:nvSpPr>
        <p:spPr>
          <a:xfrm>
            <a:off x="1119962" y="3705118"/>
            <a:ext cx="3223800" cy="444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800"/>
              </a:spcBef>
              <a:spcAft>
                <a:spcPts val="800"/>
              </a:spcAft>
              <a:buNone/>
            </a:pPr>
            <a:r>
              <a:rPr lang="en-US">
                <a:solidFill>
                  <a:srgbClr val="434343"/>
                </a:solidFill>
                <a:latin typeface="Oswald"/>
                <a:ea typeface="Oswald"/>
                <a:cs typeface="Oswald"/>
                <a:sym typeface="Oswald"/>
              </a:rPr>
              <a:t>WHAT ARE CHARTS</a:t>
            </a:r>
            <a:endParaRPr>
              <a:solidFill>
                <a:srgbClr val="434343"/>
              </a:solidFill>
              <a:latin typeface="Oswald"/>
              <a:ea typeface="Oswald"/>
              <a:cs typeface="Oswald"/>
              <a:sym typeface="Oswald"/>
            </a:endParaRPr>
          </a:p>
        </p:txBody>
      </p:sp>
      <p:sp>
        <p:nvSpPr>
          <p:cNvPr id="587" name="Google Shape;587;p80"/>
          <p:cNvSpPr/>
          <p:nvPr/>
        </p:nvSpPr>
        <p:spPr>
          <a:xfrm>
            <a:off x="4567502" y="4439801"/>
            <a:ext cx="3626100" cy="867000"/>
          </a:xfrm>
          <a:prstGeom prst="bevel">
            <a:avLst>
              <a:gd fmla="val 12500" name="adj"/>
            </a:avLst>
          </a:prstGeom>
          <a:solidFill>
            <a:srgbClr val="CCCCCC"/>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80"/>
          <p:cNvSpPr txBox="1"/>
          <p:nvPr/>
        </p:nvSpPr>
        <p:spPr>
          <a:xfrm>
            <a:off x="4703406" y="4570655"/>
            <a:ext cx="3257700" cy="621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800"/>
              </a:spcBef>
              <a:spcAft>
                <a:spcPts val="800"/>
              </a:spcAft>
              <a:buClr>
                <a:srgbClr val="FFFFFF"/>
              </a:buClr>
              <a:buSzPts val="1100"/>
              <a:buFont typeface="Arial"/>
              <a:buNone/>
            </a:pPr>
            <a:r>
              <a:rPr lang="en-US">
                <a:solidFill>
                  <a:srgbClr val="434343"/>
                </a:solidFill>
                <a:latin typeface="Oswald"/>
                <a:ea typeface="Oswald"/>
                <a:cs typeface="Oswald"/>
                <a:sym typeface="Oswald"/>
              </a:rPr>
              <a:t>HANDSON - INGRESS</a:t>
            </a:r>
            <a:endParaRPr>
              <a:solidFill>
                <a:srgbClr val="434343"/>
              </a:solidFill>
              <a:latin typeface="Oswald"/>
              <a:ea typeface="Oswald"/>
              <a:cs typeface="Oswald"/>
              <a:sym typeface="Oswald"/>
            </a:endParaRPr>
          </a:p>
        </p:txBody>
      </p:sp>
      <p:sp>
        <p:nvSpPr>
          <p:cNvPr id="589" name="Google Shape;589;p80"/>
          <p:cNvSpPr/>
          <p:nvPr/>
        </p:nvSpPr>
        <p:spPr>
          <a:xfrm>
            <a:off x="950300" y="2607788"/>
            <a:ext cx="7243200" cy="867000"/>
          </a:xfrm>
          <a:prstGeom prst="bevel">
            <a:avLst>
              <a:gd fmla="val 12500" name="adj"/>
            </a:avLst>
          </a:prstGeom>
          <a:solidFill>
            <a:srgbClr val="999999"/>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80"/>
          <p:cNvSpPr txBox="1"/>
          <p:nvPr/>
        </p:nvSpPr>
        <p:spPr>
          <a:xfrm>
            <a:off x="1119962" y="2785143"/>
            <a:ext cx="6772200" cy="444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800"/>
              </a:spcBef>
              <a:spcAft>
                <a:spcPts val="800"/>
              </a:spcAft>
              <a:buNone/>
            </a:pPr>
            <a:r>
              <a:rPr lang="en-US">
                <a:solidFill>
                  <a:srgbClr val="434343"/>
                </a:solidFill>
                <a:latin typeface="Oswald"/>
                <a:ea typeface="Oswald"/>
                <a:cs typeface="Oswald"/>
                <a:sym typeface="Oswald"/>
              </a:rPr>
              <a:t>WHAT IS HELM</a:t>
            </a:r>
            <a:endParaRPr>
              <a:solidFill>
                <a:srgbClr val="434343"/>
              </a:solidFill>
              <a:latin typeface="Oswald"/>
              <a:ea typeface="Oswald"/>
              <a:cs typeface="Oswald"/>
              <a:sym typeface="Oswald"/>
            </a:endParaRPr>
          </a:p>
        </p:txBody>
      </p:sp>
      <p:sp>
        <p:nvSpPr>
          <p:cNvPr id="591" name="Google Shape;591;p80"/>
          <p:cNvSpPr txBox="1"/>
          <p:nvPr/>
        </p:nvSpPr>
        <p:spPr>
          <a:xfrm>
            <a:off x="263600" y="973325"/>
            <a:ext cx="6289200" cy="4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Oswald"/>
                <a:ea typeface="Oswald"/>
                <a:cs typeface="Oswald"/>
                <a:sym typeface="Oswald"/>
              </a:rPr>
              <a:t>Module Agenda: </a:t>
            </a:r>
            <a:r>
              <a:rPr lang="en-US" sz="2000">
                <a:latin typeface="Oswald"/>
                <a:ea typeface="Oswald"/>
                <a:cs typeface="Oswald"/>
                <a:sym typeface="Oswald"/>
              </a:rPr>
              <a:t> K8S HELM</a:t>
            </a:r>
            <a:endParaRPr sz="2000">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p:nvPr/>
        </p:nvSpPr>
        <p:spPr>
          <a:xfrm>
            <a:off x="1875375" y="4107250"/>
            <a:ext cx="2473800" cy="1616400"/>
          </a:xfrm>
          <a:prstGeom prst="rect">
            <a:avLst/>
          </a:prstGeom>
          <a:solidFill>
            <a:srgbClr val="6FA8DC"/>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txBox="1"/>
          <p:nvPr/>
        </p:nvSpPr>
        <p:spPr>
          <a:xfrm>
            <a:off x="94425" y="855325"/>
            <a:ext cx="8787000" cy="27276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1700">
                <a:solidFill>
                  <a:srgbClr val="595959"/>
                </a:solidFill>
                <a:latin typeface="Oswald"/>
                <a:ea typeface="Oswald"/>
                <a:cs typeface="Oswald"/>
                <a:sym typeface="Oswald"/>
              </a:rPr>
              <a:t>Files</a:t>
            </a:r>
            <a:r>
              <a:rPr lang="en-US" sz="1700">
                <a:solidFill>
                  <a:srgbClr val="595959"/>
                </a:solidFill>
                <a:latin typeface="Oswald"/>
                <a:ea typeface="Oswald"/>
                <a:cs typeface="Oswald"/>
                <a:sym typeface="Oswald"/>
              </a:rPr>
              <a:t> in a container are ephemeral, which presents some problems for non-trivial applications when running in containers.</a:t>
            </a:r>
            <a:r>
              <a:rPr lang="en-US" sz="1700">
                <a:solidFill>
                  <a:srgbClr val="595959"/>
                </a:solidFill>
                <a:latin typeface="Oswald"/>
                <a:ea typeface="Oswald"/>
                <a:cs typeface="Oswald"/>
                <a:sym typeface="Oswald"/>
              </a:rPr>
              <a:t> </a:t>
            </a:r>
            <a:endParaRPr sz="1700">
              <a:solidFill>
                <a:srgbClr val="595959"/>
              </a:solidFill>
              <a:latin typeface="Oswald"/>
              <a:ea typeface="Oswald"/>
              <a:cs typeface="Oswald"/>
              <a:sym typeface="Oswald"/>
            </a:endParaRPr>
          </a:p>
          <a:p>
            <a:pPr indent="-336550" lvl="0" marL="457200" marR="0" rtl="0" algn="l">
              <a:lnSpc>
                <a:spcPct val="150000"/>
              </a:lnSpc>
              <a:spcBef>
                <a:spcPts val="0"/>
              </a:spcBef>
              <a:spcAft>
                <a:spcPts val="0"/>
              </a:spcAft>
              <a:buClr>
                <a:srgbClr val="595959"/>
              </a:buClr>
              <a:buSzPts val="1700"/>
              <a:buFont typeface="Oswald"/>
              <a:buChar char="-"/>
            </a:pPr>
            <a:r>
              <a:rPr lang="en-US" sz="1700">
                <a:solidFill>
                  <a:srgbClr val="595959"/>
                </a:solidFill>
                <a:latin typeface="Oswald"/>
                <a:ea typeface="Oswald"/>
                <a:cs typeface="Oswald"/>
                <a:sym typeface="Oswald"/>
              </a:rPr>
              <a:t>First, when a container crashes, </a:t>
            </a:r>
            <a:r>
              <a:rPr b="1" lang="en-US" sz="1700">
                <a:solidFill>
                  <a:srgbClr val="595959"/>
                </a:solidFill>
                <a:latin typeface="Oswald"/>
                <a:ea typeface="Oswald"/>
                <a:cs typeface="Oswald"/>
                <a:sym typeface="Oswald"/>
              </a:rPr>
              <a:t>kubelet</a:t>
            </a:r>
            <a:r>
              <a:rPr lang="en-US" sz="1700">
                <a:solidFill>
                  <a:srgbClr val="595959"/>
                </a:solidFill>
                <a:latin typeface="Oswald"/>
                <a:ea typeface="Oswald"/>
                <a:cs typeface="Oswald"/>
                <a:sym typeface="Oswald"/>
              </a:rPr>
              <a:t> will restart it, but the files will be lost - the container starts with a clean state. </a:t>
            </a:r>
            <a:endParaRPr sz="1700">
              <a:solidFill>
                <a:srgbClr val="595959"/>
              </a:solidFill>
              <a:latin typeface="Oswald"/>
              <a:ea typeface="Oswald"/>
              <a:cs typeface="Oswald"/>
              <a:sym typeface="Oswald"/>
            </a:endParaRPr>
          </a:p>
          <a:p>
            <a:pPr indent="-336550" lvl="0" marL="457200" marR="0" rtl="0" algn="l">
              <a:lnSpc>
                <a:spcPct val="150000"/>
              </a:lnSpc>
              <a:spcBef>
                <a:spcPts val="0"/>
              </a:spcBef>
              <a:spcAft>
                <a:spcPts val="0"/>
              </a:spcAft>
              <a:buClr>
                <a:srgbClr val="595959"/>
              </a:buClr>
              <a:buSzPts val="1700"/>
              <a:buFont typeface="Oswald"/>
              <a:buChar char="-"/>
            </a:pPr>
            <a:r>
              <a:rPr lang="en-US" sz="1700">
                <a:solidFill>
                  <a:srgbClr val="595959"/>
                </a:solidFill>
                <a:latin typeface="Oswald"/>
                <a:ea typeface="Oswald"/>
                <a:cs typeface="Oswald"/>
                <a:sym typeface="Oswald"/>
              </a:rPr>
              <a:t>Secondly</a:t>
            </a:r>
            <a:r>
              <a:rPr lang="en-US" sz="1700">
                <a:solidFill>
                  <a:srgbClr val="595959"/>
                </a:solidFill>
                <a:latin typeface="Oswald"/>
                <a:ea typeface="Oswald"/>
                <a:cs typeface="Oswald"/>
                <a:sym typeface="Oswald"/>
              </a:rPr>
              <a:t> when running containers together in a Pod it is often necessary to share files between those containers. The Kubernetes Volume abstraction solves both of these problems as seen below</a:t>
            </a:r>
            <a:endParaRPr sz="1700">
              <a:solidFill>
                <a:srgbClr val="595959"/>
              </a:solidFill>
              <a:latin typeface="Oswald"/>
              <a:ea typeface="Oswald"/>
              <a:cs typeface="Oswald"/>
              <a:sym typeface="Oswald"/>
            </a:endParaRPr>
          </a:p>
          <a:p>
            <a:pPr indent="0" lvl="0" marL="0" marR="0" rtl="0" algn="l">
              <a:lnSpc>
                <a:spcPct val="150000"/>
              </a:lnSpc>
              <a:spcBef>
                <a:spcPts val="0"/>
              </a:spcBef>
              <a:spcAft>
                <a:spcPts val="0"/>
              </a:spcAft>
              <a:buClr>
                <a:schemeClr val="dk1"/>
              </a:buClr>
              <a:buSzPts val="1100"/>
              <a:buFont typeface="Arial"/>
              <a:buNone/>
            </a:pPr>
            <a:r>
              <a:t/>
            </a:r>
            <a:endParaRPr sz="1700">
              <a:solidFill>
                <a:srgbClr val="595959"/>
              </a:solidFill>
              <a:latin typeface="Oswald"/>
              <a:ea typeface="Oswald"/>
              <a:cs typeface="Oswald"/>
              <a:sym typeface="Oswald"/>
            </a:endParaRPr>
          </a:p>
          <a:p>
            <a:pPr indent="0" lvl="0" marL="0" marR="0" rtl="0" algn="l">
              <a:lnSpc>
                <a:spcPct val="150000"/>
              </a:lnSpc>
              <a:spcBef>
                <a:spcPts val="0"/>
              </a:spcBef>
              <a:spcAft>
                <a:spcPts val="0"/>
              </a:spcAft>
              <a:buNone/>
            </a:pPr>
            <a:r>
              <a:t/>
            </a:r>
            <a:endParaRPr sz="1700">
              <a:solidFill>
                <a:srgbClr val="595959"/>
              </a:solidFill>
              <a:latin typeface="Oswald"/>
              <a:ea typeface="Oswald"/>
              <a:cs typeface="Oswald"/>
              <a:sym typeface="Oswald"/>
            </a:endParaRPr>
          </a:p>
        </p:txBody>
      </p:sp>
      <p:sp>
        <p:nvSpPr>
          <p:cNvPr id="106" name="Google Shape;106;p18"/>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VOLUMES</a:t>
            </a:r>
            <a:endParaRPr/>
          </a:p>
        </p:txBody>
      </p:sp>
      <p:sp>
        <p:nvSpPr>
          <p:cNvPr id="107" name="Google Shape;107;p18"/>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08" name="Google Shape;108;p18"/>
          <p:cNvSpPr/>
          <p:nvPr/>
        </p:nvSpPr>
        <p:spPr>
          <a:xfrm>
            <a:off x="1955150" y="4586650"/>
            <a:ext cx="2281200" cy="542400"/>
          </a:xfrm>
          <a:prstGeom prst="rect">
            <a:avLst/>
          </a:prstGeom>
          <a:solidFill>
            <a:srgbClr val="666666"/>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txBox="1"/>
          <p:nvPr/>
        </p:nvSpPr>
        <p:spPr>
          <a:xfrm>
            <a:off x="326800" y="4685200"/>
            <a:ext cx="1548600" cy="313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1600">
                <a:latin typeface="Oswald"/>
                <a:ea typeface="Oswald"/>
                <a:cs typeface="Oswald"/>
                <a:sym typeface="Oswald"/>
              </a:rPr>
              <a:t>DOCKER ENGINE</a:t>
            </a:r>
            <a:endParaRPr sz="1600">
              <a:latin typeface="Ubuntu Light"/>
              <a:ea typeface="Ubuntu Light"/>
              <a:cs typeface="Ubuntu Light"/>
              <a:sym typeface="Ubuntu Light"/>
            </a:endParaRPr>
          </a:p>
        </p:txBody>
      </p:sp>
      <p:sp>
        <p:nvSpPr>
          <p:cNvPr id="110" name="Google Shape;110;p18"/>
          <p:cNvSpPr/>
          <p:nvPr/>
        </p:nvSpPr>
        <p:spPr>
          <a:xfrm>
            <a:off x="2190100" y="4483750"/>
            <a:ext cx="1783500" cy="989700"/>
          </a:xfrm>
          <a:prstGeom prst="rect">
            <a:avLst/>
          </a:prstGeom>
          <a:solidFill>
            <a:srgbClr val="B7B7B7"/>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txBox="1"/>
          <p:nvPr/>
        </p:nvSpPr>
        <p:spPr>
          <a:xfrm>
            <a:off x="2110424" y="4197900"/>
            <a:ext cx="2125800" cy="313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1500">
                <a:latin typeface="Oswald"/>
                <a:ea typeface="Oswald"/>
                <a:cs typeface="Oswald"/>
                <a:sym typeface="Oswald"/>
              </a:rPr>
              <a:t>POD A</a:t>
            </a:r>
            <a:endParaRPr sz="1500">
              <a:latin typeface="Ubuntu Light"/>
              <a:ea typeface="Ubuntu Light"/>
              <a:cs typeface="Ubuntu Light"/>
              <a:sym typeface="Ubuntu Light"/>
            </a:endParaRPr>
          </a:p>
        </p:txBody>
      </p:sp>
      <p:sp>
        <p:nvSpPr>
          <p:cNvPr id="112" name="Google Shape;112;p18"/>
          <p:cNvSpPr/>
          <p:nvPr/>
        </p:nvSpPr>
        <p:spPr>
          <a:xfrm>
            <a:off x="2240550" y="4586650"/>
            <a:ext cx="676200" cy="510300"/>
          </a:xfrm>
          <a:prstGeom prst="rect">
            <a:avLst/>
          </a:prstGeom>
          <a:solidFill>
            <a:srgbClr val="EFEFEF"/>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nvSpPr>
        <p:spPr>
          <a:xfrm>
            <a:off x="2192915" y="4703043"/>
            <a:ext cx="772200" cy="313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1100">
                <a:latin typeface="Oswald"/>
                <a:ea typeface="Oswald"/>
                <a:cs typeface="Oswald"/>
                <a:sym typeface="Oswald"/>
              </a:rPr>
              <a:t>CONTAINER</a:t>
            </a:r>
            <a:endParaRPr sz="1100">
              <a:latin typeface="Oswald"/>
              <a:ea typeface="Oswald"/>
              <a:cs typeface="Oswald"/>
              <a:sym typeface="Oswald"/>
            </a:endParaRPr>
          </a:p>
          <a:p>
            <a:pPr indent="0" lvl="0" marL="0" rtl="0" algn="ctr">
              <a:lnSpc>
                <a:spcPct val="115000"/>
              </a:lnSpc>
              <a:spcBef>
                <a:spcPts val="0"/>
              </a:spcBef>
              <a:spcAft>
                <a:spcPts val="0"/>
              </a:spcAft>
              <a:buNone/>
            </a:pPr>
            <a:r>
              <a:rPr lang="en-US" sz="1100">
                <a:latin typeface="Oswald"/>
                <a:ea typeface="Oswald"/>
                <a:cs typeface="Oswald"/>
                <a:sym typeface="Oswald"/>
              </a:rPr>
              <a:t>A</a:t>
            </a:r>
            <a:endParaRPr sz="1100">
              <a:latin typeface="Oswald"/>
              <a:ea typeface="Oswald"/>
              <a:cs typeface="Oswald"/>
              <a:sym typeface="Oswald"/>
            </a:endParaRPr>
          </a:p>
        </p:txBody>
      </p:sp>
      <p:sp>
        <p:nvSpPr>
          <p:cNvPr id="114" name="Google Shape;114;p18"/>
          <p:cNvSpPr/>
          <p:nvPr/>
        </p:nvSpPr>
        <p:spPr>
          <a:xfrm>
            <a:off x="3231150" y="4586650"/>
            <a:ext cx="676200" cy="510300"/>
          </a:xfrm>
          <a:prstGeom prst="rect">
            <a:avLst/>
          </a:prstGeom>
          <a:solidFill>
            <a:srgbClr val="EFEFEF"/>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txBox="1"/>
          <p:nvPr/>
        </p:nvSpPr>
        <p:spPr>
          <a:xfrm>
            <a:off x="3183150" y="4703043"/>
            <a:ext cx="772200" cy="313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1100">
                <a:latin typeface="Oswald"/>
                <a:ea typeface="Oswald"/>
                <a:cs typeface="Oswald"/>
                <a:sym typeface="Oswald"/>
              </a:rPr>
              <a:t>CONTAINER</a:t>
            </a:r>
            <a:endParaRPr sz="1100">
              <a:latin typeface="Oswald"/>
              <a:ea typeface="Oswald"/>
              <a:cs typeface="Oswald"/>
              <a:sym typeface="Oswald"/>
            </a:endParaRPr>
          </a:p>
          <a:p>
            <a:pPr indent="0" lvl="0" marL="0" rtl="0" algn="ctr">
              <a:lnSpc>
                <a:spcPct val="115000"/>
              </a:lnSpc>
              <a:spcBef>
                <a:spcPts val="0"/>
              </a:spcBef>
              <a:spcAft>
                <a:spcPts val="0"/>
              </a:spcAft>
              <a:buNone/>
            </a:pPr>
            <a:r>
              <a:rPr lang="en-US" sz="1100">
                <a:latin typeface="Oswald"/>
                <a:ea typeface="Oswald"/>
                <a:cs typeface="Oswald"/>
                <a:sym typeface="Oswald"/>
              </a:rPr>
              <a:t>B</a:t>
            </a:r>
            <a:endParaRPr sz="1100">
              <a:latin typeface="Oswald"/>
              <a:ea typeface="Oswald"/>
              <a:cs typeface="Oswald"/>
              <a:sym typeface="Oswald"/>
            </a:endParaRPr>
          </a:p>
        </p:txBody>
      </p:sp>
      <p:sp>
        <p:nvSpPr>
          <p:cNvPr id="116" name="Google Shape;116;p18"/>
          <p:cNvSpPr/>
          <p:nvPr/>
        </p:nvSpPr>
        <p:spPr>
          <a:xfrm>
            <a:off x="2240550" y="5128975"/>
            <a:ext cx="1666800" cy="238200"/>
          </a:xfrm>
          <a:prstGeom prst="rect">
            <a:avLst/>
          </a:prstGeom>
          <a:solidFill>
            <a:srgbClr val="4A86E8"/>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US" sz="1100">
                <a:solidFill>
                  <a:srgbClr val="FFFFFF"/>
                </a:solidFill>
                <a:latin typeface="Oswald"/>
                <a:ea typeface="Oswald"/>
                <a:cs typeface="Oswald"/>
                <a:sym typeface="Oswald"/>
              </a:rPr>
              <a:t>SHARED VOLUME</a:t>
            </a:r>
            <a:endParaRPr>
              <a:solidFill>
                <a:srgbClr val="FFFFFF"/>
              </a:solidFill>
            </a:endParaRPr>
          </a:p>
        </p:txBody>
      </p:sp>
      <p:sp>
        <p:nvSpPr>
          <p:cNvPr id="117" name="Google Shape;117;p18"/>
          <p:cNvSpPr txBox="1"/>
          <p:nvPr/>
        </p:nvSpPr>
        <p:spPr>
          <a:xfrm>
            <a:off x="842275" y="4107250"/>
            <a:ext cx="994200" cy="313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1600">
                <a:latin typeface="Oswald"/>
                <a:ea typeface="Oswald"/>
                <a:cs typeface="Oswald"/>
                <a:sym typeface="Oswald"/>
              </a:rPr>
              <a:t>NODE I</a:t>
            </a:r>
            <a:endParaRPr sz="1600">
              <a:latin typeface="Ubuntu Light"/>
              <a:ea typeface="Ubuntu Light"/>
              <a:cs typeface="Ubuntu Light"/>
              <a:sym typeface="Ubuntu Light"/>
            </a:endParaRPr>
          </a:p>
        </p:txBody>
      </p:sp>
      <p:sp>
        <p:nvSpPr>
          <p:cNvPr id="118" name="Google Shape;118;p18"/>
          <p:cNvSpPr/>
          <p:nvPr/>
        </p:nvSpPr>
        <p:spPr>
          <a:xfrm>
            <a:off x="6175250" y="4107250"/>
            <a:ext cx="2473800" cy="1616400"/>
          </a:xfrm>
          <a:prstGeom prst="rect">
            <a:avLst/>
          </a:prstGeom>
          <a:solidFill>
            <a:srgbClr val="6FA8DC"/>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6255025" y="4586650"/>
            <a:ext cx="2281200" cy="542400"/>
          </a:xfrm>
          <a:prstGeom prst="rect">
            <a:avLst/>
          </a:prstGeom>
          <a:solidFill>
            <a:srgbClr val="666666"/>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txBox="1"/>
          <p:nvPr/>
        </p:nvSpPr>
        <p:spPr>
          <a:xfrm>
            <a:off x="4792475" y="4685200"/>
            <a:ext cx="1382700" cy="313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1600">
                <a:latin typeface="Oswald"/>
                <a:ea typeface="Oswald"/>
                <a:cs typeface="Oswald"/>
                <a:sym typeface="Oswald"/>
              </a:rPr>
              <a:t>DOCKER ENGINE</a:t>
            </a:r>
            <a:endParaRPr sz="1600">
              <a:latin typeface="Ubuntu Light"/>
              <a:ea typeface="Ubuntu Light"/>
              <a:cs typeface="Ubuntu Light"/>
              <a:sym typeface="Ubuntu Light"/>
            </a:endParaRPr>
          </a:p>
        </p:txBody>
      </p:sp>
      <p:sp>
        <p:nvSpPr>
          <p:cNvPr id="121" name="Google Shape;121;p18"/>
          <p:cNvSpPr/>
          <p:nvPr/>
        </p:nvSpPr>
        <p:spPr>
          <a:xfrm>
            <a:off x="6489975" y="4483750"/>
            <a:ext cx="1783500" cy="989700"/>
          </a:xfrm>
          <a:prstGeom prst="rect">
            <a:avLst/>
          </a:prstGeom>
          <a:solidFill>
            <a:srgbClr val="B7B7B7"/>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txBox="1"/>
          <p:nvPr/>
        </p:nvSpPr>
        <p:spPr>
          <a:xfrm>
            <a:off x="6410299" y="4197900"/>
            <a:ext cx="2125800" cy="313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1500">
                <a:latin typeface="Oswald"/>
                <a:ea typeface="Oswald"/>
                <a:cs typeface="Oswald"/>
                <a:sym typeface="Oswald"/>
              </a:rPr>
              <a:t>POD B</a:t>
            </a:r>
            <a:endParaRPr sz="1500">
              <a:latin typeface="Ubuntu Light"/>
              <a:ea typeface="Ubuntu Light"/>
              <a:cs typeface="Ubuntu Light"/>
              <a:sym typeface="Ubuntu Light"/>
            </a:endParaRPr>
          </a:p>
        </p:txBody>
      </p:sp>
      <p:sp>
        <p:nvSpPr>
          <p:cNvPr id="123" name="Google Shape;123;p18"/>
          <p:cNvSpPr/>
          <p:nvPr/>
        </p:nvSpPr>
        <p:spPr>
          <a:xfrm>
            <a:off x="6540425" y="4586650"/>
            <a:ext cx="676200" cy="510300"/>
          </a:xfrm>
          <a:prstGeom prst="rect">
            <a:avLst/>
          </a:prstGeom>
          <a:solidFill>
            <a:srgbClr val="EFEFEF"/>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txBox="1"/>
          <p:nvPr/>
        </p:nvSpPr>
        <p:spPr>
          <a:xfrm>
            <a:off x="6492790" y="4703043"/>
            <a:ext cx="772200" cy="313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1100">
                <a:latin typeface="Oswald"/>
                <a:ea typeface="Oswald"/>
                <a:cs typeface="Oswald"/>
                <a:sym typeface="Oswald"/>
              </a:rPr>
              <a:t>CONTAINER</a:t>
            </a:r>
            <a:endParaRPr sz="1100">
              <a:latin typeface="Oswald"/>
              <a:ea typeface="Oswald"/>
              <a:cs typeface="Oswald"/>
              <a:sym typeface="Oswald"/>
            </a:endParaRPr>
          </a:p>
          <a:p>
            <a:pPr indent="0" lvl="0" marL="0" rtl="0" algn="ctr">
              <a:lnSpc>
                <a:spcPct val="115000"/>
              </a:lnSpc>
              <a:spcBef>
                <a:spcPts val="0"/>
              </a:spcBef>
              <a:spcAft>
                <a:spcPts val="0"/>
              </a:spcAft>
              <a:buNone/>
            </a:pPr>
            <a:r>
              <a:rPr lang="en-US" sz="1100">
                <a:latin typeface="Oswald"/>
                <a:ea typeface="Oswald"/>
                <a:cs typeface="Oswald"/>
                <a:sym typeface="Oswald"/>
              </a:rPr>
              <a:t>A</a:t>
            </a:r>
            <a:endParaRPr sz="1100">
              <a:latin typeface="Oswald"/>
              <a:ea typeface="Oswald"/>
              <a:cs typeface="Oswald"/>
              <a:sym typeface="Oswald"/>
            </a:endParaRPr>
          </a:p>
        </p:txBody>
      </p:sp>
      <p:sp>
        <p:nvSpPr>
          <p:cNvPr id="125" name="Google Shape;125;p18"/>
          <p:cNvSpPr/>
          <p:nvPr/>
        </p:nvSpPr>
        <p:spPr>
          <a:xfrm>
            <a:off x="7531025" y="4586650"/>
            <a:ext cx="676200" cy="510300"/>
          </a:xfrm>
          <a:prstGeom prst="rect">
            <a:avLst/>
          </a:prstGeom>
          <a:solidFill>
            <a:srgbClr val="EFEFEF"/>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txBox="1"/>
          <p:nvPr/>
        </p:nvSpPr>
        <p:spPr>
          <a:xfrm>
            <a:off x="7483025" y="4703043"/>
            <a:ext cx="772200" cy="313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1100">
                <a:latin typeface="Oswald"/>
                <a:ea typeface="Oswald"/>
                <a:cs typeface="Oswald"/>
                <a:sym typeface="Oswald"/>
              </a:rPr>
              <a:t>CONTAINER</a:t>
            </a:r>
            <a:endParaRPr sz="1100">
              <a:latin typeface="Oswald"/>
              <a:ea typeface="Oswald"/>
              <a:cs typeface="Oswald"/>
              <a:sym typeface="Oswald"/>
            </a:endParaRPr>
          </a:p>
          <a:p>
            <a:pPr indent="0" lvl="0" marL="0" rtl="0" algn="ctr">
              <a:lnSpc>
                <a:spcPct val="115000"/>
              </a:lnSpc>
              <a:spcBef>
                <a:spcPts val="0"/>
              </a:spcBef>
              <a:spcAft>
                <a:spcPts val="0"/>
              </a:spcAft>
              <a:buNone/>
            </a:pPr>
            <a:r>
              <a:rPr lang="en-US" sz="1100">
                <a:latin typeface="Oswald"/>
                <a:ea typeface="Oswald"/>
                <a:cs typeface="Oswald"/>
                <a:sym typeface="Oswald"/>
              </a:rPr>
              <a:t>B</a:t>
            </a:r>
            <a:endParaRPr sz="1100">
              <a:latin typeface="Oswald"/>
              <a:ea typeface="Oswald"/>
              <a:cs typeface="Oswald"/>
              <a:sym typeface="Oswald"/>
            </a:endParaRPr>
          </a:p>
        </p:txBody>
      </p:sp>
      <p:sp>
        <p:nvSpPr>
          <p:cNvPr id="127" name="Google Shape;127;p18"/>
          <p:cNvSpPr/>
          <p:nvPr/>
        </p:nvSpPr>
        <p:spPr>
          <a:xfrm>
            <a:off x="6540425" y="5128975"/>
            <a:ext cx="1666800" cy="238200"/>
          </a:xfrm>
          <a:prstGeom prst="rect">
            <a:avLst/>
          </a:prstGeom>
          <a:solidFill>
            <a:srgbClr val="4A86E8"/>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US" sz="1100">
                <a:solidFill>
                  <a:srgbClr val="FFFFFF"/>
                </a:solidFill>
                <a:latin typeface="Oswald"/>
                <a:ea typeface="Oswald"/>
                <a:cs typeface="Oswald"/>
                <a:sym typeface="Oswald"/>
              </a:rPr>
              <a:t>SHARED VOLUME</a:t>
            </a:r>
            <a:endParaRPr>
              <a:solidFill>
                <a:srgbClr val="FFFFFF"/>
              </a:solidFill>
            </a:endParaRPr>
          </a:p>
        </p:txBody>
      </p:sp>
      <p:sp>
        <p:nvSpPr>
          <p:cNvPr id="128" name="Google Shape;128;p18"/>
          <p:cNvSpPr txBox="1"/>
          <p:nvPr/>
        </p:nvSpPr>
        <p:spPr>
          <a:xfrm>
            <a:off x="5240450" y="4107250"/>
            <a:ext cx="895800" cy="313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1600">
                <a:latin typeface="Oswald"/>
                <a:ea typeface="Oswald"/>
                <a:cs typeface="Oswald"/>
                <a:sym typeface="Oswald"/>
              </a:rPr>
              <a:t>NODE II</a:t>
            </a:r>
            <a:endParaRPr sz="1600">
              <a:latin typeface="Ubuntu Light"/>
              <a:ea typeface="Ubuntu Light"/>
              <a:cs typeface="Ubuntu Light"/>
              <a:sym typeface="Ubuntu Light"/>
            </a:endParaRPr>
          </a:p>
        </p:txBody>
      </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81"/>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HELM</a:t>
            </a:r>
            <a:endParaRPr/>
          </a:p>
        </p:txBody>
      </p:sp>
      <p:sp>
        <p:nvSpPr>
          <p:cNvPr id="597" name="Google Shape;597;p81"/>
          <p:cNvSpPr txBox="1"/>
          <p:nvPr/>
        </p:nvSpPr>
        <p:spPr>
          <a:xfrm>
            <a:off x="1082025" y="2841100"/>
            <a:ext cx="7453800" cy="1401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US" sz="2000">
                <a:latin typeface="Oswald"/>
                <a:ea typeface="Oswald"/>
                <a:cs typeface="Oswald"/>
                <a:sym typeface="Oswald"/>
              </a:rPr>
              <a:t>Helm helps you manage Kubernetes applications —</a:t>
            </a:r>
            <a:br>
              <a:rPr lang="en-US" sz="2000">
                <a:latin typeface="Oswald"/>
                <a:ea typeface="Oswald"/>
                <a:cs typeface="Oswald"/>
                <a:sym typeface="Oswald"/>
              </a:rPr>
            </a:br>
            <a:r>
              <a:rPr lang="en-US" sz="2000">
                <a:latin typeface="Oswald"/>
                <a:ea typeface="Oswald"/>
                <a:cs typeface="Oswald"/>
                <a:sym typeface="Oswald"/>
              </a:rPr>
              <a:t>Helm </a:t>
            </a:r>
            <a:r>
              <a:rPr b="1" lang="en-US" sz="2000">
                <a:latin typeface="Oswald"/>
                <a:ea typeface="Oswald"/>
                <a:cs typeface="Oswald"/>
                <a:sym typeface="Oswald"/>
              </a:rPr>
              <a:t>Charts</a:t>
            </a:r>
            <a:r>
              <a:rPr lang="en-US" sz="2000">
                <a:latin typeface="Oswald"/>
                <a:ea typeface="Oswald"/>
                <a:cs typeface="Oswald"/>
                <a:sym typeface="Oswald"/>
              </a:rPr>
              <a:t> helps you define, install, and upgrade even the most complex Kubernetes application. Charts are easy to create, version, share, and publish </a:t>
            </a:r>
            <a:r>
              <a:rPr lang="en-US" sz="2000">
                <a:latin typeface="Oswald"/>
                <a:ea typeface="Oswald"/>
                <a:cs typeface="Oswald"/>
                <a:sym typeface="Oswald"/>
              </a:rPr>
              <a:t>— so start using Helm and stop the copy-and-paste madness.</a:t>
            </a:r>
            <a:endParaRPr sz="2000">
              <a:latin typeface="Oswald"/>
              <a:ea typeface="Oswald"/>
              <a:cs typeface="Oswald"/>
              <a:sym typeface="Oswald"/>
            </a:endParaRPr>
          </a:p>
        </p:txBody>
      </p:sp>
      <p:pic>
        <p:nvPicPr>
          <p:cNvPr id="598" name="Google Shape;598;p81"/>
          <p:cNvPicPr preferRelativeResize="0"/>
          <p:nvPr/>
        </p:nvPicPr>
        <p:blipFill rotWithShape="1">
          <a:blip r:embed="rId3">
            <a:alphaModFix/>
          </a:blip>
          <a:srcRect b="0" l="0" r="1107" t="43630"/>
          <a:stretch/>
        </p:blipFill>
        <p:spPr>
          <a:xfrm>
            <a:off x="916700" y="1556325"/>
            <a:ext cx="7784449" cy="955525"/>
          </a:xfrm>
          <a:prstGeom prst="rect">
            <a:avLst/>
          </a:prstGeom>
          <a:noFill/>
          <a:ln>
            <a:noFill/>
          </a:ln>
        </p:spPr>
      </p:pic>
    </p:spTree>
  </p:cSld>
  <p:clrMapOvr>
    <a:masterClrMapping/>
  </p:clrMapOvr>
  <p:transition>
    <p:fade/>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82"/>
          <p:cNvSpPr txBox="1"/>
          <p:nvPr/>
        </p:nvSpPr>
        <p:spPr>
          <a:xfrm>
            <a:off x="434100" y="1804725"/>
            <a:ext cx="85425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latin typeface="Oswald"/>
                <a:ea typeface="Oswald"/>
                <a:cs typeface="Oswald"/>
                <a:sym typeface="Oswald"/>
              </a:rPr>
              <a:t>Helm has a simple architecture, *HELM v2</a:t>
            </a:r>
            <a:br>
              <a:rPr lang="en-US" sz="2000">
                <a:latin typeface="Oswald"/>
                <a:ea typeface="Oswald"/>
                <a:cs typeface="Oswald"/>
                <a:sym typeface="Oswald"/>
              </a:rPr>
            </a:br>
            <a:r>
              <a:rPr lang="en-US" sz="2000">
                <a:latin typeface="Oswald"/>
                <a:ea typeface="Oswald"/>
                <a:cs typeface="Oswald"/>
                <a:sym typeface="Oswald"/>
              </a:rPr>
              <a:t>Comprised of a client and an in-cluster server:</a:t>
            </a:r>
            <a:endParaRPr sz="20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latin typeface="Oswald"/>
              <a:ea typeface="Oswald"/>
              <a:cs typeface="Oswald"/>
              <a:sym typeface="Oswald"/>
            </a:endParaRPr>
          </a:p>
          <a:p>
            <a:pPr indent="-323850" lvl="0" marL="457200" rtl="0" algn="l">
              <a:spcBef>
                <a:spcPts val="0"/>
              </a:spcBef>
              <a:spcAft>
                <a:spcPts val="0"/>
              </a:spcAft>
              <a:buSzPts val="1500"/>
              <a:buFont typeface="Oswald"/>
              <a:buChar char="-"/>
            </a:pPr>
            <a:r>
              <a:rPr b="1" lang="en-US" sz="1500">
                <a:latin typeface="Oswald"/>
                <a:ea typeface="Oswald"/>
                <a:cs typeface="Oswald"/>
                <a:sym typeface="Oswald"/>
              </a:rPr>
              <a:t>Tiller</a:t>
            </a:r>
            <a:r>
              <a:rPr lang="en-US" sz="1500">
                <a:latin typeface="Oswald"/>
                <a:ea typeface="Oswald"/>
                <a:cs typeface="Oswald"/>
                <a:sym typeface="Oswald"/>
              </a:rPr>
              <a:t> Server: Helm manages Kubernetes application through a component called </a:t>
            </a:r>
            <a:r>
              <a:rPr b="1" lang="en-US" sz="1500">
                <a:latin typeface="Oswald"/>
                <a:ea typeface="Oswald"/>
                <a:cs typeface="Oswald"/>
                <a:sym typeface="Oswald"/>
              </a:rPr>
              <a:t>Tiller</a:t>
            </a:r>
            <a:r>
              <a:rPr lang="en-US" sz="1500">
                <a:latin typeface="Oswald"/>
                <a:ea typeface="Oswald"/>
                <a:cs typeface="Oswald"/>
                <a:sym typeface="Oswald"/>
              </a:rPr>
              <a:t> Server installed within a </a:t>
            </a:r>
            <a:r>
              <a:rPr lang="en-US" sz="1500">
                <a:latin typeface="Oswald"/>
                <a:ea typeface="Oswald"/>
                <a:cs typeface="Oswald"/>
                <a:sym typeface="Oswald"/>
              </a:rPr>
              <a:t>Kubernetes</a:t>
            </a:r>
            <a:r>
              <a:rPr lang="en-US" sz="1500">
                <a:latin typeface="Oswald"/>
                <a:ea typeface="Oswald"/>
                <a:cs typeface="Oswald"/>
                <a:sym typeface="Oswald"/>
              </a:rPr>
              <a:t> cluster. Tiller interacts with the Kubernetes API server to install, upgrade, query and remove Kubernetes resources.</a:t>
            </a:r>
            <a:br>
              <a:rPr lang="en-US" sz="1500">
                <a:latin typeface="Oswald"/>
                <a:ea typeface="Oswald"/>
                <a:cs typeface="Oswald"/>
                <a:sym typeface="Oswald"/>
              </a:rPr>
            </a:br>
            <a:endParaRPr sz="1500">
              <a:latin typeface="Oswald"/>
              <a:ea typeface="Oswald"/>
              <a:cs typeface="Oswald"/>
              <a:sym typeface="Oswald"/>
            </a:endParaRPr>
          </a:p>
          <a:p>
            <a:pPr indent="-323850" lvl="0" marL="457200" rtl="0" algn="l">
              <a:spcBef>
                <a:spcPts val="0"/>
              </a:spcBef>
              <a:spcAft>
                <a:spcPts val="0"/>
              </a:spcAft>
              <a:buSzPts val="1500"/>
              <a:buFont typeface="Oswald"/>
              <a:buChar char="-"/>
            </a:pPr>
            <a:r>
              <a:rPr b="1" lang="en-US" sz="1500">
                <a:latin typeface="Oswald"/>
                <a:ea typeface="Oswald"/>
                <a:cs typeface="Oswald"/>
                <a:sym typeface="Oswald"/>
              </a:rPr>
              <a:t>Helm Client</a:t>
            </a:r>
            <a:r>
              <a:rPr lang="en-US" sz="1500">
                <a:latin typeface="Oswald"/>
                <a:ea typeface="Oswald"/>
                <a:cs typeface="Oswald"/>
                <a:sym typeface="Oswald"/>
              </a:rPr>
              <a:t>: Helm provides a command-line interface for users to work with Helm Charts. Helm Client is responsible for interacting with the Tiller Server to perform various operations like install, upgrade and rollback charts and can be installed </a:t>
            </a:r>
            <a:r>
              <a:rPr lang="en-US" sz="1500">
                <a:latin typeface="Oswald"/>
                <a:ea typeface="Oswald"/>
                <a:cs typeface="Oswald"/>
                <a:sym typeface="Oswald"/>
              </a:rPr>
              <a:t>locally</a:t>
            </a:r>
            <a:r>
              <a:rPr lang="en-US" sz="1500">
                <a:latin typeface="Oswald"/>
                <a:ea typeface="Oswald"/>
                <a:cs typeface="Oswald"/>
                <a:sym typeface="Oswald"/>
              </a:rPr>
              <a:t> on your laptop and </a:t>
            </a:r>
            <a:r>
              <a:rPr lang="en-US" sz="1500">
                <a:latin typeface="Oswald"/>
                <a:ea typeface="Oswald"/>
                <a:cs typeface="Oswald"/>
                <a:sym typeface="Oswald"/>
              </a:rPr>
              <a:t>communicate</a:t>
            </a:r>
            <a:r>
              <a:rPr lang="en-US" sz="1500">
                <a:latin typeface="Oswald"/>
                <a:ea typeface="Oswald"/>
                <a:cs typeface="Oswald"/>
                <a:sym typeface="Oswald"/>
              </a:rPr>
              <a:t> with the Tiller on your cluster</a:t>
            </a:r>
            <a:endParaRPr sz="15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latin typeface="Oswald"/>
              <a:ea typeface="Oswald"/>
              <a:cs typeface="Oswald"/>
              <a:sym typeface="Oswald"/>
            </a:endParaRPr>
          </a:p>
          <a:p>
            <a:pPr indent="0" lvl="0" marL="0" rtl="0" algn="l">
              <a:spcBef>
                <a:spcPts val="0"/>
              </a:spcBef>
              <a:spcAft>
                <a:spcPts val="0"/>
              </a:spcAft>
              <a:buNone/>
            </a:pPr>
            <a:r>
              <a:t/>
            </a:r>
            <a:endParaRPr sz="1500">
              <a:latin typeface="Oswald"/>
              <a:ea typeface="Oswald"/>
              <a:cs typeface="Oswald"/>
              <a:sym typeface="Oswald"/>
            </a:endParaRPr>
          </a:p>
        </p:txBody>
      </p:sp>
      <p:sp>
        <p:nvSpPr>
          <p:cNvPr id="604" name="Google Shape;604;p82"/>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05" name="Google Shape;605;p82"/>
          <p:cNvSpPr txBox="1"/>
          <p:nvPr/>
        </p:nvSpPr>
        <p:spPr>
          <a:xfrm>
            <a:off x="148376" y="1043287"/>
            <a:ext cx="4679100" cy="326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latin typeface="Oswald"/>
                <a:ea typeface="Oswald"/>
                <a:cs typeface="Oswald"/>
                <a:sym typeface="Oswald"/>
              </a:rPr>
              <a:t>HELM Architecture</a:t>
            </a:r>
            <a:endParaRPr b="1" sz="1800">
              <a:latin typeface="Oswald"/>
              <a:ea typeface="Oswald"/>
              <a:cs typeface="Oswald"/>
              <a:sym typeface="Oswald"/>
            </a:endParaRPr>
          </a:p>
        </p:txBody>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83"/>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611" name="Google Shape;611;p83"/>
          <p:cNvSpPr txBox="1"/>
          <p:nvPr/>
        </p:nvSpPr>
        <p:spPr>
          <a:xfrm>
            <a:off x="434100" y="1804725"/>
            <a:ext cx="85425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Oswald"/>
                <a:ea typeface="Oswald"/>
                <a:cs typeface="Oswald"/>
                <a:sym typeface="Oswald"/>
              </a:rPr>
              <a:t>Helm uses a packaging format called </a:t>
            </a:r>
            <a:r>
              <a:rPr b="1" lang="en-US" sz="2000">
                <a:latin typeface="Oswald"/>
                <a:ea typeface="Oswald"/>
                <a:cs typeface="Oswald"/>
                <a:sym typeface="Oswald"/>
              </a:rPr>
              <a:t>charts</a:t>
            </a:r>
            <a:r>
              <a:rPr lang="en-US" sz="2000">
                <a:latin typeface="Oswald"/>
                <a:ea typeface="Oswald"/>
                <a:cs typeface="Oswald"/>
                <a:sym typeface="Oswald"/>
              </a:rPr>
              <a:t>. A chart is a collection of files that describe a related set of Kubernetes resources. A single chart might be used to deploy something simple, like a memcached pod, or something complex, like a full web app stack with HTTP servers, databases, caches, and so on. </a:t>
            </a:r>
            <a:endParaRPr sz="2000">
              <a:latin typeface="Oswald"/>
              <a:ea typeface="Oswald"/>
              <a:cs typeface="Oswald"/>
              <a:sym typeface="Oswald"/>
            </a:endParaRPr>
          </a:p>
          <a:p>
            <a:pPr indent="0" lvl="0" marL="0" rtl="0" algn="l">
              <a:spcBef>
                <a:spcPts val="0"/>
              </a:spcBef>
              <a:spcAft>
                <a:spcPts val="0"/>
              </a:spcAft>
              <a:buNone/>
            </a:pPr>
            <a:r>
              <a:t/>
            </a:r>
            <a:endParaRPr sz="2000">
              <a:latin typeface="Oswald"/>
              <a:ea typeface="Oswald"/>
              <a:cs typeface="Oswald"/>
              <a:sym typeface="Oswald"/>
            </a:endParaRPr>
          </a:p>
          <a:p>
            <a:pPr indent="0" lvl="0" marL="0" rtl="0" algn="l">
              <a:spcBef>
                <a:spcPts val="0"/>
              </a:spcBef>
              <a:spcAft>
                <a:spcPts val="0"/>
              </a:spcAft>
              <a:buNone/>
            </a:pPr>
            <a:r>
              <a:t/>
            </a:r>
            <a:endParaRPr sz="2000">
              <a:latin typeface="Oswald"/>
              <a:ea typeface="Oswald"/>
              <a:cs typeface="Oswald"/>
              <a:sym typeface="Oswald"/>
            </a:endParaRPr>
          </a:p>
          <a:p>
            <a:pPr indent="0" lvl="0" marL="0" rtl="0" algn="l">
              <a:spcBef>
                <a:spcPts val="0"/>
              </a:spcBef>
              <a:spcAft>
                <a:spcPts val="0"/>
              </a:spcAft>
              <a:buNone/>
            </a:pPr>
            <a:r>
              <a:rPr lang="en-US" sz="2000">
                <a:latin typeface="Oswald"/>
                <a:ea typeface="Oswald"/>
                <a:cs typeface="Oswald"/>
                <a:sym typeface="Oswald"/>
              </a:rPr>
              <a:t>Charts are created as files laid out in a particular directory tree, then they can be packaged into versioned archives to be deployed. The following explains the chart format, and provides basic guidance for building charts with Helm.</a:t>
            </a:r>
            <a:endParaRPr sz="2000">
              <a:latin typeface="Oswald"/>
              <a:ea typeface="Oswald"/>
              <a:cs typeface="Oswald"/>
              <a:sym typeface="Oswald"/>
            </a:endParaRPr>
          </a:p>
          <a:p>
            <a:pPr indent="0" lvl="0" marL="0" rtl="0" algn="l">
              <a:spcBef>
                <a:spcPts val="0"/>
              </a:spcBef>
              <a:spcAft>
                <a:spcPts val="0"/>
              </a:spcAft>
              <a:buNone/>
            </a:pPr>
            <a:r>
              <a:t/>
            </a:r>
            <a:endParaRPr sz="2000">
              <a:latin typeface="Oswald"/>
              <a:ea typeface="Oswald"/>
              <a:cs typeface="Oswald"/>
              <a:sym typeface="Oswald"/>
            </a:endParaRPr>
          </a:p>
        </p:txBody>
      </p:sp>
      <p:sp>
        <p:nvSpPr>
          <p:cNvPr id="612" name="Google Shape;612;p83"/>
          <p:cNvSpPr txBox="1"/>
          <p:nvPr/>
        </p:nvSpPr>
        <p:spPr>
          <a:xfrm>
            <a:off x="148376" y="1043287"/>
            <a:ext cx="4679100" cy="326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latin typeface="Oswald"/>
                <a:ea typeface="Oswald"/>
                <a:cs typeface="Oswald"/>
                <a:sym typeface="Oswald"/>
              </a:rPr>
              <a:t>What are helm charts?</a:t>
            </a:r>
            <a:endParaRPr b="1" sz="1800">
              <a:latin typeface="Oswald"/>
              <a:ea typeface="Oswald"/>
              <a:cs typeface="Oswald"/>
              <a:sym typeface="Oswald"/>
            </a:endParaRPr>
          </a:p>
        </p:txBody>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84"/>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HELM</a:t>
            </a:r>
            <a:endParaRPr/>
          </a:p>
        </p:txBody>
      </p:sp>
      <p:sp>
        <p:nvSpPr>
          <p:cNvPr id="618" name="Google Shape;618;p84"/>
          <p:cNvSpPr txBox="1"/>
          <p:nvPr/>
        </p:nvSpPr>
        <p:spPr>
          <a:xfrm>
            <a:off x="72176" y="1043287"/>
            <a:ext cx="4679100" cy="326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rPr>
              <a:t>So </a:t>
            </a:r>
            <a:r>
              <a:rPr b="1" lang="en-US" sz="1800">
                <a:solidFill>
                  <a:srgbClr val="254356"/>
                </a:solidFill>
              </a:rPr>
              <a:t>Why you’re going to love Helm</a:t>
            </a:r>
            <a:endParaRPr b="1" sz="1800"/>
          </a:p>
        </p:txBody>
      </p:sp>
      <p:pic>
        <p:nvPicPr>
          <p:cNvPr id="619" name="Google Shape;619;p84"/>
          <p:cNvPicPr preferRelativeResize="0"/>
          <p:nvPr/>
        </p:nvPicPr>
        <p:blipFill>
          <a:blip r:embed="rId3">
            <a:alphaModFix/>
          </a:blip>
          <a:stretch>
            <a:fillRect/>
          </a:stretch>
        </p:blipFill>
        <p:spPr>
          <a:xfrm>
            <a:off x="3687550" y="1770587"/>
            <a:ext cx="1228725" cy="942975"/>
          </a:xfrm>
          <a:prstGeom prst="rect">
            <a:avLst/>
          </a:prstGeom>
          <a:noFill/>
          <a:ln>
            <a:noFill/>
          </a:ln>
        </p:spPr>
      </p:pic>
      <p:pic>
        <p:nvPicPr>
          <p:cNvPr id="620" name="Google Shape;620;p84"/>
          <p:cNvPicPr preferRelativeResize="0"/>
          <p:nvPr/>
        </p:nvPicPr>
        <p:blipFill>
          <a:blip r:embed="rId4">
            <a:alphaModFix/>
          </a:blip>
          <a:stretch>
            <a:fillRect/>
          </a:stretch>
        </p:blipFill>
        <p:spPr>
          <a:xfrm>
            <a:off x="6923013" y="1776137"/>
            <a:ext cx="1000125" cy="942975"/>
          </a:xfrm>
          <a:prstGeom prst="rect">
            <a:avLst/>
          </a:prstGeom>
          <a:noFill/>
          <a:ln>
            <a:noFill/>
          </a:ln>
        </p:spPr>
      </p:pic>
      <p:pic>
        <p:nvPicPr>
          <p:cNvPr id="621" name="Google Shape;621;p84"/>
          <p:cNvPicPr preferRelativeResize="0"/>
          <p:nvPr/>
        </p:nvPicPr>
        <p:blipFill>
          <a:blip r:embed="rId5">
            <a:alphaModFix/>
          </a:blip>
          <a:stretch>
            <a:fillRect/>
          </a:stretch>
        </p:blipFill>
        <p:spPr>
          <a:xfrm>
            <a:off x="747075" y="1718987"/>
            <a:ext cx="1704975" cy="1057275"/>
          </a:xfrm>
          <a:prstGeom prst="rect">
            <a:avLst/>
          </a:prstGeom>
          <a:noFill/>
          <a:ln>
            <a:noFill/>
          </a:ln>
        </p:spPr>
      </p:pic>
      <p:sp>
        <p:nvSpPr>
          <p:cNvPr id="622" name="Google Shape;622;p84"/>
          <p:cNvSpPr txBox="1"/>
          <p:nvPr/>
        </p:nvSpPr>
        <p:spPr>
          <a:xfrm>
            <a:off x="814298" y="2689900"/>
            <a:ext cx="1824000" cy="36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800"/>
              </a:spcAft>
              <a:buNone/>
            </a:pPr>
            <a:r>
              <a:rPr b="1" lang="en-US" sz="1200">
                <a:solidFill>
                  <a:srgbClr val="254356"/>
                </a:solidFill>
              </a:rPr>
              <a:t>Manage Complexity</a:t>
            </a:r>
            <a:endParaRPr b="1" sz="1200">
              <a:solidFill>
                <a:srgbClr val="254356"/>
              </a:solidFill>
            </a:endParaRPr>
          </a:p>
        </p:txBody>
      </p:sp>
      <p:sp>
        <p:nvSpPr>
          <p:cNvPr id="623" name="Google Shape;623;p84"/>
          <p:cNvSpPr txBox="1"/>
          <p:nvPr/>
        </p:nvSpPr>
        <p:spPr>
          <a:xfrm>
            <a:off x="161825" y="3085550"/>
            <a:ext cx="2875500" cy="1417800"/>
          </a:xfrm>
          <a:prstGeom prst="rect">
            <a:avLst/>
          </a:prstGeom>
          <a:noFill/>
          <a:ln>
            <a:noFill/>
          </a:ln>
        </p:spPr>
        <p:txBody>
          <a:bodyPr anchorCtr="0" anchor="ctr" bIns="91425" lIns="91425" spcFirstLastPara="1" rIns="91425" wrap="square" tIns="91425">
            <a:noAutofit/>
          </a:bodyPr>
          <a:lstStyle/>
          <a:p>
            <a:pPr indent="0" lvl="0" marL="127000" marR="127000" rtl="0" algn="ctr">
              <a:lnSpc>
                <a:spcPct val="160000"/>
              </a:lnSpc>
              <a:spcBef>
                <a:spcPts val="0"/>
              </a:spcBef>
              <a:spcAft>
                <a:spcPts val="0"/>
              </a:spcAft>
              <a:buNone/>
            </a:pPr>
            <a:r>
              <a:rPr lang="en-US" sz="1200">
                <a:solidFill>
                  <a:srgbClr val="222222"/>
                </a:solidFill>
              </a:rPr>
              <a:t>Charts describe even the most complex apps; provide repeatable application installation, and serve as a single point of authority.</a:t>
            </a:r>
            <a:endParaRPr sz="1200"/>
          </a:p>
        </p:txBody>
      </p:sp>
      <p:sp>
        <p:nvSpPr>
          <p:cNvPr id="624" name="Google Shape;624;p84"/>
          <p:cNvSpPr txBox="1"/>
          <p:nvPr/>
        </p:nvSpPr>
        <p:spPr>
          <a:xfrm>
            <a:off x="3687528" y="2731450"/>
            <a:ext cx="1228800" cy="36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800"/>
              </a:spcAft>
              <a:buNone/>
            </a:pPr>
            <a:r>
              <a:rPr b="1" lang="en-US" sz="1200">
                <a:solidFill>
                  <a:srgbClr val="254356"/>
                </a:solidFill>
              </a:rPr>
              <a:t>Easy Updates</a:t>
            </a:r>
            <a:endParaRPr b="1" sz="1200">
              <a:solidFill>
                <a:srgbClr val="254356"/>
              </a:solidFill>
            </a:endParaRPr>
          </a:p>
        </p:txBody>
      </p:sp>
      <p:sp>
        <p:nvSpPr>
          <p:cNvPr id="625" name="Google Shape;625;p84"/>
          <p:cNvSpPr txBox="1"/>
          <p:nvPr/>
        </p:nvSpPr>
        <p:spPr>
          <a:xfrm>
            <a:off x="2864175" y="3114750"/>
            <a:ext cx="2875500" cy="1139100"/>
          </a:xfrm>
          <a:prstGeom prst="rect">
            <a:avLst/>
          </a:prstGeom>
          <a:noFill/>
          <a:ln>
            <a:noFill/>
          </a:ln>
        </p:spPr>
        <p:txBody>
          <a:bodyPr anchorCtr="0" anchor="ctr" bIns="91425" lIns="91425" spcFirstLastPara="1" rIns="91425" wrap="square" tIns="91425">
            <a:noAutofit/>
          </a:bodyPr>
          <a:lstStyle/>
          <a:p>
            <a:pPr indent="0" lvl="0" marL="127000" marR="127000" rtl="0" algn="ctr">
              <a:lnSpc>
                <a:spcPct val="160000"/>
              </a:lnSpc>
              <a:spcBef>
                <a:spcPts val="0"/>
              </a:spcBef>
              <a:spcAft>
                <a:spcPts val="0"/>
              </a:spcAft>
              <a:buNone/>
            </a:pPr>
            <a:r>
              <a:rPr lang="en-US" sz="1200">
                <a:solidFill>
                  <a:srgbClr val="222222"/>
                </a:solidFill>
              </a:rPr>
              <a:t>Take the pain out of updates with in-place upgrades and custom hooks.</a:t>
            </a:r>
            <a:endParaRPr sz="1200">
              <a:solidFill>
                <a:srgbClr val="222222"/>
              </a:solidFill>
            </a:endParaRPr>
          </a:p>
        </p:txBody>
      </p:sp>
      <p:sp>
        <p:nvSpPr>
          <p:cNvPr id="626" name="Google Shape;626;p84"/>
          <p:cNvSpPr txBox="1"/>
          <p:nvPr/>
        </p:nvSpPr>
        <p:spPr>
          <a:xfrm>
            <a:off x="5985325" y="3114750"/>
            <a:ext cx="2875500" cy="1139100"/>
          </a:xfrm>
          <a:prstGeom prst="rect">
            <a:avLst/>
          </a:prstGeom>
          <a:noFill/>
          <a:ln>
            <a:noFill/>
          </a:ln>
        </p:spPr>
        <p:txBody>
          <a:bodyPr anchorCtr="0" anchor="ctr" bIns="91425" lIns="91425" spcFirstLastPara="1" rIns="91425" wrap="square" tIns="91425">
            <a:noAutofit/>
          </a:bodyPr>
          <a:lstStyle/>
          <a:p>
            <a:pPr indent="0" lvl="0" marL="127000" marR="127000" rtl="0" algn="ctr">
              <a:lnSpc>
                <a:spcPct val="160000"/>
              </a:lnSpc>
              <a:spcBef>
                <a:spcPts val="0"/>
              </a:spcBef>
              <a:spcAft>
                <a:spcPts val="0"/>
              </a:spcAft>
              <a:buNone/>
            </a:pPr>
            <a:r>
              <a:rPr lang="en-US" sz="1200">
                <a:solidFill>
                  <a:srgbClr val="222222"/>
                </a:solidFill>
              </a:rPr>
              <a:t>Charts are easy to version, share, and host on public or private servers.</a:t>
            </a:r>
            <a:endParaRPr sz="1200">
              <a:solidFill>
                <a:srgbClr val="222222"/>
              </a:solidFill>
            </a:endParaRPr>
          </a:p>
        </p:txBody>
      </p:sp>
      <p:sp>
        <p:nvSpPr>
          <p:cNvPr id="627" name="Google Shape;627;p84"/>
          <p:cNvSpPr txBox="1"/>
          <p:nvPr/>
        </p:nvSpPr>
        <p:spPr>
          <a:xfrm>
            <a:off x="6699850" y="2731450"/>
            <a:ext cx="1570500" cy="36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800"/>
              </a:spcAft>
              <a:buNone/>
            </a:pPr>
            <a:r>
              <a:rPr b="1" lang="en-US" sz="1200">
                <a:solidFill>
                  <a:srgbClr val="254356"/>
                </a:solidFill>
              </a:rPr>
              <a:t>Simple Sharing</a:t>
            </a:r>
            <a:endParaRPr b="1" sz="1200">
              <a:solidFill>
                <a:srgbClr val="254356"/>
              </a:solidFill>
            </a:endParaRPr>
          </a:p>
        </p:txBody>
      </p:sp>
    </p:spTree>
  </p:cSld>
  <p:clrMapOvr>
    <a:masterClrMapping/>
  </p:clrMapOvr>
  <p:transition>
    <p:fade/>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85"/>
          <p:cNvSpPr txBox="1"/>
          <p:nvPr>
            <p:ph idx="1" type="body"/>
          </p:nvPr>
        </p:nvSpPr>
        <p:spPr>
          <a:xfrm>
            <a:off x="1422000" y="3133338"/>
            <a:ext cx="6300000" cy="59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b="1" lang="en-US" sz="4200">
                <a:solidFill>
                  <a:srgbClr val="000000"/>
                </a:solidFill>
                <a:latin typeface="Oswald"/>
                <a:ea typeface="Oswald"/>
                <a:cs typeface="Oswald"/>
                <a:sym typeface="Oswald"/>
              </a:rPr>
              <a:t>- INSTALLING HELM -</a:t>
            </a:r>
            <a:endParaRPr sz="2200">
              <a:solidFill>
                <a:srgbClr val="000000"/>
              </a:solidFill>
              <a:latin typeface="Oswald Regular"/>
              <a:ea typeface="Oswald Regular"/>
              <a:cs typeface="Oswald Regular"/>
              <a:sym typeface="Oswald Regular"/>
            </a:endParaRPr>
          </a:p>
          <a:p>
            <a:pPr indent="0" lvl="0" marL="0" rtl="0" algn="l">
              <a:lnSpc>
                <a:spcPct val="90000"/>
              </a:lnSpc>
              <a:spcBef>
                <a:spcPts val="0"/>
              </a:spcBef>
              <a:spcAft>
                <a:spcPts val="0"/>
              </a:spcAft>
              <a:buClr>
                <a:srgbClr val="595959"/>
              </a:buClr>
              <a:buSzPts val="2400"/>
              <a:buNone/>
            </a:pPr>
            <a:r>
              <a:t/>
            </a:r>
            <a:endParaRPr>
              <a:solidFill>
                <a:srgbClr val="000000"/>
              </a:solidFill>
            </a:endParaRPr>
          </a:p>
        </p:txBody>
      </p:sp>
      <p:sp>
        <p:nvSpPr>
          <p:cNvPr id="633" name="Google Shape;633;p85"/>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86"/>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HELM - INSTALLING </a:t>
            </a:r>
            <a:endParaRPr/>
          </a:p>
        </p:txBody>
      </p:sp>
      <p:sp>
        <p:nvSpPr>
          <p:cNvPr id="639" name="Google Shape;639;p86"/>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640" name="Google Shape;640;p86"/>
          <p:cNvSpPr/>
          <p:nvPr/>
        </p:nvSpPr>
        <p:spPr>
          <a:xfrm>
            <a:off x="178500" y="1243600"/>
            <a:ext cx="8787000" cy="20166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rgbClr val="FFFFFF"/>
                </a:solidFill>
                <a:latin typeface="Oswald"/>
                <a:ea typeface="Oswald"/>
                <a:cs typeface="Oswald"/>
                <a:sym typeface="Oswald"/>
              </a:rPr>
              <a:t>Linux: Install Snapd - Linux app store</a:t>
            </a:r>
            <a:endParaRPr b="1"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sudo apt update</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sudo</a:t>
            </a:r>
            <a:r>
              <a:rPr lang="en-US" sz="1500">
                <a:solidFill>
                  <a:srgbClr val="FFFFFF"/>
                </a:solidFill>
                <a:latin typeface="Oswald"/>
                <a:ea typeface="Oswald"/>
                <a:cs typeface="Oswald"/>
                <a:sym typeface="Oswald"/>
              </a:rPr>
              <a:t> apt install snapd #  IF ASKED PLEASE </a:t>
            </a:r>
            <a:r>
              <a:rPr lang="en-US" sz="1500">
                <a:solidFill>
                  <a:schemeClr val="lt1"/>
                </a:solidFill>
                <a:latin typeface="Oswald"/>
                <a:ea typeface="Oswald"/>
                <a:cs typeface="Oswald"/>
                <a:sym typeface="Oswald"/>
              </a:rPr>
              <a:t>ENTER CAPITAL “Y”!</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sudo snap install core # without this snap wont work - </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sudo snap install --channel=2.16 helm --classic</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b="1" sz="1500">
              <a:solidFill>
                <a:srgbClr val="FF9900"/>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p:txBody>
      </p:sp>
      <p:sp>
        <p:nvSpPr>
          <p:cNvPr id="641" name="Google Shape;641;p86"/>
          <p:cNvSpPr/>
          <p:nvPr/>
        </p:nvSpPr>
        <p:spPr>
          <a:xfrm>
            <a:off x="178500" y="3375000"/>
            <a:ext cx="8787000" cy="20166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rgbClr val="FFFFFF"/>
                </a:solidFill>
                <a:latin typeface="Oswald"/>
                <a:ea typeface="Oswald"/>
                <a:cs typeface="Oswald"/>
                <a:sym typeface="Oswald"/>
              </a:rPr>
              <a:t>Once </a:t>
            </a:r>
            <a:r>
              <a:rPr b="1" lang="en-US" sz="1500">
                <a:solidFill>
                  <a:srgbClr val="FFFFFF"/>
                </a:solidFill>
                <a:latin typeface="Oswald"/>
                <a:ea typeface="Oswald"/>
                <a:cs typeface="Oswald"/>
                <a:sym typeface="Oswald"/>
              </a:rPr>
              <a:t>completed</a:t>
            </a:r>
            <a:r>
              <a:rPr b="1" lang="en-US" sz="1500">
                <a:solidFill>
                  <a:srgbClr val="FFFFFF"/>
                </a:solidFill>
                <a:latin typeface="Oswald"/>
                <a:ea typeface="Oswald"/>
                <a:cs typeface="Oswald"/>
                <a:sym typeface="Oswald"/>
              </a:rPr>
              <a:t> the above step:</a:t>
            </a:r>
            <a:endParaRPr b="1" sz="1500">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sz="1500">
                <a:solidFill>
                  <a:srgbClr val="FFFFFF"/>
                </a:solidFill>
                <a:latin typeface="Oswald"/>
                <a:ea typeface="Oswald"/>
                <a:cs typeface="Oswald"/>
                <a:sym typeface="Oswald"/>
              </a:rPr>
              <a:t>$ kubectl --namespace kube-system create serviceaccount tiller</a:t>
            </a:r>
            <a:endParaRPr sz="1500">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sz="1500">
                <a:solidFill>
                  <a:srgbClr val="FFFFFF"/>
                </a:solidFill>
                <a:latin typeface="Oswald"/>
                <a:ea typeface="Oswald"/>
                <a:cs typeface="Oswald"/>
                <a:sym typeface="Oswald"/>
              </a:rPr>
              <a:t>$ kubectl create clusterrolebinding tiller --clusterrole cluster-admin --serviceaccount=kube-system:tiller</a:t>
            </a:r>
            <a:endParaRPr sz="1500">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sz="1500">
                <a:solidFill>
                  <a:srgbClr val="FFFFFF"/>
                </a:solidFill>
                <a:latin typeface="Oswald"/>
                <a:ea typeface="Oswald"/>
                <a:cs typeface="Oswald"/>
                <a:sym typeface="Oswald"/>
              </a:rPr>
              <a:t>$ helm init --stable-repo-url https://charts.helm.sh/stable --service-account tiller --wait</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 Tiller (the Helm server-side component) has been installed into your Kubernetes Cluster.</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a:p>
            <a:pPr indent="0" lvl="0" marL="0" rtl="0" algn="l">
              <a:spcBef>
                <a:spcPts val="0"/>
              </a:spcBef>
              <a:spcAft>
                <a:spcPts val="0"/>
              </a:spcAft>
              <a:buNone/>
            </a:pPr>
            <a:r>
              <a:rPr b="1" lang="en-US" sz="1500">
                <a:solidFill>
                  <a:srgbClr val="FFFFFF"/>
                </a:solidFill>
                <a:latin typeface="Oswald"/>
                <a:ea typeface="Oswald"/>
                <a:cs typeface="Oswald"/>
                <a:sym typeface="Oswald"/>
              </a:rPr>
              <a:t>* Helm will be installed and connected to the K8S Cluster our kubectl is configure to work with under a namespace (cluster inside our cluster  - namespace ) </a:t>
            </a:r>
            <a:endParaRPr b="1" sz="1500">
              <a:solidFill>
                <a:srgbClr val="FFFFFF"/>
              </a:solidFill>
              <a:latin typeface="Oswald"/>
              <a:ea typeface="Oswald"/>
              <a:cs typeface="Oswald"/>
              <a:sym typeface="Oswald"/>
            </a:endParaRPr>
          </a:p>
        </p:txBody>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87"/>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HELM - INSTALLING </a:t>
            </a:r>
            <a:endParaRPr/>
          </a:p>
        </p:txBody>
      </p:sp>
      <p:sp>
        <p:nvSpPr>
          <p:cNvPr id="647" name="Google Shape;647;p87"/>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648" name="Google Shape;648;p87"/>
          <p:cNvSpPr/>
          <p:nvPr/>
        </p:nvSpPr>
        <p:spPr>
          <a:xfrm>
            <a:off x="178500" y="1243600"/>
            <a:ext cx="8787000" cy="11298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500">
                <a:solidFill>
                  <a:srgbClr val="FFFFFF"/>
                </a:solidFill>
                <a:latin typeface="Oswald"/>
                <a:ea typeface="Oswald"/>
                <a:cs typeface="Oswald"/>
                <a:sym typeface="Oswald"/>
              </a:rPr>
              <a:t>Step I</a:t>
            </a:r>
            <a:endParaRPr b="1" sz="1500">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sz="1500">
                <a:solidFill>
                  <a:srgbClr val="FFFFFF"/>
                </a:solidFill>
                <a:latin typeface="Oswald"/>
                <a:ea typeface="Oswald"/>
                <a:cs typeface="Oswald"/>
                <a:sym typeface="Oswald"/>
              </a:rPr>
              <a:t>kubectl get pods --namespace kube-system | grep tiller</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tiller-deploy-f7bd48bf-bj6h8            1/1       Running   0          3m</a:t>
            </a:r>
            <a:endParaRPr sz="1500">
              <a:solidFill>
                <a:srgbClr val="FFFFFF"/>
              </a:solidFill>
              <a:latin typeface="Oswald"/>
              <a:ea typeface="Oswald"/>
              <a:cs typeface="Oswald"/>
              <a:sym typeface="Oswald"/>
            </a:endParaRPr>
          </a:p>
        </p:txBody>
      </p:sp>
      <p:sp>
        <p:nvSpPr>
          <p:cNvPr id="649" name="Google Shape;649;p87"/>
          <p:cNvSpPr/>
          <p:nvPr/>
        </p:nvSpPr>
        <p:spPr>
          <a:xfrm>
            <a:off x="178500" y="2536800"/>
            <a:ext cx="8787000" cy="27459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rgbClr val="FFFFFF"/>
                </a:solidFill>
                <a:latin typeface="Oswald"/>
                <a:ea typeface="Oswald"/>
                <a:cs typeface="Oswald"/>
                <a:sym typeface="Oswald"/>
              </a:rPr>
              <a:t>Step II</a:t>
            </a:r>
            <a:endParaRPr b="1"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helm version # will output both server and client version  - both version need to match</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Client: &amp;version.Version{SemVer…….</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Server: &amp;version.Version{SemVer:...</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a:p>
            <a:pPr indent="0" lvl="0" marL="0" rtl="0" algn="l">
              <a:spcBef>
                <a:spcPts val="0"/>
              </a:spcBef>
              <a:spcAft>
                <a:spcPts val="0"/>
              </a:spcAft>
              <a:buNone/>
            </a:pPr>
            <a:r>
              <a:rPr b="1" lang="en-US" sz="1500">
                <a:solidFill>
                  <a:srgbClr val="FFFFFF"/>
                </a:solidFill>
                <a:latin typeface="Oswald"/>
                <a:ea typeface="Oswald"/>
                <a:cs typeface="Oswald"/>
                <a:sym typeface="Oswald"/>
              </a:rPr>
              <a:t>Step II</a:t>
            </a:r>
            <a:r>
              <a:rPr b="1" lang="en-US" sz="1500">
                <a:solidFill>
                  <a:schemeClr val="lt1"/>
                </a:solidFill>
                <a:latin typeface="Oswald"/>
                <a:ea typeface="Oswald"/>
                <a:cs typeface="Oswald"/>
                <a:sym typeface="Oswald"/>
              </a:rPr>
              <a:t>I</a:t>
            </a:r>
            <a:endParaRPr b="1"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helm repo update</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chemeClr val="lt1"/>
                </a:solidFill>
                <a:latin typeface="Oswald"/>
                <a:ea typeface="Oswald"/>
                <a:cs typeface="Oswald"/>
                <a:sym typeface="Oswald"/>
              </a:rPr>
              <a:t>$ helm search # to see available online packages</a:t>
            </a:r>
            <a:endParaRPr sz="1500">
              <a:solidFill>
                <a:schemeClr val="lt1"/>
              </a:solidFill>
              <a:latin typeface="Oswald"/>
              <a:ea typeface="Oswald"/>
              <a:cs typeface="Oswald"/>
              <a:sym typeface="Oswald"/>
            </a:endParaRPr>
          </a:p>
          <a:p>
            <a:pPr indent="0" lvl="0" marL="0" rtl="0" algn="l">
              <a:spcBef>
                <a:spcPts val="0"/>
              </a:spcBef>
              <a:spcAft>
                <a:spcPts val="0"/>
              </a:spcAft>
              <a:buNone/>
            </a:pPr>
            <a:r>
              <a:t/>
            </a:r>
            <a:endParaRPr sz="1500">
              <a:solidFill>
                <a:schemeClr val="lt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solidFill>
                <a:schemeClr val="lt1"/>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p:txBody>
      </p:sp>
      <p:sp>
        <p:nvSpPr>
          <p:cNvPr id="650" name="Google Shape;650;p87"/>
          <p:cNvSpPr txBox="1"/>
          <p:nvPr>
            <p:ph type="title"/>
          </p:nvPr>
        </p:nvSpPr>
        <p:spPr>
          <a:xfrm>
            <a:off x="334850" y="5536929"/>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STOP POST STEP III</a:t>
            </a:r>
            <a:endParaRPr/>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88"/>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656" name="Google Shape;656;p88"/>
          <p:cNvSpPr/>
          <p:nvPr/>
        </p:nvSpPr>
        <p:spPr>
          <a:xfrm>
            <a:off x="178500" y="938800"/>
            <a:ext cx="8787000" cy="51378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rgbClr val="FFFFFF"/>
                </a:solidFill>
                <a:latin typeface="Oswald"/>
                <a:ea typeface="Oswald"/>
                <a:cs typeface="Oswald"/>
                <a:sym typeface="Oswald"/>
              </a:rPr>
              <a:t>Running an example CHART</a:t>
            </a:r>
            <a:endParaRPr b="1" sz="1500">
              <a:solidFill>
                <a:srgbClr val="FFFFFF"/>
              </a:solidFill>
              <a:latin typeface="Oswald"/>
              <a:ea typeface="Oswald"/>
              <a:cs typeface="Oswald"/>
              <a:sym typeface="Oswald"/>
            </a:endParaRPr>
          </a:p>
          <a:p>
            <a:pPr indent="0" lvl="0" marL="0" rtl="0" algn="l">
              <a:spcBef>
                <a:spcPts val="0"/>
              </a:spcBef>
              <a:spcAft>
                <a:spcPts val="0"/>
              </a:spcAft>
              <a:buNone/>
            </a:pPr>
            <a:br>
              <a:rPr b="1" lang="en-US" sz="1500">
                <a:solidFill>
                  <a:srgbClr val="FFFFFF"/>
                </a:solidFill>
                <a:latin typeface="Oswald"/>
                <a:ea typeface="Oswald"/>
                <a:cs typeface="Oswald"/>
                <a:sym typeface="Oswald"/>
              </a:rPr>
            </a:br>
            <a:r>
              <a:rPr b="1" lang="en-US" sz="1500">
                <a:solidFill>
                  <a:schemeClr val="lt1"/>
                </a:solidFill>
                <a:latin typeface="Oswald"/>
                <a:ea typeface="Oswald"/>
                <a:cs typeface="Oswald"/>
                <a:sym typeface="Oswald"/>
              </a:rPr>
              <a:t>Search Helm repo for mysql </a:t>
            </a:r>
            <a:endParaRPr b="1" sz="1500">
              <a:solidFill>
                <a:schemeClr val="lt1"/>
              </a:solidFill>
              <a:latin typeface="Oswald"/>
              <a:ea typeface="Oswald"/>
              <a:cs typeface="Oswald"/>
              <a:sym typeface="Oswald"/>
            </a:endParaRPr>
          </a:p>
          <a:p>
            <a:pPr indent="0" lvl="0" marL="0" rtl="0" algn="l">
              <a:spcBef>
                <a:spcPts val="0"/>
              </a:spcBef>
              <a:spcAft>
                <a:spcPts val="0"/>
              </a:spcAft>
              <a:buNone/>
            </a:pPr>
            <a:r>
              <a:rPr lang="en-US" sz="1500">
                <a:solidFill>
                  <a:schemeClr val="lt1"/>
                </a:solidFill>
                <a:latin typeface="Oswald"/>
                <a:ea typeface="Oswald"/>
                <a:cs typeface="Oswald"/>
                <a:sym typeface="Oswald"/>
              </a:rPr>
              <a:t>$ helm search mysql </a:t>
            </a:r>
            <a:endParaRPr sz="1500">
              <a:solidFill>
                <a:schemeClr val="lt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solidFill>
                <a:schemeClr val="lt1"/>
              </a:solidFill>
              <a:latin typeface="Oswald"/>
              <a:ea typeface="Oswald"/>
              <a:cs typeface="Oswald"/>
              <a:sym typeface="Oswald"/>
            </a:endParaRPr>
          </a:p>
          <a:p>
            <a:pPr indent="0" lvl="0" marL="0" rtl="0" algn="l">
              <a:spcBef>
                <a:spcPts val="0"/>
              </a:spcBef>
              <a:spcAft>
                <a:spcPts val="0"/>
              </a:spcAft>
              <a:buNone/>
            </a:pPr>
            <a:r>
              <a:rPr b="1" lang="en-US" sz="1500">
                <a:solidFill>
                  <a:srgbClr val="FFFFFF"/>
                </a:solidFill>
                <a:latin typeface="Oswald"/>
                <a:ea typeface="Oswald"/>
                <a:cs typeface="Oswald"/>
                <a:sym typeface="Oswald"/>
              </a:rPr>
              <a:t>Install MYSQL </a:t>
            </a:r>
            <a:endParaRPr b="1"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helm install </a:t>
            </a:r>
            <a:r>
              <a:rPr b="1" lang="en-US" sz="1500">
                <a:solidFill>
                  <a:srgbClr val="FFFFFF"/>
                </a:solidFill>
                <a:latin typeface="Oswald"/>
                <a:ea typeface="Oswald"/>
                <a:cs typeface="Oswald"/>
                <a:sym typeface="Oswald"/>
              </a:rPr>
              <a:t>--name</a:t>
            </a:r>
            <a:r>
              <a:rPr lang="en-US" sz="1500">
                <a:solidFill>
                  <a:srgbClr val="FFFFFF"/>
                </a:solidFill>
                <a:latin typeface="Oswald"/>
                <a:ea typeface="Oswald"/>
                <a:cs typeface="Oswald"/>
                <a:sym typeface="Oswald"/>
              </a:rPr>
              <a:t> mysql </a:t>
            </a:r>
            <a:r>
              <a:rPr b="1" lang="en-US" sz="1500">
                <a:solidFill>
                  <a:srgbClr val="FFFFFF"/>
                </a:solidFill>
                <a:latin typeface="Oswald"/>
                <a:ea typeface="Oswald"/>
                <a:cs typeface="Oswald"/>
                <a:sym typeface="Oswald"/>
              </a:rPr>
              <a:t>stable/mysql </a:t>
            </a:r>
            <a:br>
              <a:rPr b="1" lang="en-US" sz="1500">
                <a:solidFill>
                  <a:srgbClr val="FFFFFF"/>
                </a:solidFill>
                <a:latin typeface="Oswald"/>
                <a:ea typeface="Oswald"/>
                <a:cs typeface="Oswald"/>
                <a:sym typeface="Oswald"/>
              </a:rPr>
            </a:br>
            <a:r>
              <a:rPr b="1" lang="en-US" sz="1500">
                <a:solidFill>
                  <a:srgbClr val="FFFFFF"/>
                </a:solidFill>
                <a:latin typeface="Oswald"/>
                <a:ea typeface="Oswald"/>
                <a:cs typeface="Oswald"/>
                <a:sym typeface="Oswald"/>
              </a:rPr>
              <a:t>** </a:t>
            </a:r>
            <a:r>
              <a:rPr lang="en-US" sz="1500">
                <a:solidFill>
                  <a:srgbClr val="FFFFFF"/>
                </a:solidFill>
                <a:latin typeface="Oswald"/>
                <a:ea typeface="Oswald"/>
                <a:cs typeface="Oswald"/>
                <a:sym typeface="Oswald"/>
              </a:rPr>
              <a:t>Once deployed - review the release information and deployment status provided on screen </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b="1" sz="1500">
              <a:solidFill>
                <a:srgbClr val="FFFFFF"/>
              </a:solidFill>
              <a:latin typeface="Oswald"/>
              <a:ea typeface="Oswald"/>
              <a:cs typeface="Oswald"/>
              <a:sym typeface="Oswald"/>
            </a:endParaRPr>
          </a:p>
          <a:p>
            <a:pPr indent="0" lvl="0" marL="0" rtl="0" algn="l">
              <a:spcBef>
                <a:spcPts val="0"/>
              </a:spcBef>
              <a:spcAft>
                <a:spcPts val="0"/>
              </a:spcAft>
              <a:buNone/>
            </a:pPr>
            <a:r>
              <a:rPr b="1" lang="en-US" sz="1500">
                <a:solidFill>
                  <a:srgbClr val="FFFFFF"/>
                </a:solidFill>
                <a:latin typeface="Oswald"/>
                <a:ea typeface="Oswald"/>
                <a:cs typeface="Oswald"/>
                <a:sym typeface="Oswald"/>
              </a:rPr>
              <a:t>View what was released by helm</a:t>
            </a:r>
            <a:endParaRPr b="1"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helm ls</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a:p>
            <a:pPr indent="0" lvl="0" marL="0" rtl="0" algn="l">
              <a:spcBef>
                <a:spcPts val="0"/>
              </a:spcBef>
              <a:spcAft>
                <a:spcPts val="0"/>
              </a:spcAft>
              <a:buNone/>
            </a:pPr>
            <a:r>
              <a:rPr b="1" lang="en-US" sz="1500">
                <a:solidFill>
                  <a:srgbClr val="FFFFFF"/>
                </a:solidFill>
                <a:latin typeface="Oswald"/>
                <a:ea typeface="Oswald"/>
                <a:cs typeface="Oswald"/>
                <a:sym typeface="Oswald"/>
              </a:rPr>
              <a:t>Uninstall a release</a:t>
            </a:r>
            <a:endParaRPr b="1"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helm delete [release name] --purge</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a:p>
            <a:pPr indent="0" lvl="0" marL="0" rtl="0" algn="l">
              <a:spcBef>
                <a:spcPts val="0"/>
              </a:spcBef>
              <a:spcAft>
                <a:spcPts val="0"/>
              </a:spcAft>
              <a:buNone/>
            </a:pPr>
            <a:r>
              <a:rPr b="1" lang="en-US" sz="1500">
                <a:solidFill>
                  <a:srgbClr val="FFFFFF"/>
                </a:solidFill>
                <a:latin typeface="Oswald"/>
                <a:ea typeface="Oswald"/>
                <a:cs typeface="Oswald"/>
                <a:sym typeface="Oswald"/>
              </a:rPr>
              <a:t>View online Helm repo</a:t>
            </a:r>
            <a:endParaRPr b="1" sz="1500">
              <a:solidFill>
                <a:srgbClr val="FFFFFF"/>
              </a:solidFill>
              <a:latin typeface="Oswald"/>
              <a:ea typeface="Oswald"/>
              <a:cs typeface="Oswald"/>
              <a:sym typeface="Oswald"/>
            </a:endParaRPr>
          </a:p>
          <a:p>
            <a:pPr indent="0" lvl="0" marL="0" rtl="0" algn="l">
              <a:spcBef>
                <a:spcPts val="0"/>
              </a:spcBef>
              <a:spcAft>
                <a:spcPts val="0"/>
              </a:spcAft>
              <a:buNone/>
            </a:pPr>
            <a:r>
              <a:rPr lang="en-US" sz="1500" u="sng">
                <a:solidFill>
                  <a:srgbClr val="FFFFFF"/>
                </a:solidFill>
                <a:latin typeface="Oswald"/>
                <a:ea typeface="Oswald"/>
                <a:cs typeface="Oswald"/>
                <a:sym typeface="Oswald"/>
                <a:hlinkClick r:id="rId3">
                  <a:extLst>
                    <a:ext uri="{A12FA001-AC4F-418D-AE19-62706E023703}">
                      <ahyp:hlinkClr val="tx"/>
                    </a:ext>
                  </a:extLst>
                </a:hlinkClick>
              </a:rPr>
              <a:t>https://hub.kubeapps.com/</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a:p>
            <a:pPr indent="0" lvl="0" marL="0" rtl="0" algn="l">
              <a:spcBef>
                <a:spcPts val="0"/>
              </a:spcBef>
              <a:spcAft>
                <a:spcPts val="0"/>
              </a:spcAft>
              <a:buNone/>
            </a:pPr>
            <a:br>
              <a:rPr lang="en-US" sz="1500">
                <a:solidFill>
                  <a:srgbClr val="FFFFFF"/>
                </a:solidFill>
                <a:latin typeface="Oswald"/>
                <a:ea typeface="Oswald"/>
                <a:cs typeface="Oswald"/>
                <a:sym typeface="Oswald"/>
              </a:rPr>
            </a:br>
            <a:r>
              <a:rPr lang="en-US" sz="1500">
                <a:solidFill>
                  <a:srgbClr val="FFFFFF"/>
                </a:solidFill>
                <a:latin typeface="Oswald"/>
                <a:ea typeface="Oswald"/>
                <a:cs typeface="Oswald"/>
                <a:sym typeface="Oswald"/>
              </a:rPr>
              <a:t>*** Whenever we install a chart, a new release is created. So one chart can be installed multiple times into the same cluster. And each can be independently managed and upgraded</a:t>
            </a:r>
            <a:endParaRPr sz="1500">
              <a:solidFill>
                <a:srgbClr val="FFFFFF"/>
              </a:solidFill>
              <a:latin typeface="Oswald"/>
              <a:ea typeface="Oswald"/>
              <a:cs typeface="Oswald"/>
              <a:sym typeface="Oswald"/>
            </a:endParaRPr>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89"/>
          <p:cNvSpPr txBox="1"/>
          <p:nvPr>
            <p:ph idx="1" type="body"/>
          </p:nvPr>
        </p:nvSpPr>
        <p:spPr>
          <a:xfrm>
            <a:off x="661350" y="3133350"/>
            <a:ext cx="7821300" cy="59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b="1" lang="en-US" sz="4200">
                <a:solidFill>
                  <a:srgbClr val="000000"/>
                </a:solidFill>
                <a:latin typeface="Oswald"/>
                <a:ea typeface="Oswald"/>
                <a:cs typeface="Oswald"/>
                <a:sym typeface="Oswald"/>
              </a:rPr>
              <a:t>- </a:t>
            </a:r>
            <a:r>
              <a:rPr b="1" lang="en-US" sz="4200">
                <a:solidFill>
                  <a:srgbClr val="000000"/>
                </a:solidFill>
                <a:latin typeface="Oswald"/>
                <a:ea typeface="Oswald"/>
                <a:cs typeface="Oswald"/>
                <a:sym typeface="Oswald"/>
              </a:rPr>
              <a:t>DEVELOPING</a:t>
            </a:r>
            <a:r>
              <a:rPr b="1" lang="en-US" sz="4200">
                <a:solidFill>
                  <a:srgbClr val="000000"/>
                </a:solidFill>
                <a:latin typeface="Oswald"/>
                <a:ea typeface="Oswald"/>
                <a:cs typeface="Oswald"/>
                <a:sym typeface="Oswald"/>
              </a:rPr>
              <a:t> OUR FIRST CHART -</a:t>
            </a:r>
            <a:endParaRPr sz="2200">
              <a:solidFill>
                <a:srgbClr val="000000"/>
              </a:solidFill>
              <a:latin typeface="Oswald Regular"/>
              <a:ea typeface="Oswald Regular"/>
              <a:cs typeface="Oswald Regular"/>
              <a:sym typeface="Oswald Regular"/>
            </a:endParaRPr>
          </a:p>
          <a:p>
            <a:pPr indent="0" lvl="0" marL="0" rtl="0" algn="l">
              <a:lnSpc>
                <a:spcPct val="90000"/>
              </a:lnSpc>
              <a:spcBef>
                <a:spcPts val="0"/>
              </a:spcBef>
              <a:spcAft>
                <a:spcPts val="0"/>
              </a:spcAft>
              <a:buClr>
                <a:srgbClr val="595959"/>
              </a:buClr>
              <a:buSzPts val="2400"/>
              <a:buNone/>
            </a:pPr>
            <a:r>
              <a:t/>
            </a:r>
            <a:endParaRPr>
              <a:solidFill>
                <a:srgbClr val="000000"/>
              </a:solidFill>
            </a:endParaRPr>
          </a:p>
        </p:txBody>
      </p:sp>
      <p:sp>
        <p:nvSpPr>
          <p:cNvPr id="662" name="Google Shape;662;p89"/>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90"/>
          <p:cNvSpPr/>
          <p:nvPr/>
        </p:nvSpPr>
        <p:spPr>
          <a:xfrm>
            <a:off x="178500" y="3499852"/>
            <a:ext cx="8787000" cy="29028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rgbClr val="FFFFFF"/>
                </a:solidFill>
                <a:latin typeface="Oswald"/>
                <a:ea typeface="Oswald"/>
                <a:cs typeface="Oswald"/>
                <a:sym typeface="Oswald"/>
              </a:rPr>
              <a:t>ls -ltrh spring-music</a:t>
            </a:r>
            <a:r>
              <a:rPr b="1" lang="en-US" sz="1500">
                <a:solidFill>
                  <a:srgbClr val="FFFFFF"/>
                </a:solidFill>
                <a:latin typeface="Oswald"/>
                <a:ea typeface="Oswald"/>
                <a:cs typeface="Oswald"/>
                <a:sym typeface="Oswald"/>
              </a:rPr>
              <a:t>/</a:t>
            </a:r>
            <a:br>
              <a:rPr b="1" lang="en-US" sz="1500">
                <a:solidFill>
                  <a:srgbClr val="FFFFFF"/>
                </a:solidFill>
                <a:latin typeface="Oswald"/>
                <a:ea typeface="Oswald"/>
                <a:cs typeface="Oswald"/>
                <a:sym typeface="Oswald"/>
              </a:rPr>
            </a:br>
            <a:r>
              <a:rPr lang="en-US" sz="1500">
                <a:solidFill>
                  <a:srgbClr val="FFFFFF"/>
                </a:solidFill>
                <a:latin typeface="Oswald"/>
                <a:ea typeface="Oswald"/>
                <a:cs typeface="Oswald"/>
                <a:sym typeface="Oswald"/>
              </a:rPr>
              <a:t>** </a:t>
            </a:r>
            <a:r>
              <a:rPr b="1" lang="en-US" sz="1500">
                <a:solidFill>
                  <a:srgbClr val="FFFFFF"/>
                </a:solidFill>
                <a:latin typeface="Oswald"/>
                <a:ea typeface="Oswald"/>
                <a:cs typeface="Oswald"/>
                <a:sym typeface="Oswald"/>
              </a:rPr>
              <a:t>OPTIONAL</a:t>
            </a:r>
            <a:r>
              <a:rPr lang="en-US" sz="1500">
                <a:solidFill>
                  <a:srgbClr val="FFFFFF"/>
                </a:solidFill>
                <a:latin typeface="Oswald"/>
                <a:ea typeface="Oswald"/>
                <a:cs typeface="Oswald"/>
                <a:sym typeface="Oswald"/>
              </a:rPr>
              <a:t> files need to be created </a:t>
            </a:r>
            <a:r>
              <a:rPr lang="en-US" sz="1500">
                <a:solidFill>
                  <a:srgbClr val="FFFFFF"/>
                </a:solidFill>
                <a:latin typeface="Oswald"/>
                <a:ea typeface="Oswald"/>
                <a:cs typeface="Oswald"/>
                <a:sym typeface="Oswald"/>
              </a:rPr>
              <a:t>manually</a:t>
            </a:r>
            <a:r>
              <a:rPr lang="en-US" sz="1500">
                <a:solidFill>
                  <a:srgbClr val="FFFFFF"/>
                </a:solidFill>
                <a:latin typeface="Oswald"/>
                <a:ea typeface="Oswald"/>
                <a:cs typeface="Oswald"/>
                <a:sym typeface="Oswald"/>
              </a:rPr>
              <a:t> </a:t>
            </a:r>
            <a:br>
              <a:rPr lang="en-US" sz="1500">
                <a:solidFill>
                  <a:srgbClr val="FFFFFF"/>
                </a:solidFill>
                <a:latin typeface="Oswald"/>
                <a:ea typeface="Oswald"/>
                <a:cs typeface="Oswald"/>
                <a:sym typeface="Oswald"/>
              </a:rPr>
            </a:b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Chart.yaml          # A YAML file containing information about the chart ( to be used by the template engine)</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LICENSE             # OPTIONAL: A plain text file containing the license for the chart</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README.md           # OPTIONAL: A human-readable README file</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requirements.yaml   # OPTIONAL: A YAML file listing dependencies for the chart</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values.yaml         # The default configuration values for this chart</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charts/             # A directory containing any charts upon which this chart depends.</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templates/          # A directory of templates that, when combined with values,</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 will generate valid Kubernetes manifest files.</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templates/NOTES.txt # OPTIONAL: A plain text file containing short usage notes</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p:txBody>
      </p:sp>
      <p:sp>
        <p:nvSpPr>
          <p:cNvPr id="668" name="Google Shape;668;p90"/>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HELM - INSTALLING </a:t>
            </a:r>
            <a:endParaRPr/>
          </a:p>
        </p:txBody>
      </p:sp>
      <p:sp>
        <p:nvSpPr>
          <p:cNvPr id="669" name="Google Shape;669;p90"/>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70" name="Google Shape;670;p90"/>
          <p:cNvSpPr/>
          <p:nvPr/>
        </p:nvSpPr>
        <p:spPr>
          <a:xfrm>
            <a:off x="178500" y="1853200"/>
            <a:ext cx="8787000" cy="11298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500">
                <a:solidFill>
                  <a:srgbClr val="FFFFFF"/>
                </a:solidFill>
                <a:latin typeface="Oswald"/>
                <a:ea typeface="Oswald"/>
                <a:cs typeface="Oswald"/>
                <a:sym typeface="Oswald"/>
              </a:rPr>
              <a:t>Step I: </a:t>
            </a:r>
            <a:r>
              <a:rPr b="1" lang="en-US" sz="1500">
                <a:solidFill>
                  <a:srgbClr val="FFFFFF"/>
                </a:solidFill>
                <a:latin typeface="Oswald"/>
                <a:ea typeface="Oswald"/>
                <a:cs typeface="Oswald"/>
                <a:sym typeface="Oswald"/>
              </a:rPr>
              <a:t>Creating a new Chart</a:t>
            </a:r>
            <a:endParaRPr b="1"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a:t>
            </a:r>
            <a:r>
              <a:rPr lang="en-US" sz="1500">
                <a:solidFill>
                  <a:srgbClr val="FFFFFF"/>
                </a:solidFill>
                <a:latin typeface="Oswald"/>
                <a:ea typeface="Oswald"/>
                <a:cs typeface="Oswald"/>
                <a:sym typeface="Oswald"/>
              </a:rPr>
              <a:t>helm create spring-music</a:t>
            </a:r>
            <a:br>
              <a:rPr lang="en-US" sz="1500">
                <a:solidFill>
                  <a:srgbClr val="FFFFFF"/>
                </a:solidFill>
                <a:latin typeface="Oswald"/>
                <a:ea typeface="Oswald"/>
                <a:cs typeface="Oswald"/>
                <a:sym typeface="Oswald"/>
              </a:rPr>
            </a:br>
            <a:br>
              <a:rPr lang="en-US" sz="1500">
                <a:solidFill>
                  <a:srgbClr val="FFFFFF"/>
                </a:solidFill>
                <a:latin typeface="Oswald"/>
                <a:ea typeface="Oswald"/>
                <a:cs typeface="Oswald"/>
                <a:sym typeface="Oswald"/>
              </a:rPr>
            </a:br>
            <a:r>
              <a:rPr lang="en-US">
                <a:solidFill>
                  <a:srgbClr val="FFFFFF"/>
                </a:solidFill>
                <a:latin typeface="Oswald"/>
                <a:ea typeface="Oswald"/>
                <a:cs typeface="Oswald"/>
                <a:sym typeface="Oswald"/>
              </a:rPr>
              <a:t>**Please note that the name of the chart provided here will be the name of the </a:t>
            </a:r>
            <a:r>
              <a:rPr b="1" lang="en-US">
                <a:solidFill>
                  <a:srgbClr val="FFFFFF"/>
                </a:solidFill>
                <a:latin typeface="Oswald"/>
                <a:ea typeface="Oswald"/>
                <a:cs typeface="Oswald"/>
                <a:sym typeface="Oswald"/>
              </a:rPr>
              <a:t>directory</a:t>
            </a:r>
            <a:r>
              <a:rPr lang="en-US">
                <a:solidFill>
                  <a:srgbClr val="FFFFFF"/>
                </a:solidFill>
                <a:latin typeface="Oswald"/>
                <a:ea typeface="Oswald"/>
                <a:cs typeface="Oswald"/>
                <a:sym typeface="Oswald"/>
              </a:rPr>
              <a:t> </a:t>
            </a:r>
            <a:r>
              <a:rPr b="1" lang="en-US">
                <a:solidFill>
                  <a:srgbClr val="FFFFFF"/>
                </a:solidFill>
                <a:latin typeface="Oswald"/>
                <a:ea typeface="Oswald"/>
                <a:cs typeface="Oswald"/>
                <a:sym typeface="Oswald"/>
              </a:rPr>
              <a:t>where the chart is created and stored</a:t>
            </a:r>
            <a:endParaRPr b="1">
              <a:solidFill>
                <a:srgbClr val="FFFFFF"/>
              </a:solidFill>
              <a:latin typeface="Oswald"/>
              <a:ea typeface="Oswald"/>
              <a:cs typeface="Oswald"/>
              <a:sym typeface="Oswald"/>
            </a:endParaRPr>
          </a:p>
        </p:txBody>
      </p:sp>
      <p:sp>
        <p:nvSpPr>
          <p:cNvPr id="671" name="Google Shape;671;p90"/>
          <p:cNvSpPr txBox="1"/>
          <p:nvPr/>
        </p:nvSpPr>
        <p:spPr>
          <a:xfrm>
            <a:off x="148376" y="1043287"/>
            <a:ext cx="4679100" cy="326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latin typeface="Oswald"/>
                <a:ea typeface="Oswald"/>
                <a:cs typeface="Oswald"/>
                <a:sym typeface="Oswald"/>
              </a:rPr>
              <a:t>Building our first chart</a:t>
            </a:r>
            <a:endParaRPr b="1" sz="1800">
              <a:latin typeface="Oswald"/>
              <a:ea typeface="Oswald"/>
              <a:cs typeface="Oswald"/>
              <a:sym typeface="Oswald"/>
            </a:endParaRPr>
          </a:p>
        </p:txBody>
      </p:sp>
      <p:sp>
        <p:nvSpPr>
          <p:cNvPr id="672" name="Google Shape;672;p90"/>
          <p:cNvSpPr txBox="1"/>
          <p:nvPr/>
        </p:nvSpPr>
        <p:spPr>
          <a:xfrm>
            <a:off x="531475" y="1369375"/>
            <a:ext cx="6420900" cy="326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500">
                <a:solidFill>
                  <a:srgbClr val="254356"/>
                </a:solidFill>
                <a:latin typeface="Oswald"/>
                <a:ea typeface="Oswald"/>
                <a:cs typeface="Oswald"/>
                <a:sym typeface="Oswald"/>
              </a:rPr>
              <a:t>Now we are ready to develop our first Helm Chart with templates and values.</a:t>
            </a:r>
            <a:endParaRPr b="1" sz="1500">
              <a:solidFill>
                <a:srgbClr val="FFFFFF"/>
              </a:solidFill>
              <a:latin typeface="Oswald"/>
              <a:ea typeface="Oswald"/>
              <a:cs typeface="Oswald"/>
              <a:sym typeface="Oswald"/>
            </a:endParaRPr>
          </a:p>
        </p:txBody>
      </p:sp>
      <p:sp>
        <p:nvSpPr>
          <p:cNvPr id="673" name="Google Shape;673;p90"/>
          <p:cNvSpPr txBox="1"/>
          <p:nvPr/>
        </p:nvSpPr>
        <p:spPr>
          <a:xfrm>
            <a:off x="348300" y="3078375"/>
            <a:ext cx="6420900" cy="326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500">
                <a:solidFill>
                  <a:srgbClr val="254356"/>
                </a:solidFill>
                <a:latin typeface="Oswald"/>
                <a:ea typeface="Oswald"/>
                <a:cs typeface="Oswald"/>
                <a:sym typeface="Oswald"/>
              </a:rPr>
              <a:t>Let’s review the content of the folder and files created for us by “helm create’</a:t>
            </a:r>
            <a:endParaRPr b="1" sz="1500">
              <a:solidFill>
                <a:srgbClr val="FFFFFF"/>
              </a:solidFill>
              <a:latin typeface="Oswald"/>
              <a:ea typeface="Oswald"/>
              <a:cs typeface="Oswald"/>
              <a:sym typeface="Oswald"/>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idx="1" type="body"/>
          </p:nvPr>
        </p:nvSpPr>
        <p:spPr>
          <a:xfrm>
            <a:off x="2176650" y="3078600"/>
            <a:ext cx="4790700" cy="7008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b="1" lang="en-US" sz="4200">
                <a:solidFill>
                  <a:srgbClr val="000000"/>
                </a:solidFill>
                <a:latin typeface="Oswald"/>
                <a:ea typeface="Oswald"/>
                <a:cs typeface="Oswald"/>
                <a:sym typeface="Oswald"/>
              </a:rPr>
              <a:t>- K8S NAMESPACES -</a:t>
            </a:r>
            <a:endParaRPr sz="2200">
              <a:solidFill>
                <a:srgbClr val="000000"/>
              </a:solidFill>
              <a:latin typeface="Oswald Regular"/>
              <a:ea typeface="Oswald Regular"/>
              <a:cs typeface="Oswald Regular"/>
              <a:sym typeface="Oswald Regular"/>
            </a:endParaRPr>
          </a:p>
          <a:p>
            <a:pPr indent="0" lvl="0" marL="0" rtl="0" algn="l">
              <a:lnSpc>
                <a:spcPct val="90000"/>
              </a:lnSpc>
              <a:spcBef>
                <a:spcPts val="0"/>
              </a:spcBef>
              <a:spcAft>
                <a:spcPts val="0"/>
              </a:spcAft>
              <a:buClr>
                <a:srgbClr val="595959"/>
              </a:buClr>
              <a:buSzPts val="2400"/>
              <a:buNone/>
            </a:pPr>
            <a:r>
              <a:t/>
            </a:r>
            <a:endParaRPr>
              <a:solidFill>
                <a:srgbClr val="000000"/>
              </a:solidFill>
            </a:endParaRPr>
          </a:p>
        </p:txBody>
      </p:sp>
      <p:sp>
        <p:nvSpPr>
          <p:cNvPr id="134" name="Google Shape;134;p19"/>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91"/>
          <p:cNvSpPr/>
          <p:nvPr/>
        </p:nvSpPr>
        <p:spPr>
          <a:xfrm>
            <a:off x="254700" y="1853200"/>
            <a:ext cx="8787000" cy="18798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500">
                <a:solidFill>
                  <a:srgbClr val="FFFFFF"/>
                </a:solidFill>
                <a:latin typeface="Oswald"/>
                <a:ea typeface="Oswald"/>
                <a:cs typeface="Oswald"/>
                <a:sym typeface="Oswald"/>
              </a:rPr>
              <a:t>spring-music /</a:t>
            </a:r>
            <a:endParaRPr sz="1500">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sz="1500">
                <a:solidFill>
                  <a:srgbClr val="FFFFFF"/>
                </a:solidFill>
                <a:latin typeface="Oswald"/>
                <a:ea typeface="Oswald"/>
                <a:cs typeface="Oswald"/>
                <a:sym typeface="Oswald"/>
              </a:rPr>
              <a:t>  templates /</a:t>
            </a:r>
            <a:endParaRPr sz="1500">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sz="1500">
                <a:solidFill>
                  <a:srgbClr val="FFFFFF"/>
                </a:solidFill>
                <a:latin typeface="Oswald"/>
                <a:ea typeface="Oswald"/>
                <a:cs typeface="Oswald"/>
                <a:sym typeface="Oswald"/>
              </a:rPr>
              <a:t>    deployment.yaml  # Basic manifest for creating a deployment </a:t>
            </a:r>
            <a:endParaRPr sz="1500">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sz="1500">
                <a:solidFill>
                  <a:srgbClr val="FFFFFF"/>
                </a:solidFill>
                <a:latin typeface="Oswald"/>
                <a:ea typeface="Oswald"/>
                <a:cs typeface="Oswald"/>
                <a:sym typeface="Oswald"/>
              </a:rPr>
              <a:t>    service.yaml   </a:t>
            </a:r>
            <a:r>
              <a:rPr lang="en-US" sz="1500">
                <a:solidFill>
                  <a:schemeClr val="lt1"/>
                </a:solidFill>
                <a:latin typeface="Oswald"/>
                <a:ea typeface="Oswald"/>
                <a:cs typeface="Oswald"/>
                <a:sym typeface="Oswald"/>
              </a:rPr>
              <a:t># Basic manifest for creating a service </a:t>
            </a:r>
            <a:endParaRPr sz="1500">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sz="1500">
                <a:solidFill>
                  <a:srgbClr val="FFFFFF"/>
                </a:solidFill>
                <a:latin typeface="Oswald"/>
                <a:ea typeface="Oswald"/>
                <a:cs typeface="Oswald"/>
                <a:sym typeface="Oswald"/>
              </a:rPr>
              <a:t>    ingress.yaml  </a:t>
            </a:r>
            <a:r>
              <a:rPr lang="en-US" sz="1500">
                <a:solidFill>
                  <a:schemeClr val="lt1"/>
                </a:solidFill>
                <a:latin typeface="Oswald"/>
                <a:ea typeface="Oswald"/>
                <a:cs typeface="Oswald"/>
                <a:sym typeface="Oswald"/>
              </a:rPr>
              <a:t># Basic manifest for creating an ingress</a:t>
            </a:r>
            <a:br>
              <a:rPr lang="en-US" sz="1500">
                <a:solidFill>
                  <a:srgbClr val="FFFFFF"/>
                </a:solidFill>
                <a:latin typeface="Oswald"/>
                <a:ea typeface="Oswald"/>
                <a:cs typeface="Oswald"/>
                <a:sym typeface="Oswald"/>
              </a:rPr>
            </a:br>
            <a:r>
              <a:rPr lang="en-US" sz="1500">
                <a:solidFill>
                  <a:srgbClr val="FFFFFF"/>
                </a:solidFill>
                <a:latin typeface="Oswald"/>
                <a:ea typeface="Oswald"/>
                <a:cs typeface="Oswald"/>
                <a:sym typeface="Oswald"/>
              </a:rPr>
              <a:t>    _helpers.tpl   # </a:t>
            </a:r>
            <a:r>
              <a:rPr b="1" lang="en-US" sz="1500">
                <a:solidFill>
                  <a:srgbClr val="FFFFFF"/>
                </a:solidFill>
                <a:latin typeface="Oswald"/>
                <a:ea typeface="Oswald"/>
                <a:cs typeface="Oswald"/>
                <a:sym typeface="Oswald"/>
              </a:rPr>
              <a:t>this is file is a where we  put “template helpers” that we can re-use throughout the chart!</a:t>
            </a:r>
            <a:endParaRPr b="1" sz="1500">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sz="1500">
                <a:solidFill>
                  <a:srgbClr val="FFFFFF"/>
                </a:solidFill>
                <a:latin typeface="Oswald"/>
                <a:ea typeface="Oswald"/>
                <a:cs typeface="Oswald"/>
                <a:sym typeface="Oswald"/>
              </a:rPr>
              <a:t>    NOTES.txt     # The “help text” for your chart. This will be displayed to your users when they run helm install</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p:txBody>
      </p:sp>
      <p:sp>
        <p:nvSpPr>
          <p:cNvPr id="679" name="Google Shape;679;p91"/>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680" name="Google Shape;680;p91"/>
          <p:cNvSpPr txBox="1"/>
          <p:nvPr/>
        </p:nvSpPr>
        <p:spPr>
          <a:xfrm>
            <a:off x="73350" y="896825"/>
            <a:ext cx="8997300" cy="77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500">
                <a:solidFill>
                  <a:srgbClr val="254356"/>
                </a:solidFill>
                <a:latin typeface="Oswald"/>
                <a:ea typeface="Oswald"/>
                <a:cs typeface="Oswald"/>
                <a:sym typeface="Oswald"/>
              </a:rPr>
              <a:t>If we check the inside of the template directory, we'll notice that few templates for common Kubernetes resources have already been created for us:</a:t>
            </a:r>
            <a:endParaRPr b="1" sz="1500">
              <a:solidFill>
                <a:srgbClr val="254356"/>
              </a:solidFill>
              <a:latin typeface="Oswald"/>
              <a:ea typeface="Oswald"/>
              <a:cs typeface="Oswald"/>
              <a:sym typeface="Oswald"/>
            </a:endParaRPr>
          </a:p>
          <a:p>
            <a:pPr indent="0" lvl="0" marL="0" rtl="0" algn="l">
              <a:lnSpc>
                <a:spcPct val="115000"/>
              </a:lnSpc>
              <a:spcBef>
                <a:spcPts val="0"/>
              </a:spcBef>
              <a:spcAft>
                <a:spcPts val="0"/>
              </a:spcAft>
              <a:buNone/>
            </a:pPr>
            <a:r>
              <a:t/>
            </a:r>
            <a:endParaRPr b="1" sz="1500">
              <a:solidFill>
                <a:srgbClr val="254356"/>
              </a:solidFill>
              <a:latin typeface="Oswald"/>
              <a:ea typeface="Oswald"/>
              <a:cs typeface="Oswald"/>
              <a:sym typeface="Oswald"/>
            </a:endParaRPr>
          </a:p>
          <a:p>
            <a:pPr indent="0" lvl="0" marL="0" rtl="0" algn="l">
              <a:lnSpc>
                <a:spcPct val="115000"/>
              </a:lnSpc>
              <a:spcBef>
                <a:spcPts val="0"/>
              </a:spcBef>
              <a:spcAft>
                <a:spcPts val="0"/>
              </a:spcAft>
              <a:buNone/>
            </a:pPr>
            <a:r>
              <a:t/>
            </a:r>
            <a:endParaRPr b="1" sz="1500">
              <a:solidFill>
                <a:srgbClr val="254356"/>
              </a:solidFill>
              <a:latin typeface="Oswald"/>
              <a:ea typeface="Oswald"/>
              <a:cs typeface="Oswald"/>
              <a:sym typeface="Oswald"/>
            </a:endParaRPr>
          </a:p>
        </p:txBody>
      </p:sp>
      <p:sp>
        <p:nvSpPr>
          <p:cNvPr id="681" name="Google Shape;681;p91"/>
          <p:cNvSpPr txBox="1"/>
          <p:nvPr/>
        </p:nvSpPr>
        <p:spPr>
          <a:xfrm>
            <a:off x="149550" y="3732950"/>
            <a:ext cx="8997300" cy="151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500">
                <a:solidFill>
                  <a:srgbClr val="254356"/>
                </a:solidFill>
                <a:latin typeface="Oswald"/>
                <a:ea typeface="Oswald"/>
                <a:cs typeface="Oswald"/>
                <a:sym typeface="Oswald"/>
              </a:rPr>
              <a:t>We may need some of these in our application and other we'll have to create ourselves as templates to be reused.</a:t>
            </a:r>
            <a:endParaRPr b="1" sz="1500">
              <a:solidFill>
                <a:srgbClr val="254356"/>
              </a:solidFill>
              <a:latin typeface="Oswald"/>
              <a:ea typeface="Oswald"/>
              <a:cs typeface="Oswald"/>
              <a:sym typeface="Oswald"/>
            </a:endParaRPr>
          </a:p>
          <a:p>
            <a:pPr indent="0" lvl="0" marL="0" rtl="0" algn="l">
              <a:lnSpc>
                <a:spcPct val="115000"/>
              </a:lnSpc>
              <a:spcBef>
                <a:spcPts val="0"/>
              </a:spcBef>
              <a:spcAft>
                <a:spcPts val="0"/>
              </a:spcAft>
              <a:buNone/>
            </a:pPr>
            <a:r>
              <a:rPr b="1" lang="en-US" sz="1500">
                <a:solidFill>
                  <a:srgbClr val="254356"/>
                </a:solidFill>
                <a:latin typeface="Oswald"/>
                <a:ea typeface="Oswald"/>
                <a:cs typeface="Oswald"/>
                <a:sym typeface="Oswald"/>
              </a:rPr>
              <a:t>But for this workshop we will create a package (chart) for deploying our spring music application.</a:t>
            </a:r>
            <a:endParaRPr b="1" sz="1500">
              <a:solidFill>
                <a:srgbClr val="254356"/>
              </a:solidFill>
              <a:latin typeface="Oswald"/>
              <a:ea typeface="Oswald"/>
              <a:cs typeface="Oswald"/>
              <a:sym typeface="Oswald"/>
            </a:endParaRPr>
          </a:p>
          <a:p>
            <a:pPr indent="0" lvl="0" marL="0" rtl="0" algn="l">
              <a:lnSpc>
                <a:spcPct val="115000"/>
              </a:lnSpc>
              <a:spcBef>
                <a:spcPts val="0"/>
              </a:spcBef>
              <a:spcAft>
                <a:spcPts val="0"/>
              </a:spcAft>
              <a:buNone/>
            </a:pPr>
            <a:r>
              <a:t/>
            </a:r>
            <a:endParaRPr b="1" sz="1500">
              <a:solidFill>
                <a:srgbClr val="254356"/>
              </a:solidFill>
              <a:latin typeface="Oswald"/>
              <a:ea typeface="Oswald"/>
              <a:cs typeface="Oswald"/>
              <a:sym typeface="Oswald"/>
            </a:endParaRPr>
          </a:p>
          <a:p>
            <a:pPr indent="0" lvl="0" marL="0" rtl="0" algn="l">
              <a:lnSpc>
                <a:spcPct val="115000"/>
              </a:lnSpc>
              <a:spcBef>
                <a:spcPts val="0"/>
              </a:spcBef>
              <a:spcAft>
                <a:spcPts val="0"/>
              </a:spcAft>
              <a:buNone/>
            </a:pPr>
            <a:r>
              <a:rPr b="1" lang="en-US" sz="1500">
                <a:solidFill>
                  <a:srgbClr val="254356"/>
                </a:solidFill>
                <a:latin typeface="Oswald"/>
                <a:ea typeface="Oswald"/>
                <a:cs typeface="Oswald"/>
                <a:sym typeface="Oswald"/>
              </a:rPr>
              <a:t>For this we will need a _helper ,  Deployment , Service and a NOTEST.txt files</a:t>
            </a:r>
            <a:endParaRPr b="1" sz="1500">
              <a:solidFill>
                <a:srgbClr val="254356"/>
              </a:solidFill>
              <a:latin typeface="Oswald"/>
              <a:ea typeface="Oswald"/>
              <a:cs typeface="Oswald"/>
              <a:sym typeface="Oswald"/>
            </a:endParaRPr>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92"/>
          <p:cNvSpPr txBox="1"/>
          <p:nvPr/>
        </p:nvSpPr>
        <p:spPr>
          <a:xfrm>
            <a:off x="73350" y="1125425"/>
            <a:ext cx="8714100" cy="77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latin typeface="Oswald"/>
                <a:ea typeface="Oswald"/>
                <a:cs typeface="Oswald"/>
                <a:sym typeface="Oswald"/>
              </a:rPr>
              <a:t>To perfectly</a:t>
            </a:r>
            <a:r>
              <a:rPr b="1" lang="en-US" sz="1800">
                <a:solidFill>
                  <a:srgbClr val="254356"/>
                </a:solidFill>
                <a:latin typeface="Oswald"/>
                <a:ea typeface="Oswald"/>
                <a:cs typeface="Oswald"/>
                <a:sym typeface="Oswald"/>
              </a:rPr>
              <a:t> </a:t>
            </a:r>
            <a:r>
              <a:rPr b="1" lang="en-US" sz="1800">
                <a:solidFill>
                  <a:srgbClr val="254356"/>
                </a:solidFill>
                <a:latin typeface="Oswald"/>
                <a:ea typeface="Oswald"/>
                <a:cs typeface="Oswald"/>
                <a:sym typeface="Oswald"/>
              </a:rPr>
              <a:t>understand</a:t>
            </a:r>
            <a:r>
              <a:rPr b="1" lang="en-US" sz="1800">
                <a:solidFill>
                  <a:srgbClr val="254356"/>
                </a:solidFill>
                <a:latin typeface="Oswald"/>
                <a:ea typeface="Oswald"/>
                <a:cs typeface="Oswald"/>
                <a:sym typeface="Oswald"/>
              </a:rPr>
              <a:t> what does what and how to </a:t>
            </a:r>
            <a:r>
              <a:rPr b="1" lang="en-US" sz="1800">
                <a:solidFill>
                  <a:srgbClr val="254356"/>
                </a:solidFill>
                <a:latin typeface="Oswald"/>
                <a:ea typeface="Oswald"/>
                <a:cs typeface="Oswald"/>
                <a:sym typeface="Oswald"/>
              </a:rPr>
              <a:t>really build our first helm we will </a:t>
            </a:r>
            <a:r>
              <a:rPr b="1" lang="en-US" sz="1800" u="sng">
                <a:solidFill>
                  <a:srgbClr val="254356"/>
                </a:solidFill>
                <a:latin typeface="Oswald"/>
                <a:ea typeface="Oswald"/>
                <a:cs typeface="Oswald"/>
                <a:sym typeface="Oswald"/>
              </a:rPr>
              <a:t>DELETE</a:t>
            </a:r>
            <a:r>
              <a:rPr b="1" lang="en-US" sz="1800">
                <a:solidFill>
                  <a:srgbClr val="254356"/>
                </a:solidFill>
                <a:latin typeface="Oswald"/>
                <a:ea typeface="Oswald"/>
                <a:cs typeface="Oswald"/>
                <a:sym typeface="Oswald"/>
              </a:rPr>
              <a:t> everything under template/* folder and create our own files and _helpers</a:t>
            </a:r>
            <a:endParaRPr b="1" sz="1800">
              <a:solidFill>
                <a:srgbClr val="254356"/>
              </a:solidFill>
              <a:latin typeface="Oswald"/>
              <a:ea typeface="Oswald"/>
              <a:cs typeface="Oswald"/>
              <a:sym typeface="Oswald"/>
            </a:endParaRPr>
          </a:p>
          <a:p>
            <a:pPr indent="0" lvl="0" marL="0" rtl="0" algn="l">
              <a:lnSpc>
                <a:spcPct val="115000"/>
              </a:lnSpc>
              <a:spcBef>
                <a:spcPts val="0"/>
              </a:spcBef>
              <a:spcAft>
                <a:spcPts val="0"/>
              </a:spcAft>
              <a:buNone/>
            </a:pPr>
            <a:r>
              <a:t/>
            </a:r>
            <a:endParaRPr b="1" sz="1800">
              <a:solidFill>
                <a:srgbClr val="254356"/>
              </a:solidFill>
              <a:latin typeface="Oswald"/>
              <a:ea typeface="Oswald"/>
              <a:cs typeface="Oswald"/>
              <a:sym typeface="Oswald"/>
            </a:endParaRPr>
          </a:p>
          <a:p>
            <a:pPr indent="0" lvl="0" marL="0" rtl="0" algn="l">
              <a:lnSpc>
                <a:spcPct val="115000"/>
              </a:lnSpc>
              <a:spcBef>
                <a:spcPts val="0"/>
              </a:spcBef>
              <a:spcAft>
                <a:spcPts val="0"/>
              </a:spcAft>
              <a:buNone/>
            </a:pPr>
            <a:r>
              <a:t/>
            </a:r>
            <a:endParaRPr b="1" sz="1800">
              <a:solidFill>
                <a:srgbClr val="254356"/>
              </a:solidFill>
              <a:latin typeface="Oswald"/>
              <a:ea typeface="Oswald"/>
              <a:cs typeface="Oswald"/>
              <a:sym typeface="Oswald"/>
            </a:endParaRPr>
          </a:p>
        </p:txBody>
      </p:sp>
      <p:sp>
        <p:nvSpPr>
          <p:cNvPr id="687" name="Google Shape;687;p92"/>
          <p:cNvSpPr/>
          <p:nvPr/>
        </p:nvSpPr>
        <p:spPr>
          <a:xfrm>
            <a:off x="127300" y="2131925"/>
            <a:ext cx="6059400" cy="13617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rgbClr val="FFFFFF"/>
                </a:solidFill>
                <a:latin typeface="Oswald"/>
                <a:ea typeface="Oswald"/>
                <a:cs typeface="Oswald"/>
                <a:sym typeface="Oswald"/>
              </a:rPr>
              <a:t>mkdir helm</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cd helm</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he</a:t>
            </a:r>
            <a:r>
              <a:rPr lang="en-US" sz="1500">
                <a:solidFill>
                  <a:srgbClr val="FFFFFF"/>
                </a:solidFill>
                <a:latin typeface="Oswald"/>
                <a:ea typeface="Oswald"/>
                <a:cs typeface="Oswald"/>
                <a:sym typeface="Oswald"/>
              </a:rPr>
              <a:t>l</a:t>
            </a:r>
            <a:r>
              <a:rPr lang="en-US" sz="1500">
                <a:solidFill>
                  <a:srgbClr val="FFFFFF"/>
                </a:solidFill>
                <a:latin typeface="Oswald"/>
                <a:ea typeface="Oswald"/>
                <a:cs typeface="Oswald"/>
                <a:sym typeface="Oswald"/>
              </a:rPr>
              <a:t>m create spring-music</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rm -rf spring-music/templates/*</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rm -rf spring-music/values.yaml</a:t>
            </a:r>
            <a:endParaRPr sz="1500">
              <a:solidFill>
                <a:srgbClr val="FFFFFF"/>
              </a:solidFill>
              <a:latin typeface="Oswald"/>
              <a:ea typeface="Oswald"/>
              <a:cs typeface="Oswald"/>
              <a:sym typeface="Oswald"/>
            </a:endParaRPr>
          </a:p>
        </p:txBody>
      </p:sp>
      <p:sp>
        <p:nvSpPr>
          <p:cNvPr id="688" name="Google Shape;688;p92"/>
          <p:cNvSpPr txBox="1"/>
          <p:nvPr>
            <p:ph idx="12" type="sldNum"/>
          </p:nvPr>
        </p:nvSpPr>
        <p:spPr>
          <a:xfrm>
            <a:off x="0" y="66452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89" name="Google Shape;689;p92"/>
          <p:cNvSpPr txBox="1"/>
          <p:nvPr/>
        </p:nvSpPr>
        <p:spPr>
          <a:xfrm>
            <a:off x="0" y="4177100"/>
            <a:ext cx="8714100" cy="77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500">
                <a:solidFill>
                  <a:srgbClr val="254356"/>
                </a:solidFill>
                <a:latin typeface="Oswald"/>
                <a:ea typeface="Oswald"/>
                <a:cs typeface="Oswald"/>
                <a:sym typeface="Oswald"/>
              </a:rPr>
              <a:t>** Do note that When we write production grade charts, having basic versions of these charts can be really useful. </a:t>
            </a:r>
            <a:br>
              <a:rPr lang="en-US" sz="1500">
                <a:solidFill>
                  <a:srgbClr val="254356"/>
                </a:solidFill>
                <a:latin typeface="Oswald"/>
                <a:ea typeface="Oswald"/>
                <a:cs typeface="Oswald"/>
                <a:sym typeface="Oswald"/>
              </a:rPr>
            </a:br>
            <a:r>
              <a:rPr lang="en-US" sz="1500">
                <a:solidFill>
                  <a:srgbClr val="254356"/>
                </a:solidFill>
                <a:latin typeface="Oswald"/>
                <a:ea typeface="Oswald"/>
                <a:cs typeface="Oswald"/>
                <a:sym typeface="Oswald"/>
              </a:rPr>
              <a:t>    So in our day-to-day chart authoring, we probably won’t want to remove them but reuse them</a:t>
            </a:r>
            <a:endParaRPr sz="1500">
              <a:solidFill>
                <a:srgbClr val="254356"/>
              </a:solidFill>
              <a:latin typeface="Oswald"/>
              <a:ea typeface="Oswald"/>
              <a:cs typeface="Oswald"/>
              <a:sym typeface="Oswald"/>
            </a:endParaRPr>
          </a:p>
          <a:p>
            <a:pPr indent="0" lvl="0" marL="0" rtl="0" algn="l">
              <a:lnSpc>
                <a:spcPct val="115000"/>
              </a:lnSpc>
              <a:spcBef>
                <a:spcPts val="0"/>
              </a:spcBef>
              <a:spcAft>
                <a:spcPts val="0"/>
              </a:spcAft>
              <a:buNone/>
            </a:pPr>
            <a:r>
              <a:t/>
            </a:r>
            <a:endParaRPr sz="1500">
              <a:solidFill>
                <a:srgbClr val="254356"/>
              </a:solidFill>
              <a:latin typeface="Oswald"/>
              <a:ea typeface="Oswald"/>
              <a:cs typeface="Oswald"/>
              <a:sym typeface="Oswald"/>
            </a:endParaRPr>
          </a:p>
          <a:p>
            <a:pPr indent="0" lvl="0" marL="0" rtl="0" algn="l">
              <a:lnSpc>
                <a:spcPct val="115000"/>
              </a:lnSpc>
              <a:spcBef>
                <a:spcPts val="0"/>
              </a:spcBef>
              <a:spcAft>
                <a:spcPts val="0"/>
              </a:spcAft>
              <a:buNone/>
            </a:pPr>
            <a:r>
              <a:t/>
            </a:r>
            <a:endParaRPr sz="1500">
              <a:solidFill>
                <a:srgbClr val="254356"/>
              </a:solidFill>
              <a:latin typeface="Oswald"/>
              <a:ea typeface="Oswald"/>
              <a:cs typeface="Oswald"/>
              <a:sym typeface="Oswald"/>
            </a:endParaRPr>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93"/>
          <p:cNvSpPr txBox="1"/>
          <p:nvPr>
            <p:ph idx="1" type="body"/>
          </p:nvPr>
        </p:nvSpPr>
        <p:spPr>
          <a:xfrm>
            <a:off x="996150" y="3133350"/>
            <a:ext cx="7151700" cy="59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b="1" lang="en-US" sz="4200">
                <a:solidFill>
                  <a:srgbClr val="000000"/>
                </a:solidFill>
                <a:latin typeface="Oswald"/>
                <a:ea typeface="Oswald"/>
                <a:cs typeface="Oswald"/>
                <a:sym typeface="Oswald"/>
              </a:rPr>
              <a:t>- WRITING OUR FIRST CHART -</a:t>
            </a:r>
            <a:endParaRPr sz="2200">
              <a:solidFill>
                <a:srgbClr val="000000"/>
              </a:solidFill>
              <a:latin typeface="Oswald Regular"/>
              <a:ea typeface="Oswald Regular"/>
              <a:cs typeface="Oswald Regular"/>
              <a:sym typeface="Oswald Regular"/>
            </a:endParaRPr>
          </a:p>
          <a:p>
            <a:pPr indent="0" lvl="0" marL="0" rtl="0" algn="l">
              <a:lnSpc>
                <a:spcPct val="90000"/>
              </a:lnSpc>
              <a:spcBef>
                <a:spcPts val="0"/>
              </a:spcBef>
              <a:spcAft>
                <a:spcPts val="0"/>
              </a:spcAft>
              <a:buClr>
                <a:srgbClr val="595959"/>
              </a:buClr>
              <a:buSzPts val="2400"/>
              <a:buNone/>
            </a:pPr>
            <a:r>
              <a:t/>
            </a:r>
            <a:endParaRPr>
              <a:solidFill>
                <a:srgbClr val="000000"/>
              </a:solidFill>
            </a:endParaRPr>
          </a:p>
        </p:txBody>
      </p:sp>
      <p:sp>
        <p:nvSpPr>
          <p:cNvPr id="695" name="Google Shape;695;p93"/>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94"/>
          <p:cNvSpPr txBox="1"/>
          <p:nvPr>
            <p:ph idx="1" type="body"/>
          </p:nvPr>
        </p:nvSpPr>
        <p:spPr>
          <a:xfrm>
            <a:off x="154450" y="983675"/>
            <a:ext cx="7151700" cy="591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b="1" lang="en-US" sz="4200">
                <a:solidFill>
                  <a:srgbClr val="000000"/>
                </a:solidFill>
                <a:latin typeface="Oswald"/>
                <a:ea typeface="Oswald"/>
                <a:cs typeface="Oswald"/>
                <a:sym typeface="Oswald"/>
              </a:rPr>
              <a:t>Preface</a:t>
            </a:r>
            <a:endParaRPr>
              <a:solidFill>
                <a:srgbClr val="000000"/>
              </a:solidFill>
            </a:endParaRPr>
          </a:p>
        </p:txBody>
      </p:sp>
      <p:sp>
        <p:nvSpPr>
          <p:cNvPr id="701" name="Google Shape;701;p94"/>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02" name="Google Shape;702;p94"/>
          <p:cNvSpPr txBox="1"/>
          <p:nvPr/>
        </p:nvSpPr>
        <p:spPr>
          <a:xfrm>
            <a:off x="138750" y="1690275"/>
            <a:ext cx="8714100" cy="226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800">
                <a:solidFill>
                  <a:srgbClr val="254356"/>
                </a:solidFill>
                <a:latin typeface="Oswald"/>
                <a:ea typeface="Oswald"/>
                <a:cs typeface="Oswald"/>
                <a:sym typeface="Oswald"/>
              </a:rPr>
              <a:t>Our spring music application will run 2 frontend containers and a configmap where we will store some configuration information for our application to use.</a:t>
            </a:r>
            <a:endParaRPr sz="1800">
              <a:solidFill>
                <a:srgbClr val="254356"/>
              </a:solidFill>
              <a:latin typeface="Oswald"/>
              <a:ea typeface="Oswald"/>
              <a:cs typeface="Oswald"/>
              <a:sym typeface="Oswald"/>
            </a:endParaRPr>
          </a:p>
          <a:p>
            <a:pPr indent="0" lvl="0" marL="0" rtl="0" algn="l">
              <a:lnSpc>
                <a:spcPct val="115000"/>
              </a:lnSpc>
              <a:spcBef>
                <a:spcPts val="0"/>
              </a:spcBef>
              <a:spcAft>
                <a:spcPts val="0"/>
              </a:spcAft>
              <a:buNone/>
            </a:pPr>
            <a:r>
              <a:t/>
            </a:r>
            <a:endParaRPr sz="1800">
              <a:solidFill>
                <a:srgbClr val="254356"/>
              </a:solidFill>
              <a:latin typeface="Oswald"/>
              <a:ea typeface="Oswald"/>
              <a:cs typeface="Oswald"/>
              <a:sym typeface="Oswald"/>
            </a:endParaRPr>
          </a:p>
          <a:p>
            <a:pPr indent="0" lvl="0" marL="0" rtl="0" algn="l">
              <a:lnSpc>
                <a:spcPct val="115000"/>
              </a:lnSpc>
              <a:spcBef>
                <a:spcPts val="0"/>
              </a:spcBef>
              <a:spcAft>
                <a:spcPts val="0"/>
              </a:spcAft>
              <a:buNone/>
            </a:pPr>
            <a:r>
              <a:rPr lang="en-US" sz="1800">
                <a:solidFill>
                  <a:srgbClr val="254356"/>
                </a:solidFill>
                <a:latin typeface="Oswald"/>
                <a:ea typeface="Oswald"/>
                <a:cs typeface="Oswald"/>
                <a:sym typeface="Oswald"/>
              </a:rPr>
              <a:t>Using HELM we will create , Deploy and maintain our SPRING-MUSIC application lifecycle</a:t>
            </a:r>
            <a:endParaRPr sz="1800">
              <a:solidFill>
                <a:srgbClr val="254356"/>
              </a:solidFill>
              <a:latin typeface="Oswald"/>
              <a:ea typeface="Oswald"/>
              <a:cs typeface="Oswald"/>
              <a:sym typeface="Oswa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95"/>
          <p:cNvSpPr txBox="1"/>
          <p:nvPr/>
        </p:nvSpPr>
        <p:spPr>
          <a:xfrm>
            <a:off x="4621000" y="3430023"/>
            <a:ext cx="4362300" cy="64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500">
                <a:solidFill>
                  <a:srgbClr val="254356"/>
                </a:solidFill>
                <a:latin typeface="Oswald"/>
                <a:ea typeface="Oswald"/>
                <a:cs typeface="Oswald"/>
                <a:sym typeface="Oswald"/>
              </a:rPr>
              <a:t>2</a:t>
            </a:r>
            <a:r>
              <a:rPr b="1" lang="en-US" sz="1500">
                <a:solidFill>
                  <a:srgbClr val="254356"/>
                </a:solidFill>
                <a:latin typeface="Oswald"/>
                <a:ea typeface="Oswald"/>
                <a:cs typeface="Oswald"/>
                <a:sym typeface="Oswald"/>
              </a:rPr>
              <a:t>. </a:t>
            </a:r>
            <a:r>
              <a:rPr lang="en-US" sz="1500">
                <a:solidFill>
                  <a:srgbClr val="254356"/>
                </a:solidFill>
                <a:latin typeface="Oswald"/>
                <a:ea typeface="Oswald"/>
                <a:cs typeface="Oswald"/>
                <a:sym typeface="Oswald"/>
              </a:rPr>
              <a:t>Once we review and validate this one, we will update and create a more dynamic template ConfigMap file.</a:t>
            </a:r>
            <a:endParaRPr sz="1500">
              <a:solidFill>
                <a:srgbClr val="254356"/>
              </a:solidFill>
              <a:latin typeface="Oswald"/>
              <a:ea typeface="Oswald"/>
              <a:cs typeface="Oswald"/>
              <a:sym typeface="Oswald"/>
            </a:endParaRPr>
          </a:p>
        </p:txBody>
      </p:sp>
      <p:sp>
        <p:nvSpPr>
          <p:cNvPr id="708" name="Google Shape;708;p95"/>
          <p:cNvSpPr txBox="1"/>
          <p:nvPr/>
        </p:nvSpPr>
        <p:spPr>
          <a:xfrm>
            <a:off x="127300" y="5064425"/>
            <a:ext cx="4362300" cy="110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500">
                <a:solidFill>
                  <a:srgbClr val="254356"/>
                </a:solidFill>
                <a:latin typeface="Oswald"/>
                <a:ea typeface="Oswald"/>
                <a:cs typeface="Oswald"/>
                <a:sym typeface="Oswald"/>
              </a:rPr>
              <a:t>** </a:t>
            </a:r>
            <a:r>
              <a:rPr lang="en-US" sz="1500">
                <a:solidFill>
                  <a:srgbClr val="254356"/>
                </a:solidFill>
                <a:latin typeface="Oswald"/>
                <a:ea typeface="Oswald"/>
                <a:cs typeface="Oswald"/>
                <a:sym typeface="Oswald"/>
              </a:rPr>
              <a:t>TIP: Template names do not follow a rigid naming pattern. However, we recommend using the suffix .yaml for YAML files and .tpl for helpers.</a:t>
            </a:r>
            <a:endParaRPr sz="1500">
              <a:solidFill>
                <a:srgbClr val="254356"/>
              </a:solidFill>
              <a:latin typeface="Oswald"/>
              <a:ea typeface="Oswald"/>
              <a:cs typeface="Oswald"/>
              <a:sym typeface="Oswald"/>
            </a:endParaRPr>
          </a:p>
        </p:txBody>
      </p:sp>
      <p:sp>
        <p:nvSpPr>
          <p:cNvPr id="709" name="Google Shape;709;p95"/>
          <p:cNvSpPr txBox="1"/>
          <p:nvPr/>
        </p:nvSpPr>
        <p:spPr>
          <a:xfrm>
            <a:off x="73350" y="1125425"/>
            <a:ext cx="8714100" cy="77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latin typeface="Oswald"/>
                <a:ea typeface="Oswald"/>
                <a:cs typeface="Oswald"/>
                <a:sym typeface="Oswald"/>
              </a:rPr>
              <a:t>ConfigMap: </a:t>
            </a:r>
            <a:r>
              <a:rPr lang="en-US" sz="1800">
                <a:solidFill>
                  <a:srgbClr val="254356"/>
                </a:solidFill>
                <a:latin typeface="Oswald"/>
                <a:ea typeface="Oswald"/>
                <a:cs typeface="Oswald"/>
                <a:sym typeface="Oswald"/>
              </a:rPr>
              <a:t>ConfigMap is simply a container for storing configuration data. Other things, like pods, can access the data in a ConfigMap. </a:t>
            </a:r>
            <a:endParaRPr sz="1800">
              <a:solidFill>
                <a:srgbClr val="254356"/>
              </a:solidFill>
              <a:latin typeface="Oswald"/>
              <a:ea typeface="Oswald"/>
              <a:cs typeface="Oswald"/>
              <a:sym typeface="Oswald"/>
            </a:endParaRPr>
          </a:p>
        </p:txBody>
      </p:sp>
      <p:sp>
        <p:nvSpPr>
          <p:cNvPr id="710" name="Google Shape;710;p95"/>
          <p:cNvSpPr txBox="1"/>
          <p:nvPr>
            <p:ph idx="12" type="sldNum"/>
          </p:nvPr>
        </p:nvSpPr>
        <p:spPr>
          <a:xfrm>
            <a:off x="0" y="66452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11" name="Google Shape;711;p95"/>
          <p:cNvSpPr/>
          <p:nvPr/>
        </p:nvSpPr>
        <p:spPr>
          <a:xfrm>
            <a:off x="127300" y="2055725"/>
            <a:ext cx="4362300" cy="26868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rgbClr val="FFFFFF"/>
                </a:solidFill>
                <a:latin typeface="Oswald"/>
                <a:ea typeface="Oswald"/>
                <a:cs typeface="Oswald"/>
                <a:sym typeface="Oswald"/>
              </a:rPr>
              <a:t>vim  spring-music/templates/configmap.yaml</a:t>
            </a:r>
            <a:br>
              <a:rPr lang="en-US" sz="1500">
                <a:solidFill>
                  <a:srgbClr val="FFFFFF"/>
                </a:solidFill>
                <a:latin typeface="Oswald"/>
                <a:ea typeface="Oswald"/>
                <a:cs typeface="Oswald"/>
                <a:sym typeface="Oswald"/>
              </a:rPr>
            </a:br>
            <a:endParaRPr sz="1500">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sz="1500">
                <a:solidFill>
                  <a:srgbClr val="FFFFFF"/>
                </a:solidFill>
                <a:latin typeface="Oswald"/>
                <a:ea typeface="Oswald"/>
                <a:cs typeface="Oswald"/>
                <a:sym typeface="Oswald"/>
              </a:rPr>
              <a:t>apiVersion: v1</a:t>
            </a:r>
            <a:endParaRPr sz="1500">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sz="1500">
                <a:solidFill>
                  <a:srgbClr val="FFFFFF"/>
                </a:solidFill>
                <a:latin typeface="Oswald"/>
                <a:ea typeface="Oswald"/>
                <a:cs typeface="Oswald"/>
                <a:sym typeface="Oswald"/>
              </a:rPr>
              <a:t>kind: ConfigMap</a:t>
            </a:r>
            <a:endParaRPr sz="1500">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sz="1500">
                <a:solidFill>
                  <a:srgbClr val="FFFFFF"/>
                </a:solidFill>
                <a:latin typeface="Oswald"/>
                <a:ea typeface="Oswald"/>
                <a:cs typeface="Oswald"/>
                <a:sym typeface="Oswald"/>
              </a:rPr>
              <a:t>metadata:</a:t>
            </a:r>
            <a:endParaRPr sz="1500">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sz="1500">
                <a:solidFill>
                  <a:srgbClr val="FFFFFF"/>
                </a:solidFill>
                <a:latin typeface="Oswald"/>
                <a:ea typeface="Oswald"/>
                <a:cs typeface="Oswald"/>
                <a:sym typeface="Oswald"/>
              </a:rPr>
              <a:t>  name: mychart-configmap</a:t>
            </a:r>
            <a:endParaRPr sz="1500">
              <a:solidFill>
                <a:srgbClr val="FFFFFF"/>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sz="1500">
                <a:solidFill>
                  <a:srgbClr val="FFFFFF"/>
                </a:solidFill>
                <a:latin typeface="Oswald"/>
                <a:ea typeface="Oswald"/>
                <a:cs typeface="Oswald"/>
                <a:sym typeface="Oswald"/>
              </a:rPr>
              <a:t>data:</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dbna</a:t>
            </a:r>
            <a:r>
              <a:rPr lang="en-US" sz="1500">
                <a:solidFill>
                  <a:srgbClr val="FFFFFF"/>
                </a:solidFill>
                <a:latin typeface="Oswald"/>
                <a:ea typeface="Oswald"/>
                <a:cs typeface="Oswald"/>
                <a:sym typeface="Oswald"/>
              </a:rPr>
              <a:t>me</a:t>
            </a:r>
            <a:r>
              <a:rPr lang="en-US" sz="1500">
                <a:solidFill>
                  <a:srgbClr val="FFFFFF"/>
                </a:solidFill>
                <a:latin typeface="Oswald"/>
                <a:ea typeface="Oswald"/>
                <a:cs typeface="Oswald"/>
                <a:sym typeface="Oswald"/>
              </a:rPr>
              <a:t>: "db-mysql"</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chemeClr val="lt1"/>
                </a:solidFill>
                <a:latin typeface="Oswald"/>
                <a:ea typeface="Oswald"/>
                <a:cs typeface="Oswald"/>
                <a:sym typeface="Oswald"/>
              </a:rPr>
              <a:t>  dbtable: "music"</a:t>
            </a:r>
            <a:endParaRPr sz="1500">
              <a:solidFill>
                <a:schemeClr val="lt1"/>
              </a:solidFill>
              <a:latin typeface="Oswald"/>
              <a:ea typeface="Oswald"/>
              <a:cs typeface="Oswald"/>
              <a:sym typeface="Oswald"/>
            </a:endParaRPr>
          </a:p>
          <a:p>
            <a:pPr indent="0" lvl="0" marL="0" rtl="0" algn="l">
              <a:spcBef>
                <a:spcPts val="0"/>
              </a:spcBef>
              <a:spcAft>
                <a:spcPts val="0"/>
              </a:spcAft>
              <a:buNone/>
            </a:pPr>
            <a:r>
              <a:rPr lang="en-US" sz="1500">
                <a:solidFill>
                  <a:schemeClr val="lt1"/>
                </a:solidFill>
                <a:latin typeface="Oswald"/>
                <a:ea typeface="Oswald"/>
                <a:cs typeface="Oswald"/>
                <a:sym typeface="Oswald"/>
              </a:rPr>
              <a:t>  eat: "jam"</a:t>
            </a:r>
            <a:endParaRPr sz="1500">
              <a:solidFill>
                <a:schemeClr val="lt1"/>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p:txBody>
      </p:sp>
      <p:sp>
        <p:nvSpPr>
          <p:cNvPr id="712" name="Google Shape;712;p95"/>
          <p:cNvSpPr txBox="1"/>
          <p:nvPr/>
        </p:nvSpPr>
        <p:spPr>
          <a:xfrm>
            <a:off x="4621000" y="2173870"/>
            <a:ext cx="4362300" cy="110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500">
                <a:solidFill>
                  <a:srgbClr val="254356"/>
                </a:solidFill>
                <a:latin typeface="Oswald"/>
                <a:ea typeface="Oswald"/>
                <a:cs typeface="Oswald"/>
                <a:sym typeface="Oswald"/>
              </a:rPr>
              <a:t>1. </a:t>
            </a:r>
            <a:r>
              <a:rPr lang="en-US" sz="1500">
                <a:solidFill>
                  <a:srgbClr val="254356"/>
                </a:solidFill>
                <a:latin typeface="Oswald"/>
                <a:ea typeface="Oswald"/>
                <a:cs typeface="Oswald"/>
                <a:sym typeface="Oswald"/>
              </a:rPr>
              <a:t>The YAML on the left is a bare-bones ConfigMap, with only minimal </a:t>
            </a:r>
            <a:r>
              <a:rPr b="1" lang="en-US" sz="1500">
                <a:solidFill>
                  <a:srgbClr val="254356"/>
                </a:solidFill>
                <a:latin typeface="Oswald"/>
                <a:ea typeface="Oswald"/>
                <a:cs typeface="Oswald"/>
                <a:sym typeface="Oswald"/>
              </a:rPr>
              <a:t>necessary fields</a:t>
            </a:r>
            <a:r>
              <a:rPr lang="en-US" sz="1500">
                <a:solidFill>
                  <a:srgbClr val="254356"/>
                </a:solidFill>
                <a:latin typeface="Oswald"/>
                <a:ea typeface="Oswald"/>
                <a:cs typeface="Oswald"/>
                <a:sym typeface="Oswald"/>
              </a:rPr>
              <a:t>. In virtue of the fact that this file is in the </a:t>
            </a:r>
            <a:r>
              <a:rPr b="1" lang="en-US" sz="1500">
                <a:solidFill>
                  <a:srgbClr val="254356"/>
                </a:solidFill>
                <a:latin typeface="Oswald"/>
                <a:ea typeface="Oswald"/>
                <a:cs typeface="Oswald"/>
                <a:sym typeface="Oswald"/>
              </a:rPr>
              <a:t>templates/</a:t>
            </a:r>
            <a:r>
              <a:rPr lang="en-US" sz="1500">
                <a:solidFill>
                  <a:srgbClr val="254356"/>
                </a:solidFill>
                <a:latin typeface="Oswald"/>
                <a:ea typeface="Oswald"/>
                <a:cs typeface="Oswald"/>
                <a:sym typeface="Oswald"/>
              </a:rPr>
              <a:t> directory, it will still be sent through the template engine and to K8S as is.</a:t>
            </a:r>
            <a:endParaRPr sz="1500">
              <a:solidFill>
                <a:srgbClr val="254356"/>
              </a:solidFill>
              <a:latin typeface="Oswald"/>
              <a:ea typeface="Oswald"/>
              <a:cs typeface="Oswald"/>
              <a:sym typeface="Oswald"/>
            </a:endParaRPr>
          </a:p>
        </p:txBody>
      </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96"/>
          <p:cNvSpPr/>
          <p:nvPr/>
        </p:nvSpPr>
        <p:spPr>
          <a:xfrm>
            <a:off x="127300" y="3588500"/>
            <a:ext cx="4362300" cy="27405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rgbClr val="FFFFFF"/>
                </a:solidFill>
                <a:latin typeface="Oswald"/>
                <a:ea typeface="Oswald"/>
                <a:cs typeface="Oswald"/>
                <a:sym typeface="Oswald"/>
              </a:rPr>
              <a:t>helm get manifest </a:t>
            </a:r>
            <a:r>
              <a:rPr b="1" lang="en-US" sz="1500">
                <a:solidFill>
                  <a:schemeClr val="lt1"/>
                </a:solidFill>
                <a:latin typeface="Oswald"/>
                <a:ea typeface="Oswald"/>
                <a:cs typeface="Oswald"/>
                <a:sym typeface="Oswald"/>
              </a:rPr>
              <a:t>dusty-turkey</a:t>
            </a:r>
            <a:endParaRPr b="1"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Source: spring-music/templates/configmaps.yaml</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apiVersion: v1</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kind: ConfigMap</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metadata:</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name: mychart-configmap</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data:</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dbname: "db-mysql"</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dbtable: "music</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p:txBody>
      </p:sp>
      <p:sp>
        <p:nvSpPr>
          <p:cNvPr id="718" name="Google Shape;718;p96"/>
          <p:cNvSpPr/>
          <p:nvPr/>
        </p:nvSpPr>
        <p:spPr>
          <a:xfrm>
            <a:off x="127300" y="1023180"/>
            <a:ext cx="4362300" cy="24906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rgbClr val="FFFFFF"/>
                </a:solidFill>
                <a:latin typeface="Oswald"/>
                <a:ea typeface="Oswald"/>
                <a:cs typeface="Oswald"/>
                <a:sym typeface="Oswald"/>
              </a:rPr>
              <a:t>helm install ./spring-music</a:t>
            </a:r>
            <a:endParaRPr b="1"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NAME:   dusty-turkey</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LAST DEPLOYED: Wed Sep 18 19:14:21 2019</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NAMESPACE: default</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STATUS: DEPLOYED</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RESOURCES:</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==&gt; v1/ConfigMap</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NAME                    DATA  AGE</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mychart-configmap  3     0s</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p:txBody>
      </p:sp>
      <p:sp>
        <p:nvSpPr>
          <p:cNvPr id="719" name="Google Shape;719;p96"/>
          <p:cNvSpPr txBox="1"/>
          <p:nvPr/>
        </p:nvSpPr>
        <p:spPr>
          <a:xfrm>
            <a:off x="4621000" y="1296423"/>
            <a:ext cx="4362300" cy="64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500">
                <a:solidFill>
                  <a:srgbClr val="254356"/>
                </a:solidFill>
                <a:latin typeface="Oswald"/>
                <a:ea typeface="Oswald"/>
                <a:cs typeface="Oswald"/>
                <a:sym typeface="Oswald"/>
              </a:rPr>
              <a:t>** NAME: </a:t>
            </a:r>
            <a:r>
              <a:rPr lang="en-US" sz="1500">
                <a:solidFill>
                  <a:srgbClr val="254356"/>
                </a:solidFill>
                <a:latin typeface="Oswald"/>
                <a:ea typeface="Oswald"/>
                <a:cs typeface="Oswald"/>
                <a:sym typeface="Oswald"/>
              </a:rPr>
              <a:t>is </a:t>
            </a:r>
            <a:r>
              <a:rPr lang="en-US" sz="1500">
                <a:solidFill>
                  <a:srgbClr val="254356"/>
                </a:solidFill>
                <a:latin typeface="Oswald"/>
                <a:ea typeface="Oswald"/>
                <a:cs typeface="Oswald"/>
                <a:sym typeface="Oswald"/>
              </a:rPr>
              <a:t>dynamically</a:t>
            </a:r>
            <a:r>
              <a:rPr lang="en-US" sz="1500">
                <a:solidFill>
                  <a:srgbClr val="254356"/>
                </a:solidFill>
                <a:latin typeface="Oswald"/>
                <a:ea typeface="Oswald"/>
                <a:cs typeface="Oswald"/>
                <a:sym typeface="Oswald"/>
              </a:rPr>
              <a:t> created and can be </a:t>
            </a:r>
            <a:r>
              <a:rPr lang="en-US" sz="1500">
                <a:solidFill>
                  <a:srgbClr val="254356"/>
                </a:solidFill>
                <a:latin typeface="Oswald"/>
                <a:ea typeface="Oswald"/>
                <a:cs typeface="Oswald"/>
                <a:sym typeface="Oswald"/>
              </a:rPr>
              <a:t>overwritten</a:t>
            </a:r>
            <a:r>
              <a:rPr lang="en-US" sz="1500">
                <a:solidFill>
                  <a:srgbClr val="254356"/>
                </a:solidFill>
                <a:latin typeface="Oswald"/>
                <a:ea typeface="Oswald"/>
                <a:cs typeface="Oswald"/>
                <a:sym typeface="Oswald"/>
              </a:rPr>
              <a:t> by adding the </a:t>
            </a:r>
            <a:r>
              <a:rPr lang="en-US" sz="1500">
                <a:solidFill>
                  <a:srgbClr val="254356"/>
                </a:solidFill>
                <a:latin typeface="Oswald"/>
                <a:ea typeface="Oswald"/>
                <a:cs typeface="Oswald"/>
                <a:sym typeface="Oswald"/>
              </a:rPr>
              <a:t>attribute</a:t>
            </a:r>
            <a:r>
              <a:rPr lang="en-US" sz="1500">
                <a:solidFill>
                  <a:srgbClr val="254356"/>
                </a:solidFill>
                <a:latin typeface="Oswald"/>
                <a:ea typeface="Oswald"/>
                <a:cs typeface="Oswald"/>
                <a:sym typeface="Oswald"/>
              </a:rPr>
              <a:t> --name </a:t>
            </a:r>
            <a:endParaRPr sz="1500">
              <a:solidFill>
                <a:srgbClr val="254356"/>
              </a:solidFill>
              <a:latin typeface="Oswald"/>
              <a:ea typeface="Oswald"/>
              <a:cs typeface="Oswald"/>
              <a:sym typeface="Oswald"/>
            </a:endParaRPr>
          </a:p>
        </p:txBody>
      </p:sp>
      <p:sp>
        <p:nvSpPr>
          <p:cNvPr id="720" name="Google Shape;720;p96"/>
          <p:cNvSpPr txBox="1"/>
          <p:nvPr/>
        </p:nvSpPr>
        <p:spPr>
          <a:xfrm>
            <a:off x="73350" y="592025"/>
            <a:ext cx="8714100" cy="35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latin typeface="Oswald"/>
                <a:ea typeface="Oswald"/>
                <a:cs typeface="Oswald"/>
                <a:sym typeface="Oswald"/>
              </a:rPr>
              <a:t>ConfigMap: </a:t>
            </a:r>
            <a:r>
              <a:rPr lang="en-US" sz="1800">
                <a:solidFill>
                  <a:srgbClr val="254356"/>
                </a:solidFill>
                <a:latin typeface="Oswald"/>
                <a:ea typeface="Oswald"/>
                <a:cs typeface="Oswald"/>
                <a:sym typeface="Oswald"/>
              </a:rPr>
              <a:t>Lets test and deploy our first chart</a:t>
            </a:r>
            <a:endParaRPr sz="1800">
              <a:solidFill>
                <a:srgbClr val="254356"/>
              </a:solidFill>
              <a:latin typeface="Oswald"/>
              <a:ea typeface="Oswald"/>
              <a:cs typeface="Oswald"/>
              <a:sym typeface="Oswald"/>
            </a:endParaRPr>
          </a:p>
        </p:txBody>
      </p:sp>
      <p:sp>
        <p:nvSpPr>
          <p:cNvPr id="721" name="Google Shape;721;p96"/>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22" name="Google Shape;722;p96"/>
          <p:cNvSpPr txBox="1"/>
          <p:nvPr/>
        </p:nvSpPr>
        <p:spPr>
          <a:xfrm>
            <a:off x="4621000" y="1945273"/>
            <a:ext cx="4362300" cy="77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500">
                <a:solidFill>
                  <a:srgbClr val="254356"/>
                </a:solidFill>
                <a:latin typeface="Oswald"/>
                <a:ea typeface="Oswald"/>
                <a:cs typeface="Oswald"/>
                <a:sym typeface="Oswald"/>
              </a:rPr>
              <a:t>In the output on the left, we can see that our ConfigMap was created and deployed. </a:t>
            </a:r>
            <a:endParaRPr sz="1500">
              <a:solidFill>
                <a:srgbClr val="254356"/>
              </a:solidFill>
              <a:latin typeface="Oswald"/>
              <a:ea typeface="Oswald"/>
              <a:cs typeface="Oswald"/>
              <a:sym typeface="Oswald"/>
            </a:endParaRPr>
          </a:p>
        </p:txBody>
      </p:sp>
      <p:sp>
        <p:nvSpPr>
          <p:cNvPr id="723" name="Google Shape;723;p96"/>
          <p:cNvSpPr txBox="1"/>
          <p:nvPr/>
        </p:nvSpPr>
        <p:spPr>
          <a:xfrm>
            <a:off x="4621000" y="3588498"/>
            <a:ext cx="4362300" cy="64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500">
                <a:solidFill>
                  <a:srgbClr val="254356"/>
                </a:solidFill>
                <a:latin typeface="Oswald"/>
                <a:ea typeface="Oswald"/>
                <a:cs typeface="Oswald"/>
                <a:sym typeface="Oswald"/>
              </a:rPr>
              <a:t>Using Helm, we can retrieve the release and see the actual </a:t>
            </a:r>
            <a:r>
              <a:rPr b="1" lang="en-US" sz="1500">
                <a:solidFill>
                  <a:srgbClr val="254356"/>
                </a:solidFill>
                <a:latin typeface="Oswald"/>
                <a:ea typeface="Oswald"/>
                <a:cs typeface="Oswald"/>
                <a:sym typeface="Oswald"/>
              </a:rPr>
              <a:t>template</a:t>
            </a:r>
            <a:r>
              <a:rPr lang="en-US" sz="1500">
                <a:solidFill>
                  <a:srgbClr val="254356"/>
                </a:solidFill>
                <a:latin typeface="Oswald"/>
                <a:ea typeface="Oswald"/>
                <a:cs typeface="Oswald"/>
                <a:sym typeface="Oswald"/>
              </a:rPr>
              <a:t> that was uploaded to </a:t>
            </a:r>
            <a:r>
              <a:rPr lang="en-US" sz="1500">
                <a:solidFill>
                  <a:srgbClr val="254356"/>
                </a:solidFill>
                <a:latin typeface="Oswald"/>
                <a:ea typeface="Oswald"/>
                <a:cs typeface="Oswald"/>
                <a:sym typeface="Oswald"/>
              </a:rPr>
              <a:t>achieve</a:t>
            </a:r>
            <a:r>
              <a:rPr lang="en-US" sz="1500">
                <a:solidFill>
                  <a:srgbClr val="254356"/>
                </a:solidFill>
                <a:latin typeface="Oswald"/>
                <a:ea typeface="Oswald"/>
                <a:cs typeface="Oswald"/>
                <a:sym typeface="Oswald"/>
              </a:rPr>
              <a:t> this.</a:t>
            </a:r>
            <a:endParaRPr sz="1500">
              <a:solidFill>
                <a:srgbClr val="254356"/>
              </a:solidFill>
              <a:latin typeface="Oswald"/>
              <a:ea typeface="Oswald"/>
              <a:cs typeface="Oswald"/>
              <a:sym typeface="Oswald"/>
            </a:endParaRPr>
          </a:p>
        </p:txBody>
      </p:sp>
    </p:spTree>
  </p:cSld>
  <p:clrMapOvr>
    <a:masterClrMapping/>
  </p:clrMapOvr>
  <p:transition>
    <p:fade/>
  </p:transition>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97"/>
          <p:cNvSpPr/>
          <p:nvPr/>
        </p:nvSpPr>
        <p:spPr>
          <a:xfrm>
            <a:off x="127300" y="1556565"/>
            <a:ext cx="4362300" cy="13740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rgbClr val="FFFFFF"/>
                </a:solidFill>
                <a:latin typeface="Oswald"/>
                <a:ea typeface="Oswald"/>
                <a:cs typeface="Oswald"/>
                <a:sym typeface="Oswald"/>
              </a:rPr>
              <a:t>helm ls # getting package name</a:t>
            </a:r>
            <a:endParaRPr b="1" sz="1500">
              <a:solidFill>
                <a:srgbClr val="FFFFFF"/>
              </a:solidFill>
              <a:latin typeface="Oswald"/>
              <a:ea typeface="Oswald"/>
              <a:cs typeface="Oswald"/>
              <a:sym typeface="Oswald"/>
            </a:endParaRPr>
          </a:p>
          <a:p>
            <a:pPr indent="0" lvl="0" marL="0" rtl="0" algn="l">
              <a:spcBef>
                <a:spcPts val="0"/>
              </a:spcBef>
              <a:spcAft>
                <a:spcPts val="0"/>
              </a:spcAft>
              <a:buNone/>
            </a:pPr>
            <a:r>
              <a:rPr b="1" lang="en-US" sz="1500">
                <a:solidFill>
                  <a:srgbClr val="FFFFFF"/>
                </a:solidFill>
                <a:latin typeface="Oswald"/>
                <a:ea typeface="Oswald"/>
                <a:cs typeface="Oswald"/>
                <a:sym typeface="Oswald"/>
              </a:rPr>
              <a:t>helm delete </a:t>
            </a:r>
            <a:r>
              <a:rPr lang="en-US" sz="1500">
                <a:solidFill>
                  <a:schemeClr val="lt1"/>
                </a:solidFill>
                <a:latin typeface="Oswald"/>
                <a:ea typeface="Oswald"/>
                <a:cs typeface="Oswald"/>
                <a:sym typeface="Oswald"/>
              </a:rPr>
              <a:t>PACKAGENAME</a:t>
            </a:r>
            <a:r>
              <a:rPr lang="en-US" sz="1500">
                <a:solidFill>
                  <a:schemeClr val="lt1"/>
                </a:solidFill>
                <a:latin typeface="Oswald"/>
                <a:ea typeface="Oswald"/>
                <a:cs typeface="Oswald"/>
                <a:sym typeface="Oswald"/>
              </a:rPr>
              <a:t> --purge</a:t>
            </a:r>
            <a:endParaRPr b="1"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p:txBody>
      </p:sp>
      <p:sp>
        <p:nvSpPr>
          <p:cNvPr id="729" name="Google Shape;729;p97"/>
          <p:cNvSpPr/>
          <p:nvPr/>
        </p:nvSpPr>
        <p:spPr>
          <a:xfrm>
            <a:off x="127300" y="3055100"/>
            <a:ext cx="4362300" cy="17751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rgbClr val="FFFFFF"/>
                </a:solidFill>
                <a:latin typeface="Oswald"/>
                <a:ea typeface="Oswald"/>
                <a:cs typeface="Oswald"/>
                <a:sym typeface="Oswald"/>
              </a:rPr>
              <a:t>apiVersion: v1</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kind: ConfigMap</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metadata:</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name: </a:t>
            </a:r>
            <a:r>
              <a:rPr lang="en-US" sz="1500">
                <a:solidFill>
                  <a:srgbClr val="FFFFFF"/>
                </a:solidFill>
                <a:highlight>
                  <a:srgbClr val="FF9900"/>
                </a:highlight>
                <a:latin typeface="Oswald"/>
                <a:ea typeface="Oswald"/>
                <a:cs typeface="Oswald"/>
                <a:sym typeface="Oswald"/>
              </a:rPr>
              <a:t>{{ .Release.Name }}-configmap</a:t>
            </a:r>
            <a:endParaRPr sz="1500">
              <a:solidFill>
                <a:srgbClr val="FFFFFF"/>
              </a:solidFill>
              <a:highlight>
                <a:srgbClr val="FF9900"/>
              </a:highlight>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data:</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dbname: "db-mysql"</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dbtable: "music"</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p:txBody>
      </p:sp>
      <p:sp>
        <p:nvSpPr>
          <p:cNvPr id="730" name="Google Shape;730;p97"/>
          <p:cNvSpPr txBox="1"/>
          <p:nvPr/>
        </p:nvSpPr>
        <p:spPr>
          <a:xfrm>
            <a:off x="73350" y="973025"/>
            <a:ext cx="8714100" cy="43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latin typeface="Oswald"/>
                <a:ea typeface="Oswald"/>
                <a:cs typeface="Oswald"/>
                <a:sym typeface="Oswald"/>
              </a:rPr>
              <a:t>ConfigMap: </a:t>
            </a:r>
            <a:r>
              <a:rPr lang="en-US" sz="1800">
                <a:solidFill>
                  <a:srgbClr val="254356"/>
                </a:solidFill>
                <a:latin typeface="Oswald"/>
                <a:ea typeface="Oswald"/>
                <a:cs typeface="Oswald"/>
                <a:sym typeface="Oswald"/>
              </a:rPr>
              <a:t>Adding Template call to our file</a:t>
            </a:r>
            <a:endParaRPr sz="1800">
              <a:solidFill>
                <a:srgbClr val="254356"/>
              </a:solidFill>
              <a:latin typeface="Oswald"/>
              <a:ea typeface="Oswald"/>
              <a:cs typeface="Oswald"/>
              <a:sym typeface="Oswald"/>
            </a:endParaRPr>
          </a:p>
        </p:txBody>
      </p:sp>
      <p:sp>
        <p:nvSpPr>
          <p:cNvPr id="731" name="Google Shape;731;p97"/>
          <p:cNvSpPr txBox="1"/>
          <p:nvPr>
            <p:ph idx="12" type="sldNum"/>
          </p:nvPr>
        </p:nvSpPr>
        <p:spPr>
          <a:xfrm>
            <a:off x="0" y="66452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32" name="Google Shape;732;p97"/>
          <p:cNvSpPr txBox="1"/>
          <p:nvPr/>
        </p:nvSpPr>
        <p:spPr>
          <a:xfrm>
            <a:off x="4572000" y="1539499"/>
            <a:ext cx="4362300" cy="35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500">
                <a:solidFill>
                  <a:srgbClr val="254356"/>
                </a:solidFill>
                <a:latin typeface="Oswald"/>
                <a:ea typeface="Oswald"/>
                <a:cs typeface="Oswald"/>
                <a:sym typeface="Oswald"/>
              </a:rPr>
              <a:t>First lets delete our release</a:t>
            </a:r>
            <a:endParaRPr sz="1500">
              <a:solidFill>
                <a:srgbClr val="254356"/>
              </a:solidFill>
              <a:latin typeface="Oswald"/>
              <a:ea typeface="Oswald"/>
              <a:cs typeface="Oswald"/>
              <a:sym typeface="Oswald"/>
            </a:endParaRPr>
          </a:p>
        </p:txBody>
      </p:sp>
      <p:sp>
        <p:nvSpPr>
          <p:cNvPr id="733" name="Google Shape;733;p97"/>
          <p:cNvSpPr txBox="1"/>
          <p:nvPr/>
        </p:nvSpPr>
        <p:spPr>
          <a:xfrm>
            <a:off x="4572000" y="3055100"/>
            <a:ext cx="4519500" cy="171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500">
                <a:solidFill>
                  <a:srgbClr val="254356"/>
                </a:solidFill>
                <a:latin typeface="Oswald"/>
                <a:ea typeface="Oswald"/>
                <a:cs typeface="Oswald"/>
                <a:sym typeface="Oswald"/>
              </a:rPr>
              <a:t>1. </a:t>
            </a:r>
            <a:r>
              <a:rPr lang="en-US" sz="1500">
                <a:solidFill>
                  <a:srgbClr val="254356"/>
                </a:solidFill>
                <a:latin typeface="Oswald"/>
                <a:ea typeface="Oswald"/>
                <a:cs typeface="Oswald"/>
                <a:sym typeface="Oswald"/>
              </a:rPr>
              <a:t>A template directive is enclosed in </a:t>
            </a:r>
            <a:r>
              <a:rPr lang="en-US" sz="1500">
                <a:solidFill>
                  <a:srgbClr val="254356"/>
                </a:solidFill>
                <a:highlight>
                  <a:srgbClr val="FF9900"/>
                </a:highlight>
                <a:latin typeface="Oswald"/>
                <a:ea typeface="Oswald"/>
                <a:cs typeface="Oswald"/>
                <a:sym typeface="Oswald"/>
              </a:rPr>
              <a:t>{{ and }}</a:t>
            </a:r>
            <a:r>
              <a:rPr lang="en-US" sz="1500">
                <a:solidFill>
                  <a:srgbClr val="254356"/>
                </a:solidFill>
                <a:latin typeface="Oswald"/>
                <a:ea typeface="Oswald"/>
                <a:cs typeface="Oswald"/>
                <a:sym typeface="Oswald"/>
              </a:rPr>
              <a:t> blocks.</a:t>
            </a:r>
            <a:endParaRPr sz="1500">
              <a:solidFill>
                <a:srgbClr val="254356"/>
              </a:solidFill>
              <a:latin typeface="Oswald"/>
              <a:ea typeface="Oswald"/>
              <a:cs typeface="Oswald"/>
              <a:sym typeface="Oswald"/>
            </a:endParaRPr>
          </a:p>
          <a:p>
            <a:pPr indent="0" lvl="0" marL="0" rtl="0" algn="l">
              <a:lnSpc>
                <a:spcPct val="115000"/>
              </a:lnSpc>
              <a:spcBef>
                <a:spcPts val="0"/>
              </a:spcBef>
              <a:spcAft>
                <a:spcPts val="0"/>
              </a:spcAft>
              <a:buNone/>
            </a:pPr>
            <a:r>
              <a:rPr lang="en-US" sz="1500">
                <a:solidFill>
                  <a:srgbClr val="254356"/>
                </a:solidFill>
                <a:latin typeface="Oswald"/>
                <a:ea typeface="Oswald"/>
                <a:cs typeface="Oswald"/>
                <a:sym typeface="Oswald"/>
              </a:rPr>
              <a:t>The template directive </a:t>
            </a:r>
            <a:r>
              <a:rPr lang="en-US" sz="1500">
                <a:solidFill>
                  <a:srgbClr val="254356"/>
                </a:solidFill>
                <a:highlight>
                  <a:srgbClr val="FF9900"/>
                </a:highlight>
                <a:latin typeface="Oswald"/>
                <a:ea typeface="Oswald"/>
                <a:cs typeface="Oswald"/>
                <a:sym typeface="Oswald"/>
              </a:rPr>
              <a:t>{{ .Release.Name }}</a:t>
            </a:r>
            <a:r>
              <a:rPr lang="en-US" sz="1500">
                <a:solidFill>
                  <a:srgbClr val="254356"/>
                </a:solidFill>
                <a:latin typeface="Oswald"/>
                <a:ea typeface="Oswald"/>
                <a:cs typeface="Oswald"/>
                <a:sym typeface="Oswald"/>
              </a:rPr>
              <a:t> injects the dynamic or manual release name into the template. The values that are passed into a template can be thought location in namespaced objects, where a dot (.) separates each namespaced element.</a:t>
            </a:r>
            <a:endParaRPr sz="1500">
              <a:solidFill>
                <a:srgbClr val="254356"/>
              </a:solidFill>
              <a:latin typeface="Oswald"/>
              <a:ea typeface="Oswald"/>
              <a:cs typeface="Oswald"/>
              <a:sym typeface="Oswald"/>
            </a:endParaRPr>
          </a:p>
          <a:p>
            <a:pPr indent="0" lvl="0" marL="0" rtl="0" algn="l">
              <a:lnSpc>
                <a:spcPct val="115000"/>
              </a:lnSpc>
              <a:spcBef>
                <a:spcPts val="0"/>
              </a:spcBef>
              <a:spcAft>
                <a:spcPts val="0"/>
              </a:spcAft>
              <a:buNone/>
            </a:pPr>
            <a:r>
              <a:t/>
            </a:r>
            <a:endParaRPr sz="1500">
              <a:solidFill>
                <a:srgbClr val="254356"/>
              </a:solidFill>
              <a:latin typeface="Oswald"/>
              <a:ea typeface="Oswald"/>
              <a:cs typeface="Oswald"/>
              <a:sym typeface="Oswald"/>
            </a:endParaRPr>
          </a:p>
          <a:p>
            <a:pPr indent="0" lvl="0" marL="0" rtl="0" algn="l">
              <a:lnSpc>
                <a:spcPct val="115000"/>
              </a:lnSpc>
              <a:spcBef>
                <a:spcPts val="0"/>
              </a:spcBef>
              <a:spcAft>
                <a:spcPts val="0"/>
              </a:spcAft>
              <a:buNone/>
            </a:pPr>
            <a:r>
              <a:t/>
            </a:r>
            <a:endParaRPr sz="1500">
              <a:solidFill>
                <a:srgbClr val="254356"/>
              </a:solidFill>
              <a:latin typeface="Oswald"/>
              <a:ea typeface="Oswald"/>
              <a:cs typeface="Oswald"/>
              <a:sym typeface="Oswald"/>
            </a:endParaRPr>
          </a:p>
        </p:txBody>
      </p:sp>
      <p:sp>
        <p:nvSpPr>
          <p:cNvPr id="734" name="Google Shape;734;p97"/>
          <p:cNvSpPr txBox="1"/>
          <p:nvPr/>
        </p:nvSpPr>
        <p:spPr>
          <a:xfrm>
            <a:off x="127300" y="4876800"/>
            <a:ext cx="4362300" cy="153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500">
                <a:solidFill>
                  <a:srgbClr val="254356"/>
                </a:solidFill>
                <a:latin typeface="Oswald"/>
                <a:ea typeface="Oswald"/>
                <a:cs typeface="Oswald"/>
                <a:sym typeface="Oswald"/>
              </a:rPr>
              <a:t>*** TIP: The </a:t>
            </a:r>
            <a:r>
              <a:rPr b="1" lang="en-US" sz="1500">
                <a:solidFill>
                  <a:srgbClr val="254356"/>
                </a:solidFill>
                <a:latin typeface="Oswald"/>
                <a:ea typeface="Oswald"/>
                <a:cs typeface="Oswald"/>
                <a:sym typeface="Oswald"/>
              </a:rPr>
              <a:t>name</a:t>
            </a:r>
            <a:r>
              <a:rPr lang="en-US" sz="1500">
                <a:solidFill>
                  <a:srgbClr val="254356"/>
                </a:solidFill>
                <a:latin typeface="Oswald"/>
                <a:ea typeface="Oswald"/>
                <a:cs typeface="Oswald"/>
                <a:sym typeface="Oswald"/>
              </a:rPr>
              <a:t>: field is limited to 63 characters because of limitations to the DNS system. For that reason, release names are limited to 53 characters. </a:t>
            </a:r>
            <a:endParaRPr sz="1500">
              <a:solidFill>
                <a:srgbClr val="254356"/>
              </a:solidFill>
              <a:latin typeface="Oswald"/>
              <a:ea typeface="Oswald"/>
              <a:cs typeface="Oswald"/>
              <a:sym typeface="Oswald"/>
            </a:endParaRPr>
          </a:p>
        </p:txBody>
      </p:sp>
    </p:spTree>
  </p:cSld>
  <p:clrMapOvr>
    <a:masterClrMapping/>
  </p:clrMapOvr>
  <p:transition>
    <p:fade/>
  </p:transition>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98"/>
          <p:cNvSpPr/>
          <p:nvPr/>
        </p:nvSpPr>
        <p:spPr>
          <a:xfrm>
            <a:off x="127300" y="2141700"/>
            <a:ext cx="4362300" cy="28410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rgbClr val="FFFFFF"/>
                </a:solidFill>
                <a:latin typeface="Oswald"/>
                <a:ea typeface="Oswald"/>
                <a:cs typeface="Oswald"/>
                <a:sym typeface="Oswald"/>
              </a:rPr>
              <a:t>Release.Name</a:t>
            </a:r>
            <a:r>
              <a:rPr lang="en-US" sz="1500">
                <a:solidFill>
                  <a:srgbClr val="FFFFFF"/>
                </a:solidFill>
                <a:latin typeface="Oswald"/>
                <a:ea typeface="Oswald"/>
                <a:cs typeface="Oswald"/>
                <a:sym typeface="Oswald"/>
              </a:rPr>
              <a:t>: The release name</a:t>
            </a:r>
            <a:endParaRPr sz="1500">
              <a:solidFill>
                <a:srgbClr val="FFFFFF"/>
              </a:solidFill>
              <a:latin typeface="Oswald"/>
              <a:ea typeface="Oswald"/>
              <a:cs typeface="Oswald"/>
              <a:sym typeface="Oswald"/>
            </a:endParaRPr>
          </a:p>
          <a:p>
            <a:pPr indent="0" lvl="0" marL="0" rtl="0" algn="l">
              <a:spcBef>
                <a:spcPts val="0"/>
              </a:spcBef>
              <a:spcAft>
                <a:spcPts val="0"/>
              </a:spcAft>
              <a:buNone/>
            </a:pPr>
            <a:r>
              <a:rPr b="1" lang="en-US" sz="1500">
                <a:solidFill>
                  <a:srgbClr val="FFFFFF"/>
                </a:solidFill>
                <a:latin typeface="Oswald"/>
                <a:ea typeface="Oswald"/>
                <a:cs typeface="Oswald"/>
                <a:sym typeface="Oswald"/>
              </a:rPr>
              <a:t>Release.Time</a:t>
            </a:r>
            <a:r>
              <a:rPr lang="en-US" sz="1500">
                <a:solidFill>
                  <a:srgbClr val="FFFFFF"/>
                </a:solidFill>
                <a:latin typeface="Oswald"/>
                <a:ea typeface="Oswald"/>
                <a:cs typeface="Oswald"/>
                <a:sym typeface="Oswald"/>
              </a:rPr>
              <a:t>: The time of the release</a:t>
            </a:r>
            <a:endParaRPr sz="1500">
              <a:solidFill>
                <a:srgbClr val="FFFFFF"/>
              </a:solidFill>
              <a:latin typeface="Oswald"/>
              <a:ea typeface="Oswald"/>
              <a:cs typeface="Oswald"/>
              <a:sym typeface="Oswald"/>
            </a:endParaRPr>
          </a:p>
          <a:p>
            <a:pPr indent="0" lvl="0" marL="0" rtl="0" algn="l">
              <a:spcBef>
                <a:spcPts val="0"/>
              </a:spcBef>
              <a:spcAft>
                <a:spcPts val="0"/>
              </a:spcAft>
              <a:buNone/>
            </a:pPr>
            <a:r>
              <a:rPr b="1" lang="en-US" sz="1500">
                <a:solidFill>
                  <a:srgbClr val="FFFFFF"/>
                </a:solidFill>
                <a:latin typeface="Oswald"/>
                <a:ea typeface="Oswald"/>
                <a:cs typeface="Oswald"/>
                <a:sym typeface="Oswald"/>
              </a:rPr>
              <a:t>Release.Namespace</a:t>
            </a:r>
            <a:r>
              <a:rPr lang="en-US" sz="1500">
                <a:solidFill>
                  <a:srgbClr val="FFFFFF"/>
                </a:solidFill>
                <a:latin typeface="Oswald"/>
                <a:ea typeface="Oswald"/>
                <a:cs typeface="Oswald"/>
                <a:sym typeface="Oswald"/>
              </a:rPr>
              <a:t>: The namespace to be released into (if the manifest doesn’t override)</a:t>
            </a:r>
            <a:endParaRPr sz="1500">
              <a:solidFill>
                <a:srgbClr val="FFFFFF"/>
              </a:solidFill>
              <a:latin typeface="Oswald"/>
              <a:ea typeface="Oswald"/>
              <a:cs typeface="Oswald"/>
              <a:sym typeface="Oswald"/>
            </a:endParaRPr>
          </a:p>
          <a:p>
            <a:pPr indent="0" lvl="0" marL="0" rtl="0" algn="l">
              <a:spcBef>
                <a:spcPts val="0"/>
              </a:spcBef>
              <a:spcAft>
                <a:spcPts val="0"/>
              </a:spcAft>
              <a:buNone/>
            </a:pPr>
            <a:r>
              <a:rPr b="1" lang="en-US" sz="1500">
                <a:solidFill>
                  <a:srgbClr val="FFFFFF"/>
                </a:solidFill>
                <a:latin typeface="Oswald"/>
                <a:ea typeface="Oswald"/>
                <a:cs typeface="Oswald"/>
                <a:sym typeface="Oswald"/>
              </a:rPr>
              <a:t>Release.Service</a:t>
            </a:r>
            <a:r>
              <a:rPr lang="en-US" sz="1500">
                <a:solidFill>
                  <a:srgbClr val="FFFFFF"/>
                </a:solidFill>
                <a:latin typeface="Oswald"/>
                <a:ea typeface="Oswald"/>
                <a:cs typeface="Oswald"/>
                <a:sym typeface="Oswald"/>
              </a:rPr>
              <a:t>: The name of the releasing service (always Tiller).</a:t>
            </a:r>
            <a:endParaRPr sz="1500">
              <a:solidFill>
                <a:srgbClr val="FFFFFF"/>
              </a:solidFill>
              <a:latin typeface="Oswald"/>
              <a:ea typeface="Oswald"/>
              <a:cs typeface="Oswald"/>
              <a:sym typeface="Oswald"/>
            </a:endParaRPr>
          </a:p>
          <a:p>
            <a:pPr indent="0" lvl="0" marL="0" rtl="0" algn="l">
              <a:spcBef>
                <a:spcPts val="0"/>
              </a:spcBef>
              <a:spcAft>
                <a:spcPts val="0"/>
              </a:spcAft>
              <a:buNone/>
            </a:pPr>
            <a:r>
              <a:rPr b="1" lang="en-US" sz="1500">
                <a:solidFill>
                  <a:srgbClr val="FFFFFF"/>
                </a:solidFill>
                <a:latin typeface="Oswald"/>
                <a:ea typeface="Oswald"/>
                <a:cs typeface="Oswald"/>
                <a:sym typeface="Oswald"/>
              </a:rPr>
              <a:t>Release.Revision</a:t>
            </a:r>
            <a:r>
              <a:rPr lang="en-US" sz="1500">
                <a:solidFill>
                  <a:srgbClr val="FFFFFF"/>
                </a:solidFill>
                <a:latin typeface="Oswald"/>
                <a:ea typeface="Oswald"/>
                <a:cs typeface="Oswald"/>
                <a:sym typeface="Oswald"/>
              </a:rPr>
              <a:t>: The revision number of this release. It begins at 1 and is incremented for each helm upgrade.</a:t>
            </a:r>
            <a:endParaRPr sz="1500">
              <a:solidFill>
                <a:srgbClr val="FFFFFF"/>
              </a:solidFill>
              <a:latin typeface="Oswald"/>
              <a:ea typeface="Oswald"/>
              <a:cs typeface="Oswald"/>
              <a:sym typeface="Oswald"/>
            </a:endParaRPr>
          </a:p>
          <a:p>
            <a:pPr indent="0" lvl="0" marL="0" rtl="0" algn="l">
              <a:spcBef>
                <a:spcPts val="0"/>
              </a:spcBef>
              <a:spcAft>
                <a:spcPts val="0"/>
              </a:spcAft>
              <a:buNone/>
            </a:pPr>
            <a:r>
              <a:rPr b="1" lang="en-US" sz="1500">
                <a:solidFill>
                  <a:srgbClr val="FFFFFF"/>
                </a:solidFill>
                <a:latin typeface="Oswald"/>
                <a:ea typeface="Oswald"/>
                <a:cs typeface="Oswald"/>
                <a:sym typeface="Oswald"/>
              </a:rPr>
              <a:t>Release.IsUpgrade</a:t>
            </a:r>
            <a:r>
              <a:rPr lang="en-US" sz="1500">
                <a:solidFill>
                  <a:srgbClr val="FFFFFF"/>
                </a:solidFill>
                <a:latin typeface="Oswald"/>
                <a:ea typeface="Oswald"/>
                <a:cs typeface="Oswald"/>
                <a:sym typeface="Oswald"/>
              </a:rPr>
              <a:t>: This is set to true if the current operation is an upgrade or rollback.</a:t>
            </a:r>
            <a:endParaRPr sz="1500">
              <a:solidFill>
                <a:srgbClr val="FFFFFF"/>
              </a:solidFill>
              <a:latin typeface="Oswald"/>
              <a:ea typeface="Oswald"/>
              <a:cs typeface="Oswald"/>
              <a:sym typeface="Oswald"/>
            </a:endParaRPr>
          </a:p>
          <a:p>
            <a:pPr indent="0" lvl="0" marL="0" rtl="0" algn="l">
              <a:spcBef>
                <a:spcPts val="0"/>
              </a:spcBef>
              <a:spcAft>
                <a:spcPts val="0"/>
              </a:spcAft>
              <a:buNone/>
            </a:pPr>
            <a:r>
              <a:rPr b="1" lang="en-US" sz="1500">
                <a:solidFill>
                  <a:srgbClr val="FFFFFF"/>
                </a:solidFill>
                <a:latin typeface="Oswald"/>
                <a:ea typeface="Oswald"/>
                <a:cs typeface="Oswald"/>
                <a:sym typeface="Oswald"/>
              </a:rPr>
              <a:t>Release.IsInstall</a:t>
            </a:r>
            <a:r>
              <a:rPr lang="en-US" sz="1500">
                <a:solidFill>
                  <a:srgbClr val="FFFFFF"/>
                </a:solidFill>
                <a:latin typeface="Oswald"/>
                <a:ea typeface="Oswald"/>
                <a:cs typeface="Oswald"/>
                <a:sym typeface="Oswald"/>
              </a:rPr>
              <a:t>: This is set to true if the current operation is an install.</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p:txBody>
      </p:sp>
      <p:sp>
        <p:nvSpPr>
          <p:cNvPr id="740" name="Google Shape;740;p98"/>
          <p:cNvSpPr txBox="1"/>
          <p:nvPr/>
        </p:nvSpPr>
        <p:spPr>
          <a:xfrm>
            <a:off x="73350" y="1658825"/>
            <a:ext cx="8714100" cy="43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latin typeface="Oswald"/>
                <a:ea typeface="Oswald"/>
                <a:cs typeface="Oswald"/>
                <a:sym typeface="Oswald"/>
              </a:rPr>
              <a:t>NOTE: Example for </a:t>
            </a:r>
            <a:r>
              <a:rPr b="1" lang="en-US" sz="1800" u="sng">
                <a:solidFill>
                  <a:srgbClr val="254356"/>
                </a:solidFill>
                <a:latin typeface="Oswald"/>
                <a:ea typeface="Oswald"/>
                <a:cs typeface="Oswald"/>
                <a:sym typeface="Oswald"/>
              </a:rPr>
              <a:t>Release</a:t>
            </a:r>
            <a:r>
              <a:rPr b="1" lang="en-US" sz="1800">
                <a:solidFill>
                  <a:srgbClr val="254356"/>
                </a:solidFill>
                <a:latin typeface="Oswald"/>
                <a:ea typeface="Oswald"/>
                <a:cs typeface="Oswald"/>
                <a:sym typeface="Oswald"/>
              </a:rPr>
              <a:t> - Built in </a:t>
            </a:r>
            <a:r>
              <a:rPr b="1" lang="en-US" sz="1800">
                <a:solidFill>
                  <a:srgbClr val="254356"/>
                </a:solidFill>
                <a:latin typeface="Oswald"/>
                <a:ea typeface="Oswald"/>
                <a:cs typeface="Oswald"/>
                <a:sym typeface="Oswald"/>
              </a:rPr>
              <a:t>object</a:t>
            </a:r>
            <a:endParaRPr b="1" sz="1800">
              <a:solidFill>
                <a:srgbClr val="254356"/>
              </a:solidFill>
              <a:latin typeface="Oswald"/>
              <a:ea typeface="Oswald"/>
              <a:cs typeface="Oswald"/>
              <a:sym typeface="Oswald"/>
            </a:endParaRPr>
          </a:p>
        </p:txBody>
      </p:sp>
      <p:sp>
        <p:nvSpPr>
          <p:cNvPr id="741" name="Google Shape;741;p98"/>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42" name="Google Shape;742;p98"/>
          <p:cNvSpPr txBox="1"/>
          <p:nvPr/>
        </p:nvSpPr>
        <p:spPr>
          <a:xfrm>
            <a:off x="4572000" y="2190325"/>
            <a:ext cx="4519500" cy="153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500">
                <a:solidFill>
                  <a:srgbClr val="254356"/>
                </a:solidFill>
                <a:latin typeface="Oswald"/>
                <a:ea typeface="Oswald"/>
                <a:cs typeface="Oswald"/>
                <a:sym typeface="Oswald"/>
              </a:rPr>
              <a:t>The Release object describes the release itself. </a:t>
            </a:r>
            <a:br>
              <a:rPr b="1" lang="en-US" sz="1500">
                <a:solidFill>
                  <a:srgbClr val="254356"/>
                </a:solidFill>
                <a:latin typeface="Oswald"/>
                <a:ea typeface="Oswald"/>
                <a:cs typeface="Oswald"/>
                <a:sym typeface="Oswald"/>
              </a:rPr>
            </a:br>
            <a:r>
              <a:rPr b="1" lang="en-US" sz="1500">
                <a:solidFill>
                  <a:srgbClr val="254356"/>
                </a:solidFill>
                <a:latin typeface="Oswald"/>
                <a:ea typeface="Oswald"/>
                <a:cs typeface="Oswald"/>
                <a:sym typeface="Oswald"/>
              </a:rPr>
              <a:t>It has several objects inside of it as we can see on the left.</a:t>
            </a:r>
            <a:endParaRPr b="1" sz="1500">
              <a:solidFill>
                <a:srgbClr val="254356"/>
              </a:solidFill>
              <a:latin typeface="Oswald"/>
              <a:ea typeface="Oswald"/>
              <a:cs typeface="Oswald"/>
              <a:sym typeface="Oswald"/>
            </a:endParaRPr>
          </a:p>
          <a:p>
            <a:pPr indent="0" lvl="0" marL="0" rtl="0" algn="l">
              <a:lnSpc>
                <a:spcPct val="115000"/>
              </a:lnSpc>
              <a:spcBef>
                <a:spcPts val="0"/>
              </a:spcBef>
              <a:spcAft>
                <a:spcPts val="0"/>
              </a:spcAft>
              <a:buNone/>
            </a:pPr>
            <a:r>
              <a:t/>
            </a:r>
            <a:endParaRPr b="1" sz="1500">
              <a:solidFill>
                <a:srgbClr val="254356"/>
              </a:solidFill>
              <a:latin typeface="Oswald"/>
              <a:ea typeface="Oswald"/>
              <a:cs typeface="Oswald"/>
              <a:sym typeface="Oswald"/>
            </a:endParaRPr>
          </a:p>
          <a:p>
            <a:pPr indent="0" lvl="0" marL="0" rtl="0" algn="l">
              <a:lnSpc>
                <a:spcPct val="115000"/>
              </a:lnSpc>
              <a:spcBef>
                <a:spcPts val="0"/>
              </a:spcBef>
              <a:spcAft>
                <a:spcPts val="0"/>
              </a:spcAft>
              <a:buNone/>
            </a:pPr>
            <a:r>
              <a:rPr b="1" lang="en-US" sz="1500">
                <a:solidFill>
                  <a:srgbClr val="254356"/>
                </a:solidFill>
                <a:latin typeface="Oswald"/>
                <a:ea typeface="Oswald"/>
                <a:cs typeface="Oswald"/>
                <a:sym typeface="Oswald"/>
              </a:rPr>
              <a:t>More </a:t>
            </a:r>
            <a:r>
              <a:rPr b="1" lang="en-US" sz="1500">
                <a:solidFill>
                  <a:srgbClr val="254356"/>
                </a:solidFill>
                <a:latin typeface="Oswald"/>
                <a:ea typeface="Oswald"/>
                <a:cs typeface="Oswald"/>
                <a:sym typeface="Oswald"/>
              </a:rPr>
              <a:t>Built In</a:t>
            </a:r>
            <a:r>
              <a:rPr b="1" lang="en-US" sz="1500">
                <a:solidFill>
                  <a:srgbClr val="254356"/>
                </a:solidFill>
                <a:latin typeface="Oswald"/>
                <a:ea typeface="Oswald"/>
                <a:cs typeface="Oswald"/>
                <a:sym typeface="Oswald"/>
              </a:rPr>
              <a:t> objects can be viewed </a:t>
            </a:r>
            <a:r>
              <a:rPr lang="en-US" sz="1500" u="sng">
                <a:solidFill>
                  <a:schemeClr val="hlink"/>
                </a:solidFill>
                <a:latin typeface="Oswald"/>
                <a:ea typeface="Oswald"/>
                <a:cs typeface="Oswald"/>
                <a:sym typeface="Oswald"/>
                <a:hlinkClick r:id="rId3"/>
              </a:rPr>
              <a:t>here</a:t>
            </a:r>
            <a:endParaRPr sz="1500">
              <a:solidFill>
                <a:srgbClr val="254356"/>
              </a:solidFill>
              <a:latin typeface="Oswald"/>
              <a:ea typeface="Oswald"/>
              <a:cs typeface="Oswald"/>
              <a:sym typeface="Oswald"/>
            </a:endParaRPr>
          </a:p>
        </p:txBody>
      </p:sp>
    </p:spTree>
  </p:cSld>
  <p:clrMapOvr>
    <a:masterClrMapping/>
  </p:clrMapOvr>
  <p:transition>
    <p:fade/>
  </p:transition>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99"/>
          <p:cNvSpPr/>
          <p:nvPr/>
        </p:nvSpPr>
        <p:spPr>
          <a:xfrm>
            <a:off x="116500" y="4243854"/>
            <a:ext cx="4362300" cy="4311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rgbClr val="FFFFFF"/>
                </a:solidFill>
                <a:latin typeface="Oswald"/>
                <a:ea typeface="Oswald"/>
                <a:cs typeface="Oswald"/>
                <a:sym typeface="Oswald"/>
              </a:rPr>
              <a:t>helm install </a:t>
            </a:r>
            <a:r>
              <a:rPr b="1" lang="en-US" sz="1500">
                <a:solidFill>
                  <a:schemeClr val="lt1"/>
                </a:solidFill>
                <a:latin typeface="Oswald"/>
                <a:ea typeface="Oswald"/>
                <a:cs typeface="Oswald"/>
                <a:sym typeface="Oswald"/>
              </a:rPr>
              <a:t>./spring-music </a:t>
            </a:r>
            <a:r>
              <a:rPr b="1" lang="en-US" sz="1500">
                <a:solidFill>
                  <a:srgbClr val="FFFFFF"/>
                </a:solidFill>
                <a:latin typeface="Oswald"/>
                <a:ea typeface="Oswald"/>
                <a:cs typeface="Oswald"/>
                <a:sym typeface="Oswald"/>
              </a:rPr>
              <a:t>--debug --dry-run </a:t>
            </a:r>
            <a:endParaRPr b="1"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p:txBody>
      </p:sp>
      <p:sp>
        <p:nvSpPr>
          <p:cNvPr id="748" name="Google Shape;748;p99"/>
          <p:cNvSpPr/>
          <p:nvPr/>
        </p:nvSpPr>
        <p:spPr>
          <a:xfrm>
            <a:off x="127300" y="1099380"/>
            <a:ext cx="4362300" cy="24906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rgbClr val="FFFFFF"/>
                </a:solidFill>
                <a:latin typeface="Oswald"/>
                <a:ea typeface="Oswald"/>
                <a:cs typeface="Oswald"/>
                <a:sym typeface="Oswald"/>
              </a:rPr>
              <a:t>helm install ./spring-music</a:t>
            </a:r>
            <a:endParaRPr b="1"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NAME:   </a:t>
            </a:r>
            <a:r>
              <a:rPr lang="en-US" sz="1500">
                <a:solidFill>
                  <a:srgbClr val="FF9900"/>
                </a:solidFill>
                <a:latin typeface="Oswald"/>
                <a:ea typeface="Oswald"/>
                <a:cs typeface="Oswald"/>
                <a:sym typeface="Oswald"/>
              </a:rPr>
              <a:t>joyous-butterfly</a:t>
            </a:r>
            <a:endParaRPr sz="1500">
              <a:solidFill>
                <a:srgbClr val="FF9900"/>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LAST DEPLOYED: Wed Sep 18 19:34:51 2019</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NAMESPACE: default</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STATUS: DEPLOYED</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RESOURCES:</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==&gt; v1/ConfigMap</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NAME                                  DATA  AGE</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highlight>
                  <a:srgbClr val="FF9900"/>
                </a:highlight>
                <a:latin typeface="Oswald"/>
                <a:ea typeface="Oswald"/>
                <a:cs typeface="Oswald"/>
                <a:sym typeface="Oswald"/>
              </a:rPr>
              <a:t>joyous-butterfly-configmap</a:t>
            </a:r>
            <a:r>
              <a:rPr lang="en-US" sz="1500">
                <a:solidFill>
                  <a:srgbClr val="FFFFFF"/>
                </a:solidFill>
                <a:latin typeface="Oswald"/>
                <a:ea typeface="Oswald"/>
                <a:cs typeface="Oswald"/>
                <a:sym typeface="Oswald"/>
              </a:rPr>
              <a:t>  3       0s</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p:txBody>
      </p:sp>
      <p:sp>
        <p:nvSpPr>
          <p:cNvPr id="749" name="Google Shape;749;p99"/>
          <p:cNvSpPr txBox="1"/>
          <p:nvPr/>
        </p:nvSpPr>
        <p:spPr>
          <a:xfrm>
            <a:off x="73350" y="668225"/>
            <a:ext cx="8714100" cy="43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latin typeface="Oswald"/>
                <a:ea typeface="Oswald"/>
                <a:cs typeface="Oswald"/>
                <a:sym typeface="Oswald"/>
              </a:rPr>
              <a:t>ConfigMap: </a:t>
            </a:r>
            <a:r>
              <a:rPr lang="en-US" sz="1800">
                <a:solidFill>
                  <a:srgbClr val="254356"/>
                </a:solidFill>
                <a:latin typeface="Oswald"/>
                <a:ea typeface="Oswald"/>
                <a:cs typeface="Oswald"/>
                <a:sym typeface="Oswald"/>
              </a:rPr>
              <a:t>Deploy and view the change (and delete)</a:t>
            </a:r>
            <a:endParaRPr sz="1800">
              <a:solidFill>
                <a:srgbClr val="254356"/>
              </a:solidFill>
              <a:latin typeface="Oswald"/>
              <a:ea typeface="Oswald"/>
              <a:cs typeface="Oswald"/>
              <a:sym typeface="Oswald"/>
            </a:endParaRPr>
          </a:p>
        </p:txBody>
      </p:sp>
      <p:sp>
        <p:nvSpPr>
          <p:cNvPr id="750" name="Google Shape;750;p99"/>
          <p:cNvSpPr txBox="1"/>
          <p:nvPr>
            <p:ph idx="12" type="sldNum"/>
          </p:nvPr>
        </p:nvSpPr>
        <p:spPr>
          <a:xfrm>
            <a:off x="0" y="66452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51" name="Google Shape;751;p99"/>
          <p:cNvSpPr txBox="1"/>
          <p:nvPr/>
        </p:nvSpPr>
        <p:spPr>
          <a:xfrm>
            <a:off x="62550" y="3812700"/>
            <a:ext cx="8714100" cy="43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800">
                <a:solidFill>
                  <a:srgbClr val="254356"/>
                </a:solidFill>
                <a:latin typeface="Oswald"/>
                <a:ea typeface="Oswald"/>
                <a:cs typeface="Oswald"/>
                <a:sym typeface="Oswald"/>
              </a:rPr>
              <a:t>Using dry-run when we want to test the template rendering without actual deploy</a:t>
            </a:r>
            <a:endParaRPr sz="1800">
              <a:solidFill>
                <a:srgbClr val="254356"/>
              </a:solidFill>
              <a:latin typeface="Oswald"/>
              <a:ea typeface="Oswald"/>
              <a:cs typeface="Oswald"/>
              <a:sym typeface="Oswald"/>
            </a:endParaRPr>
          </a:p>
        </p:txBody>
      </p:sp>
      <p:sp>
        <p:nvSpPr>
          <p:cNvPr id="752" name="Google Shape;752;p99"/>
          <p:cNvSpPr txBox="1"/>
          <p:nvPr/>
        </p:nvSpPr>
        <p:spPr>
          <a:xfrm>
            <a:off x="62550" y="4741075"/>
            <a:ext cx="6663900" cy="121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500">
                <a:solidFill>
                  <a:srgbClr val="254356"/>
                </a:solidFill>
                <a:latin typeface="Oswald"/>
                <a:ea typeface="Oswald"/>
                <a:cs typeface="Oswald"/>
                <a:sym typeface="Oswald"/>
              </a:rPr>
              <a:t>** </a:t>
            </a:r>
            <a:r>
              <a:rPr b="1" lang="en-US" sz="1500">
                <a:solidFill>
                  <a:srgbClr val="254356"/>
                </a:solidFill>
                <a:latin typeface="Oswald"/>
                <a:ea typeface="Oswald"/>
                <a:cs typeface="Oswald"/>
                <a:sym typeface="Oswald"/>
              </a:rPr>
              <a:t>NOTE</a:t>
            </a:r>
            <a:r>
              <a:rPr lang="en-US" sz="1500">
                <a:solidFill>
                  <a:srgbClr val="254356"/>
                </a:solidFill>
                <a:latin typeface="Oswald"/>
                <a:ea typeface="Oswald"/>
                <a:cs typeface="Oswald"/>
                <a:sym typeface="Oswald"/>
              </a:rPr>
              <a:t>: Using --dry-run will make it easier to test your code, but it won’t ensure that Kubernetes itself will accept the templates you generate. It’s best not to assume that your chart will install just because --dry-run works</a:t>
            </a:r>
            <a:endParaRPr sz="1500">
              <a:solidFill>
                <a:srgbClr val="254356"/>
              </a:solidFill>
              <a:latin typeface="Oswald"/>
              <a:ea typeface="Oswald"/>
              <a:cs typeface="Oswald"/>
              <a:sym typeface="Oswald"/>
            </a:endParaRPr>
          </a:p>
        </p:txBody>
      </p:sp>
    </p:spTree>
  </p:cSld>
  <p:clrMapOvr>
    <a:masterClrMapping/>
  </p:clrMapOvr>
  <p:transition>
    <p:fade/>
  </p:transition>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00"/>
          <p:cNvSpPr txBox="1"/>
          <p:nvPr/>
        </p:nvSpPr>
        <p:spPr>
          <a:xfrm>
            <a:off x="73350" y="973025"/>
            <a:ext cx="8714100" cy="74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latin typeface="Oswald"/>
                <a:ea typeface="Oswald"/>
                <a:cs typeface="Oswald"/>
                <a:sym typeface="Oswald"/>
              </a:rPr>
              <a:t>Values Files</a:t>
            </a:r>
            <a:r>
              <a:rPr b="1" lang="en-US" sz="1800">
                <a:solidFill>
                  <a:srgbClr val="254356"/>
                </a:solidFill>
                <a:latin typeface="Oswald"/>
                <a:ea typeface="Oswald"/>
                <a:cs typeface="Oswald"/>
                <a:sym typeface="Oswald"/>
              </a:rPr>
              <a:t>: </a:t>
            </a:r>
            <a:r>
              <a:rPr lang="en-US" sz="1800">
                <a:solidFill>
                  <a:srgbClr val="254356"/>
                </a:solidFill>
                <a:latin typeface="Oswald"/>
                <a:ea typeface="Oswald"/>
                <a:cs typeface="Oswald"/>
                <a:sym typeface="Oswald"/>
              </a:rPr>
              <a:t>One of the built-in objects is Values. This object provides access to values passed into the chart. Its contents come from </a:t>
            </a:r>
            <a:r>
              <a:rPr b="1" lang="en-US" sz="1800">
                <a:solidFill>
                  <a:srgbClr val="254356"/>
                </a:solidFill>
                <a:latin typeface="Oswald"/>
                <a:ea typeface="Oswald"/>
                <a:cs typeface="Oswald"/>
                <a:sym typeface="Oswald"/>
              </a:rPr>
              <a:t>four possible sources and by this order</a:t>
            </a:r>
            <a:r>
              <a:rPr lang="en-US" sz="1800">
                <a:solidFill>
                  <a:srgbClr val="254356"/>
                </a:solidFill>
                <a:latin typeface="Oswald"/>
                <a:ea typeface="Oswald"/>
                <a:cs typeface="Oswald"/>
                <a:sym typeface="Oswald"/>
              </a:rPr>
              <a:t>:</a:t>
            </a:r>
            <a:endParaRPr sz="1800">
              <a:solidFill>
                <a:srgbClr val="254356"/>
              </a:solidFill>
              <a:latin typeface="Oswald"/>
              <a:ea typeface="Oswald"/>
              <a:cs typeface="Oswald"/>
              <a:sym typeface="Oswald"/>
            </a:endParaRPr>
          </a:p>
        </p:txBody>
      </p:sp>
      <p:sp>
        <p:nvSpPr>
          <p:cNvPr id="758" name="Google Shape;758;p100"/>
          <p:cNvSpPr txBox="1"/>
          <p:nvPr>
            <p:ph idx="12" type="sldNum"/>
          </p:nvPr>
        </p:nvSpPr>
        <p:spPr>
          <a:xfrm>
            <a:off x="0" y="66452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59" name="Google Shape;759;p100"/>
          <p:cNvSpPr txBox="1"/>
          <p:nvPr/>
        </p:nvSpPr>
        <p:spPr>
          <a:xfrm>
            <a:off x="214950" y="1842425"/>
            <a:ext cx="8714100" cy="1743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254356"/>
              </a:buClr>
              <a:buSzPts val="1600"/>
              <a:buFont typeface="Oswald"/>
              <a:buAutoNum type="arabicPeriod"/>
            </a:pPr>
            <a:r>
              <a:rPr lang="en-US" sz="1600">
                <a:solidFill>
                  <a:srgbClr val="254356"/>
                </a:solidFill>
                <a:latin typeface="Oswald"/>
                <a:ea typeface="Oswald"/>
                <a:cs typeface="Oswald"/>
                <a:sym typeface="Oswald"/>
              </a:rPr>
              <a:t>The values.yaml file in the chart</a:t>
            </a:r>
            <a:endParaRPr sz="1600">
              <a:solidFill>
                <a:srgbClr val="254356"/>
              </a:solidFill>
              <a:latin typeface="Oswald"/>
              <a:ea typeface="Oswald"/>
              <a:cs typeface="Oswald"/>
              <a:sym typeface="Oswald"/>
            </a:endParaRPr>
          </a:p>
          <a:p>
            <a:pPr indent="-330200" lvl="0" marL="457200" rtl="0" algn="l">
              <a:lnSpc>
                <a:spcPct val="115000"/>
              </a:lnSpc>
              <a:spcBef>
                <a:spcPts val="0"/>
              </a:spcBef>
              <a:spcAft>
                <a:spcPts val="0"/>
              </a:spcAft>
              <a:buClr>
                <a:srgbClr val="254356"/>
              </a:buClr>
              <a:buSzPts val="1600"/>
              <a:buFont typeface="Oswald"/>
              <a:buAutoNum type="arabicPeriod"/>
            </a:pPr>
            <a:r>
              <a:rPr lang="en-US" sz="1600">
                <a:solidFill>
                  <a:srgbClr val="254356"/>
                </a:solidFill>
                <a:latin typeface="Oswald"/>
                <a:ea typeface="Oswald"/>
                <a:cs typeface="Oswald"/>
                <a:sym typeface="Oswald"/>
              </a:rPr>
              <a:t>If this is a subchart, the values.yaml file of a parent chart</a:t>
            </a:r>
            <a:endParaRPr sz="1600">
              <a:solidFill>
                <a:srgbClr val="254356"/>
              </a:solidFill>
              <a:latin typeface="Oswald"/>
              <a:ea typeface="Oswald"/>
              <a:cs typeface="Oswald"/>
              <a:sym typeface="Oswald"/>
            </a:endParaRPr>
          </a:p>
          <a:p>
            <a:pPr indent="-330200" lvl="0" marL="457200" rtl="0" algn="l">
              <a:lnSpc>
                <a:spcPct val="115000"/>
              </a:lnSpc>
              <a:spcBef>
                <a:spcPts val="0"/>
              </a:spcBef>
              <a:spcAft>
                <a:spcPts val="0"/>
              </a:spcAft>
              <a:buClr>
                <a:srgbClr val="254356"/>
              </a:buClr>
              <a:buSzPts val="1600"/>
              <a:buFont typeface="Oswald"/>
              <a:buAutoNum type="arabicPeriod"/>
            </a:pPr>
            <a:r>
              <a:rPr lang="en-US" sz="1600">
                <a:solidFill>
                  <a:srgbClr val="254356"/>
                </a:solidFill>
                <a:latin typeface="Oswald"/>
                <a:ea typeface="Oswald"/>
                <a:cs typeface="Oswald"/>
                <a:sym typeface="Oswald"/>
              </a:rPr>
              <a:t>A values file is passed into helm install or helm upgrade with the -f flag</a:t>
            </a:r>
            <a:br>
              <a:rPr lang="en-US" sz="1600">
                <a:solidFill>
                  <a:srgbClr val="254356"/>
                </a:solidFill>
                <a:latin typeface="Oswald"/>
                <a:ea typeface="Oswald"/>
                <a:cs typeface="Oswald"/>
                <a:sym typeface="Oswald"/>
              </a:rPr>
            </a:br>
            <a:r>
              <a:rPr lang="en-US" sz="1600">
                <a:solidFill>
                  <a:srgbClr val="254356"/>
                </a:solidFill>
                <a:latin typeface="Oswald"/>
                <a:ea typeface="Oswald"/>
                <a:cs typeface="Oswald"/>
                <a:sym typeface="Oswald"/>
              </a:rPr>
              <a:t>(“helm install</a:t>
            </a:r>
            <a:r>
              <a:rPr b="1" lang="en-US" sz="1600">
                <a:solidFill>
                  <a:srgbClr val="254356"/>
                </a:solidFill>
                <a:latin typeface="Oswald"/>
                <a:ea typeface="Oswald"/>
                <a:cs typeface="Oswald"/>
                <a:sym typeface="Oswald"/>
              </a:rPr>
              <a:t> -f myvals.yaml </a:t>
            </a:r>
            <a:r>
              <a:rPr lang="en-US" sz="1600">
                <a:solidFill>
                  <a:srgbClr val="254356"/>
                </a:solidFill>
                <a:latin typeface="Oswald"/>
                <a:ea typeface="Oswald"/>
                <a:cs typeface="Oswald"/>
                <a:sym typeface="Oswald"/>
              </a:rPr>
              <a:t>./mychart” where myvals.yaml is a custom file we create outside our Chart)</a:t>
            </a:r>
            <a:endParaRPr sz="1600">
              <a:solidFill>
                <a:srgbClr val="254356"/>
              </a:solidFill>
              <a:latin typeface="Oswald"/>
              <a:ea typeface="Oswald"/>
              <a:cs typeface="Oswald"/>
              <a:sym typeface="Oswald"/>
            </a:endParaRPr>
          </a:p>
          <a:p>
            <a:pPr indent="-330200" lvl="0" marL="457200" rtl="0" algn="l">
              <a:lnSpc>
                <a:spcPct val="115000"/>
              </a:lnSpc>
              <a:spcBef>
                <a:spcPts val="0"/>
              </a:spcBef>
              <a:spcAft>
                <a:spcPts val="0"/>
              </a:spcAft>
              <a:buClr>
                <a:srgbClr val="254356"/>
              </a:buClr>
              <a:buSzPts val="1600"/>
              <a:buFont typeface="Oswald"/>
              <a:buAutoNum type="arabicPeriod"/>
            </a:pPr>
            <a:r>
              <a:rPr lang="en-US" sz="1600">
                <a:solidFill>
                  <a:srgbClr val="254356"/>
                </a:solidFill>
                <a:latin typeface="Oswald"/>
                <a:ea typeface="Oswald"/>
                <a:cs typeface="Oswald"/>
                <a:sym typeface="Oswald"/>
              </a:rPr>
              <a:t>Individual parameters passed with --set (such as helm install </a:t>
            </a:r>
            <a:r>
              <a:rPr b="1" lang="en-US" sz="1600">
                <a:solidFill>
                  <a:srgbClr val="254356"/>
                </a:solidFill>
                <a:latin typeface="Oswald"/>
                <a:ea typeface="Oswald"/>
                <a:cs typeface="Oswald"/>
                <a:sym typeface="Oswald"/>
              </a:rPr>
              <a:t>--set foo=bar</a:t>
            </a:r>
            <a:r>
              <a:rPr lang="en-US" sz="1600">
                <a:solidFill>
                  <a:srgbClr val="254356"/>
                </a:solidFill>
                <a:latin typeface="Oswald"/>
                <a:ea typeface="Oswald"/>
                <a:cs typeface="Oswald"/>
                <a:sym typeface="Oswald"/>
              </a:rPr>
              <a:t> ./mychart)</a:t>
            </a:r>
            <a:endParaRPr sz="1600">
              <a:solidFill>
                <a:srgbClr val="254356"/>
              </a:solidFill>
              <a:latin typeface="Oswald"/>
              <a:ea typeface="Oswald"/>
              <a:cs typeface="Oswald"/>
              <a:sym typeface="Oswald"/>
            </a:endParaRPr>
          </a:p>
          <a:p>
            <a:pPr indent="0" lvl="0" marL="0" rtl="0" algn="l">
              <a:lnSpc>
                <a:spcPct val="115000"/>
              </a:lnSpc>
              <a:spcBef>
                <a:spcPts val="0"/>
              </a:spcBef>
              <a:spcAft>
                <a:spcPts val="0"/>
              </a:spcAft>
              <a:buNone/>
            </a:pPr>
            <a:r>
              <a:t/>
            </a:r>
            <a:endParaRPr sz="1600">
              <a:solidFill>
                <a:srgbClr val="254356"/>
              </a:solidFill>
              <a:latin typeface="Oswald"/>
              <a:ea typeface="Oswald"/>
              <a:cs typeface="Oswald"/>
              <a:sym typeface="Oswald"/>
            </a:endParaRPr>
          </a:p>
        </p:txBody>
      </p:sp>
      <p:sp>
        <p:nvSpPr>
          <p:cNvPr id="760" name="Google Shape;760;p100"/>
          <p:cNvSpPr/>
          <p:nvPr/>
        </p:nvSpPr>
        <p:spPr>
          <a:xfrm>
            <a:off x="122675" y="4025050"/>
            <a:ext cx="6059400" cy="3549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rgbClr val="FFFFFF"/>
                </a:solidFill>
                <a:latin typeface="Oswald"/>
                <a:ea typeface="Oswald"/>
                <a:cs typeface="Oswald"/>
                <a:sym typeface="Oswald"/>
              </a:rPr>
              <a:t>rm -rf spring-music/values.yaml</a:t>
            </a:r>
            <a:endParaRPr sz="1500">
              <a:solidFill>
                <a:srgbClr val="FFFFFF"/>
              </a:solidFill>
              <a:latin typeface="Oswald"/>
              <a:ea typeface="Oswald"/>
              <a:cs typeface="Oswald"/>
              <a:sym typeface="Oswald"/>
            </a:endParaRPr>
          </a:p>
        </p:txBody>
      </p:sp>
      <p:sp>
        <p:nvSpPr>
          <p:cNvPr id="761" name="Google Shape;761;p100"/>
          <p:cNvSpPr txBox="1"/>
          <p:nvPr/>
        </p:nvSpPr>
        <p:spPr>
          <a:xfrm>
            <a:off x="73350" y="3519075"/>
            <a:ext cx="8714100" cy="43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800">
                <a:solidFill>
                  <a:srgbClr val="254356"/>
                </a:solidFill>
                <a:latin typeface="Oswald"/>
                <a:ea typeface="Oswald"/>
                <a:cs typeface="Oswald"/>
                <a:sym typeface="Oswald"/>
              </a:rPr>
              <a:t>We start by </a:t>
            </a:r>
            <a:r>
              <a:rPr lang="en-US" sz="1800">
                <a:solidFill>
                  <a:srgbClr val="254356"/>
                </a:solidFill>
                <a:latin typeface="Oswald"/>
                <a:ea typeface="Oswald"/>
                <a:cs typeface="Oswald"/>
                <a:sym typeface="Oswald"/>
              </a:rPr>
              <a:t>deleting</a:t>
            </a:r>
            <a:r>
              <a:rPr lang="en-US" sz="1800">
                <a:solidFill>
                  <a:srgbClr val="254356"/>
                </a:solidFill>
                <a:latin typeface="Oswald"/>
                <a:ea typeface="Oswald"/>
                <a:cs typeface="Oswald"/>
                <a:sym typeface="Oswald"/>
              </a:rPr>
              <a:t> our values.yaml file and </a:t>
            </a:r>
            <a:r>
              <a:rPr lang="en-US" sz="1800">
                <a:solidFill>
                  <a:srgbClr val="254356"/>
                </a:solidFill>
                <a:latin typeface="Oswald"/>
                <a:ea typeface="Oswald"/>
                <a:cs typeface="Oswald"/>
                <a:sym typeface="Oswald"/>
              </a:rPr>
              <a:t>than</a:t>
            </a:r>
            <a:r>
              <a:rPr lang="en-US" sz="1800">
                <a:solidFill>
                  <a:srgbClr val="254356"/>
                </a:solidFill>
                <a:latin typeface="Oswald"/>
                <a:ea typeface="Oswald"/>
                <a:cs typeface="Oswald"/>
                <a:sym typeface="Oswald"/>
              </a:rPr>
              <a:t> we customize it as we required</a:t>
            </a:r>
            <a:endParaRPr sz="1800">
              <a:solidFill>
                <a:srgbClr val="254356"/>
              </a:solidFill>
              <a:latin typeface="Oswald"/>
              <a:ea typeface="Oswald"/>
              <a:cs typeface="Oswald"/>
              <a:sym typeface="Oswald"/>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nvSpPr>
        <p:spPr>
          <a:xfrm>
            <a:off x="94425" y="1617325"/>
            <a:ext cx="8787000" cy="31542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700">
                <a:solidFill>
                  <a:srgbClr val="595959"/>
                </a:solidFill>
                <a:latin typeface="Oswald"/>
                <a:ea typeface="Oswald"/>
                <a:cs typeface="Oswald"/>
                <a:sym typeface="Oswald"/>
              </a:rPr>
              <a:t>Kubernetes supports multiple virtual clusters backed by the same physical cluster. </a:t>
            </a:r>
            <a:br>
              <a:rPr lang="en-US" sz="1700">
                <a:solidFill>
                  <a:srgbClr val="595959"/>
                </a:solidFill>
                <a:latin typeface="Oswald"/>
                <a:ea typeface="Oswald"/>
                <a:cs typeface="Oswald"/>
                <a:sym typeface="Oswald"/>
              </a:rPr>
            </a:br>
            <a:r>
              <a:rPr lang="en-US" sz="1700">
                <a:solidFill>
                  <a:srgbClr val="595959"/>
                </a:solidFill>
                <a:latin typeface="Oswald"/>
                <a:ea typeface="Oswald"/>
                <a:cs typeface="Oswald"/>
                <a:sym typeface="Oswald"/>
              </a:rPr>
              <a:t>These virtual clusters are called </a:t>
            </a:r>
            <a:r>
              <a:rPr b="1" lang="en-US" sz="1700">
                <a:solidFill>
                  <a:srgbClr val="595959"/>
                </a:solidFill>
                <a:latin typeface="Oswald"/>
                <a:ea typeface="Oswald"/>
                <a:cs typeface="Oswald"/>
                <a:sym typeface="Oswald"/>
              </a:rPr>
              <a:t>namespaces</a:t>
            </a:r>
            <a:r>
              <a:rPr lang="en-US" sz="1700">
                <a:solidFill>
                  <a:srgbClr val="595959"/>
                </a:solidFill>
                <a:latin typeface="Oswald"/>
                <a:ea typeface="Oswald"/>
                <a:cs typeface="Oswald"/>
                <a:sym typeface="Oswald"/>
              </a:rPr>
              <a:t>. </a:t>
            </a:r>
            <a:br>
              <a:rPr lang="en-US" sz="1700">
                <a:solidFill>
                  <a:srgbClr val="595959"/>
                </a:solidFill>
                <a:latin typeface="Oswald"/>
                <a:ea typeface="Oswald"/>
                <a:cs typeface="Oswald"/>
                <a:sym typeface="Oswald"/>
              </a:rPr>
            </a:br>
            <a:r>
              <a:rPr b="1" lang="en-US" sz="1700">
                <a:solidFill>
                  <a:srgbClr val="595959"/>
                </a:solidFill>
                <a:latin typeface="Oswald"/>
                <a:ea typeface="Oswald"/>
                <a:cs typeface="Oswald"/>
                <a:sym typeface="Oswald"/>
              </a:rPr>
              <a:t>Namespaces</a:t>
            </a:r>
            <a:r>
              <a:rPr lang="en-US" sz="1700">
                <a:solidFill>
                  <a:srgbClr val="595959"/>
                </a:solidFill>
                <a:latin typeface="Oswald"/>
                <a:ea typeface="Oswald"/>
                <a:cs typeface="Oswald"/>
                <a:sym typeface="Oswald"/>
              </a:rPr>
              <a:t> are intended for use in environments with many users and applications spread across multiple teams,  projects or clients.</a:t>
            </a:r>
            <a:endParaRPr sz="1700">
              <a:solidFill>
                <a:srgbClr val="595959"/>
              </a:solidFill>
              <a:latin typeface="Oswald"/>
              <a:ea typeface="Oswald"/>
              <a:cs typeface="Oswald"/>
              <a:sym typeface="Oswald"/>
            </a:endParaRPr>
          </a:p>
          <a:p>
            <a:pPr indent="0" lvl="0" marL="0" marR="0" rtl="0" algn="l">
              <a:lnSpc>
                <a:spcPct val="150000"/>
              </a:lnSpc>
              <a:spcBef>
                <a:spcPts val="0"/>
              </a:spcBef>
              <a:spcAft>
                <a:spcPts val="0"/>
              </a:spcAft>
              <a:buNone/>
            </a:pPr>
            <a:r>
              <a:t/>
            </a:r>
            <a:endParaRPr sz="1700">
              <a:solidFill>
                <a:srgbClr val="595959"/>
              </a:solidFill>
              <a:latin typeface="Oswald"/>
              <a:ea typeface="Oswald"/>
              <a:cs typeface="Oswald"/>
              <a:sym typeface="Oswald"/>
            </a:endParaRPr>
          </a:p>
          <a:p>
            <a:pPr indent="0" lvl="0" marL="0" marR="0" rtl="0" algn="l">
              <a:lnSpc>
                <a:spcPct val="150000"/>
              </a:lnSpc>
              <a:spcBef>
                <a:spcPts val="0"/>
              </a:spcBef>
              <a:spcAft>
                <a:spcPts val="0"/>
              </a:spcAft>
              <a:buNone/>
            </a:pPr>
            <a:r>
              <a:rPr lang="en-US" sz="1700">
                <a:solidFill>
                  <a:srgbClr val="595959"/>
                </a:solidFill>
                <a:latin typeface="Oswald"/>
                <a:ea typeface="Oswald"/>
                <a:cs typeface="Oswald"/>
                <a:sym typeface="Oswald"/>
              </a:rPr>
              <a:t>For clusters with a few to tens of users, you should not need to create or think about namespaces at all. Start using namespaces when you need the features they provide such as: divide cluster resources between multiple users / envs / regions / hw type’s</a:t>
            </a:r>
            <a:endParaRPr sz="1700">
              <a:solidFill>
                <a:srgbClr val="595959"/>
              </a:solidFill>
              <a:latin typeface="Oswald"/>
              <a:ea typeface="Oswald"/>
              <a:cs typeface="Oswald"/>
              <a:sym typeface="Oswald"/>
            </a:endParaRPr>
          </a:p>
        </p:txBody>
      </p:sp>
      <p:sp>
        <p:nvSpPr>
          <p:cNvPr id="140" name="Google Shape;140;p20"/>
          <p:cNvSpPr txBox="1"/>
          <p:nvPr>
            <p:ph type="title"/>
          </p:nvPr>
        </p:nvSpPr>
        <p:spPr>
          <a:xfrm>
            <a:off x="762000" y="-59558"/>
            <a:ext cx="7886700" cy="7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32027"/>
              </a:buClr>
              <a:buSzPts val="3200"/>
              <a:buFont typeface="Calibri"/>
              <a:buNone/>
            </a:pPr>
            <a:r>
              <a:rPr lang="en-US"/>
              <a:t>K8S NAMESPACES</a:t>
            </a:r>
            <a:endParaRPr/>
          </a:p>
        </p:txBody>
      </p:sp>
      <p:sp>
        <p:nvSpPr>
          <p:cNvPr id="141" name="Google Shape;141;p20"/>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p:transition>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01"/>
          <p:cNvSpPr/>
          <p:nvPr/>
        </p:nvSpPr>
        <p:spPr>
          <a:xfrm>
            <a:off x="116500" y="5463044"/>
            <a:ext cx="4362300" cy="10146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rgbClr val="FFFFFF"/>
                </a:solidFill>
                <a:latin typeface="Oswald"/>
                <a:ea typeface="Oswald"/>
                <a:cs typeface="Oswald"/>
                <a:sym typeface="Oswald"/>
              </a:rPr>
              <a:t>helm install </a:t>
            </a:r>
            <a:r>
              <a:rPr b="1" lang="en-US" sz="1500">
                <a:solidFill>
                  <a:schemeClr val="lt1"/>
                </a:solidFill>
                <a:latin typeface="Oswald"/>
                <a:ea typeface="Oswald"/>
                <a:cs typeface="Oswald"/>
                <a:sym typeface="Oswald"/>
              </a:rPr>
              <a:t>./spring-music </a:t>
            </a:r>
            <a:r>
              <a:rPr b="1" lang="en-US" sz="1500">
                <a:solidFill>
                  <a:srgbClr val="FFFFFF"/>
                </a:solidFill>
                <a:latin typeface="Oswald"/>
                <a:ea typeface="Oswald"/>
                <a:cs typeface="Oswald"/>
                <a:sym typeface="Oswald"/>
              </a:rPr>
              <a:t>--debug --dry-run </a:t>
            </a:r>
            <a:endParaRPr b="1"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data:</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dbname: "db-mysql" ---&gt;&gt;&gt; Dynamically created</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dbtable: "music" </a:t>
            </a:r>
            <a:r>
              <a:rPr lang="en-US" sz="1500">
                <a:solidFill>
                  <a:schemeClr val="lt1"/>
                </a:solidFill>
                <a:latin typeface="Oswald"/>
                <a:ea typeface="Oswald"/>
                <a:cs typeface="Oswald"/>
                <a:sym typeface="Oswald"/>
              </a:rPr>
              <a:t>---&gt;&gt;&gt; Dynamically created</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p:txBody>
      </p:sp>
      <p:sp>
        <p:nvSpPr>
          <p:cNvPr id="767" name="Google Shape;767;p101"/>
          <p:cNvSpPr/>
          <p:nvPr/>
        </p:nvSpPr>
        <p:spPr>
          <a:xfrm>
            <a:off x="127300" y="2868350"/>
            <a:ext cx="4362300" cy="21651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rgbClr val="FFFFFF"/>
                </a:solidFill>
                <a:latin typeface="Oswald"/>
                <a:ea typeface="Oswald"/>
                <a:cs typeface="Oswald"/>
                <a:sym typeface="Oswald"/>
              </a:rPr>
              <a:t>vim spring-music/templates/configmaps.yaml</a:t>
            </a:r>
            <a:endParaRPr b="1"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apiVersion: v1</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kind: ConfigMap</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metadata:</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name: {{ .Release.Name }}-configmap</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data:</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dbname: {{ .Values.dbname }}</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dbtable: </a:t>
            </a:r>
            <a:r>
              <a:rPr lang="en-US" sz="1500">
                <a:solidFill>
                  <a:schemeClr val="lt1"/>
                </a:solidFill>
                <a:latin typeface="Oswald"/>
                <a:ea typeface="Oswald"/>
                <a:cs typeface="Oswald"/>
                <a:sym typeface="Oswald"/>
              </a:rPr>
              <a:t>{{ .Values.dbtable }}</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p:txBody>
      </p:sp>
      <p:sp>
        <p:nvSpPr>
          <p:cNvPr id="768" name="Google Shape;768;p101"/>
          <p:cNvSpPr/>
          <p:nvPr/>
        </p:nvSpPr>
        <p:spPr>
          <a:xfrm>
            <a:off x="127300" y="1099377"/>
            <a:ext cx="4362300" cy="13755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rgbClr val="FFFFFF"/>
                </a:solidFill>
                <a:latin typeface="Oswald"/>
                <a:ea typeface="Oswald"/>
                <a:cs typeface="Oswald"/>
                <a:sym typeface="Oswald"/>
              </a:rPr>
              <a:t>vim spring-music/values.yaml</a:t>
            </a:r>
            <a:endParaRPr b="1"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dbname: "db_mysql</a:t>
            </a:r>
            <a:r>
              <a:rPr lang="en-US" sz="1500">
                <a:solidFill>
                  <a:schemeClr val="lt1"/>
                </a:solidFill>
                <a:latin typeface="Oswald"/>
                <a:ea typeface="Oswald"/>
                <a:cs typeface="Oswald"/>
                <a:sym typeface="Oswald"/>
              </a:rPr>
              <a:t>"</a:t>
            </a:r>
            <a:endParaRPr sz="1500">
              <a:solidFill>
                <a:schemeClr val="lt1"/>
              </a:solidFill>
              <a:latin typeface="Oswald"/>
              <a:ea typeface="Oswald"/>
              <a:cs typeface="Oswald"/>
              <a:sym typeface="Oswald"/>
            </a:endParaRPr>
          </a:p>
          <a:p>
            <a:pPr indent="0" lvl="0" marL="0" rtl="0" algn="l">
              <a:spcBef>
                <a:spcPts val="0"/>
              </a:spcBef>
              <a:spcAft>
                <a:spcPts val="0"/>
              </a:spcAft>
              <a:buNone/>
            </a:pPr>
            <a:r>
              <a:rPr lang="en-US" sz="1500">
                <a:solidFill>
                  <a:schemeClr val="lt1"/>
                </a:solidFill>
                <a:latin typeface="Oswald"/>
                <a:ea typeface="Oswald"/>
                <a:cs typeface="Oswald"/>
                <a:sym typeface="Oswald"/>
              </a:rPr>
              <a:t>dbtable: "music"</a:t>
            </a:r>
            <a:endParaRPr sz="1500">
              <a:solidFill>
                <a:schemeClr val="lt1"/>
              </a:solidFill>
              <a:latin typeface="Oswald"/>
              <a:ea typeface="Oswald"/>
              <a:cs typeface="Oswald"/>
              <a:sym typeface="Oswald"/>
            </a:endParaRPr>
          </a:p>
          <a:p>
            <a:pPr indent="0" lvl="0" marL="0" rtl="0" algn="l">
              <a:spcBef>
                <a:spcPts val="0"/>
              </a:spcBef>
              <a:spcAft>
                <a:spcPts val="0"/>
              </a:spcAft>
              <a:buNone/>
            </a:pPr>
            <a:r>
              <a:rPr lang="en-US" sz="1500">
                <a:solidFill>
                  <a:schemeClr val="lt1"/>
                </a:solidFill>
                <a:latin typeface="Oswald"/>
                <a:ea typeface="Oswald"/>
                <a:cs typeface="Oswald"/>
                <a:sym typeface="Oswald"/>
              </a:rPr>
              <a:t>image: "yanivomc/spring-music"</a:t>
            </a:r>
            <a:endParaRPr sz="1500">
              <a:solidFill>
                <a:schemeClr val="lt1"/>
              </a:solidFill>
              <a:latin typeface="Oswald"/>
              <a:ea typeface="Oswald"/>
              <a:cs typeface="Oswald"/>
              <a:sym typeface="Oswald"/>
            </a:endParaRPr>
          </a:p>
          <a:p>
            <a:pPr indent="0" lvl="0" marL="0" rtl="0" algn="l">
              <a:spcBef>
                <a:spcPts val="0"/>
              </a:spcBef>
              <a:spcAft>
                <a:spcPts val="0"/>
              </a:spcAft>
              <a:buNone/>
            </a:pPr>
            <a:r>
              <a:rPr lang="en-US" sz="1500">
                <a:solidFill>
                  <a:schemeClr val="lt1"/>
                </a:solidFill>
                <a:latin typeface="Oswald"/>
                <a:ea typeface="Oswald"/>
                <a:cs typeface="Oswald"/>
                <a:sym typeface="Oswald"/>
              </a:rPr>
              <a:t>tag: "latest"</a:t>
            </a:r>
            <a:endParaRPr sz="1500">
              <a:solidFill>
                <a:schemeClr val="lt1"/>
              </a:solidFill>
              <a:latin typeface="Oswald"/>
              <a:ea typeface="Oswald"/>
              <a:cs typeface="Oswald"/>
              <a:sym typeface="Oswald"/>
            </a:endParaRPr>
          </a:p>
        </p:txBody>
      </p:sp>
      <p:sp>
        <p:nvSpPr>
          <p:cNvPr id="769" name="Google Shape;769;p101"/>
          <p:cNvSpPr txBox="1"/>
          <p:nvPr/>
        </p:nvSpPr>
        <p:spPr>
          <a:xfrm>
            <a:off x="73350" y="668225"/>
            <a:ext cx="8714100" cy="43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latin typeface="Oswald"/>
                <a:ea typeface="Oswald"/>
                <a:cs typeface="Oswald"/>
                <a:sym typeface="Oswald"/>
              </a:rPr>
              <a:t>Values Files</a:t>
            </a:r>
            <a:r>
              <a:rPr b="1" lang="en-US" sz="1800">
                <a:solidFill>
                  <a:srgbClr val="254356"/>
                </a:solidFill>
                <a:latin typeface="Oswald"/>
                <a:ea typeface="Oswald"/>
                <a:cs typeface="Oswald"/>
                <a:sym typeface="Oswald"/>
              </a:rPr>
              <a:t>: </a:t>
            </a:r>
            <a:r>
              <a:rPr lang="en-US" sz="1800">
                <a:solidFill>
                  <a:srgbClr val="254356"/>
                </a:solidFill>
                <a:latin typeface="Oswald"/>
                <a:ea typeface="Oswald"/>
                <a:cs typeface="Oswald"/>
                <a:sym typeface="Oswald"/>
              </a:rPr>
              <a:t>Custom / Reusable values</a:t>
            </a:r>
            <a:endParaRPr sz="1800">
              <a:solidFill>
                <a:srgbClr val="254356"/>
              </a:solidFill>
              <a:latin typeface="Oswald"/>
              <a:ea typeface="Oswald"/>
              <a:cs typeface="Oswald"/>
              <a:sym typeface="Oswald"/>
            </a:endParaRPr>
          </a:p>
        </p:txBody>
      </p:sp>
      <p:sp>
        <p:nvSpPr>
          <p:cNvPr id="770" name="Google Shape;770;p101"/>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71" name="Google Shape;771;p101"/>
          <p:cNvSpPr txBox="1"/>
          <p:nvPr/>
        </p:nvSpPr>
        <p:spPr>
          <a:xfrm>
            <a:off x="62550" y="2485841"/>
            <a:ext cx="8714100" cy="43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800">
                <a:solidFill>
                  <a:srgbClr val="254356"/>
                </a:solidFill>
                <a:latin typeface="Oswald"/>
                <a:ea typeface="Oswald"/>
                <a:cs typeface="Oswald"/>
                <a:sym typeface="Oswald"/>
              </a:rPr>
              <a:t>Edit our ConfigMap file</a:t>
            </a:r>
            <a:endParaRPr sz="1800">
              <a:solidFill>
                <a:srgbClr val="254356"/>
              </a:solidFill>
              <a:latin typeface="Oswald"/>
              <a:ea typeface="Oswald"/>
              <a:cs typeface="Oswald"/>
              <a:sym typeface="Oswald"/>
            </a:endParaRPr>
          </a:p>
        </p:txBody>
      </p:sp>
      <p:sp>
        <p:nvSpPr>
          <p:cNvPr id="772" name="Google Shape;772;p101"/>
          <p:cNvSpPr txBox="1"/>
          <p:nvPr/>
        </p:nvSpPr>
        <p:spPr>
          <a:xfrm>
            <a:off x="62550" y="5031900"/>
            <a:ext cx="8714100" cy="43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800">
                <a:solidFill>
                  <a:srgbClr val="254356"/>
                </a:solidFill>
                <a:latin typeface="Oswald"/>
                <a:ea typeface="Oswald"/>
                <a:cs typeface="Oswald"/>
                <a:sym typeface="Oswald"/>
              </a:rPr>
              <a:t>dry-run and validate change and also test --set dbname=oracle</a:t>
            </a:r>
            <a:endParaRPr sz="1800">
              <a:solidFill>
                <a:srgbClr val="254356"/>
              </a:solidFill>
              <a:latin typeface="Oswald"/>
              <a:ea typeface="Oswald"/>
              <a:cs typeface="Oswald"/>
              <a:sym typeface="Oswald"/>
            </a:endParaRPr>
          </a:p>
        </p:txBody>
      </p:sp>
    </p:spTree>
  </p:cSld>
  <p:clrMapOvr>
    <a:masterClrMapping/>
  </p:clrMapOvr>
  <p:transition>
    <p:fade/>
  </p:transition>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102"/>
          <p:cNvSpPr/>
          <p:nvPr/>
        </p:nvSpPr>
        <p:spPr>
          <a:xfrm>
            <a:off x="127300" y="1404175"/>
            <a:ext cx="4362300" cy="19572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rgbClr val="FFFFFF"/>
                </a:solidFill>
                <a:latin typeface="Oswald"/>
                <a:ea typeface="Oswald"/>
                <a:cs typeface="Oswald"/>
                <a:sym typeface="Oswald"/>
              </a:rPr>
              <a:t>vim spring-music/values.yaml</a:t>
            </a:r>
            <a:endParaRPr sz="1500">
              <a:solidFill>
                <a:srgbClr val="FFFFFF"/>
              </a:solidFill>
              <a:highlight>
                <a:srgbClr val="FF9900"/>
              </a:highlight>
              <a:latin typeface="Oswald"/>
              <a:ea typeface="Oswald"/>
              <a:cs typeface="Oswald"/>
              <a:sym typeface="Oswald"/>
            </a:endParaRPr>
          </a:p>
          <a:p>
            <a:pPr indent="0" lvl="0" marL="0" rtl="0" algn="l">
              <a:spcBef>
                <a:spcPts val="0"/>
              </a:spcBef>
              <a:spcAft>
                <a:spcPts val="0"/>
              </a:spcAft>
              <a:buNone/>
            </a:pPr>
            <a:r>
              <a:rPr lang="en-US" sz="1500">
                <a:solidFill>
                  <a:srgbClr val="FFFFFF"/>
                </a:solidFill>
                <a:highlight>
                  <a:srgbClr val="FF9900"/>
                </a:highlight>
                <a:latin typeface="Oswald"/>
                <a:ea typeface="Oswald"/>
                <a:cs typeface="Oswald"/>
                <a:sym typeface="Oswald"/>
              </a:rPr>
              <a:t>database: </a:t>
            </a:r>
            <a:endParaRPr sz="1500">
              <a:solidFill>
                <a:srgbClr val="FFFFFF"/>
              </a:solidFill>
              <a:highlight>
                <a:srgbClr val="FF9900"/>
              </a:highlight>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dbname: db_mysql</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dbtable: music</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highlight>
                  <a:srgbClr val="FF9900"/>
                </a:highlight>
                <a:latin typeface="Oswald"/>
                <a:ea typeface="Oswald"/>
                <a:cs typeface="Oswald"/>
                <a:sym typeface="Oswald"/>
              </a:rPr>
              <a:t>pods: </a:t>
            </a:r>
            <a:endParaRPr sz="1500">
              <a:solidFill>
                <a:srgbClr val="FFFFFF"/>
              </a:solidFill>
              <a:highlight>
                <a:srgbClr val="FF9900"/>
              </a:highlight>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image: yanivomc/spring-music</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tag: latest</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highlight>
                <a:srgbClr val="FF9900"/>
              </a:highlight>
              <a:latin typeface="Oswald"/>
              <a:ea typeface="Oswald"/>
              <a:cs typeface="Oswald"/>
              <a:sym typeface="Oswald"/>
            </a:endParaRPr>
          </a:p>
          <a:p>
            <a:pPr indent="0" lvl="0" marL="0" rtl="0" algn="l">
              <a:spcBef>
                <a:spcPts val="0"/>
              </a:spcBef>
              <a:spcAft>
                <a:spcPts val="0"/>
              </a:spcAft>
              <a:buNone/>
            </a:pPr>
            <a:r>
              <a:t/>
            </a:r>
            <a:endParaRPr sz="1500">
              <a:solidFill>
                <a:srgbClr val="FFFFFF"/>
              </a:solidFill>
              <a:highlight>
                <a:srgbClr val="FF9900"/>
              </a:highlight>
              <a:latin typeface="Oswald"/>
              <a:ea typeface="Oswald"/>
              <a:cs typeface="Oswald"/>
              <a:sym typeface="Oswald"/>
            </a:endParaRPr>
          </a:p>
          <a:p>
            <a:pPr indent="0" lvl="0" marL="457200" rtl="0" algn="l">
              <a:spcBef>
                <a:spcPts val="0"/>
              </a:spcBef>
              <a:spcAft>
                <a:spcPts val="0"/>
              </a:spcAft>
              <a:buNone/>
            </a:pPr>
            <a:r>
              <a:t/>
            </a:r>
            <a:endParaRPr sz="1500">
              <a:solidFill>
                <a:srgbClr val="FFFFFF"/>
              </a:solidFill>
              <a:latin typeface="Oswald"/>
              <a:ea typeface="Oswald"/>
              <a:cs typeface="Oswald"/>
              <a:sym typeface="Oswald"/>
            </a:endParaRPr>
          </a:p>
        </p:txBody>
      </p:sp>
      <p:sp>
        <p:nvSpPr>
          <p:cNvPr id="778" name="Google Shape;778;p102"/>
          <p:cNvSpPr txBox="1"/>
          <p:nvPr/>
        </p:nvSpPr>
        <p:spPr>
          <a:xfrm>
            <a:off x="73350" y="668225"/>
            <a:ext cx="8714100" cy="43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latin typeface="Oswald"/>
                <a:ea typeface="Oswald"/>
                <a:cs typeface="Oswald"/>
                <a:sym typeface="Oswald"/>
              </a:rPr>
              <a:t>Values Files: </a:t>
            </a:r>
            <a:r>
              <a:rPr lang="en-US" sz="1800">
                <a:solidFill>
                  <a:srgbClr val="254356"/>
                </a:solidFill>
                <a:latin typeface="Oswald"/>
                <a:ea typeface="Oswald"/>
                <a:cs typeface="Oswald"/>
                <a:sym typeface="Oswald"/>
              </a:rPr>
              <a:t>Custom / Reusable values</a:t>
            </a:r>
            <a:endParaRPr sz="1800">
              <a:solidFill>
                <a:srgbClr val="254356"/>
              </a:solidFill>
              <a:latin typeface="Oswald"/>
              <a:ea typeface="Oswald"/>
              <a:cs typeface="Oswald"/>
              <a:sym typeface="Oswald"/>
            </a:endParaRPr>
          </a:p>
        </p:txBody>
      </p:sp>
      <p:sp>
        <p:nvSpPr>
          <p:cNvPr id="779" name="Google Shape;779;p102"/>
          <p:cNvSpPr txBox="1"/>
          <p:nvPr>
            <p:ph idx="12" type="sldNum"/>
          </p:nvPr>
        </p:nvSpPr>
        <p:spPr>
          <a:xfrm>
            <a:off x="0" y="66452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80" name="Google Shape;780;p102"/>
          <p:cNvSpPr txBox="1"/>
          <p:nvPr/>
        </p:nvSpPr>
        <p:spPr>
          <a:xfrm>
            <a:off x="62550" y="961841"/>
            <a:ext cx="8714100" cy="43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800">
                <a:solidFill>
                  <a:srgbClr val="254356"/>
                </a:solidFill>
                <a:latin typeface="Oswald"/>
                <a:ea typeface="Oswald"/>
                <a:cs typeface="Oswald"/>
                <a:sym typeface="Oswald"/>
              </a:rPr>
              <a:t>Values can contain more structure content as followed:</a:t>
            </a:r>
            <a:endParaRPr sz="1800">
              <a:solidFill>
                <a:srgbClr val="254356"/>
              </a:solidFill>
              <a:latin typeface="Oswald"/>
              <a:ea typeface="Oswald"/>
              <a:cs typeface="Oswald"/>
              <a:sym typeface="Oswald"/>
            </a:endParaRPr>
          </a:p>
        </p:txBody>
      </p:sp>
      <p:sp>
        <p:nvSpPr>
          <p:cNvPr id="781" name="Google Shape;781;p102"/>
          <p:cNvSpPr/>
          <p:nvPr/>
        </p:nvSpPr>
        <p:spPr>
          <a:xfrm>
            <a:off x="127300" y="3858950"/>
            <a:ext cx="4362300" cy="21651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rgbClr val="FFFFFF"/>
                </a:solidFill>
                <a:latin typeface="Oswald"/>
                <a:ea typeface="Oswald"/>
                <a:cs typeface="Oswald"/>
                <a:sym typeface="Oswald"/>
              </a:rPr>
              <a:t>vim spring-music/templates/configmaps.yaml</a:t>
            </a:r>
            <a:endParaRPr b="1"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apiVersion: v1</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kind: ConfigMap</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metadata:</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name: {{ .Release.Name }}-configmap</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data:</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dbname: {{ .Values.</a:t>
            </a:r>
            <a:r>
              <a:rPr lang="en-US" sz="1500">
                <a:solidFill>
                  <a:srgbClr val="FFFFFF"/>
                </a:solidFill>
                <a:highlight>
                  <a:srgbClr val="FF9900"/>
                </a:highlight>
                <a:latin typeface="Oswald"/>
                <a:ea typeface="Oswald"/>
                <a:cs typeface="Oswald"/>
                <a:sym typeface="Oswald"/>
              </a:rPr>
              <a:t>database</a:t>
            </a:r>
            <a:r>
              <a:rPr lang="en-US" sz="1500">
                <a:solidFill>
                  <a:srgbClr val="FFFFFF"/>
                </a:solidFill>
                <a:latin typeface="Oswald"/>
                <a:ea typeface="Oswald"/>
                <a:cs typeface="Oswald"/>
                <a:sym typeface="Oswald"/>
              </a:rPr>
              <a:t>.dbname }}</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dbtable: </a:t>
            </a:r>
            <a:r>
              <a:rPr lang="en-US" sz="1500">
                <a:solidFill>
                  <a:schemeClr val="lt1"/>
                </a:solidFill>
                <a:latin typeface="Oswald"/>
                <a:ea typeface="Oswald"/>
                <a:cs typeface="Oswald"/>
                <a:sym typeface="Oswald"/>
              </a:rPr>
              <a:t>{{ .Values.</a:t>
            </a:r>
            <a:r>
              <a:rPr lang="en-US" sz="1500">
                <a:solidFill>
                  <a:schemeClr val="lt1"/>
                </a:solidFill>
                <a:highlight>
                  <a:srgbClr val="FF9900"/>
                </a:highlight>
                <a:latin typeface="Oswald"/>
                <a:ea typeface="Oswald"/>
                <a:cs typeface="Oswald"/>
                <a:sym typeface="Oswald"/>
              </a:rPr>
              <a:t>database</a:t>
            </a:r>
            <a:r>
              <a:rPr lang="en-US" sz="1500">
                <a:solidFill>
                  <a:schemeClr val="lt1"/>
                </a:solidFill>
                <a:latin typeface="Oswald"/>
                <a:ea typeface="Oswald"/>
                <a:cs typeface="Oswald"/>
                <a:sym typeface="Oswald"/>
              </a:rPr>
              <a:t>.dbtable }}</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p:txBody>
      </p:sp>
      <p:sp>
        <p:nvSpPr>
          <p:cNvPr id="782" name="Google Shape;782;p102"/>
          <p:cNvSpPr txBox="1"/>
          <p:nvPr/>
        </p:nvSpPr>
        <p:spPr>
          <a:xfrm>
            <a:off x="62550" y="3476441"/>
            <a:ext cx="8714100" cy="43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800">
                <a:solidFill>
                  <a:srgbClr val="254356"/>
                </a:solidFill>
                <a:latin typeface="Oswald"/>
                <a:ea typeface="Oswald"/>
                <a:cs typeface="Oswald"/>
                <a:sym typeface="Oswald"/>
              </a:rPr>
              <a:t>Update</a:t>
            </a:r>
            <a:r>
              <a:rPr lang="en-US" sz="1800">
                <a:solidFill>
                  <a:srgbClr val="254356"/>
                </a:solidFill>
                <a:latin typeface="Oswald"/>
                <a:ea typeface="Oswald"/>
                <a:cs typeface="Oswald"/>
                <a:sym typeface="Oswald"/>
              </a:rPr>
              <a:t> our ConfigMap file and dry run it</a:t>
            </a:r>
            <a:endParaRPr sz="1800">
              <a:solidFill>
                <a:srgbClr val="254356"/>
              </a:solidFill>
              <a:latin typeface="Oswald"/>
              <a:ea typeface="Oswald"/>
              <a:cs typeface="Oswald"/>
              <a:sym typeface="Oswald"/>
            </a:endParaRPr>
          </a:p>
        </p:txBody>
      </p:sp>
    </p:spTree>
  </p:cSld>
  <p:clrMapOvr>
    <a:masterClrMapping/>
  </p:clrMapOvr>
  <p:transition>
    <p:fade/>
  </p:transition>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103"/>
          <p:cNvSpPr txBox="1"/>
          <p:nvPr>
            <p:ph idx="1" type="body"/>
          </p:nvPr>
        </p:nvSpPr>
        <p:spPr>
          <a:xfrm>
            <a:off x="456150" y="3133350"/>
            <a:ext cx="8231700" cy="59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b="1" lang="en-US" sz="4200">
                <a:solidFill>
                  <a:srgbClr val="000000"/>
                </a:solidFill>
                <a:latin typeface="Oswald"/>
                <a:ea typeface="Oswald"/>
                <a:cs typeface="Oswald"/>
                <a:sym typeface="Oswald"/>
              </a:rPr>
              <a:t>- </a:t>
            </a:r>
            <a:r>
              <a:rPr b="1" lang="en-US" sz="4200">
                <a:solidFill>
                  <a:srgbClr val="000000"/>
                </a:solidFill>
                <a:latin typeface="Oswald"/>
                <a:ea typeface="Oswald"/>
                <a:cs typeface="Oswald"/>
                <a:sym typeface="Oswald"/>
              </a:rPr>
              <a:t>Template Functions and Pipelines</a:t>
            </a:r>
            <a:r>
              <a:rPr b="1" lang="en-US" sz="4200">
                <a:solidFill>
                  <a:srgbClr val="000000"/>
                </a:solidFill>
                <a:latin typeface="Oswald"/>
                <a:ea typeface="Oswald"/>
                <a:cs typeface="Oswald"/>
                <a:sym typeface="Oswald"/>
              </a:rPr>
              <a:t> -</a:t>
            </a:r>
            <a:endParaRPr sz="2200">
              <a:solidFill>
                <a:srgbClr val="000000"/>
              </a:solidFill>
              <a:latin typeface="Oswald Regular"/>
              <a:ea typeface="Oswald Regular"/>
              <a:cs typeface="Oswald Regular"/>
              <a:sym typeface="Oswald Regular"/>
            </a:endParaRPr>
          </a:p>
          <a:p>
            <a:pPr indent="0" lvl="0" marL="0" rtl="0" algn="l">
              <a:lnSpc>
                <a:spcPct val="90000"/>
              </a:lnSpc>
              <a:spcBef>
                <a:spcPts val="0"/>
              </a:spcBef>
              <a:spcAft>
                <a:spcPts val="0"/>
              </a:spcAft>
              <a:buClr>
                <a:srgbClr val="595959"/>
              </a:buClr>
              <a:buSzPts val="2400"/>
              <a:buNone/>
            </a:pPr>
            <a:r>
              <a:t/>
            </a:r>
            <a:endParaRPr>
              <a:solidFill>
                <a:srgbClr val="000000"/>
              </a:solidFill>
            </a:endParaRPr>
          </a:p>
        </p:txBody>
      </p:sp>
      <p:sp>
        <p:nvSpPr>
          <p:cNvPr id="788" name="Google Shape;788;p103"/>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104"/>
          <p:cNvSpPr txBox="1"/>
          <p:nvPr/>
        </p:nvSpPr>
        <p:spPr>
          <a:xfrm>
            <a:off x="73350" y="973025"/>
            <a:ext cx="8714100" cy="74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latin typeface="Oswald"/>
                <a:ea typeface="Oswald"/>
                <a:cs typeface="Oswald"/>
                <a:sym typeface="Oswald"/>
              </a:rPr>
              <a:t>Template Functions and Pipelines</a:t>
            </a:r>
            <a:r>
              <a:rPr b="1" lang="en-US" sz="1800">
                <a:solidFill>
                  <a:srgbClr val="254356"/>
                </a:solidFill>
                <a:latin typeface="Oswald"/>
                <a:ea typeface="Oswald"/>
                <a:cs typeface="Oswald"/>
                <a:sym typeface="Oswald"/>
              </a:rPr>
              <a:t>: </a:t>
            </a:r>
            <a:r>
              <a:rPr lang="en-US" sz="1800">
                <a:solidFill>
                  <a:srgbClr val="254356"/>
                </a:solidFill>
                <a:latin typeface="Oswald"/>
                <a:ea typeface="Oswald"/>
                <a:cs typeface="Oswald"/>
                <a:sym typeface="Oswald"/>
              </a:rPr>
              <a:t>There are many cases where we wish to manipulate the default or passed values (ex. Quote, Upper , Trim (if values is longer than x characters)...)</a:t>
            </a:r>
            <a:endParaRPr sz="1800">
              <a:solidFill>
                <a:srgbClr val="254356"/>
              </a:solidFill>
              <a:latin typeface="Oswald"/>
              <a:ea typeface="Oswald"/>
              <a:cs typeface="Oswald"/>
              <a:sym typeface="Oswald"/>
            </a:endParaRPr>
          </a:p>
        </p:txBody>
      </p:sp>
      <p:sp>
        <p:nvSpPr>
          <p:cNvPr id="794" name="Google Shape;794;p104"/>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95" name="Google Shape;795;p104"/>
          <p:cNvSpPr txBox="1"/>
          <p:nvPr/>
        </p:nvSpPr>
        <p:spPr>
          <a:xfrm>
            <a:off x="214950" y="1842425"/>
            <a:ext cx="8714100" cy="125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600">
                <a:solidFill>
                  <a:srgbClr val="254356"/>
                </a:solidFill>
                <a:latin typeface="Oswald"/>
                <a:ea typeface="Oswald"/>
                <a:cs typeface="Oswald"/>
                <a:sym typeface="Oswald"/>
              </a:rPr>
              <a:t>Helm has over 60 available functions for us to use inside our templates.</a:t>
            </a:r>
            <a:br>
              <a:rPr lang="en-US" sz="1600">
                <a:solidFill>
                  <a:srgbClr val="254356"/>
                </a:solidFill>
                <a:latin typeface="Oswald"/>
                <a:ea typeface="Oswald"/>
                <a:cs typeface="Oswald"/>
                <a:sym typeface="Oswald"/>
              </a:rPr>
            </a:br>
            <a:r>
              <a:rPr lang="en-US" sz="1600">
                <a:solidFill>
                  <a:srgbClr val="254356"/>
                </a:solidFill>
                <a:latin typeface="Oswald"/>
                <a:ea typeface="Oswald"/>
                <a:cs typeface="Oswald"/>
                <a:sym typeface="Oswald"/>
              </a:rPr>
              <a:t>Those functions are based on the GO Template language itself.</a:t>
            </a:r>
            <a:endParaRPr sz="1600">
              <a:solidFill>
                <a:srgbClr val="254356"/>
              </a:solidFill>
              <a:latin typeface="Oswald"/>
              <a:ea typeface="Oswald"/>
              <a:cs typeface="Oswald"/>
              <a:sym typeface="Oswald"/>
            </a:endParaRPr>
          </a:p>
          <a:p>
            <a:pPr indent="0" lvl="0" marL="0" rtl="0" algn="l">
              <a:lnSpc>
                <a:spcPct val="115000"/>
              </a:lnSpc>
              <a:spcBef>
                <a:spcPts val="0"/>
              </a:spcBef>
              <a:spcAft>
                <a:spcPts val="0"/>
              </a:spcAft>
              <a:buNone/>
            </a:pPr>
            <a:r>
              <a:t/>
            </a:r>
            <a:endParaRPr sz="1600">
              <a:solidFill>
                <a:srgbClr val="254356"/>
              </a:solidFill>
              <a:latin typeface="Oswald"/>
              <a:ea typeface="Oswald"/>
              <a:cs typeface="Oswald"/>
              <a:sym typeface="Oswald"/>
            </a:endParaRPr>
          </a:p>
          <a:p>
            <a:pPr indent="0" lvl="0" marL="0" rtl="0" algn="l">
              <a:lnSpc>
                <a:spcPct val="115000"/>
              </a:lnSpc>
              <a:spcBef>
                <a:spcPts val="0"/>
              </a:spcBef>
              <a:spcAft>
                <a:spcPts val="0"/>
              </a:spcAft>
              <a:buNone/>
            </a:pPr>
            <a:r>
              <a:rPr lang="en-US" sz="1600">
                <a:solidFill>
                  <a:srgbClr val="254356"/>
                </a:solidFill>
                <a:latin typeface="Oswald"/>
                <a:ea typeface="Oswald"/>
                <a:cs typeface="Oswald"/>
                <a:sym typeface="Oswald"/>
              </a:rPr>
              <a:t>Functions can be viewed </a:t>
            </a:r>
            <a:r>
              <a:rPr lang="en-US" sz="1600" u="sng">
                <a:solidFill>
                  <a:schemeClr val="hlink"/>
                </a:solidFill>
                <a:latin typeface="Oswald"/>
                <a:ea typeface="Oswald"/>
                <a:cs typeface="Oswald"/>
                <a:sym typeface="Oswald"/>
                <a:hlinkClick r:id="rId3"/>
              </a:rPr>
              <a:t>here</a:t>
            </a:r>
            <a:endParaRPr sz="1600">
              <a:solidFill>
                <a:srgbClr val="254356"/>
              </a:solidFill>
              <a:latin typeface="Oswald"/>
              <a:ea typeface="Oswald"/>
              <a:cs typeface="Oswald"/>
              <a:sym typeface="Oswald"/>
            </a:endParaRPr>
          </a:p>
        </p:txBody>
      </p:sp>
      <p:sp>
        <p:nvSpPr>
          <p:cNvPr id="796" name="Google Shape;796;p104"/>
          <p:cNvSpPr/>
          <p:nvPr/>
        </p:nvSpPr>
        <p:spPr>
          <a:xfrm>
            <a:off x="122675" y="4025050"/>
            <a:ext cx="6059400" cy="3549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rgbClr val="FFFFFF"/>
                </a:solidFill>
                <a:latin typeface="Oswald"/>
                <a:ea typeface="Oswald"/>
                <a:cs typeface="Oswald"/>
                <a:sym typeface="Oswald"/>
              </a:rPr>
              <a:t>  somekey: {{ .Values.tree.somevalue | upper | quote }}</a:t>
            </a:r>
            <a:endParaRPr sz="1500">
              <a:solidFill>
                <a:srgbClr val="FFFFFF"/>
              </a:solidFill>
              <a:latin typeface="Oswald"/>
              <a:ea typeface="Oswald"/>
              <a:cs typeface="Oswald"/>
              <a:sym typeface="Oswald"/>
            </a:endParaRPr>
          </a:p>
        </p:txBody>
      </p:sp>
      <p:sp>
        <p:nvSpPr>
          <p:cNvPr id="797" name="Google Shape;797;p104"/>
          <p:cNvSpPr txBox="1"/>
          <p:nvPr/>
        </p:nvSpPr>
        <p:spPr>
          <a:xfrm>
            <a:off x="73350" y="3519075"/>
            <a:ext cx="8714100" cy="43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800">
                <a:solidFill>
                  <a:srgbClr val="254356"/>
                </a:solidFill>
                <a:latin typeface="Oswald"/>
                <a:ea typeface="Oswald"/>
                <a:cs typeface="Oswald"/>
                <a:sym typeface="Oswald"/>
              </a:rPr>
              <a:t>HELM allows us to use </a:t>
            </a:r>
            <a:r>
              <a:rPr lang="en-US" sz="1800">
                <a:solidFill>
                  <a:srgbClr val="254356"/>
                </a:solidFill>
                <a:latin typeface="Oswald"/>
                <a:ea typeface="Oswald"/>
                <a:cs typeface="Oswald"/>
                <a:sym typeface="Oswald"/>
              </a:rPr>
              <a:t>PIPELINES</a:t>
            </a:r>
            <a:r>
              <a:rPr lang="en-US" sz="1800">
                <a:solidFill>
                  <a:srgbClr val="254356"/>
                </a:solidFill>
                <a:latin typeface="Oswald"/>
                <a:ea typeface="Oswald"/>
                <a:cs typeface="Oswald"/>
                <a:sym typeface="Oswald"/>
              </a:rPr>
              <a:t> ( value | functi</a:t>
            </a:r>
            <a:r>
              <a:rPr lang="en-US" sz="1800">
                <a:solidFill>
                  <a:srgbClr val="254356"/>
                </a:solidFill>
                <a:latin typeface="Oswald"/>
                <a:ea typeface="Oswald"/>
                <a:cs typeface="Oswald"/>
                <a:sym typeface="Oswald"/>
              </a:rPr>
              <a:t>o</a:t>
            </a:r>
            <a:r>
              <a:rPr lang="en-US" sz="1800">
                <a:solidFill>
                  <a:srgbClr val="254356"/>
                </a:solidFill>
                <a:latin typeface="Oswald"/>
                <a:ea typeface="Oswald"/>
                <a:cs typeface="Oswald"/>
                <a:sym typeface="Oswald"/>
              </a:rPr>
              <a:t>n ) same as we do in linux for multiple functions</a:t>
            </a:r>
            <a:endParaRPr sz="1800">
              <a:solidFill>
                <a:srgbClr val="254356"/>
              </a:solidFill>
              <a:latin typeface="Oswald"/>
              <a:ea typeface="Oswald"/>
              <a:cs typeface="Oswald"/>
              <a:sym typeface="Oswald"/>
            </a:endParaRPr>
          </a:p>
        </p:txBody>
      </p:sp>
    </p:spTree>
  </p:cSld>
  <p:clrMapOvr>
    <a:masterClrMapping/>
  </p:clrMapOvr>
  <p:transition>
    <p:fade/>
  </p:transition>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105"/>
          <p:cNvSpPr txBox="1"/>
          <p:nvPr/>
        </p:nvSpPr>
        <p:spPr>
          <a:xfrm>
            <a:off x="73350" y="973025"/>
            <a:ext cx="8714100" cy="74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latin typeface="Oswald"/>
                <a:ea typeface="Oswald"/>
                <a:cs typeface="Oswald"/>
                <a:sym typeface="Oswald"/>
              </a:rPr>
              <a:t>Lab:</a:t>
            </a:r>
            <a:r>
              <a:rPr lang="en-US" sz="1800">
                <a:solidFill>
                  <a:srgbClr val="254356"/>
                </a:solidFill>
                <a:latin typeface="Oswald"/>
                <a:ea typeface="Oswald"/>
                <a:cs typeface="Oswald"/>
                <a:sym typeface="Oswald"/>
              </a:rPr>
              <a:t> Functions</a:t>
            </a:r>
            <a:endParaRPr sz="1800">
              <a:solidFill>
                <a:srgbClr val="254356"/>
              </a:solidFill>
              <a:latin typeface="Oswald"/>
              <a:ea typeface="Oswald"/>
              <a:cs typeface="Oswald"/>
              <a:sym typeface="Oswald"/>
            </a:endParaRPr>
          </a:p>
        </p:txBody>
      </p:sp>
      <p:sp>
        <p:nvSpPr>
          <p:cNvPr id="803" name="Google Shape;803;p105"/>
          <p:cNvSpPr txBox="1"/>
          <p:nvPr>
            <p:ph idx="12" type="sldNum"/>
          </p:nvPr>
        </p:nvSpPr>
        <p:spPr>
          <a:xfrm>
            <a:off x="0" y="66452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804" name="Google Shape;804;p105"/>
          <p:cNvSpPr txBox="1"/>
          <p:nvPr/>
        </p:nvSpPr>
        <p:spPr>
          <a:xfrm>
            <a:off x="214950" y="1842425"/>
            <a:ext cx="8714100" cy="32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600">
                <a:solidFill>
                  <a:srgbClr val="254356"/>
                </a:solidFill>
                <a:latin typeface="Oswald"/>
                <a:ea typeface="Oswald"/>
                <a:cs typeface="Oswald"/>
                <a:sym typeface="Oswald"/>
              </a:rPr>
              <a:t>On our </a:t>
            </a:r>
            <a:r>
              <a:rPr lang="en-US" sz="1600">
                <a:solidFill>
                  <a:srgbClr val="254356"/>
                </a:solidFill>
                <a:latin typeface="Oswald"/>
                <a:ea typeface="Oswald"/>
                <a:cs typeface="Oswald"/>
                <a:sym typeface="Oswald"/>
              </a:rPr>
              <a:t>Default</a:t>
            </a:r>
            <a:r>
              <a:rPr lang="en-US" sz="1600">
                <a:solidFill>
                  <a:srgbClr val="254356"/>
                </a:solidFill>
                <a:latin typeface="Oswald"/>
                <a:ea typeface="Oswald"/>
                <a:cs typeface="Oswald"/>
                <a:sym typeface="Oswald"/>
              </a:rPr>
              <a:t> values file add the following structured values:</a:t>
            </a:r>
            <a:endParaRPr sz="1600">
              <a:solidFill>
                <a:srgbClr val="254356"/>
              </a:solidFill>
              <a:latin typeface="Oswald"/>
              <a:ea typeface="Oswald"/>
              <a:cs typeface="Oswald"/>
              <a:sym typeface="Oswald"/>
            </a:endParaRPr>
          </a:p>
          <a:p>
            <a:pPr indent="0" lvl="0" marL="0" rtl="0" algn="l">
              <a:lnSpc>
                <a:spcPct val="115000"/>
              </a:lnSpc>
              <a:spcBef>
                <a:spcPts val="0"/>
              </a:spcBef>
              <a:spcAft>
                <a:spcPts val="0"/>
              </a:spcAft>
              <a:buNone/>
            </a:pPr>
            <a:r>
              <a:rPr lang="en-US" sz="1600">
                <a:solidFill>
                  <a:srgbClr val="254356"/>
                </a:solidFill>
                <a:latin typeface="Oswald"/>
                <a:ea typeface="Oswald"/>
                <a:cs typeface="Oswald"/>
                <a:sym typeface="Oswald"/>
              </a:rPr>
              <a:t>Create new CHART and add the following values: (* </a:t>
            </a:r>
            <a:r>
              <a:rPr lang="en-US" sz="1600">
                <a:solidFill>
                  <a:srgbClr val="254356"/>
                </a:solidFill>
                <a:latin typeface="Oswald"/>
                <a:ea typeface="Oswald"/>
                <a:cs typeface="Oswald"/>
                <a:sym typeface="Oswald"/>
              </a:rPr>
              <a:t>Don't</a:t>
            </a:r>
            <a:r>
              <a:rPr lang="en-US" sz="1600">
                <a:solidFill>
                  <a:srgbClr val="254356"/>
                </a:solidFill>
                <a:latin typeface="Oswald"/>
                <a:ea typeface="Oswald"/>
                <a:cs typeface="Oswald"/>
                <a:sym typeface="Oswald"/>
              </a:rPr>
              <a:t> forget to delete the other template files!)</a:t>
            </a:r>
            <a:endParaRPr sz="1600">
              <a:solidFill>
                <a:srgbClr val="254356"/>
              </a:solidFill>
              <a:latin typeface="Oswald"/>
              <a:ea typeface="Oswald"/>
              <a:cs typeface="Oswald"/>
              <a:sym typeface="Oswald"/>
            </a:endParaRPr>
          </a:p>
          <a:p>
            <a:pPr indent="-330200" lvl="0" marL="457200" rtl="0" algn="l">
              <a:lnSpc>
                <a:spcPct val="115000"/>
              </a:lnSpc>
              <a:spcBef>
                <a:spcPts val="0"/>
              </a:spcBef>
              <a:spcAft>
                <a:spcPts val="0"/>
              </a:spcAft>
              <a:buClr>
                <a:srgbClr val="254356"/>
              </a:buClr>
              <a:buSzPts val="1600"/>
              <a:buFont typeface="Oswald"/>
              <a:buAutoNum type="arabicPeriod"/>
            </a:pPr>
            <a:r>
              <a:rPr lang="en-US" sz="1600">
                <a:solidFill>
                  <a:srgbClr val="254356"/>
                </a:solidFill>
                <a:latin typeface="Oswald"/>
                <a:ea typeface="Oswald"/>
                <a:cs typeface="Oswald"/>
                <a:sym typeface="Oswald"/>
              </a:rPr>
              <a:t>food</a:t>
            </a:r>
            <a:endParaRPr sz="1600">
              <a:solidFill>
                <a:srgbClr val="254356"/>
              </a:solidFill>
              <a:latin typeface="Oswald"/>
              <a:ea typeface="Oswald"/>
              <a:cs typeface="Oswald"/>
              <a:sym typeface="Oswald"/>
            </a:endParaRPr>
          </a:p>
          <a:p>
            <a:pPr indent="-330200" lvl="1" marL="914400" rtl="0" algn="l">
              <a:lnSpc>
                <a:spcPct val="115000"/>
              </a:lnSpc>
              <a:spcBef>
                <a:spcPts val="0"/>
              </a:spcBef>
              <a:spcAft>
                <a:spcPts val="0"/>
              </a:spcAft>
              <a:buClr>
                <a:srgbClr val="254356"/>
              </a:buClr>
              <a:buSzPts val="1600"/>
              <a:buFont typeface="Oswald"/>
              <a:buAutoNum type="alphaLcPeriod"/>
            </a:pPr>
            <a:r>
              <a:rPr lang="en-US" sz="1600">
                <a:solidFill>
                  <a:srgbClr val="254356"/>
                </a:solidFill>
                <a:latin typeface="Oswald"/>
                <a:ea typeface="Oswald"/>
                <a:cs typeface="Oswald"/>
                <a:sym typeface="Oswald"/>
              </a:rPr>
              <a:t>smoke: cigars</a:t>
            </a:r>
            <a:endParaRPr sz="1600">
              <a:solidFill>
                <a:srgbClr val="254356"/>
              </a:solidFill>
              <a:latin typeface="Oswald"/>
              <a:ea typeface="Oswald"/>
              <a:cs typeface="Oswald"/>
              <a:sym typeface="Oswald"/>
            </a:endParaRPr>
          </a:p>
          <a:p>
            <a:pPr indent="-330200" lvl="1" marL="914400" rtl="0" algn="l">
              <a:lnSpc>
                <a:spcPct val="115000"/>
              </a:lnSpc>
              <a:spcBef>
                <a:spcPts val="0"/>
              </a:spcBef>
              <a:spcAft>
                <a:spcPts val="0"/>
              </a:spcAft>
              <a:buClr>
                <a:srgbClr val="254356"/>
              </a:buClr>
              <a:buSzPts val="1600"/>
              <a:buFont typeface="Oswald"/>
              <a:buAutoNum type="alphaLcPeriod"/>
            </a:pPr>
            <a:r>
              <a:rPr lang="en-US" sz="1600">
                <a:solidFill>
                  <a:srgbClr val="254356"/>
                </a:solidFill>
                <a:latin typeface="Oswald"/>
                <a:ea typeface="Oswald"/>
                <a:cs typeface="Oswald"/>
                <a:sym typeface="Oswald"/>
              </a:rPr>
              <a:t>eat: Peanut Butter and Jelly sandwich</a:t>
            </a:r>
            <a:r>
              <a:rPr lang="en-US" sz="1600">
                <a:solidFill>
                  <a:srgbClr val="254356"/>
                </a:solidFill>
                <a:latin typeface="Oswald"/>
                <a:ea typeface="Oswald"/>
                <a:cs typeface="Oswald"/>
                <a:sym typeface="Oswald"/>
              </a:rPr>
              <a:t> </a:t>
            </a:r>
            <a:endParaRPr sz="1600">
              <a:solidFill>
                <a:srgbClr val="254356"/>
              </a:solidFill>
              <a:latin typeface="Oswald"/>
              <a:ea typeface="Oswald"/>
              <a:cs typeface="Oswald"/>
              <a:sym typeface="Oswald"/>
            </a:endParaRPr>
          </a:p>
          <a:p>
            <a:pPr indent="-330200" lvl="0" marL="457200" rtl="0" algn="l">
              <a:lnSpc>
                <a:spcPct val="115000"/>
              </a:lnSpc>
              <a:spcBef>
                <a:spcPts val="0"/>
              </a:spcBef>
              <a:spcAft>
                <a:spcPts val="0"/>
              </a:spcAft>
              <a:buClr>
                <a:srgbClr val="254356"/>
              </a:buClr>
              <a:buSzPts val="1600"/>
              <a:buFont typeface="Oswald"/>
              <a:buAutoNum type="arabicPeriod"/>
            </a:pPr>
            <a:r>
              <a:rPr lang="en-US" sz="1600">
                <a:solidFill>
                  <a:srgbClr val="254356"/>
                </a:solidFill>
                <a:latin typeface="Oswald"/>
                <a:ea typeface="Oswald"/>
                <a:cs typeface="Oswald"/>
                <a:sym typeface="Oswald"/>
              </a:rPr>
              <a:t>update configmap and </a:t>
            </a:r>
            <a:r>
              <a:rPr lang="en-US" sz="1600">
                <a:solidFill>
                  <a:srgbClr val="254356"/>
                </a:solidFill>
                <a:latin typeface="Oswald"/>
                <a:ea typeface="Oswald"/>
                <a:cs typeface="Oswald"/>
                <a:sym typeface="Oswald"/>
              </a:rPr>
              <a:t>propagated the above values</a:t>
            </a:r>
            <a:r>
              <a:rPr lang="en-US" sz="1600">
                <a:solidFill>
                  <a:srgbClr val="254356"/>
                </a:solidFill>
                <a:latin typeface="Oswald"/>
                <a:ea typeface="Oswald"/>
                <a:cs typeface="Oswald"/>
                <a:sym typeface="Oswald"/>
              </a:rPr>
              <a:t> in our config map file.</a:t>
            </a:r>
            <a:endParaRPr sz="1600">
              <a:solidFill>
                <a:srgbClr val="254356"/>
              </a:solidFill>
              <a:latin typeface="Oswald"/>
              <a:ea typeface="Oswald"/>
              <a:cs typeface="Oswald"/>
              <a:sym typeface="Oswald"/>
            </a:endParaRPr>
          </a:p>
          <a:p>
            <a:pPr indent="-330200" lvl="1" marL="914400" rtl="0" algn="l">
              <a:lnSpc>
                <a:spcPct val="115000"/>
              </a:lnSpc>
              <a:spcBef>
                <a:spcPts val="0"/>
              </a:spcBef>
              <a:spcAft>
                <a:spcPts val="0"/>
              </a:spcAft>
              <a:buClr>
                <a:srgbClr val="254356"/>
              </a:buClr>
              <a:buSzPts val="1600"/>
              <a:buFont typeface="Oswald"/>
              <a:buAutoNum type="alphaLcPeriod"/>
            </a:pPr>
            <a:r>
              <a:rPr lang="en-US" sz="1600">
                <a:solidFill>
                  <a:srgbClr val="254356"/>
                </a:solidFill>
                <a:latin typeface="Oswald"/>
                <a:ea typeface="Oswald"/>
                <a:cs typeface="Oswald"/>
                <a:sym typeface="Oswald"/>
              </a:rPr>
              <a:t>make the “</a:t>
            </a:r>
            <a:r>
              <a:rPr lang="en-US" sz="1600">
                <a:solidFill>
                  <a:srgbClr val="254356"/>
                </a:solidFill>
                <a:latin typeface="Oswald"/>
                <a:ea typeface="Oswald"/>
                <a:cs typeface="Oswald"/>
                <a:sym typeface="Oswald"/>
              </a:rPr>
              <a:t>smoke</a:t>
            </a:r>
            <a:r>
              <a:rPr lang="en-US" sz="1600">
                <a:solidFill>
                  <a:srgbClr val="254356"/>
                </a:solidFill>
                <a:latin typeface="Oswald"/>
                <a:ea typeface="Oswald"/>
                <a:cs typeface="Oswald"/>
                <a:sym typeface="Oswald"/>
              </a:rPr>
              <a:t>” value will be </a:t>
            </a:r>
            <a:r>
              <a:rPr lang="en-US" sz="1600">
                <a:solidFill>
                  <a:srgbClr val="254356"/>
                </a:solidFill>
                <a:latin typeface="Oswald"/>
                <a:ea typeface="Oswald"/>
                <a:cs typeface="Oswald"/>
                <a:sym typeface="Oswald"/>
              </a:rPr>
              <a:t>outputted</a:t>
            </a:r>
            <a:r>
              <a:rPr lang="en-US" sz="1600">
                <a:solidFill>
                  <a:srgbClr val="254356"/>
                </a:solidFill>
                <a:latin typeface="Oswald"/>
                <a:ea typeface="Oswald"/>
                <a:cs typeface="Oswald"/>
                <a:sym typeface="Oswald"/>
              </a:rPr>
              <a:t> as CAPITAL</a:t>
            </a:r>
            <a:endParaRPr sz="1600">
              <a:solidFill>
                <a:srgbClr val="254356"/>
              </a:solidFill>
              <a:latin typeface="Oswald"/>
              <a:ea typeface="Oswald"/>
              <a:cs typeface="Oswald"/>
              <a:sym typeface="Oswald"/>
            </a:endParaRPr>
          </a:p>
          <a:p>
            <a:pPr indent="-330200" lvl="1" marL="914400" rtl="0" algn="l">
              <a:lnSpc>
                <a:spcPct val="115000"/>
              </a:lnSpc>
              <a:spcBef>
                <a:spcPts val="0"/>
              </a:spcBef>
              <a:spcAft>
                <a:spcPts val="0"/>
              </a:spcAft>
              <a:buClr>
                <a:srgbClr val="254356"/>
              </a:buClr>
              <a:buSzPts val="1600"/>
              <a:buFont typeface="Oswald"/>
              <a:buAutoNum type="alphaLcPeriod"/>
            </a:pPr>
            <a:r>
              <a:rPr lang="en-US" sz="1600">
                <a:solidFill>
                  <a:srgbClr val="254356"/>
                </a:solidFill>
                <a:latin typeface="Oswald"/>
                <a:ea typeface="Oswald"/>
                <a:cs typeface="Oswald"/>
                <a:sym typeface="Oswald"/>
              </a:rPr>
              <a:t>make sure the “eat” value is truncated to 13 </a:t>
            </a:r>
            <a:r>
              <a:rPr b="1" lang="en-US" sz="1600">
                <a:solidFill>
                  <a:srgbClr val="254356"/>
                </a:solidFill>
                <a:latin typeface="Oswald"/>
                <a:ea typeface="Oswald"/>
                <a:cs typeface="Oswald"/>
                <a:sym typeface="Oswald"/>
              </a:rPr>
              <a:t>characters</a:t>
            </a:r>
            <a:r>
              <a:rPr lang="en-US" sz="1600">
                <a:solidFill>
                  <a:srgbClr val="254356"/>
                </a:solidFill>
                <a:latin typeface="Oswald"/>
                <a:ea typeface="Oswald"/>
                <a:cs typeface="Oswald"/>
                <a:sym typeface="Oswald"/>
              </a:rPr>
              <a:t> , </a:t>
            </a:r>
            <a:r>
              <a:rPr b="1" lang="en-US" sz="1600">
                <a:solidFill>
                  <a:srgbClr val="254356"/>
                </a:solidFill>
                <a:latin typeface="Oswald"/>
                <a:ea typeface="Oswald"/>
                <a:cs typeface="Oswald"/>
                <a:sym typeface="Oswald"/>
              </a:rPr>
              <a:t>quoted &amp; Uppercase </a:t>
            </a:r>
            <a:endParaRPr b="1" sz="1600">
              <a:solidFill>
                <a:srgbClr val="254356"/>
              </a:solidFill>
              <a:latin typeface="Oswald"/>
              <a:ea typeface="Oswald"/>
              <a:cs typeface="Oswald"/>
              <a:sym typeface="Oswald"/>
            </a:endParaRPr>
          </a:p>
          <a:p>
            <a:pPr indent="0" lvl="0" marL="0" rtl="0" algn="l">
              <a:lnSpc>
                <a:spcPct val="115000"/>
              </a:lnSpc>
              <a:spcBef>
                <a:spcPts val="0"/>
              </a:spcBef>
              <a:spcAft>
                <a:spcPts val="0"/>
              </a:spcAft>
              <a:buNone/>
            </a:pPr>
            <a:r>
              <a:t/>
            </a:r>
            <a:endParaRPr sz="1600">
              <a:solidFill>
                <a:srgbClr val="254356"/>
              </a:solidFill>
              <a:latin typeface="Oswald"/>
              <a:ea typeface="Oswald"/>
              <a:cs typeface="Oswald"/>
              <a:sym typeface="Oswald"/>
            </a:endParaRPr>
          </a:p>
          <a:p>
            <a:pPr indent="0" lvl="0" marL="0" rtl="0" algn="l">
              <a:lnSpc>
                <a:spcPct val="115000"/>
              </a:lnSpc>
              <a:spcBef>
                <a:spcPts val="0"/>
              </a:spcBef>
              <a:spcAft>
                <a:spcPts val="0"/>
              </a:spcAft>
              <a:buNone/>
            </a:pPr>
            <a:r>
              <a:rPr lang="en-US" sz="1600">
                <a:solidFill>
                  <a:srgbClr val="254356"/>
                </a:solidFill>
                <a:latin typeface="Oswald"/>
                <a:ea typeface="Oswald"/>
                <a:cs typeface="Oswald"/>
                <a:sym typeface="Oswald"/>
              </a:rPr>
              <a:t>Once complete please send </a:t>
            </a:r>
            <a:endParaRPr sz="1600">
              <a:solidFill>
                <a:srgbClr val="254356"/>
              </a:solidFill>
              <a:latin typeface="Oswald"/>
              <a:ea typeface="Oswald"/>
              <a:cs typeface="Oswald"/>
              <a:sym typeface="Oswald"/>
            </a:endParaRPr>
          </a:p>
          <a:p>
            <a:pPr indent="0" lvl="0" marL="0" rtl="0" algn="l">
              <a:lnSpc>
                <a:spcPct val="115000"/>
              </a:lnSpc>
              <a:spcBef>
                <a:spcPts val="0"/>
              </a:spcBef>
              <a:spcAft>
                <a:spcPts val="0"/>
              </a:spcAft>
              <a:buNone/>
            </a:pPr>
            <a:r>
              <a:rPr lang="en-US" sz="1600">
                <a:solidFill>
                  <a:srgbClr val="254356"/>
                </a:solidFill>
                <a:latin typeface="Oswald"/>
                <a:ea typeface="Oswald"/>
                <a:cs typeface="Oswald"/>
                <a:sym typeface="Oswald"/>
              </a:rPr>
              <a:t>helm install --debug --dry-run ./[chartname]/ to my chat (private)</a:t>
            </a:r>
            <a:endParaRPr sz="1600">
              <a:solidFill>
                <a:srgbClr val="254356"/>
              </a:solidFill>
              <a:latin typeface="Oswald"/>
              <a:ea typeface="Oswald"/>
              <a:cs typeface="Oswald"/>
              <a:sym typeface="Oswald"/>
            </a:endParaRPr>
          </a:p>
          <a:p>
            <a:pPr indent="0" lvl="0" marL="0" rtl="0" algn="l">
              <a:lnSpc>
                <a:spcPct val="115000"/>
              </a:lnSpc>
              <a:spcBef>
                <a:spcPts val="0"/>
              </a:spcBef>
              <a:spcAft>
                <a:spcPts val="0"/>
              </a:spcAft>
              <a:buNone/>
            </a:pPr>
            <a:r>
              <a:t/>
            </a:r>
            <a:endParaRPr sz="1600">
              <a:solidFill>
                <a:srgbClr val="254356"/>
              </a:solidFill>
              <a:latin typeface="Oswald"/>
              <a:ea typeface="Oswald"/>
              <a:cs typeface="Oswald"/>
              <a:sym typeface="Oswald"/>
            </a:endParaRPr>
          </a:p>
          <a:p>
            <a:pPr indent="0" lvl="0" marL="0" rtl="0" algn="l">
              <a:lnSpc>
                <a:spcPct val="115000"/>
              </a:lnSpc>
              <a:spcBef>
                <a:spcPts val="0"/>
              </a:spcBef>
              <a:spcAft>
                <a:spcPts val="0"/>
              </a:spcAft>
              <a:buNone/>
            </a:pPr>
            <a:r>
              <a:t/>
            </a:r>
            <a:endParaRPr sz="1600">
              <a:solidFill>
                <a:srgbClr val="254356"/>
              </a:solidFill>
              <a:latin typeface="Oswald"/>
              <a:ea typeface="Oswald"/>
              <a:cs typeface="Oswald"/>
              <a:sym typeface="Oswald"/>
            </a:endParaRPr>
          </a:p>
          <a:p>
            <a:pPr indent="0" lvl="0" marL="0" rtl="0" algn="l">
              <a:lnSpc>
                <a:spcPct val="115000"/>
              </a:lnSpc>
              <a:spcBef>
                <a:spcPts val="0"/>
              </a:spcBef>
              <a:spcAft>
                <a:spcPts val="0"/>
              </a:spcAft>
              <a:buNone/>
            </a:pPr>
            <a:r>
              <a:rPr lang="en-US" sz="1600">
                <a:solidFill>
                  <a:srgbClr val="254356"/>
                </a:solidFill>
                <a:latin typeface="Oswald"/>
                <a:ea typeface="Oswald"/>
                <a:cs typeface="Oswald"/>
                <a:sym typeface="Oswald"/>
              </a:rPr>
              <a:t>Click </a:t>
            </a:r>
            <a:r>
              <a:rPr lang="en-US" sz="1600" u="sng">
                <a:solidFill>
                  <a:schemeClr val="hlink"/>
                </a:solidFill>
                <a:latin typeface="Oswald"/>
                <a:ea typeface="Oswald"/>
                <a:cs typeface="Oswald"/>
                <a:sym typeface="Oswald"/>
                <a:hlinkClick r:id="rId3"/>
              </a:rPr>
              <a:t>here</a:t>
            </a:r>
            <a:r>
              <a:rPr lang="en-US" sz="1600">
                <a:solidFill>
                  <a:srgbClr val="254356"/>
                </a:solidFill>
                <a:latin typeface="Oswald"/>
                <a:ea typeface="Oswald"/>
                <a:cs typeface="Oswald"/>
                <a:sym typeface="Oswald"/>
              </a:rPr>
              <a:t> for all function</a:t>
            </a:r>
            <a:r>
              <a:rPr lang="en-US" sz="1600">
                <a:solidFill>
                  <a:srgbClr val="254356"/>
                </a:solidFill>
                <a:latin typeface="Oswald"/>
                <a:ea typeface="Oswald"/>
                <a:cs typeface="Oswald"/>
                <a:sym typeface="Oswald"/>
              </a:rPr>
              <a:t> </a:t>
            </a:r>
            <a:endParaRPr sz="1600">
              <a:solidFill>
                <a:srgbClr val="254356"/>
              </a:solidFill>
              <a:latin typeface="Oswald"/>
              <a:ea typeface="Oswald"/>
              <a:cs typeface="Oswald"/>
              <a:sym typeface="Oswald"/>
            </a:endParaRPr>
          </a:p>
        </p:txBody>
      </p:sp>
    </p:spTree>
  </p:cSld>
  <p:clrMapOvr>
    <a:masterClrMapping/>
  </p:clrMapOvr>
  <p:transition>
    <p:fade/>
  </p:transition>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106"/>
          <p:cNvSpPr/>
          <p:nvPr/>
        </p:nvSpPr>
        <p:spPr>
          <a:xfrm>
            <a:off x="127300" y="4011350"/>
            <a:ext cx="4362300" cy="25590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rgbClr val="FFFFFF"/>
                </a:solidFill>
                <a:latin typeface="Oswald"/>
                <a:ea typeface="Oswald"/>
                <a:cs typeface="Oswald"/>
                <a:sym typeface="Oswald"/>
              </a:rPr>
              <a:t>vim spring-music/templates/configmaps.yaml</a:t>
            </a:r>
            <a:endParaRPr b="1"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apiVersion: v1</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kind: ConfigMap</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metadata:</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name: {{ .Release.Name }}-configmap</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data:</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dbname: {{ .Values.database.dbname }}</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dbtable: </a:t>
            </a:r>
            <a:r>
              <a:rPr lang="en-US" sz="1500">
                <a:solidFill>
                  <a:schemeClr val="lt1"/>
                </a:solidFill>
                <a:latin typeface="Oswald"/>
                <a:ea typeface="Oswald"/>
                <a:cs typeface="Oswald"/>
                <a:sym typeface="Oswald"/>
              </a:rPr>
              <a:t>{{ .Values.database.dbtable }}</a:t>
            </a:r>
            <a:endParaRPr sz="1500">
              <a:solidFill>
                <a:schemeClr val="lt1"/>
              </a:solidFill>
              <a:latin typeface="Oswald"/>
              <a:ea typeface="Oswald"/>
              <a:cs typeface="Oswald"/>
              <a:sym typeface="Oswald"/>
            </a:endParaRPr>
          </a:p>
          <a:p>
            <a:pPr indent="0" lvl="0" marL="0" rtl="0" algn="l">
              <a:spcBef>
                <a:spcPts val="0"/>
              </a:spcBef>
              <a:spcAft>
                <a:spcPts val="0"/>
              </a:spcAft>
              <a:buNone/>
            </a:pPr>
            <a:r>
              <a:rPr lang="en-US" sz="1500">
                <a:solidFill>
                  <a:schemeClr val="lt1"/>
                </a:solidFill>
                <a:latin typeface="Oswald"/>
                <a:ea typeface="Oswald"/>
                <a:cs typeface="Oswald"/>
                <a:sym typeface="Oswald"/>
              </a:rPr>
              <a:t>  drink: {{ .Values.food.drink | upper }}</a:t>
            </a:r>
            <a:endParaRPr sz="1500">
              <a:solidFill>
                <a:schemeClr val="lt1"/>
              </a:solidFill>
              <a:latin typeface="Oswald"/>
              <a:ea typeface="Oswald"/>
              <a:cs typeface="Oswald"/>
              <a:sym typeface="Oswald"/>
            </a:endParaRPr>
          </a:p>
          <a:p>
            <a:pPr indent="0" lvl="0" marL="0" rtl="0" algn="l">
              <a:spcBef>
                <a:spcPts val="0"/>
              </a:spcBef>
              <a:spcAft>
                <a:spcPts val="0"/>
              </a:spcAft>
              <a:buNone/>
            </a:pPr>
            <a:r>
              <a:rPr lang="en-US" sz="1500">
                <a:solidFill>
                  <a:schemeClr val="lt1"/>
                </a:solidFill>
                <a:latin typeface="Oswald"/>
                <a:ea typeface="Oswald"/>
                <a:cs typeface="Oswald"/>
                <a:sym typeface="Oswald"/>
              </a:rPr>
              <a:t>  eat: {{ .Values.food.eat | upper | tr</a:t>
            </a:r>
            <a:r>
              <a:rPr lang="en-US" sz="1500">
                <a:solidFill>
                  <a:schemeClr val="lt1"/>
                </a:solidFill>
                <a:latin typeface="Oswald"/>
                <a:ea typeface="Oswald"/>
                <a:cs typeface="Oswald"/>
                <a:sym typeface="Oswald"/>
              </a:rPr>
              <a:t>unc 1</a:t>
            </a:r>
            <a:r>
              <a:rPr lang="en-US" sz="1500">
                <a:solidFill>
                  <a:schemeClr val="lt1"/>
                </a:solidFill>
                <a:latin typeface="Oswald"/>
                <a:ea typeface="Oswald"/>
                <a:cs typeface="Oswald"/>
                <a:sym typeface="Oswald"/>
              </a:rPr>
              <a:t>3 | quote}}</a:t>
            </a:r>
            <a:endParaRPr sz="1500">
              <a:solidFill>
                <a:schemeClr val="lt1"/>
              </a:solidFill>
              <a:latin typeface="Oswald"/>
              <a:ea typeface="Oswald"/>
              <a:cs typeface="Oswald"/>
              <a:sym typeface="Oswald"/>
            </a:endParaRPr>
          </a:p>
          <a:p>
            <a:pPr indent="0" lvl="0" marL="0" rtl="0" algn="l">
              <a:spcBef>
                <a:spcPts val="0"/>
              </a:spcBef>
              <a:spcAft>
                <a:spcPts val="0"/>
              </a:spcAft>
              <a:buNone/>
            </a:pPr>
            <a:r>
              <a:t/>
            </a:r>
            <a:endParaRPr sz="1500">
              <a:solidFill>
                <a:schemeClr val="lt1"/>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p:txBody>
      </p:sp>
      <p:sp>
        <p:nvSpPr>
          <p:cNvPr id="810" name="Google Shape;810;p106"/>
          <p:cNvSpPr/>
          <p:nvPr/>
        </p:nvSpPr>
        <p:spPr>
          <a:xfrm>
            <a:off x="127300" y="1023175"/>
            <a:ext cx="4362300" cy="26142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rgbClr val="FFFFFF"/>
                </a:solidFill>
                <a:latin typeface="Oswald"/>
                <a:ea typeface="Oswald"/>
                <a:cs typeface="Oswald"/>
                <a:sym typeface="Oswald"/>
              </a:rPr>
              <a:t>vim spring-music/values.yaml</a:t>
            </a:r>
            <a:endParaRPr sz="1500">
              <a:solidFill>
                <a:srgbClr val="FFFFFF"/>
              </a:solidFill>
              <a:highlight>
                <a:srgbClr val="FF9900"/>
              </a:highlight>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database: </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dbname: db_mysql</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dbtable: music</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pods:</a:t>
            </a:r>
            <a:r>
              <a:rPr lang="en-US" sz="1500">
                <a:solidFill>
                  <a:srgbClr val="FFFFFF"/>
                </a:solidFill>
                <a:latin typeface="Oswald"/>
                <a:ea typeface="Oswald"/>
                <a:cs typeface="Oswald"/>
                <a:sym typeface="Oswald"/>
              </a:rPr>
              <a:t> </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image: yanivomc/spring-music</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tag: latest</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chemeClr val="lt1"/>
                </a:solidFill>
                <a:latin typeface="Oswald"/>
                <a:ea typeface="Oswald"/>
                <a:cs typeface="Oswald"/>
                <a:sym typeface="Oswald"/>
              </a:rPr>
              <a:t>food:</a:t>
            </a:r>
            <a:endParaRPr sz="1500">
              <a:solidFill>
                <a:schemeClr val="lt1"/>
              </a:solidFill>
              <a:latin typeface="Oswald"/>
              <a:ea typeface="Oswald"/>
              <a:cs typeface="Oswald"/>
              <a:sym typeface="Oswald"/>
            </a:endParaRPr>
          </a:p>
          <a:p>
            <a:pPr indent="0" lvl="0" marL="0" rtl="0" algn="l">
              <a:spcBef>
                <a:spcPts val="0"/>
              </a:spcBef>
              <a:spcAft>
                <a:spcPts val="0"/>
              </a:spcAft>
              <a:buNone/>
            </a:pPr>
            <a:r>
              <a:rPr lang="en-US" sz="1500">
                <a:solidFill>
                  <a:schemeClr val="lt1"/>
                </a:solidFill>
                <a:latin typeface="Oswald"/>
                <a:ea typeface="Oswald"/>
                <a:cs typeface="Oswald"/>
                <a:sym typeface="Oswald"/>
              </a:rPr>
              <a:t>  drink: beer</a:t>
            </a:r>
            <a:br>
              <a:rPr lang="en-US" sz="1500">
                <a:solidFill>
                  <a:schemeClr val="lt1"/>
                </a:solidFill>
                <a:latin typeface="Oswald"/>
                <a:ea typeface="Oswald"/>
                <a:cs typeface="Oswald"/>
                <a:sym typeface="Oswald"/>
              </a:rPr>
            </a:br>
            <a:r>
              <a:rPr lang="en-US" sz="1500">
                <a:solidFill>
                  <a:schemeClr val="lt1"/>
                </a:solidFill>
                <a:latin typeface="Oswald"/>
                <a:ea typeface="Oswald"/>
                <a:cs typeface="Oswald"/>
                <a:sym typeface="Oswald"/>
              </a:rPr>
              <a:t>  eat: Peanut Butter and Jelly sandwich</a:t>
            </a:r>
            <a:endParaRPr sz="1500">
              <a:solidFill>
                <a:schemeClr val="lt1"/>
              </a:solidFill>
              <a:latin typeface="Oswald"/>
              <a:ea typeface="Oswald"/>
              <a:cs typeface="Oswald"/>
              <a:sym typeface="Oswald"/>
            </a:endParaRPr>
          </a:p>
          <a:p>
            <a:pPr indent="0" lvl="0" marL="0" rtl="0" algn="l">
              <a:spcBef>
                <a:spcPts val="0"/>
              </a:spcBef>
              <a:spcAft>
                <a:spcPts val="0"/>
              </a:spcAft>
              <a:buNone/>
            </a:pPr>
            <a:r>
              <a:rPr lang="en-US" sz="1500">
                <a:solidFill>
                  <a:schemeClr val="lt1"/>
                </a:solidFill>
                <a:latin typeface="Oswald"/>
                <a:ea typeface="Oswald"/>
                <a:cs typeface="Oswald"/>
                <a:sym typeface="Oswald"/>
              </a:rPr>
              <a:t>  </a:t>
            </a:r>
            <a:endParaRPr sz="1500">
              <a:solidFill>
                <a:schemeClr val="lt1"/>
              </a:solidFill>
              <a:latin typeface="Oswald"/>
              <a:ea typeface="Oswald"/>
              <a:cs typeface="Oswald"/>
              <a:sym typeface="Oswald"/>
            </a:endParaRPr>
          </a:p>
        </p:txBody>
      </p:sp>
      <p:sp>
        <p:nvSpPr>
          <p:cNvPr id="811" name="Google Shape;811;p106"/>
          <p:cNvSpPr txBox="1"/>
          <p:nvPr/>
        </p:nvSpPr>
        <p:spPr>
          <a:xfrm>
            <a:off x="73350" y="668225"/>
            <a:ext cx="8714100" cy="43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latin typeface="Oswald"/>
                <a:ea typeface="Oswald"/>
                <a:cs typeface="Oswald"/>
                <a:sym typeface="Oswald"/>
              </a:rPr>
              <a:t>LAB Solution:</a:t>
            </a:r>
            <a:endParaRPr sz="1800">
              <a:solidFill>
                <a:srgbClr val="254356"/>
              </a:solidFill>
              <a:latin typeface="Oswald"/>
              <a:ea typeface="Oswald"/>
              <a:cs typeface="Oswald"/>
              <a:sym typeface="Oswald"/>
            </a:endParaRPr>
          </a:p>
        </p:txBody>
      </p:sp>
      <p:sp>
        <p:nvSpPr>
          <p:cNvPr id="812" name="Google Shape;812;p106"/>
          <p:cNvSpPr txBox="1"/>
          <p:nvPr>
            <p:ph idx="12" type="sldNum"/>
          </p:nvPr>
        </p:nvSpPr>
        <p:spPr>
          <a:xfrm>
            <a:off x="0" y="66452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813" name="Google Shape;813;p106"/>
          <p:cNvSpPr txBox="1"/>
          <p:nvPr/>
        </p:nvSpPr>
        <p:spPr>
          <a:xfrm>
            <a:off x="62550" y="3628841"/>
            <a:ext cx="8714100" cy="43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800">
                <a:solidFill>
                  <a:srgbClr val="254356"/>
                </a:solidFill>
                <a:latin typeface="Oswald"/>
                <a:ea typeface="Oswald"/>
                <a:cs typeface="Oswald"/>
                <a:sym typeface="Oswald"/>
              </a:rPr>
              <a:t>Update our ConfigMap file and dry run it</a:t>
            </a:r>
            <a:endParaRPr sz="1800">
              <a:solidFill>
                <a:srgbClr val="254356"/>
              </a:solidFill>
              <a:latin typeface="Oswald"/>
              <a:ea typeface="Oswald"/>
              <a:cs typeface="Oswald"/>
              <a:sym typeface="Oswald"/>
            </a:endParaRPr>
          </a:p>
        </p:txBody>
      </p:sp>
    </p:spTree>
  </p:cSld>
  <p:clrMapOvr>
    <a:masterClrMapping/>
  </p:clrMapOvr>
  <p:transition>
    <p:fade/>
  </p:transition>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107"/>
          <p:cNvSpPr txBox="1"/>
          <p:nvPr>
            <p:ph idx="1" type="body"/>
          </p:nvPr>
        </p:nvSpPr>
        <p:spPr>
          <a:xfrm>
            <a:off x="456150" y="3133350"/>
            <a:ext cx="8231700" cy="59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b="1" lang="en-US" sz="4200">
                <a:solidFill>
                  <a:srgbClr val="000000"/>
                </a:solidFill>
                <a:latin typeface="Oswald"/>
                <a:ea typeface="Oswald"/>
                <a:cs typeface="Oswald"/>
                <a:sym typeface="Oswald"/>
              </a:rPr>
              <a:t>- Template Helper files “_” -</a:t>
            </a:r>
            <a:endParaRPr sz="2200">
              <a:solidFill>
                <a:srgbClr val="000000"/>
              </a:solidFill>
              <a:latin typeface="Oswald Regular"/>
              <a:ea typeface="Oswald Regular"/>
              <a:cs typeface="Oswald Regular"/>
              <a:sym typeface="Oswald Regular"/>
            </a:endParaRPr>
          </a:p>
          <a:p>
            <a:pPr indent="0" lvl="0" marL="0" rtl="0" algn="l">
              <a:lnSpc>
                <a:spcPct val="90000"/>
              </a:lnSpc>
              <a:spcBef>
                <a:spcPts val="0"/>
              </a:spcBef>
              <a:spcAft>
                <a:spcPts val="0"/>
              </a:spcAft>
              <a:buClr>
                <a:srgbClr val="595959"/>
              </a:buClr>
              <a:buSzPts val="2400"/>
              <a:buNone/>
            </a:pPr>
            <a:r>
              <a:t/>
            </a:r>
            <a:endParaRPr>
              <a:solidFill>
                <a:srgbClr val="000000"/>
              </a:solidFill>
            </a:endParaRPr>
          </a:p>
        </p:txBody>
      </p:sp>
      <p:sp>
        <p:nvSpPr>
          <p:cNvPr id="819" name="Google Shape;819;p107"/>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108"/>
          <p:cNvSpPr txBox="1"/>
          <p:nvPr/>
        </p:nvSpPr>
        <p:spPr>
          <a:xfrm>
            <a:off x="73350" y="973025"/>
            <a:ext cx="8714100" cy="74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latin typeface="Oswald"/>
                <a:ea typeface="Oswald"/>
                <a:cs typeface="Oswald"/>
                <a:sym typeface="Oswald"/>
              </a:rPr>
              <a:t>Template helper files: </a:t>
            </a:r>
            <a:r>
              <a:rPr lang="en-US" sz="1800">
                <a:solidFill>
                  <a:srgbClr val="254356"/>
                </a:solidFill>
                <a:latin typeface="Oswald"/>
                <a:ea typeface="Oswald"/>
                <a:cs typeface="Oswald"/>
                <a:sym typeface="Oswald"/>
              </a:rPr>
              <a:t>Most files in templates/ are treated as if they contain Kubernetes manifests with one exception - NOTES.txt </a:t>
            </a:r>
            <a:r>
              <a:rPr lang="en-US" sz="1000">
                <a:solidFill>
                  <a:srgbClr val="254356"/>
                </a:solidFill>
                <a:latin typeface="Oswald"/>
                <a:ea typeface="Oswald"/>
                <a:cs typeface="Oswald"/>
                <a:sym typeface="Oswald"/>
              </a:rPr>
              <a:t>[tbd]</a:t>
            </a:r>
            <a:endParaRPr sz="1000">
              <a:solidFill>
                <a:srgbClr val="254356"/>
              </a:solidFill>
              <a:latin typeface="Oswald"/>
              <a:ea typeface="Oswald"/>
              <a:cs typeface="Oswald"/>
              <a:sym typeface="Oswald"/>
            </a:endParaRPr>
          </a:p>
        </p:txBody>
      </p:sp>
      <p:sp>
        <p:nvSpPr>
          <p:cNvPr id="825" name="Google Shape;825;p108"/>
          <p:cNvSpPr txBox="1"/>
          <p:nvPr>
            <p:ph idx="12" type="sldNum"/>
          </p:nvPr>
        </p:nvSpPr>
        <p:spPr>
          <a:xfrm>
            <a:off x="0" y="66452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826" name="Google Shape;826;p108"/>
          <p:cNvSpPr txBox="1"/>
          <p:nvPr/>
        </p:nvSpPr>
        <p:spPr>
          <a:xfrm>
            <a:off x="214950" y="1842425"/>
            <a:ext cx="8714100" cy="283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600">
                <a:solidFill>
                  <a:srgbClr val="254356"/>
                </a:solidFill>
                <a:latin typeface="Oswald"/>
                <a:ea typeface="Oswald"/>
                <a:cs typeface="Oswald"/>
                <a:sym typeface="Oswald"/>
              </a:rPr>
              <a:t>But </a:t>
            </a:r>
            <a:r>
              <a:rPr lang="en-US" sz="1600">
                <a:solidFill>
                  <a:srgbClr val="254356"/>
                </a:solidFill>
                <a:latin typeface="Oswald"/>
                <a:ea typeface="Oswald"/>
                <a:cs typeface="Oswald"/>
                <a:sym typeface="Oswald"/>
              </a:rPr>
              <a:t>files whose name begins with an underscore (_) are assumed to not have a manifest inside. </a:t>
            </a:r>
            <a:br>
              <a:rPr lang="en-US" sz="1600">
                <a:solidFill>
                  <a:srgbClr val="254356"/>
                </a:solidFill>
                <a:latin typeface="Oswald"/>
                <a:ea typeface="Oswald"/>
                <a:cs typeface="Oswald"/>
                <a:sym typeface="Oswald"/>
              </a:rPr>
            </a:br>
            <a:r>
              <a:rPr lang="en-US" sz="1600">
                <a:solidFill>
                  <a:srgbClr val="254356"/>
                </a:solidFill>
                <a:latin typeface="Oswald"/>
                <a:ea typeface="Oswald"/>
                <a:cs typeface="Oswald"/>
                <a:sym typeface="Oswald"/>
              </a:rPr>
              <a:t>These files are not rendered to Kubernetes object definitions, but are available everywhere within other chart templates for use.</a:t>
            </a:r>
            <a:br>
              <a:rPr lang="en-US" sz="1600">
                <a:solidFill>
                  <a:srgbClr val="254356"/>
                </a:solidFill>
                <a:latin typeface="Oswald"/>
                <a:ea typeface="Oswald"/>
                <a:cs typeface="Oswald"/>
                <a:sym typeface="Oswald"/>
              </a:rPr>
            </a:br>
            <a:br>
              <a:rPr lang="en-US" sz="1600">
                <a:solidFill>
                  <a:srgbClr val="254356"/>
                </a:solidFill>
                <a:latin typeface="Oswald"/>
                <a:ea typeface="Oswald"/>
                <a:cs typeface="Oswald"/>
                <a:sym typeface="Oswald"/>
              </a:rPr>
            </a:br>
            <a:r>
              <a:rPr lang="en-US" sz="1600">
                <a:solidFill>
                  <a:srgbClr val="254356"/>
                </a:solidFill>
                <a:latin typeface="Oswald"/>
                <a:ea typeface="Oswald"/>
                <a:cs typeface="Oswald"/>
                <a:sym typeface="Oswald"/>
              </a:rPr>
              <a:t>These files are used to store partials and helpers. In fact, when we first created mychart, we saw a file called _helpers.tpl. That file is the default location for template partials</a:t>
            </a:r>
            <a:endParaRPr sz="1600">
              <a:solidFill>
                <a:srgbClr val="254356"/>
              </a:solidFill>
              <a:latin typeface="Oswald"/>
              <a:ea typeface="Oswald"/>
              <a:cs typeface="Oswald"/>
              <a:sym typeface="Oswald"/>
            </a:endParaRPr>
          </a:p>
          <a:p>
            <a:pPr indent="0" lvl="0" marL="0" rtl="0" algn="l">
              <a:lnSpc>
                <a:spcPct val="115000"/>
              </a:lnSpc>
              <a:spcBef>
                <a:spcPts val="0"/>
              </a:spcBef>
              <a:spcAft>
                <a:spcPts val="0"/>
              </a:spcAft>
              <a:buNone/>
            </a:pPr>
            <a:r>
              <a:t/>
            </a:r>
            <a:endParaRPr sz="1600">
              <a:solidFill>
                <a:srgbClr val="254356"/>
              </a:solidFill>
              <a:latin typeface="Oswald"/>
              <a:ea typeface="Oswald"/>
              <a:cs typeface="Oswald"/>
              <a:sym typeface="Oswald"/>
            </a:endParaRPr>
          </a:p>
          <a:p>
            <a:pPr indent="0" lvl="0" marL="0" rtl="0" algn="l">
              <a:lnSpc>
                <a:spcPct val="115000"/>
              </a:lnSpc>
              <a:spcBef>
                <a:spcPts val="0"/>
              </a:spcBef>
              <a:spcAft>
                <a:spcPts val="0"/>
              </a:spcAft>
              <a:buNone/>
            </a:pPr>
            <a:r>
              <a:rPr lang="en-US" sz="1600">
                <a:solidFill>
                  <a:srgbClr val="254356"/>
                </a:solidFill>
                <a:latin typeface="Oswald"/>
                <a:ea typeface="Oswald"/>
                <a:cs typeface="Oswald"/>
                <a:sym typeface="Oswald"/>
              </a:rPr>
              <a:t>Inside those files we can use an action called </a:t>
            </a:r>
            <a:r>
              <a:rPr b="1" lang="en-US" sz="1600">
                <a:solidFill>
                  <a:srgbClr val="254356"/>
                </a:solidFill>
                <a:latin typeface="Oswald"/>
                <a:ea typeface="Oswald"/>
                <a:cs typeface="Oswald"/>
                <a:sym typeface="Oswald"/>
              </a:rPr>
              <a:t>define</a:t>
            </a:r>
            <a:r>
              <a:rPr lang="en-US" sz="1600">
                <a:solidFill>
                  <a:srgbClr val="254356"/>
                </a:solidFill>
                <a:latin typeface="Oswald"/>
                <a:ea typeface="Oswald"/>
                <a:cs typeface="Oswald"/>
                <a:sym typeface="Oswald"/>
              </a:rPr>
              <a:t>. With it we can create a named template INSIDE of a template file and than pull inject it and it’s content to a template file we’ve built.</a:t>
            </a:r>
            <a:endParaRPr sz="1600">
              <a:solidFill>
                <a:srgbClr val="254356"/>
              </a:solidFill>
              <a:latin typeface="Oswald"/>
              <a:ea typeface="Oswald"/>
              <a:cs typeface="Oswald"/>
              <a:sym typeface="Oswald"/>
            </a:endParaRPr>
          </a:p>
          <a:p>
            <a:pPr indent="0" lvl="0" marL="0" rtl="0" algn="l">
              <a:lnSpc>
                <a:spcPct val="115000"/>
              </a:lnSpc>
              <a:spcBef>
                <a:spcPts val="0"/>
              </a:spcBef>
              <a:spcAft>
                <a:spcPts val="0"/>
              </a:spcAft>
              <a:buNone/>
            </a:pPr>
            <a:r>
              <a:rPr lang="en-US" sz="1600">
                <a:solidFill>
                  <a:srgbClr val="254356"/>
                </a:solidFill>
                <a:latin typeface="Oswald"/>
                <a:ea typeface="Oswald"/>
                <a:cs typeface="Oswald"/>
                <a:sym typeface="Oswald"/>
              </a:rPr>
              <a:t>Its syntax goes like this</a:t>
            </a:r>
            <a:endParaRPr sz="1600">
              <a:solidFill>
                <a:srgbClr val="254356"/>
              </a:solidFill>
              <a:latin typeface="Oswald"/>
              <a:ea typeface="Oswald"/>
              <a:cs typeface="Oswald"/>
              <a:sym typeface="Oswald"/>
            </a:endParaRPr>
          </a:p>
          <a:p>
            <a:pPr indent="0" lvl="0" marL="0" rtl="0" algn="l">
              <a:lnSpc>
                <a:spcPct val="115000"/>
              </a:lnSpc>
              <a:spcBef>
                <a:spcPts val="0"/>
              </a:spcBef>
              <a:spcAft>
                <a:spcPts val="0"/>
              </a:spcAft>
              <a:buNone/>
            </a:pPr>
            <a:r>
              <a:t/>
            </a:r>
            <a:endParaRPr sz="1600">
              <a:solidFill>
                <a:srgbClr val="254356"/>
              </a:solidFill>
              <a:latin typeface="Oswald"/>
              <a:ea typeface="Oswald"/>
              <a:cs typeface="Oswald"/>
              <a:sym typeface="Oswald"/>
            </a:endParaRPr>
          </a:p>
        </p:txBody>
      </p:sp>
      <p:sp>
        <p:nvSpPr>
          <p:cNvPr id="827" name="Google Shape;827;p108"/>
          <p:cNvSpPr/>
          <p:nvPr/>
        </p:nvSpPr>
        <p:spPr>
          <a:xfrm>
            <a:off x="290825" y="4931650"/>
            <a:ext cx="4362300" cy="10203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rgbClr val="FFFFFF"/>
                </a:solidFill>
                <a:latin typeface="Oswald"/>
                <a:ea typeface="Oswald"/>
                <a:cs typeface="Oswald"/>
                <a:sym typeface="Oswald"/>
              </a:rPr>
              <a:t>{{ define "my.name" }}</a:t>
            </a:r>
            <a:endParaRPr b="1" sz="1500">
              <a:solidFill>
                <a:srgbClr val="FFFFFF"/>
              </a:solidFill>
              <a:latin typeface="Oswald"/>
              <a:ea typeface="Oswald"/>
              <a:cs typeface="Oswald"/>
              <a:sym typeface="Oswald"/>
            </a:endParaRPr>
          </a:p>
          <a:p>
            <a:pPr indent="0" lvl="0" marL="0" rtl="0" algn="l">
              <a:spcBef>
                <a:spcPts val="0"/>
              </a:spcBef>
              <a:spcAft>
                <a:spcPts val="0"/>
              </a:spcAft>
              <a:buNone/>
            </a:pPr>
            <a:r>
              <a:rPr b="1" lang="en-US" sz="1500">
                <a:solidFill>
                  <a:srgbClr val="FFFFFF"/>
                </a:solidFill>
                <a:latin typeface="Oswald"/>
                <a:ea typeface="Oswald"/>
                <a:cs typeface="Oswald"/>
                <a:sym typeface="Oswald"/>
              </a:rPr>
              <a:t>  # body of template here</a:t>
            </a:r>
            <a:endParaRPr b="1" sz="1500">
              <a:solidFill>
                <a:srgbClr val="FFFFFF"/>
              </a:solidFill>
              <a:latin typeface="Oswald"/>
              <a:ea typeface="Oswald"/>
              <a:cs typeface="Oswald"/>
              <a:sym typeface="Oswald"/>
            </a:endParaRPr>
          </a:p>
          <a:p>
            <a:pPr indent="0" lvl="0" marL="0" rtl="0" algn="l">
              <a:spcBef>
                <a:spcPts val="0"/>
              </a:spcBef>
              <a:spcAft>
                <a:spcPts val="0"/>
              </a:spcAft>
              <a:buNone/>
            </a:pPr>
            <a:r>
              <a:rPr b="1" lang="en-US" sz="1500">
                <a:solidFill>
                  <a:srgbClr val="FFFFFF"/>
                </a:solidFill>
                <a:latin typeface="Oswald"/>
                <a:ea typeface="Oswald"/>
                <a:cs typeface="Oswald"/>
                <a:sym typeface="Oswald"/>
              </a:rPr>
              <a:t>{{ end }}</a:t>
            </a:r>
            <a:endParaRPr b="1" sz="1500">
              <a:solidFill>
                <a:srgbClr val="FFFFFF"/>
              </a:solidFill>
              <a:latin typeface="Oswald"/>
              <a:ea typeface="Oswald"/>
              <a:cs typeface="Oswald"/>
              <a:sym typeface="Oswald"/>
            </a:endParaRPr>
          </a:p>
          <a:p>
            <a:pPr indent="0" lvl="0" marL="0" rtl="0" algn="l">
              <a:spcBef>
                <a:spcPts val="0"/>
              </a:spcBef>
              <a:spcAft>
                <a:spcPts val="0"/>
              </a:spcAft>
              <a:buNone/>
            </a:pPr>
            <a:r>
              <a:t/>
            </a:r>
            <a:endParaRPr b="1" sz="1500">
              <a:solidFill>
                <a:srgbClr val="FFFFFF"/>
              </a:solidFill>
              <a:latin typeface="Oswald"/>
              <a:ea typeface="Oswald"/>
              <a:cs typeface="Oswald"/>
              <a:sym typeface="Oswald"/>
            </a:endParaRPr>
          </a:p>
          <a:p>
            <a:pPr indent="0" lvl="0" marL="0" rtl="0" algn="l">
              <a:spcBef>
                <a:spcPts val="0"/>
              </a:spcBef>
              <a:spcAft>
                <a:spcPts val="0"/>
              </a:spcAft>
              <a:buNone/>
            </a:pPr>
            <a:r>
              <a:t/>
            </a:r>
            <a:endParaRPr b="1" sz="1500">
              <a:solidFill>
                <a:srgbClr val="FFFFFF"/>
              </a:solidFill>
              <a:latin typeface="Oswald"/>
              <a:ea typeface="Oswald"/>
              <a:cs typeface="Oswald"/>
              <a:sym typeface="Oswald"/>
            </a:endParaRPr>
          </a:p>
        </p:txBody>
      </p:sp>
    </p:spTree>
  </p:cSld>
  <p:clrMapOvr>
    <a:masterClrMapping/>
  </p:clrMapOvr>
  <p:transition>
    <p:fade/>
  </p:transition>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109"/>
          <p:cNvSpPr/>
          <p:nvPr/>
        </p:nvSpPr>
        <p:spPr>
          <a:xfrm>
            <a:off x="127300" y="3706550"/>
            <a:ext cx="4362300" cy="21651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rgbClr val="FFFFFF"/>
                </a:solidFill>
                <a:latin typeface="Oswald"/>
                <a:ea typeface="Oswald"/>
                <a:cs typeface="Oswald"/>
                <a:sym typeface="Oswald"/>
              </a:rPr>
              <a:t>vim spring-music/templates/configmap.yaml</a:t>
            </a:r>
            <a:endParaRPr b="1"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apiVersion</a:t>
            </a:r>
            <a:r>
              <a:rPr lang="en-US" sz="1500">
                <a:solidFill>
                  <a:srgbClr val="FFFFFF"/>
                </a:solidFill>
                <a:latin typeface="Oswald"/>
                <a:ea typeface="Oswald"/>
                <a:cs typeface="Oswald"/>
                <a:sym typeface="Oswald"/>
              </a:rPr>
              <a:t>: v1</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kind: ConfigMap</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metadata:</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labels: </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a:t>
            </a:r>
            <a:r>
              <a:rPr lang="en-US" sz="1500">
                <a:solidFill>
                  <a:srgbClr val="FFFFFF"/>
                </a:solidFill>
                <a:latin typeface="Oswald"/>
                <a:ea typeface="Oswald"/>
                <a:cs typeface="Oswald"/>
                <a:sym typeface="Oswald"/>
              </a:rPr>
              <a:t>{{- include "spring.labels" . | nindent 4 }}</a:t>
            </a:r>
            <a:endParaRPr b="1" sz="1500">
              <a:solidFill>
                <a:srgbClr val="FFFFFF"/>
              </a:solidFill>
              <a:highlight>
                <a:srgbClr val="FF9900"/>
              </a:highlight>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data:</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dbname: {{ .Values.dbname }}</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dbtable: </a:t>
            </a:r>
            <a:r>
              <a:rPr lang="en-US" sz="1500">
                <a:solidFill>
                  <a:schemeClr val="lt1"/>
                </a:solidFill>
                <a:latin typeface="Oswald"/>
                <a:ea typeface="Oswald"/>
                <a:cs typeface="Oswald"/>
                <a:sym typeface="Oswald"/>
              </a:rPr>
              <a:t>{{ .Values.dbtable }}</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p:txBody>
      </p:sp>
      <p:sp>
        <p:nvSpPr>
          <p:cNvPr id="833" name="Google Shape;833;p109"/>
          <p:cNvSpPr/>
          <p:nvPr/>
        </p:nvSpPr>
        <p:spPr>
          <a:xfrm>
            <a:off x="127300" y="870775"/>
            <a:ext cx="4362300" cy="2308800"/>
          </a:xfrm>
          <a:prstGeom prst="rect">
            <a:avLst/>
          </a:prstGeom>
          <a:solidFill>
            <a:srgbClr val="000000"/>
          </a:solid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rgbClr val="FFFFFF"/>
                </a:solidFill>
                <a:latin typeface="Oswald"/>
                <a:ea typeface="Oswald"/>
                <a:cs typeface="Oswald"/>
                <a:sym typeface="Oswald"/>
              </a:rPr>
              <a:t>vim spring-music/templates/</a:t>
            </a:r>
            <a:r>
              <a:rPr b="1" lang="en-US" sz="1500">
                <a:solidFill>
                  <a:srgbClr val="FFFFFF"/>
                </a:solidFill>
                <a:latin typeface="Oswald"/>
                <a:ea typeface="Oswald"/>
                <a:cs typeface="Oswald"/>
                <a:sym typeface="Oswald"/>
              </a:rPr>
              <a:t>_helpers.tpl</a:t>
            </a:r>
            <a:endParaRPr b="1"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This is a comment - Generate basic labels */}}</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define "spring.labels" }}</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generator: by-helm</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date: {{ now | htmlDate }}</a:t>
            </a:r>
            <a:endParaRPr sz="1500">
              <a:solidFill>
                <a:srgbClr val="FFFFFF"/>
              </a:solidFill>
              <a:latin typeface="Oswald"/>
              <a:ea typeface="Oswald"/>
              <a:cs typeface="Oswald"/>
              <a:sym typeface="Oswald"/>
            </a:endParaRPr>
          </a:p>
          <a:p>
            <a:pPr indent="0" lvl="0" marL="0" rtl="0" algn="l">
              <a:spcBef>
                <a:spcPts val="0"/>
              </a:spcBef>
              <a:spcAft>
                <a:spcPts val="0"/>
              </a:spcAft>
              <a:buNone/>
            </a:pPr>
            <a:r>
              <a:rPr lang="en-US" sz="1500">
                <a:solidFill>
                  <a:schemeClr val="lt1"/>
                </a:solidFill>
                <a:latin typeface="Oswald"/>
                <a:ea typeface="Oswald"/>
                <a:cs typeface="Oswald"/>
                <a:sym typeface="Oswald"/>
              </a:rPr>
              <a:t>name: {{ .Release.Name }}</a:t>
            </a:r>
            <a:endParaRPr sz="1500">
              <a:solidFill>
                <a:schemeClr val="lt1"/>
              </a:solidFill>
              <a:latin typeface="Oswald"/>
              <a:ea typeface="Oswald"/>
              <a:cs typeface="Oswald"/>
              <a:sym typeface="Oswald"/>
            </a:endParaRPr>
          </a:p>
          <a:p>
            <a:pPr indent="0" lvl="0" marL="0" rtl="0" algn="l">
              <a:spcBef>
                <a:spcPts val="0"/>
              </a:spcBef>
              <a:spcAft>
                <a:spcPts val="0"/>
              </a:spcAft>
              <a:buNone/>
            </a:pPr>
            <a:r>
              <a:rPr lang="en-US" sz="1500">
                <a:solidFill>
                  <a:schemeClr val="lt1"/>
                </a:solidFill>
                <a:latin typeface="Oswald"/>
                <a:ea typeface="Oswald"/>
                <a:cs typeface="Oswald"/>
                <a:sym typeface="Oswald"/>
              </a:rPr>
              <a:t>dname: {{ .Values.database.dbname }}</a:t>
            </a:r>
            <a:endParaRPr sz="1500">
              <a:solidFill>
                <a:schemeClr val="lt1"/>
              </a:solidFill>
              <a:latin typeface="Oswald"/>
              <a:ea typeface="Oswald"/>
              <a:cs typeface="Oswald"/>
              <a:sym typeface="Oswald"/>
            </a:endParaRPr>
          </a:p>
          <a:p>
            <a:pPr indent="0" lvl="0" marL="0" rtl="0" algn="l">
              <a:spcBef>
                <a:spcPts val="0"/>
              </a:spcBef>
              <a:spcAft>
                <a:spcPts val="0"/>
              </a:spcAft>
              <a:buNone/>
            </a:pPr>
            <a:r>
              <a:rPr lang="en-US" sz="1500">
                <a:solidFill>
                  <a:srgbClr val="FFFFFF"/>
                </a:solidFill>
                <a:latin typeface="Oswald"/>
                <a:ea typeface="Oswald"/>
                <a:cs typeface="Oswald"/>
                <a:sym typeface="Oswald"/>
              </a:rPr>
              <a:t>{{- end }}</a:t>
            </a:r>
            <a:endParaRPr sz="1500">
              <a:solidFill>
                <a:srgbClr val="FFFFFF"/>
              </a:solidFill>
              <a:latin typeface="Oswald"/>
              <a:ea typeface="Oswald"/>
              <a:cs typeface="Oswald"/>
              <a:sym typeface="Oswald"/>
            </a:endParaRPr>
          </a:p>
          <a:p>
            <a:pPr indent="0" lvl="0" marL="0" rtl="0" algn="l">
              <a:spcBef>
                <a:spcPts val="0"/>
              </a:spcBef>
              <a:spcAft>
                <a:spcPts val="0"/>
              </a:spcAft>
              <a:buNone/>
            </a:pPr>
            <a:r>
              <a:t/>
            </a:r>
            <a:endParaRPr sz="1500">
              <a:solidFill>
                <a:srgbClr val="FFFFFF"/>
              </a:solidFill>
              <a:latin typeface="Oswald"/>
              <a:ea typeface="Oswald"/>
              <a:cs typeface="Oswald"/>
              <a:sym typeface="Oswald"/>
            </a:endParaRPr>
          </a:p>
        </p:txBody>
      </p:sp>
      <p:sp>
        <p:nvSpPr>
          <p:cNvPr id="834" name="Google Shape;834;p109"/>
          <p:cNvSpPr txBox="1"/>
          <p:nvPr/>
        </p:nvSpPr>
        <p:spPr>
          <a:xfrm>
            <a:off x="73350" y="439625"/>
            <a:ext cx="8714100" cy="43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latin typeface="Oswald"/>
                <a:ea typeface="Oswald"/>
                <a:cs typeface="Oswald"/>
                <a:sym typeface="Oswald"/>
              </a:rPr>
              <a:t>Template helper files:</a:t>
            </a:r>
            <a:r>
              <a:rPr b="1" lang="en-US" sz="1800">
                <a:solidFill>
                  <a:srgbClr val="254356"/>
                </a:solidFill>
                <a:latin typeface="Oswald"/>
                <a:ea typeface="Oswald"/>
                <a:cs typeface="Oswald"/>
                <a:sym typeface="Oswald"/>
              </a:rPr>
              <a:t> </a:t>
            </a:r>
            <a:endParaRPr sz="1800">
              <a:solidFill>
                <a:srgbClr val="254356"/>
              </a:solidFill>
              <a:latin typeface="Oswald"/>
              <a:ea typeface="Oswald"/>
              <a:cs typeface="Oswald"/>
              <a:sym typeface="Oswald"/>
            </a:endParaRPr>
          </a:p>
        </p:txBody>
      </p:sp>
      <p:sp>
        <p:nvSpPr>
          <p:cNvPr id="835" name="Google Shape;835;p109"/>
          <p:cNvSpPr txBox="1"/>
          <p:nvPr>
            <p:ph idx="12" type="sldNum"/>
          </p:nvPr>
        </p:nvSpPr>
        <p:spPr>
          <a:xfrm>
            <a:off x="0" y="66452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836" name="Google Shape;836;p109"/>
          <p:cNvSpPr txBox="1"/>
          <p:nvPr/>
        </p:nvSpPr>
        <p:spPr>
          <a:xfrm>
            <a:off x="62550" y="3247841"/>
            <a:ext cx="8714100" cy="43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254356"/>
                </a:solidFill>
                <a:latin typeface="Oswald"/>
                <a:ea typeface="Oswald"/>
                <a:cs typeface="Oswald"/>
                <a:sym typeface="Oswald"/>
              </a:rPr>
              <a:t>Edit our ConfigMap file and </a:t>
            </a:r>
            <a:r>
              <a:rPr b="1" lang="en-US" sz="1800">
                <a:solidFill>
                  <a:srgbClr val="254356"/>
                </a:solidFill>
                <a:latin typeface="Oswald"/>
                <a:ea typeface="Oswald"/>
                <a:cs typeface="Oswald"/>
                <a:sym typeface="Oswald"/>
              </a:rPr>
              <a:t>implement</a:t>
            </a:r>
            <a:r>
              <a:rPr b="1" lang="en-US" sz="1800">
                <a:solidFill>
                  <a:srgbClr val="254356"/>
                </a:solidFill>
                <a:latin typeface="Oswald"/>
                <a:ea typeface="Oswald"/>
                <a:cs typeface="Oswald"/>
                <a:sym typeface="Oswald"/>
              </a:rPr>
              <a:t> the labels inside the metadata and dry run it</a:t>
            </a:r>
            <a:endParaRPr b="1" sz="1800">
              <a:solidFill>
                <a:srgbClr val="254356"/>
              </a:solidFill>
              <a:latin typeface="Oswald"/>
              <a:ea typeface="Oswald"/>
              <a:cs typeface="Oswald"/>
              <a:sym typeface="Oswald"/>
            </a:endParaRPr>
          </a:p>
        </p:txBody>
      </p:sp>
      <p:sp>
        <p:nvSpPr>
          <p:cNvPr id="837" name="Google Shape;837;p109"/>
          <p:cNvSpPr txBox="1"/>
          <p:nvPr/>
        </p:nvSpPr>
        <p:spPr>
          <a:xfrm>
            <a:off x="0" y="5903666"/>
            <a:ext cx="8714100" cy="43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500">
                <a:solidFill>
                  <a:srgbClr val="254356"/>
                </a:solidFill>
                <a:latin typeface="Oswald"/>
                <a:ea typeface="Oswald"/>
                <a:cs typeface="Oswald"/>
                <a:sym typeface="Oswald"/>
              </a:rPr>
              <a:t>** NOTES: the nindent will make sure the </a:t>
            </a:r>
            <a:r>
              <a:rPr lang="en-US" sz="1500">
                <a:solidFill>
                  <a:srgbClr val="254356"/>
                </a:solidFill>
                <a:latin typeface="Oswald"/>
                <a:ea typeface="Oswald"/>
                <a:cs typeface="Oswald"/>
                <a:sym typeface="Oswald"/>
              </a:rPr>
              <a:t>generated</a:t>
            </a:r>
            <a:r>
              <a:rPr lang="en-US" sz="1500">
                <a:solidFill>
                  <a:srgbClr val="254356"/>
                </a:solidFill>
                <a:latin typeface="Oswald"/>
                <a:ea typeface="Oswald"/>
                <a:cs typeface="Oswald"/>
                <a:sym typeface="Oswald"/>
              </a:rPr>
              <a:t> content will keep the right indent </a:t>
            </a:r>
            <a:endParaRPr sz="1500">
              <a:solidFill>
                <a:srgbClr val="254356"/>
              </a:solidFill>
              <a:latin typeface="Oswald"/>
              <a:ea typeface="Oswald"/>
              <a:cs typeface="Oswald"/>
              <a:sym typeface="Oswald"/>
            </a:endParaRPr>
          </a:p>
          <a:p>
            <a:pPr indent="0" lvl="0" marL="0" rtl="0" algn="l">
              <a:lnSpc>
                <a:spcPct val="115000"/>
              </a:lnSpc>
              <a:spcBef>
                <a:spcPts val="0"/>
              </a:spcBef>
              <a:spcAft>
                <a:spcPts val="0"/>
              </a:spcAft>
              <a:buNone/>
            </a:pPr>
            <a:r>
              <a:rPr lang="en-US" sz="1500">
                <a:solidFill>
                  <a:srgbClr val="254356"/>
                </a:solidFill>
                <a:latin typeface="Oswald"/>
                <a:ea typeface="Oswald"/>
                <a:cs typeface="Oswald"/>
                <a:sym typeface="Oswald"/>
              </a:rPr>
              <a:t>Check out flow control using Helpers: </a:t>
            </a:r>
            <a:r>
              <a:rPr lang="en-US" sz="1500" u="sng">
                <a:solidFill>
                  <a:schemeClr val="hlink"/>
                </a:solidFill>
                <a:latin typeface="Oswald"/>
                <a:ea typeface="Oswald"/>
                <a:cs typeface="Oswald"/>
                <a:sym typeface="Oswald"/>
                <a:hlinkClick r:id="rId3"/>
              </a:rPr>
              <a:t>https://helm.sh/docs/chart_template_guide/control_structures/</a:t>
            </a:r>
            <a:r>
              <a:rPr lang="en-US" sz="1500">
                <a:solidFill>
                  <a:srgbClr val="254356"/>
                </a:solidFill>
                <a:latin typeface="Oswald"/>
                <a:ea typeface="Oswald"/>
                <a:cs typeface="Oswald"/>
                <a:sym typeface="Oswald"/>
              </a:rPr>
              <a:t> </a:t>
            </a:r>
            <a:endParaRPr sz="1500">
              <a:solidFill>
                <a:srgbClr val="254356"/>
              </a:solidFill>
              <a:latin typeface="Oswald"/>
              <a:ea typeface="Oswald"/>
              <a:cs typeface="Oswald"/>
              <a:sym typeface="Oswald"/>
            </a:endParaRPr>
          </a:p>
        </p:txBody>
      </p:sp>
    </p:spTree>
  </p:cSld>
  <p:clrMapOvr>
    <a:masterClrMapping/>
  </p:clrMapOvr>
  <p:transition>
    <p:fade/>
  </p:transition>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110"/>
          <p:cNvSpPr txBox="1"/>
          <p:nvPr>
            <p:ph idx="1" type="body"/>
          </p:nvPr>
        </p:nvSpPr>
        <p:spPr>
          <a:xfrm>
            <a:off x="456150" y="3133350"/>
            <a:ext cx="8231700" cy="59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b="1" lang="en-US" sz="4200">
                <a:solidFill>
                  <a:srgbClr val="000000"/>
                </a:solidFill>
                <a:latin typeface="Oswald"/>
                <a:ea typeface="Oswald"/>
                <a:cs typeface="Oswald"/>
                <a:sym typeface="Oswald"/>
              </a:rPr>
              <a:t>- DEPLOYMENT AND SERVICE -</a:t>
            </a:r>
            <a:endParaRPr sz="2200">
              <a:solidFill>
                <a:srgbClr val="000000"/>
              </a:solidFill>
              <a:latin typeface="Oswald Regular"/>
              <a:ea typeface="Oswald Regular"/>
              <a:cs typeface="Oswald Regular"/>
              <a:sym typeface="Oswald Regular"/>
            </a:endParaRPr>
          </a:p>
          <a:p>
            <a:pPr indent="0" lvl="0" marL="0" rtl="0" algn="l">
              <a:lnSpc>
                <a:spcPct val="90000"/>
              </a:lnSpc>
              <a:spcBef>
                <a:spcPts val="0"/>
              </a:spcBef>
              <a:spcAft>
                <a:spcPts val="0"/>
              </a:spcAft>
              <a:buClr>
                <a:srgbClr val="595959"/>
              </a:buClr>
              <a:buSzPts val="2400"/>
              <a:buNone/>
            </a:pPr>
            <a:r>
              <a:t/>
            </a:r>
            <a:endParaRPr>
              <a:solidFill>
                <a:srgbClr val="000000"/>
              </a:solidFill>
            </a:endParaRPr>
          </a:p>
        </p:txBody>
      </p:sp>
      <p:sp>
        <p:nvSpPr>
          <p:cNvPr id="843" name="Google Shape;843;p110"/>
          <p:cNvSpPr txBox="1"/>
          <p:nvPr>
            <p:ph idx="12" type="sldNum"/>
          </p:nvPr>
        </p:nvSpPr>
        <p:spPr>
          <a:xfrm>
            <a:off x="0" y="6569075"/>
            <a:ext cx="609600" cy="2889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ערכת נושא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Bh - ENG">
  <a:themeElements>
    <a:clrScheme name="John Bryce">
      <a:dk1>
        <a:srgbClr val="000000"/>
      </a:dk1>
      <a:lt1>
        <a:srgbClr val="FFFFFF"/>
      </a:lt1>
      <a:dk2>
        <a:srgbClr val="000000"/>
      </a:dk2>
      <a:lt2>
        <a:srgbClr val="808080"/>
      </a:lt2>
      <a:accent1>
        <a:srgbClr val="CB2105"/>
      </a:accent1>
      <a:accent2>
        <a:srgbClr val="EA6716"/>
      </a:accent2>
      <a:accent3>
        <a:srgbClr val="FFDC69"/>
      </a:accent3>
      <a:accent4>
        <a:srgbClr val="3D566E"/>
      </a:accent4>
      <a:accent5>
        <a:srgbClr val="C4E4F6"/>
      </a:accent5>
      <a:accent6>
        <a:srgbClr val="FC96B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