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57" r:id="rId5"/>
    <p:sldId id="389" r:id="rId6"/>
    <p:sldId id="384" r:id="rId7"/>
    <p:sldId id="317" r:id="rId8"/>
    <p:sldId id="277" r:id="rId9"/>
    <p:sldId id="278" r:id="rId10"/>
    <p:sldId id="279" r:id="rId11"/>
    <p:sldId id="268" r:id="rId12"/>
    <p:sldId id="272" r:id="rId13"/>
    <p:sldId id="392" r:id="rId14"/>
    <p:sldId id="398" r:id="rId15"/>
    <p:sldId id="394" r:id="rId16"/>
    <p:sldId id="393" r:id="rId17"/>
    <p:sldId id="399" r:id="rId18"/>
    <p:sldId id="397" r:id="rId19"/>
    <p:sldId id="396" r:id="rId20"/>
    <p:sldId id="402" r:id="rId21"/>
    <p:sldId id="395" r:id="rId22"/>
    <p:sldId id="401" r:id="rId23"/>
    <p:sldId id="405" r:id="rId24"/>
    <p:sldId id="400" r:id="rId25"/>
    <p:sldId id="403" r:id="rId26"/>
    <p:sldId id="404" r:id="rId27"/>
    <p:sldId id="321" r:id="rId28"/>
    <p:sldId id="3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2BB44-5860-42D1-91B1-983DCCAC9D3E}" v="32" dt="2022-07-30T22:56:05.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1" d="100"/>
          <a:sy n="81" d="100"/>
        </p:scale>
        <p:origin x="91" y="115"/>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7/30/2022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4147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303693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16</a:t>
            </a:fld>
            <a:endParaRPr lang="en-US"/>
          </a:p>
        </p:txBody>
      </p:sp>
    </p:spTree>
    <p:extLst>
      <p:ext uri="{BB962C8B-B14F-4D97-AF65-F5344CB8AC3E}">
        <p14:creationId xmlns:p14="http://schemas.microsoft.com/office/powerpoint/2010/main" val="1298530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17</a:t>
            </a:fld>
            <a:endParaRPr lang="en-US"/>
          </a:p>
        </p:txBody>
      </p:sp>
    </p:spTree>
    <p:extLst>
      <p:ext uri="{BB962C8B-B14F-4D97-AF65-F5344CB8AC3E}">
        <p14:creationId xmlns:p14="http://schemas.microsoft.com/office/powerpoint/2010/main" val="4170515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18</a:t>
            </a:fld>
            <a:endParaRPr lang="en-US"/>
          </a:p>
        </p:txBody>
      </p:sp>
    </p:spTree>
    <p:extLst>
      <p:ext uri="{BB962C8B-B14F-4D97-AF65-F5344CB8AC3E}">
        <p14:creationId xmlns:p14="http://schemas.microsoft.com/office/powerpoint/2010/main" val="3631123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19</a:t>
            </a:fld>
            <a:endParaRPr lang="en-US"/>
          </a:p>
        </p:txBody>
      </p:sp>
    </p:spTree>
    <p:extLst>
      <p:ext uri="{BB962C8B-B14F-4D97-AF65-F5344CB8AC3E}">
        <p14:creationId xmlns:p14="http://schemas.microsoft.com/office/powerpoint/2010/main" val="422602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20</a:t>
            </a:fld>
            <a:endParaRPr lang="en-US"/>
          </a:p>
        </p:txBody>
      </p:sp>
    </p:spTree>
    <p:extLst>
      <p:ext uri="{BB962C8B-B14F-4D97-AF65-F5344CB8AC3E}">
        <p14:creationId xmlns:p14="http://schemas.microsoft.com/office/powerpoint/2010/main" val="3646212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21</a:t>
            </a:fld>
            <a:endParaRPr lang="en-US"/>
          </a:p>
        </p:txBody>
      </p:sp>
    </p:spTree>
    <p:extLst>
      <p:ext uri="{BB962C8B-B14F-4D97-AF65-F5344CB8AC3E}">
        <p14:creationId xmlns:p14="http://schemas.microsoft.com/office/powerpoint/2010/main" val="371935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22</a:t>
            </a:fld>
            <a:endParaRPr lang="en-US"/>
          </a:p>
        </p:txBody>
      </p:sp>
    </p:spTree>
    <p:extLst>
      <p:ext uri="{BB962C8B-B14F-4D97-AF65-F5344CB8AC3E}">
        <p14:creationId xmlns:p14="http://schemas.microsoft.com/office/powerpoint/2010/main" val="3878586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23</a:t>
            </a:fld>
            <a:endParaRPr lang="en-US"/>
          </a:p>
        </p:txBody>
      </p:sp>
    </p:spTree>
    <p:extLst>
      <p:ext uri="{BB962C8B-B14F-4D97-AF65-F5344CB8AC3E}">
        <p14:creationId xmlns:p14="http://schemas.microsoft.com/office/powerpoint/2010/main" val="8869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343012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11</a:t>
            </a:fld>
            <a:endParaRPr lang="en-US"/>
          </a:p>
        </p:txBody>
      </p:sp>
    </p:spTree>
    <p:extLst>
      <p:ext uri="{BB962C8B-B14F-4D97-AF65-F5344CB8AC3E}">
        <p14:creationId xmlns:p14="http://schemas.microsoft.com/office/powerpoint/2010/main" val="241634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319816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13</a:t>
            </a:fld>
            <a:endParaRPr lang="en-US"/>
          </a:p>
        </p:txBody>
      </p:sp>
    </p:spTree>
    <p:extLst>
      <p:ext uri="{BB962C8B-B14F-4D97-AF65-F5344CB8AC3E}">
        <p14:creationId xmlns:p14="http://schemas.microsoft.com/office/powerpoint/2010/main" val="3479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mailto:aviagubbuy@hotmail.com" TargetMode="External"/><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err="1"/>
              <a:t>BxBooks</a:t>
            </a:r>
            <a:r>
              <a:rPr lang="en-US" dirty="0"/>
              <a:t> Ratings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he-IL" dirty="0"/>
              <a:t>אביה אלון </a:t>
            </a:r>
            <a:r>
              <a:rPr lang="he-IL" dirty="0" err="1"/>
              <a:t>גובאי</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r>
              <a:rPr lang="he-IL" dirty="0"/>
              <a:t>מרבית המדרגים והדירוגים מקורם בארה"ב</a:t>
            </a:r>
            <a:endParaRPr lang="en-US" dirty="0"/>
          </a:p>
        </p:txBody>
      </p:sp>
      <p:pic>
        <p:nvPicPr>
          <p:cNvPr id="6" name="slide3" descr="Sheet 1">
            <a:extLst>
              <a:ext uri="{FF2B5EF4-FFF2-40B4-BE49-F238E27FC236}">
                <a16:creationId xmlns:a16="http://schemas.microsoft.com/office/drawing/2014/main" id="{7CFA930E-BE44-09CE-2E8F-FD9408EB7A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538" y="782264"/>
            <a:ext cx="11091600" cy="2943450"/>
          </a:xfrm>
          <a:prstGeom prst="rect">
            <a:avLst/>
          </a:prstGeom>
        </p:spPr>
      </p:pic>
      <p:pic>
        <p:nvPicPr>
          <p:cNvPr id="7" name="slide4" descr="Sheet 1 (2)">
            <a:extLst>
              <a:ext uri="{FF2B5EF4-FFF2-40B4-BE49-F238E27FC236}">
                <a16:creationId xmlns:a16="http://schemas.microsoft.com/office/drawing/2014/main" id="{958CE478-85BE-FE9B-D1D0-D12644CFFFC3}"/>
              </a:ext>
            </a:extLst>
          </p:cNvPr>
          <p:cNvPicPr>
            <a:picLocks noChangeAspect="1"/>
          </p:cNvPicPr>
          <p:nvPr/>
        </p:nvPicPr>
        <p:blipFill rotWithShape="1">
          <a:blip r:embed="rId4">
            <a:extLst>
              <a:ext uri="{28A0092B-C50C-407E-A947-70E740481C1C}">
                <a14:useLocalDpi xmlns:a14="http://schemas.microsoft.com/office/drawing/2010/main" val="0"/>
              </a:ext>
            </a:extLst>
          </a:blip>
          <a:srcRect b="13269"/>
          <a:stretch/>
        </p:blipFill>
        <p:spPr>
          <a:xfrm>
            <a:off x="549539" y="3800429"/>
            <a:ext cx="11091600" cy="2943450"/>
          </a:xfrm>
          <a:prstGeom prst="rect">
            <a:avLst/>
          </a:prstGeom>
        </p:spPr>
      </p:pic>
    </p:spTree>
    <p:extLst>
      <p:ext uri="{BB962C8B-B14F-4D97-AF65-F5344CB8AC3E}">
        <p14:creationId xmlns:p14="http://schemas.microsoft.com/office/powerpoint/2010/main" val="20513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endParaRPr lang="en-US" dirty="0"/>
          </a:p>
        </p:txBody>
      </p:sp>
      <p:pic>
        <p:nvPicPr>
          <p:cNvPr id="5" name="slide31" descr="Sheet 17">
            <a:extLst>
              <a:ext uri="{FF2B5EF4-FFF2-40B4-BE49-F238E27FC236}">
                <a16:creationId xmlns:a16="http://schemas.microsoft.com/office/drawing/2014/main" id="{7F9016A5-7760-EB48-95EE-9376548D6DC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078" r="10589" b="7070"/>
          <a:stretch/>
        </p:blipFill>
        <p:spPr>
          <a:xfrm>
            <a:off x="1232453" y="1371600"/>
            <a:ext cx="9580092" cy="4721225"/>
          </a:xfrm>
          <a:prstGeom prst="rect">
            <a:avLst/>
          </a:prstGeom>
        </p:spPr>
      </p:pic>
    </p:spTree>
    <p:extLst>
      <p:ext uri="{BB962C8B-B14F-4D97-AF65-F5344CB8AC3E}">
        <p14:creationId xmlns:p14="http://schemas.microsoft.com/office/powerpoint/2010/main" val="344377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r>
              <a:rPr lang="he-IL" dirty="0"/>
              <a:t>בארה"ב קליפורניה היא המדינה הכי פעילה</a:t>
            </a:r>
            <a:endParaRPr lang="en-US" dirty="0"/>
          </a:p>
        </p:txBody>
      </p:sp>
      <p:pic>
        <p:nvPicPr>
          <p:cNvPr id="5" name="slide8" descr="Sheet 4">
            <a:extLst>
              <a:ext uri="{FF2B5EF4-FFF2-40B4-BE49-F238E27FC236}">
                <a16:creationId xmlns:a16="http://schemas.microsoft.com/office/drawing/2014/main" id="{03333915-BDB7-4F61-292F-717CE6D51D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454" b="13162"/>
          <a:stretch/>
        </p:blipFill>
        <p:spPr>
          <a:xfrm>
            <a:off x="549538" y="1223128"/>
            <a:ext cx="11090275" cy="1758974"/>
          </a:xfrm>
          <a:prstGeom prst="rect">
            <a:avLst/>
          </a:prstGeom>
        </p:spPr>
      </p:pic>
    </p:spTree>
    <p:extLst>
      <p:ext uri="{BB962C8B-B14F-4D97-AF65-F5344CB8AC3E}">
        <p14:creationId xmlns:p14="http://schemas.microsoft.com/office/powerpoint/2010/main" val="66691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1808322"/>
          </a:xfrm>
        </p:spPr>
        <p:txBody>
          <a:bodyPr/>
          <a:lstStyle/>
          <a:p>
            <a:pPr algn="r"/>
            <a:r>
              <a:rPr lang="he-IL" dirty="0"/>
              <a:t>על אף שבשנות האלפיים היו רק 4 שנים של </a:t>
            </a:r>
            <a:r>
              <a:rPr lang="he-IL" dirty="0" err="1"/>
              <a:t>דאטא</a:t>
            </a:r>
            <a:r>
              <a:rPr lang="he-IL" dirty="0"/>
              <a:t> הדירוגים ברמה של 75% מהעשור שלפני.</a:t>
            </a:r>
            <a:endParaRPr lang="en-US" dirty="0"/>
          </a:p>
        </p:txBody>
      </p:sp>
      <p:pic>
        <p:nvPicPr>
          <p:cNvPr id="8" name="slide10" descr="Sheet 3">
            <a:extLst>
              <a:ext uri="{FF2B5EF4-FFF2-40B4-BE49-F238E27FC236}">
                <a16:creationId xmlns:a16="http://schemas.microsoft.com/office/drawing/2014/main" id="{7F59C0B6-F8D7-FFA3-30A4-132D9FD9D81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7999"/>
          <a:stretch/>
        </p:blipFill>
        <p:spPr>
          <a:xfrm>
            <a:off x="550863" y="2524839"/>
            <a:ext cx="11090275" cy="1808322"/>
          </a:xfrm>
          <a:prstGeom prst="rect">
            <a:avLst/>
          </a:prstGeom>
        </p:spPr>
      </p:pic>
      <p:sp>
        <p:nvSpPr>
          <p:cNvPr id="5" name="Oval 4">
            <a:extLst>
              <a:ext uri="{FF2B5EF4-FFF2-40B4-BE49-F238E27FC236}">
                <a16:creationId xmlns:a16="http://schemas.microsoft.com/office/drawing/2014/main" id="{8AE10CF7-0808-4E58-A5CF-037D9F7FE962}"/>
              </a:ext>
            </a:extLst>
          </p:cNvPr>
          <p:cNvSpPr/>
          <p:nvPr/>
        </p:nvSpPr>
        <p:spPr>
          <a:xfrm>
            <a:off x="6798365" y="5118652"/>
            <a:ext cx="4472609" cy="15107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אומנם לא הבדל גדול אבל ממוצע הדירוגים הכי נמוך לספרי שנות ה 90.</a:t>
            </a:r>
            <a:endParaRPr lang="en-US" dirty="0"/>
          </a:p>
        </p:txBody>
      </p:sp>
      <p:cxnSp>
        <p:nvCxnSpPr>
          <p:cNvPr id="10" name="Straight Arrow Connector 9">
            <a:extLst>
              <a:ext uri="{FF2B5EF4-FFF2-40B4-BE49-F238E27FC236}">
                <a16:creationId xmlns:a16="http://schemas.microsoft.com/office/drawing/2014/main" id="{4F012847-13FE-35A8-CD47-2202EFD93FC7}"/>
              </a:ext>
            </a:extLst>
          </p:cNvPr>
          <p:cNvCxnSpPr/>
          <p:nvPr/>
        </p:nvCxnSpPr>
        <p:spPr>
          <a:xfrm flipV="1">
            <a:off x="10030120" y="3261674"/>
            <a:ext cx="1036948" cy="2017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20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r>
              <a:rPr lang="he-IL" dirty="0"/>
              <a:t>רומנים הם הסוגה הנפוצה ביותר</a:t>
            </a:r>
            <a:endParaRPr lang="en-US" dirty="0"/>
          </a:p>
        </p:txBody>
      </p:sp>
      <p:pic>
        <p:nvPicPr>
          <p:cNvPr id="5" name="slide21" descr="Sheet 9">
            <a:extLst>
              <a:ext uri="{FF2B5EF4-FFF2-40B4-BE49-F238E27FC236}">
                <a16:creationId xmlns:a16="http://schemas.microsoft.com/office/drawing/2014/main" id="{BF062DE0-E313-453C-D9DA-0C84D6766E7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6942"/>
          <a:stretch/>
        </p:blipFill>
        <p:spPr>
          <a:xfrm>
            <a:off x="549538" y="1358498"/>
            <a:ext cx="11090275" cy="2849288"/>
          </a:xfrm>
          <a:prstGeom prst="rect">
            <a:avLst/>
          </a:prstGeom>
        </p:spPr>
      </p:pic>
      <p:sp>
        <p:nvSpPr>
          <p:cNvPr id="6" name="Oval 5">
            <a:extLst>
              <a:ext uri="{FF2B5EF4-FFF2-40B4-BE49-F238E27FC236}">
                <a16:creationId xmlns:a16="http://schemas.microsoft.com/office/drawing/2014/main" id="{7485F7B5-3AC3-F7B4-5CE7-5999A9BC6941}"/>
              </a:ext>
            </a:extLst>
          </p:cNvPr>
          <p:cNvSpPr/>
          <p:nvPr/>
        </p:nvSpPr>
        <p:spPr>
          <a:xfrm>
            <a:off x="6655324" y="4807670"/>
            <a:ext cx="5184742" cy="15837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רומנים לבני נוער קיבלו את הדירוגים הגבוהים ביותר. אחריהם ספרי דת.</a:t>
            </a:r>
            <a:endParaRPr lang="en-US" dirty="0"/>
          </a:p>
        </p:txBody>
      </p:sp>
    </p:spTree>
    <p:extLst>
      <p:ext uri="{BB962C8B-B14F-4D97-AF65-F5344CB8AC3E}">
        <p14:creationId xmlns:p14="http://schemas.microsoft.com/office/powerpoint/2010/main" val="121398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1299900"/>
          </a:xfrm>
        </p:spPr>
        <p:txBody>
          <a:bodyPr/>
          <a:lstStyle/>
          <a:p>
            <a:pPr algn="r"/>
            <a:r>
              <a:rPr lang="he-IL" dirty="0"/>
              <a:t>גם לפי עשור הוצאה במרבית העשורים רומנים לבני נוער מדורגים הכי גבוה</a:t>
            </a:r>
            <a:endParaRPr lang="en-US" dirty="0"/>
          </a:p>
        </p:txBody>
      </p:sp>
      <p:pic>
        <p:nvPicPr>
          <p:cNvPr id="5" name="slide11" descr="Sheet 5">
            <a:extLst>
              <a:ext uri="{FF2B5EF4-FFF2-40B4-BE49-F238E27FC236}">
                <a16:creationId xmlns:a16="http://schemas.microsoft.com/office/drawing/2014/main" id="{3F2EB65F-1966-BCA0-4B7F-AFDA628B601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2471"/>
          <a:stretch/>
        </p:blipFill>
        <p:spPr>
          <a:xfrm>
            <a:off x="550863" y="1809337"/>
            <a:ext cx="11090275" cy="2192705"/>
          </a:xfrm>
          <a:prstGeom prst="rect">
            <a:avLst/>
          </a:prstGeom>
        </p:spPr>
      </p:pic>
      <p:sp>
        <p:nvSpPr>
          <p:cNvPr id="2" name="Oval 1">
            <a:extLst>
              <a:ext uri="{FF2B5EF4-FFF2-40B4-BE49-F238E27FC236}">
                <a16:creationId xmlns:a16="http://schemas.microsoft.com/office/drawing/2014/main" id="{C5606065-9A8A-FD01-66CF-5A4ABC8CAD23}"/>
              </a:ext>
            </a:extLst>
          </p:cNvPr>
          <p:cNvSpPr/>
          <p:nvPr/>
        </p:nvSpPr>
        <p:spPr>
          <a:xfrm>
            <a:off x="6325386" y="4949072"/>
            <a:ext cx="5420412" cy="12999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ספרים משנות השבעים (אף שלא מדובר על הרבה) נהנים מדירוגים גבוהים בכל הקטגוריות.</a:t>
            </a:r>
            <a:endParaRPr lang="en-US" dirty="0"/>
          </a:p>
        </p:txBody>
      </p:sp>
    </p:spTree>
    <p:extLst>
      <p:ext uri="{BB962C8B-B14F-4D97-AF65-F5344CB8AC3E}">
        <p14:creationId xmlns:p14="http://schemas.microsoft.com/office/powerpoint/2010/main" val="390844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r>
              <a:rPr lang="he-IL" dirty="0"/>
              <a:t>בממוצע משתמשים היו מאוד פעילים</a:t>
            </a:r>
            <a:endParaRPr lang="en-US" dirty="0"/>
          </a:p>
        </p:txBody>
      </p:sp>
      <p:pic>
        <p:nvPicPr>
          <p:cNvPr id="5" name="slide36" descr="Sheet 1 (4)">
            <a:extLst>
              <a:ext uri="{FF2B5EF4-FFF2-40B4-BE49-F238E27FC236}">
                <a16:creationId xmlns:a16="http://schemas.microsoft.com/office/drawing/2014/main" id="{3655A4DF-8DE5-5E56-99E4-DD8F9081798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 b="17082"/>
          <a:stretch/>
        </p:blipFill>
        <p:spPr>
          <a:xfrm>
            <a:off x="7218835" y="2204096"/>
            <a:ext cx="4115374" cy="3504623"/>
          </a:xfrm>
          <a:prstGeom prst="rect">
            <a:avLst/>
          </a:prstGeom>
        </p:spPr>
      </p:pic>
      <p:pic>
        <p:nvPicPr>
          <p:cNvPr id="6" name="slide35" descr="Sheet 1 (3)">
            <a:extLst>
              <a:ext uri="{FF2B5EF4-FFF2-40B4-BE49-F238E27FC236}">
                <a16:creationId xmlns:a16="http://schemas.microsoft.com/office/drawing/2014/main" id="{C39E3027-7585-645D-87BC-5FCA8DB68F09}"/>
              </a:ext>
            </a:extLst>
          </p:cNvPr>
          <p:cNvPicPr>
            <a:picLocks noChangeAspect="1"/>
          </p:cNvPicPr>
          <p:nvPr/>
        </p:nvPicPr>
        <p:blipFill rotWithShape="1">
          <a:blip r:embed="rId4">
            <a:extLst>
              <a:ext uri="{28A0092B-C50C-407E-A947-70E740481C1C}">
                <a14:useLocalDpi xmlns:a14="http://schemas.microsoft.com/office/drawing/2010/main" val="0"/>
              </a:ext>
            </a:extLst>
          </a:blip>
          <a:srcRect b="14033"/>
          <a:stretch/>
        </p:blipFill>
        <p:spPr>
          <a:xfrm>
            <a:off x="1827350" y="2204096"/>
            <a:ext cx="4124325" cy="3504623"/>
          </a:xfrm>
          <a:prstGeom prst="rect">
            <a:avLst/>
          </a:prstGeom>
        </p:spPr>
      </p:pic>
    </p:spTree>
    <p:extLst>
      <p:ext uri="{BB962C8B-B14F-4D97-AF65-F5344CB8AC3E}">
        <p14:creationId xmlns:p14="http://schemas.microsoft.com/office/powerpoint/2010/main" val="37543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1336992"/>
          </a:xfrm>
        </p:spPr>
        <p:txBody>
          <a:bodyPr/>
          <a:lstStyle/>
          <a:p>
            <a:pPr algn="ctr"/>
            <a:r>
              <a:rPr lang="he-IL" dirty="0"/>
              <a:t>לא מעט משתמשים היו פעילים מאוד: ה - 20 המשמשים הפעילים ביותר</a:t>
            </a:r>
            <a:endParaRPr lang="en-US" dirty="0"/>
          </a:p>
        </p:txBody>
      </p:sp>
      <p:pic>
        <p:nvPicPr>
          <p:cNvPr id="5" name="slide23" descr="Sheet 11">
            <a:extLst>
              <a:ext uri="{FF2B5EF4-FFF2-40B4-BE49-F238E27FC236}">
                <a16:creationId xmlns:a16="http://schemas.microsoft.com/office/drawing/2014/main" id="{084638B0-3D3A-A045-915B-4E579D60906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292" b="2222"/>
          <a:stretch/>
        </p:blipFill>
        <p:spPr>
          <a:xfrm>
            <a:off x="549538" y="2112963"/>
            <a:ext cx="7822095" cy="3979862"/>
          </a:xfrm>
          <a:prstGeom prst="rect">
            <a:avLst/>
          </a:prstGeom>
        </p:spPr>
      </p:pic>
      <p:sp>
        <p:nvSpPr>
          <p:cNvPr id="2" name="TextBox 1">
            <a:extLst>
              <a:ext uri="{FF2B5EF4-FFF2-40B4-BE49-F238E27FC236}">
                <a16:creationId xmlns:a16="http://schemas.microsoft.com/office/drawing/2014/main" id="{8BB5410D-64E9-D491-49EB-25344BCE7E83}"/>
              </a:ext>
            </a:extLst>
          </p:cNvPr>
          <p:cNvSpPr txBox="1"/>
          <p:nvPr/>
        </p:nvSpPr>
        <p:spPr>
          <a:xfrm>
            <a:off x="9125146" y="2112963"/>
            <a:ext cx="2733774" cy="2031325"/>
          </a:xfrm>
          <a:prstGeom prst="rect">
            <a:avLst/>
          </a:prstGeom>
          <a:noFill/>
        </p:spPr>
        <p:txBody>
          <a:bodyPr wrap="square" rtlCol="0">
            <a:spAutoFit/>
          </a:bodyPr>
          <a:lstStyle/>
          <a:p>
            <a:pPr algn="r"/>
            <a:r>
              <a:rPr lang="he-IL" dirty="0"/>
              <a:t>לא ידוע למה יש משתמשים שדירגו כל כך הרבה ספרים. אולי אלה ספריות ציבוריות שאפשרו לקוראים להיכנס תחת </a:t>
            </a:r>
            <a:r>
              <a:rPr lang="he-IL" dirty="0" err="1"/>
              <a:t>היוזר</a:t>
            </a:r>
            <a:r>
              <a:rPr lang="he-IL" dirty="0"/>
              <a:t> של הספרייה לדרג ואולי באג במערכת הדירוג.</a:t>
            </a:r>
            <a:endParaRPr lang="en-US" dirty="0"/>
          </a:p>
        </p:txBody>
      </p:sp>
      <p:sp>
        <p:nvSpPr>
          <p:cNvPr id="6" name="Oval 5">
            <a:extLst>
              <a:ext uri="{FF2B5EF4-FFF2-40B4-BE49-F238E27FC236}">
                <a16:creationId xmlns:a16="http://schemas.microsoft.com/office/drawing/2014/main" id="{1C417F74-15A9-A6C6-0531-E71850E7C96E}"/>
              </a:ext>
            </a:extLst>
          </p:cNvPr>
          <p:cNvSpPr/>
          <p:nvPr/>
        </p:nvSpPr>
        <p:spPr>
          <a:xfrm>
            <a:off x="9021452" y="4279769"/>
            <a:ext cx="2941162" cy="18947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סבירות גבוהה שלא היה קורא יחיד שקרא 11 אלף ספרים</a:t>
            </a:r>
            <a:endParaRPr lang="en-US" dirty="0"/>
          </a:p>
        </p:txBody>
      </p:sp>
      <p:cxnSp>
        <p:nvCxnSpPr>
          <p:cNvPr id="8" name="Straight Arrow Connector 7">
            <a:extLst>
              <a:ext uri="{FF2B5EF4-FFF2-40B4-BE49-F238E27FC236}">
                <a16:creationId xmlns:a16="http://schemas.microsoft.com/office/drawing/2014/main" id="{079EB20F-BED3-4253-4B5B-65E024B42B86}"/>
              </a:ext>
            </a:extLst>
          </p:cNvPr>
          <p:cNvCxnSpPr/>
          <p:nvPr/>
        </p:nvCxnSpPr>
        <p:spPr>
          <a:xfrm flipH="1" flipV="1">
            <a:off x="1611984" y="2281287"/>
            <a:ext cx="7729979" cy="262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68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r>
              <a:rPr lang="he-IL" dirty="0"/>
              <a:t>20 הסופרים שקבלו הכי הרבה דירוגים ללא ציון</a:t>
            </a:r>
            <a:endParaRPr lang="en-US" dirty="0"/>
          </a:p>
        </p:txBody>
      </p:sp>
      <p:pic>
        <p:nvPicPr>
          <p:cNvPr id="5" name="slide19" descr="Sheet 8">
            <a:extLst>
              <a:ext uri="{FF2B5EF4-FFF2-40B4-BE49-F238E27FC236}">
                <a16:creationId xmlns:a16="http://schemas.microsoft.com/office/drawing/2014/main" id="{062520A9-8C5A-E442-41D7-1F25E34BD6C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3759"/>
          <a:stretch/>
        </p:blipFill>
        <p:spPr>
          <a:xfrm>
            <a:off x="2289790" y="2391258"/>
            <a:ext cx="9351348" cy="3979862"/>
          </a:xfrm>
          <a:prstGeom prst="rect">
            <a:avLst/>
          </a:prstGeom>
        </p:spPr>
      </p:pic>
      <p:cxnSp>
        <p:nvCxnSpPr>
          <p:cNvPr id="7" name="Straight Arrow Connector 6">
            <a:extLst>
              <a:ext uri="{FF2B5EF4-FFF2-40B4-BE49-F238E27FC236}">
                <a16:creationId xmlns:a16="http://schemas.microsoft.com/office/drawing/2014/main" id="{03BF918C-3125-2096-7337-A02D43BC5E60}"/>
              </a:ext>
            </a:extLst>
          </p:cNvPr>
          <p:cNvCxnSpPr/>
          <p:nvPr/>
        </p:nvCxnSpPr>
        <p:spPr>
          <a:xfrm>
            <a:off x="1809946" y="4751109"/>
            <a:ext cx="735291" cy="7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3AEE037-8713-43B0-4EED-A737B5D7A6DB}"/>
              </a:ext>
            </a:extLst>
          </p:cNvPr>
          <p:cNvSpPr/>
          <p:nvPr/>
        </p:nvSpPr>
        <p:spPr>
          <a:xfrm>
            <a:off x="377072" y="3646598"/>
            <a:ext cx="1677971" cy="2359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a:t>
            </a:r>
            <a:r>
              <a:rPr lang="he-IL" dirty="0"/>
              <a:t>.</a:t>
            </a:r>
            <a:r>
              <a:rPr lang="en-US" dirty="0"/>
              <a:t>K</a:t>
            </a:r>
            <a:r>
              <a:rPr lang="he-IL" dirty="0"/>
              <a:t> </a:t>
            </a:r>
            <a:r>
              <a:rPr lang="en-US" dirty="0"/>
              <a:t>Rowling</a:t>
            </a:r>
            <a:endParaRPr lang="he-IL" dirty="0"/>
          </a:p>
          <a:p>
            <a:pPr algn="ctr"/>
            <a:r>
              <a:rPr lang="he-IL" dirty="0"/>
              <a:t>במיקום דיי נמוך</a:t>
            </a:r>
            <a:endParaRPr lang="en-US" dirty="0"/>
          </a:p>
        </p:txBody>
      </p:sp>
    </p:spTree>
    <p:extLst>
      <p:ext uri="{BB962C8B-B14F-4D97-AF65-F5344CB8AC3E}">
        <p14:creationId xmlns:p14="http://schemas.microsoft.com/office/powerpoint/2010/main" val="390684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r>
              <a:rPr lang="he-IL" dirty="0"/>
              <a:t>20 הסופרים שקבלו הכי הרבה דירוגים עם ציון</a:t>
            </a:r>
            <a:endParaRPr lang="en-US" dirty="0"/>
          </a:p>
        </p:txBody>
      </p:sp>
      <p:pic>
        <p:nvPicPr>
          <p:cNvPr id="5" name="slide20" descr="Sheet 8 (2)">
            <a:extLst>
              <a:ext uri="{FF2B5EF4-FFF2-40B4-BE49-F238E27FC236}">
                <a16:creationId xmlns:a16="http://schemas.microsoft.com/office/drawing/2014/main" id="{039E7C66-89A4-B62B-7EA5-A53A427D0EA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6795"/>
          <a:stretch/>
        </p:blipFill>
        <p:spPr>
          <a:xfrm>
            <a:off x="2274183" y="2131817"/>
            <a:ext cx="9366955" cy="3979862"/>
          </a:xfrm>
          <a:prstGeom prst="rect">
            <a:avLst/>
          </a:prstGeom>
        </p:spPr>
      </p:pic>
      <p:cxnSp>
        <p:nvCxnSpPr>
          <p:cNvPr id="7" name="Straight Arrow Connector 6">
            <a:extLst>
              <a:ext uri="{FF2B5EF4-FFF2-40B4-BE49-F238E27FC236}">
                <a16:creationId xmlns:a16="http://schemas.microsoft.com/office/drawing/2014/main" id="{055EBE74-04F1-DDA5-595A-87AE2F0CF56C}"/>
              </a:ext>
            </a:extLst>
          </p:cNvPr>
          <p:cNvCxnSpPr/>
          <p:nvPr/>
        </p:nvCxnSpPr>
        <p:spPr>
          <a:xfrm>
            <a:off x="1564849" y="3337089"/>
            <a:ext cx="904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18DF08A-52C5-563C-0CAE-9B9B535DE4DB}"/>
              </a:ext>
            </a:extLst>
          </p:cNvPr>
          <p:cNvSpPr/>
          <p:nvPr/>
        </p:nvSpPr>
        <p:spPr>
          <a:xfrm>
            <a:off x="103695" y="1897023"/>
            <a:ext cx="1913641" cy="26221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J.K Rowling </a:t>
            </a:r>
          </a:p>
          <a:p>
            <a:pPr algn="ctr"/>
            <a:r>
              <a:rPr lang="he-IL" dirty="0"/>
              <a:t>קופצת למקום דיי גבוה</a:t>
            </a:r>
            <a:endParaRPr lang="en-US" dirty="0"/>
          </a:p>
        </p:txBody>
      </p:sp>
    </p:spTree>
    <p:extLst>
      <p:ext uri="{BB962C8B-B14F-4D97-AF65-F5344CB8AC3E}">
        <p14:creationId xmlns:p14="http://schemas.microsoft.com/office/powerpoint/2010/main" val="36963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714000"/>
            <a:ext cx="3565525" cy="3415519"/>
          </a:xfrm>
        </p:spPr>
        <p:txBody>
          <a:bodyPr/>
          <a:lstStyle/>
          <a:p>
            <a:r>
              <a:rPr lang="he-IL" dirty="0" err="1"/>
              <a:t>נקוי</a:t>
            </a:r>
            <a:r>
              <a:rPr lang="he-IL" dirty="0"/>
              <a:t> קבצי </a:t>
            </a:r>
            <a:r>
              <a:rPr lang="he-IL" dirty="0" err="1"/>
              <a:t>הדאטא</a:t>
            </a:r>
            <a:endParaRPr lang="en-US" dirty="0"/>
          </a:p>
          <a:p>
            <a:r>
              <a:rPr lang="he-IL" dirty="0"/>
              <a:t>הוספת מידע נוסף</a:t>
            </a:r>
            <a:endParaRPr lang="en-US" dirty="0"/>
          </a:p>
          <a:p>
            <a:r>
              <a:rPr lang="en-US" dirty="0"/>
              <a:t>Tableau</a:t>
            </a:r>
            <a:r>
              <a:rPr lang="he-IL" dirty="0"/>
              <a:t>  הכנות אחרונות :</a:t>
            </a:r>
            <a:endParaRPr lang="en-US" dirty="0"/>
          </a:p>
          <a:p>
            <a:r>
              <a:rPr lang="he-IL" dirty="0"/>
              <a:t>ניתוח </a:t>
            </a:r>
            <a:r>
              <a:rPr lang="he-IL" dirty="0" err="1"/>
              <a:t>הדאטא</a:t>
            </a:r>
            <a:endParaRPr lang="en-US" dirty="0"/>
          </a:p>
          <a:p>
            <a:r>
              <a:rPr lang="he-IL" dirty="0"/>
              <a:t>סיכום</a:t>
            </a: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1347034"/>
          </a:xfrm>
        </p:spPr>
        <p:txBody>
          <a:bodyPr/>
          <a:lstStyle/>
          <a:p>
            <a:pPr algn="r"/>
            <a:r>
              <a:rPr lang="he-IL" dirty="0"/>
              <a:t>היחס בין דירוגים עם ציון לדירוגים ללא ציון כנראה משקף את היחס של המדרגים לסופרים</a:t>
            </a:r>
            <a:endParaRPr lang="en-US" dirty="0"/>
          </a:p>
        </p:txBody>
      </p:sp>
      <p:sp>
        <p:nvSpPr>
          <p:cNvPr id="2" name="Oval 1">
            <a:extLst>
              <a:ext uri="{FF2B5EF4-FFF2-40B4-BE49-F238E27FC236}">
                <a16:creationId xmlns:a16="http://schemas.microsoft.com/office/drawing/2014/main" id="{71671C62-946A-746F-FEFD-3934E4DA34C4}"/>
              </a:ext>
            </a:extLst>
          </p:cNvPr>
          <p:cNvSpPr/>
          <p:nvPr/>
        </p:nvSpPr>
        <p:spPr>
          <a:xfrm>
            <a:off x="424206" y="2507530"/>
            <a:ext cx="2535810" cy="38084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רולינג מקום ראשון בפער גדול, סטפן קינג מקום שני.</a:t>
            </a:r>
          </a:p>
          <a:p>
            <a:pPr algn="ctr"/>
            <a:r>
              <a:rPr lang="he-IL" dirty="0"/>
              <a:t>האם הציונים שקבלו יהיו גבוהים?</a:t>
            </a:r>
            <a:endParaRPr lang="en-US" dirty="0"/>
          </a:p>
        </p:txBody>
      </p:sp>
      <p:pic>
        <p:nvPicPr>
          <p:cNvPr id="6" name="slide2" descr="Sheet 8 (3)">
            <a:extLst>
              <a:ext uri="{FF2B5EF4-FFF2-40B4-BE49-F238E27FC236}">
                <a16:creationId xmlns:a16="http://schemas.microsoft.com/office/drawing/2014/main" id="{AF9B9E3B-A8AD-898B-CD7E-9C89C12BE3A0}"/>
              </a:ext>
            </a:extLst>
          </p:cNvPr>
          <p:cNvPicPr>
            <a:picLocks noChangeAspect="1"/>
          </p:cNvPicPr>
          <p:nvPr/>
        </p:nvPicPr>
        <p:blipFill rotWithShape="1">
          <a:blip r:embed="rId3">
            <a:extLst>
              <a:ext uri="{28A0092B-C50C-407E-A947-70E740481C1C}">
                <a14:useLocalDpi xmlns:a14="http://schemas.microsoft.com/office/drawing/2010/main" val="0"/>
              </a:ext>
            </a:extLst>
          </a:blip>
          <a:srcRect b="8240"/>
          <a:stretch/>
        </p:blipFill>
        <p:spPr>
          <a:xfrm>
            <a:off x="3003042" y="2540633"/>
            <a:ext cx="8638095" cy="3552191"/>
          </a:xfrm>
          <a:prstGeom prst="rect">
            <a:avLst/>
          </a:prstGeom>
        </p:spPr>
      </p:pic>
    </p:spTree>
    <p:extLst>
      <p:ext uri="{BB962C8B-B14F-4D97-AF65-F5344CB8AC3E}">
        <p14:creationId xmlns:p14="http://schemas.microsoft.com/office/powerpoint/2010/main" val="134974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1309326"/>
          </a:xfrm>
        </p:spPr>
        <p:txBody>
          <a:bodyPr/>
          <a:lstStyle/>
          <a:p>
            <a:pPr algn="r"/>
            <a:r>
              <a:rPr lang="he-IL" dirty="0"/>
              <a:t>רואים מתאם מסוים בין יחס הדירוגים לבין הציון הממוצע</a:t>
            </a:r>
            <a:endParaRPr lang="en-US" dirty="0"/>
          </a:p>
        </p:txBody>
      </p:sp>
      <p:pic>
        <p:nvPicPr>
          <p:cNvPr id="5" name="slide2" descr="Sheet 40">
            <a:extLst>
              <a:ext uri="{FF2B5EF4-FFF2-40B4-BE49-F238E27FC236}">
                <a16:creationId xmlns:a16="http://schemas.microsoft.com/office/drawing/2014/main" id="{95203DCA-6FD6-20E1-EFE7-C84E9637148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457"/>
          <a:stretch/>
        </p:blipFill>
        <p:spPr>
          <a:xfrm>
            <a:off x="732907" y="2112963"/>
            <a:ext cx="10726186" cy="3979862"/>
          </a:xfrm>
          <a:prstGeom prst="rect">
            <a:avLst/>
          </a:prstGeom>
        </p:spPr>
      </p:pic>
    </p:spTree>
    <p:extLst>
      <p:ext uri="{BB962C8B-B14F-4D97-AF65-F5344CB8AC3E}">
        <p14:creationId xmlns:p14="http://schemas.microsoft.com/office/powerpoint/2010/main" val="438203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1865508"/>
          </a:xfrm>
        </p:spPr>
        <p:txBody>
          <a:bodyPr/>
          <a:lstStyle/>
          <a:p>
            <a:pPr algn="r"/>
            <a:r>
              <a:rPr lang="he-IL" dirty="0"/>
              <a:t>20 הספרים עם הכי הרבה דירוגים וממוצע הציונים שלהם: ספרי הארי פוטר עם הציונים הכי גבוהים</a:t>
            </a:r>
            <a:endParaRPr lang="en-US" dirty="0"/>
          </a:p>
        </p:txBody>
      </p:sp>
      <p:pic>
        <p:nvPicPr>
          <p:cNvPr id="5" name="slide24" descr="Sheet 18">
            <a:extLst>
              <a:ext uri="{FF2B5EF4-FFF2-40B4-BE49-F238E27FC236}">
                <a16:creationId xmlns:a16="http://schemas.microsoft.com/office/drawing/2014/main" id="{A8E8BC31-7A8F-882C-7E91-524BE3A9BE0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4949"/>
          <a:stretch/>
        </p:blipFill>
        <p:spPr>
          <a:xfrm>
            <a:off x="2190216" y="2358060"/>
            <a:ext cx="7811568" cy="3979862"/>
          </a:xfrm>
          <a:prstGeom prst="rect">
            <a:avLst/>
          </a:prstGeom>
        </p:spPr>
      </p:pic>
    </p:spTree>
    <p:extLst>
      <p:ext uri="{BB962C8B-B14F-4D97-AF65-F5344CB8AC3E}">
        <p14:creationId xmlns:p14="http://schemas.microsoft.com/office/powerpoint/2010/main" val="300782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8" y="114121"/>
            <a:ext cx="11091600" cy="789331"/>
          </a:xfrm>
        </p:spPr>
        <p:txBody>
          <a:bodyPr/>
          <a:lstStyle/>
          <a:p>
            <a:pPr algn="r"/>
            <a:r>
              <a:rPr lang="he-IL" dirty="0"/>
              <a:t>עשר הספרים עם הכי הרבה ציוני 10</a:t>
            </a:r>
            <a:endParaRPr lang="en-US" dirty="0"/>
          </a:p>
        </p:txBody>
      </p:sp>
      <p:pic>
        <p:nvPicPr>
          <p:cNvPr id="5" name="slide39" descr="Sheet 30 (6)">
            <a:extLst>
              <a:ext uri="{FF2B5EF4-FFF2-40B4-BE49-F238E27FC236}">
                <a16:creationId xmlns:a16="http://schemas.microsoft.com/office/drawing/2014/main" id="{B87EB9C3-A142-C64F-63E0-4A80AFDA5CE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9246"/>
          <a:stretch/>
        </p:blipFill>
        <p:spPr>
          <a:xfrm>
            <a:off x="549538" y="3313664"/>
            <a:ext cx="11090275" cy="3181404"/>
          </a:xfrm>
          <a:prstGeom prst="rect">
            <a:avLst/>
          </a:prstGeom>
        </p:spPr>
      </p:pic>
      <p:sp>
        <p:nvSpPr>
          <p:cNvPr id="2" name="Oval 1">
            <a:extLst>
              <a:ext uri="{FF2B5EF4-FFF2-40B4-BE49-F238E27FC236}">
                <a16:creationId xmlns:a16="http://schemas.microsoft.com/office/drawing/2014/main" id="{C18EE901-CF16-AF4A-AB94-451E4093484B}"/>
              </a:ext>
            </a:extLst>
          </p:cNvPr>
          <p:cNvSpPr/>
          <p:nvPr/>
        </p:nvSpPr>
        <p:spPr>
          <a:xfrm>
            <a:off x="549538" y="1310326"/>
            <a:ext cx="5389349" cy="1696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שישה מתוך עשרת הספרים שייכים לסדרת הארי פוטר</a:t>
            </a:r>
            <a:endParaRPr lang="en-US" dirty="0"/>
          </a:p>
        </p:txBody>
      </p:sp>
    </p:spTree>
    <p:extLst>
      <p:ext uri="{BB962C8B-B14F-4D97-AF65-F5344CB8AC3E}">
        <p14:creationId xmlns:p14="http://schemas.microsoft.com/office/powerpoint/2010/main" val="348412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9948863" y="3993984"/>
            <a:ext cx="1591788" cy="911912"/>
          </a:xfrm>
        </p:spPr>
        <p:txBody>
          <a:bodyPr/>
          <a:lstStyle/>
          <a:p>
            <a:pPr algn="r"/>
            <a:r>
              <a:rPr lang="he-IL" dirty="0"/>
              <a:t>סיכום</a:t>
            </a:r>
            <a:endParaRPr lang="en-US"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863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4041606"/>
            <a:ext cx="6221412" cy="1563688"/>
          </a:xfrm>
        </p:spPr>
        <p:txBody>
          <a:bodyPr>
            <a:normAutofit/>
          </a:bodyPr>
          <a:lstStyle/>
          <a:p>
            <a:pPr algn="r"/>
            <a:r>
              <a:rPr lang="he-IL" dirty="0"/>
              <a:t>ראינו במצגת לא מעט על הספרים הדירוגים והמשתמשים. מידע נוסף ניתן לראות בארבע </a:t>
            </a:r>
            <a:r>
              <a:rPr lang="he-IL" dirty="0" err="1"/>
              <a:t>דשבורדים</a:t>
            </a:r>
            <a:r>
              <a:rPr lang="he-IL" dirty="0"/>
              <a:t> בקובץ הטבלו המצורף.</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5215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Avia Gubbuy Alon</a:t>
            </a:r>
          </a:p>
          <a:p>
            <a:r>
              <a:rPr lang="en-US" dirty="0">
                <a:hlinkClick r:id="rId2"/>
              </a:rPr>
              <a:t>aviagubbuy@hotmail.com</a:t>
            </a:r>
            <a:endParaRPr lang="en-US" dirty="0"/>
          </a:p>
          <a:p>
            <a:r>
              <a:rPr lang="en-US"/>
              <a:t>0503634636</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he-IL" dirty="0"/>
              <a:t>מבוא</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he-IL" dirty="0"/>
              <a:t>במצגת זו נסקור את הכנת קבצי המידע לאנליזה במערכת המדמה עובדה על </a:t>
            </a:r>
            <a:r>
              <a:rPr lang="en-US" dirty="0"/>
              <a:t> Big Data.</a:t>
            </a:r>
          </a:p>
          <a:p>
            <a:pPr marL="0" indent="0">
              <a:buNone/>
            </a:pPr>
            <a:r>
              <a:rPr lang="he-IL" dirty="0"/>
              <a:t>ולבסוף נציג את הניתוח המידע המצוי בקבצים.</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06509"/>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a:lnSpc>
                <a:spcPct val="100000"/>
              </a:lnSpc>
            </a:pPr>
            <a:r>
              <a:rPr lang="he-IL" dirty="0"/>
              <a:t>הכנת הקבצים לניתוח: ניקוי והוספת עמודות מחושבות </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535510"/>
            <a:ext cx="1998373" cy="442766"/>
          </a:xfrm>
        </p:spPr>
        <p:txBody>
          <a:bodyPr vert="horz" wrap="square" lIns="0" tIns="0" rIns="0" bIns="0" rtlCol="0">
            <a:normAutofit/>
          </a:bodyPr>
          <a:lstStyle/>
          <a:p>
            <a:pPr marL="0" indent="0">
              <a:lnSpc>
                <a:spcPct val="100000"/>
              </a:lnSpc>
              <a:buNone/>
            </a:pPr>
            <a:r>
              <a:rPr lang="he-IL" kern="1200" dirty="0">
                <a:latin typeface="+mn-lt"/>
                <a:ea typeface="+mn-ea"/>
                <a:cs typeface="+mn-cs"/>
              </a:rPr>
              <a:t>קובץ הספרים</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FB91CFB1-111E-A299-A68B-D8B1CD737D99}"/>
              </a:ext>
            </a:extLst>
          </p:cNvPr>
          <p:cNvSpPr txBox="1"/>
          <p:nvPr/>
        </p:nvSpPr>
        <p:spPr>
          <a:xfrm>
            <a:off x="6248652" y="796205"/>
            <a:ext cx="5502696" cy="2031325"/>
          </a:xfrm>
          <a:prstGeom prst="rect">
            <a:avLst/>
          </a:prstGeom>
          <a:noFill/>
        </p:spPr>
        <p:txBody>
          <a:bodyPr wrap="square" rtlCol="0">
            <a:spAutoFit/>
          </a:bodyPr>
          <a:lstStyle/>
          <a:p>
            <a:r>
              <a:rPr lang="he-IL" dirty="0"/>
              <a:t>קובץ הספרים מכיל מספר עמודות כולל מספר סידורי, שם הספר, מחבר, מוציא לאור, שנת הוצאה ותמונות</a:t>
            </a:r>
          </a:p>
          <a:p>
            <a:r>
              <a:rPr lang="he-IL" dirty="0"/>
              <a:t>לשם הכנת קבץ </a:t>
            </a:r>
            <a:r>
              <a:rPr lang="he-IL" dirty="0" err="1"/>
              <a:t>הדאטא</a:t>
            </a:r>
            <a:r>
              <a:rPr lang="he-IL" dirty="0"/>
              <a:t> לניתוח הסרנו את עמודות התמונות, ויצרנו פונקציה שהורידה בעזרת המספר המזהה של הספר מידע נוסף על כל אחד מהספרים: אורך הספר, שפה, וקטגוריה .   בנוסף יצרנו עמודות מחושבות של עשור הוצאה לאור ואורך ספר (קצר ממוצע וארוך)</a:t>
            </a:r>
            <a:endParaRPr lang="en-US" dirty="0"/>
          </a:p>
        </p:txBody>
      </p:sp>
      <p:pic>
        <p:nvPicPr>
          <p:cNvPr id="10" name="Picture 9">
            <a:extLst>
              <a:ext uri="{FF2B5EF4-FFF2-40B4-BE49-F238E27FC236}">
                <a16:creationId xmlns:a16="http://schemas.microsoft.com/office/drawing/2014/main" id="{18AED0AD-C4F7-EB40-59F3-99624E5D12B0}"/>
              </a:ext>
            </a:extLst>
          </p:cNvPr>
          <p:cNvPicPr>
            <a:picLocks noChangeAspect="1"/>
          </p:cNvPicPr>
          <p:nvPr/>
        </p:nvPicPr>
        <p:blipFill>
          <a:blip r:embed="rId4"/>
          <a:stretch>
            <a:fillRect/>
          </a:stretch>
        </p:blipFill>
        <p:spPr>
          <a:xfrm>
            <a:off x="498331" y="3978275"/>
            <a:ext cx="11408628" cy="2757880"/>
          </a:xfrm>
          <a:prstGeom prst="rect">
            <a:avLst/>
          </a:prstGeom>
        </p:spPr>
      </p:pic>
      <p:sp>
        <p:nvSpPr>
          <p:cNvPr id="11" name="Rectangle 10">
            <a:extLst>
              <a:ext uri="{FF2B5EF4-FFF2-40B4-BE49-F238E27FC236}">
                <a16:creationId xmlns:a16="http://schemas.microsoft.com/office/drawing/2014/main" id="{B96B4ABB-B704-4216-7225-90A72EF4D8EB}"/>
              </a:ext>
            </a:extLst>
          </p:cNvPr>
          <p:cNvSpPr/>
          <p:nvPr/>
        </p:nvSpPr>
        <p:spPr>
          <a:xfrm>
            <a:off x="3814618" y="2827530"/>
            <a:ext cx="1695674" cy="972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הוספנו מספר סידורי</a:t>
            </a:r>
            <a:endParaRPr lang="en-US" dirty="0"/>
          </a:p>
        </p:txBody>
      </p:sp>
      <p:cxnSp>
        <p:nvCxnSpPr>
          <p:cNvPr id="13" name="Straight Arrow Connector 12">
            <a:extLst>
              <a:ext uri="{FF2B5EF4-FFF2-40B4-BE49-F238E27FC236}">
                <a16:creationId xmlns:a16="http://schemas.microsoft.com/office/drawing/2014/main" id="{02F60F66-C0DF-B8AF-8049-F43BBF04FA66}"/>
              </a:ext>
            </a:extLst>
          </p:cNvPr>
          <p:cNvCxnSpPr/>
          <p:nvPr/>
        </p:nvCxnSpPr>
        <p:spPr>
          <a:xfrm flipH="1">
            <a:off x="1062442" y="3357014"/>
            <a:ext cx="2736733" cy="566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52F3E3-2391-F7D8-F29C-660711CEE702}"/>
              </a:ext>
            </a:extLst>
          </p:cNvPr>
          <p:cNvSpPr/>
          <p:nvPr/>
        </p:nvSpPr>
        <p:spPr>
          <a:xfrm>
            <a:off x="7379855" y="3029527"/>
            <a:ext cx="3934690" cy="665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הוספנו עמודות חדשות ועמודות מחושבות</a:t>
            </a:r>
            <a:endParaRPr lang="en-US" dirty="0"/>
          </a:p>
        </p:txBody>
      </p:sp>
      <p:cxnSp>
        <p:nvCxnSpPr>
          <p:cNvPr id="18" name="Straight Arrow Connector 17">
            <a:extLst>
              <a:ext uri="{FF2B5EF4-FFF2-40B4-BE49-F238E27FC236}">
                <a16:creationId xmlns:a16="http://schemas.microsoft.com/office/drawing/2014/main" id="{1D157E6B-E3D2-9847-D213-7CB59CB95520}"/>
              </a:ext>
            </a:extLst>
          </p:cNvPr>
          <p:cNvCxnSpPr/>
          <p:nvPr/>
        </p:nvCxnSpPr>
        <p:spPr>
          <a:xfrm>
            <a:off x="10354956" y="3517226"/>
            <a:ext cx="344131" cy="461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3305EA-E479-F17B-51A6-7B3FE002FC57}"/>
              </a:ext>
            </a:extLst>
          </p:cNvPr>
          <p:cNvCxnSpPr/>
          <p:nvPr/>
        </p:nvCxnSpPr>
        <p:spPr>
          <a:xfrm flipH="1">
            <a:off x="7857613" y="3428996"/>
            <a:ext cx="362751" cy="494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rrow: Down 20">
            <a:extLst>
              <a:ext uri="{FF2B5EF4-FFF2-40B4-BE49-F238E27FC236}">
                <a16:creationId xmlns:a16="http://schemas.microsoft.com/office/drawing/2014/main" id="{D6175050-F655-0D41-533B-9381A99DEB19}"/>
              </a:ext>
            </a:extLst>
          </p:cNvPr>
          <p:cNvSpPr/>
          <p:nvPr/>
        </p:nvSpPr>
        <p:spPr>
          <a:xfrm>
            <a:off x="8478982" y="3535509"/>
            <a:ext cx="46182" cy="387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56D5B3B-249C-104F-1830-A928F69BC994}"/>
              </a:ext>
            </a:extLst>
          </p:cNvPr>
          <p:cNvCxnSpPr/>
          <p:nvPr/>
        </p:nvCxnSpPr>
        <p:spPr>
          <a:xfrm>
            <a:off x="9738360" y="3611418"/>
            <a:ext cx="0" cy="31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rrow: Down 24">
            <a:extLst>
              <a:ext uri="{FF2B5EF4-FFF2-40B4-BE49-F238E27FC236}">
                <a16:creationId xmlns:a16="http://schemas.microsoft.com/office/drawing/2014/main" id="{46595468-A793-FB62-BDA6-546AE9E774FB}"/>
              </a:ext>
            </a:extLst>
          </p:cNvPr>
          <p:cNvSpPr/>
          <p:nvPr/>
        </p:nvSpPr>
        <p:spPr>
          <a:xfrm>
            <a:off x="8954281" y="3611418"/>
            <a:ext cx="45719" cy="366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6539344" y="366811"/>
            <a:ext cx="5181601" cy="1332000"/>
          </a:xfrm>
        </p:spPr>
        <p:txBody>
          <a:bodyPr/>
          <a:lstStyle/>
          <a:p>
            <a:pPr algn="r"/>
            <a:r>
              <a:rPr lang="he-IL" dirty="0"/>
              <a:t>הכנת הקבצים המשך: </a:t>
            </a:r>
            <a:r>
              <a:rPr lang="he-IL" sz="3600" dirty="0"/>
              <a:t>קובץ משתמשים</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0" name="Content Placeholder 9">
            <a:extLst>
              <a:ext uri="{FF2B5EF4-FFF2-40B4-BE49-F238E27FC236}">
                <a16:creationId xmlns:a16="http://schemas.microsoft.com/office/drawing/2014/main" id="{5529FF73-6981-A141-5361-C434CC3776D9}"/>
              </a:ext>
            </a:extLst>
          </p:cNvPr>
          <p:cNvSpPr>
            <a:spLocks noGrp="1"/>
          </p:cNvSpPr>
          <p:nvPr>
            <p:ph idx="1"/>
          </p:nvPr>
        </p:nvSpPr>
        <p:spPr>
          <a:xfrm>
            <a:off x="36944" y="177328"/>
            <a:ext cx="6346610" cy="5660053"/>
          </a:xfrm>
        </p:spPr>
        <p:txBody>
          <a:bodyPr/>
          <a:lstStyle/>
          <a:p>
            <a:pPr marL="0" indent="0" algn="r">
              <a:buNone/>
            </a:pPr>
            <a:r>
              <a:rPr lang="he-IL" sz="1800" dirty="0"/>
              <a:t>קובץ המשתמשים כלל במקור שלוש עמודות: מספר סידורי, מיקום, וגיל.</a:t>
            </a:r>
          </a:p>
          <a:p>
            <a:pPr marL="0" indent="0" algn="r">
              <a:buNone/>
            </a:pPr>
            <a:r>
              <a:rPr lang="he-IL" sz="1800" dirty="0"/>
              <a:t>ערכנו את עמודת המיקום לשלוש עמודות: </a:t>
            </a:r>
            <a:endParaRPr lang="en-US" sz="1800" dirty="0"/>
          </a:p>
          <a:p>
            <a:pPr marL="0" indent="0" algn="r">
              <a:buNone/>
            </a:pPr>
            <a:r>
              <a:rPr lang="en-US" sz="1800" dirty="0"/>
              <a:t>Country, State &amp; City.</a:t>
            </a:r>
          </a:p>
          <a:p>
            <a:pPr marL="0" indent="0" algn="r">
              <a:buNone/>
            </a:pPr>
            <a:r>
              <a:rPr lang="he-IL" sz="1800" dirty="0"/>
              <a:t>לרבים מהמדרגים עמודות אלה היו חסרות ומבולבלות.</a:t>
            </a:r>
          </a:p>
          <a:p>
            <a:pPr marL="0" indent="0" algn="r">
              <a:buNone/>
            </a:pPr>
            <a:r>
              <a:rPr lang="he-IL" sz="1800" dirty="0"/>
              <a:t>הורדנו קבצים: קובץ כל המדינות בעולם ובדקנו בעזרתו שהמדינות הרשומות אמיתיות. בעזרת קבצי ערים ומדינות  מהאינטרנט ובעזרת פונקציה גיאוגרפית שבנינו שהשתמשה באתר </a:t>
            </a:r>
            <a:r>
              <a:rPr lang="he-IL" sz="1800" dirty="0" err="1"/>
              <a:t>גיאורגפיה</a:t>
            </a:r>
            <a:r>
              <a:rPr lang="he-IL" sz="1800" dirty="0"/>
              <a:t> הצלחו למצוא את המדינה של מרבית המשתמשים באמצעות ה </a:t>
            </a:r>
            <a:endParaRPr lang="en-US" sz="1800" dirty="0"/>
          </a:p>
          <a:p>
            <a:pPr marL="0" indent="0" algn="r">
              <a:buNone/>
            </a:pPr>
            <a:r>
              <a:rPr lang="en-US" sz="1800" dirty="0"/>
              <a:t>State &amp; City</a:t>
            </a:r>
            <a:endParaRPr lang="he-IL" sz="1800" dirty="0"/>
          </a:p>
          <a:p>
            <a:pPr marL="0" indent="0" algn="r">
              <a:buNone/>
            </a:pPr>
            <a:r>
              <a:rPr lang="he-IL" sz="1800" dirty="0"/>
              <a:t>בנוסף טיפלנו בעמודת הגיל (הורדנו גילים לא הגיוניים)והוספנו עמודה מחושבת של  קבוצות גיל</a:t>
            </a:r>
            <a:endParaRPr lang="en-US" sz="1800" dirty="0"/>
          </a:p>
          <a:p>
            <a:endParaRPr lang="en-US" dirty="0"/>
          </a:p>
        </p:txBody>
      </p:sp>
      <p:sp>
        <p:nvSpPr>
          <p:cNvPr id="14" name="TextBox 13">
            <a:extLst>
              <a:ext uri="{FF2B5EF4-FFF2-40B4-BE49-F238E27FC236}">
                <a16:creationId xmlns:a16="http://schemas.microsoft.com/office/drawing/2014/main" id="{5088C039-5CEE-4FC0-EBB6-1B79B7FC0D30}"/>
              </a:ext>
            </a:extLst>
          </p:cNvPr>
          <p:cNvSpPr txBox="1"/>
          <p:nvPr/>
        </p:nvSpPr>
        <p:spPr>
          <a:xfrm>
            <a:off x="443344" y="236233"/>
            <a:ext cx="6096000" cy="369332"/>
          </a:xfrm>
          <a:prstGeom prst="rect">
            <a:avLst/>
          </a:prstGeom>
          <a:noFill/>
        </p:spPr>
        <p:txBody>
          <a:bodyPr wrap="square">
            <a:spAutoFit/>
          </a:bodyPr>
          <a:lstStyle/>
          <a:p>
            <a:pPr algn="r"/>
            <a:endParaRPr lang="en-US" dirty="0"/>
          </a:p>
        </p:txBody>
      </p:sp>
      <p:sp>
        <p:nvSpPr>
          <p:cNvPr id="15" name="Oval 14">
            <a:extLst>
              <a:ext uri="{FF2B5EF4-FFF2-40B4-BE49-F238E27FC236}">
                <a16:creationId xmlns:a16="http://schemas.microsoft.com/office/drawing/2014/main" id="{DCDC86E8-90BE-4C2D-3B86-600EF4AB953D}"/>
              </a:ext>
            </a:extLst>
          </p:cNvPr>
          <p:cNvSpPr/>
          <p:nvPr/>
        </p:nvSpPr>
        <p:spPr>
          <a:xfrm>
            <a:off x="9319491" y="1985818"/>
            <a:ext cx="2752436" cy="11453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כמעט לכל המשתמשים יש </a:t>
            </a:r>
            <a:r>
              <a:rPr lang="en-US" dirty="0"/>
              <a:t>Country  </a:t>
            </a:r>
          </a:p>
        </p:txBody>
      </p:sp>
      <p:sp>
        <p:nvSpPr>
          <p:cNvPr id="16" name="Oval 15">
            <a:extLst>
              <a:ext uri="{FF2B5EF4-FFF2-40B4-BE49-F238E27FC236}">
                <a16:creationId xmlns:a16="http://schemas.microsoft.com/office/drawing/2014/main" id="{13434E33-B349-32BA-D112-0BD67043BCFD}"/>
              </a:ext>
            </a:extLst>
          </p:cNvPr>
          <p:cNvSpPr/>
          <p:nvPr/>
        </p:nvSpPr>
        <p:spPr>
          <a:xfrm>
            <a:off x="6853382" y="1985818"/>
            <a:ext cx="2253673" cy="9790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עמודה מחושבת של קבוצות גיל</a:t>
            </a:r>
            <a:endParaRPr lang="en-US" dirty="0"/>
          </a:p>
        </p:txBody>
      </p:sp>
      <p:sp>
        <p:nvSpPr>
          <p:cNvPr id="19" name="TextBox 18">
            <a:extLst>
              <a:ext uri="{FF2B5EF4-FFF2-40B4-BE49-F238E27FC236}">
                <a16:creationId xmlns:a16="http://schemas.microsoft.com/office/drawing/2014/main" id="{4D8BA449-80D2-244D-A061-3B4981DC55BB}"/>
              </a:ext>
            </a:extLst>
          </p:cNvPr>
          <p:cNvSpPr txBox="1"/>
          <p:nvPr/>
        </p:nvSpPr>
        <p:spPr>
          <a:xfrm>
            <a:off x="64654" y="5413966"/>
            <a:ext cx="6291190" cy="584775"/>
          </a:xfrm>
          <a:prstGeom prst="rect">
            <a:avLst/>
          </a:prstGeom>
          <a:noFill/>
        </p:spPr>
        <p:txBody>
          <a:bodyPr wrap="square" rtlCol="0">
            <a:spAutoFit/>
          </a:bodyPr>
          <a:lstStyle/>
          <a:p>
            <a:pPr algn="r"/>
            <a:r>
              <a:rPr lang="he-IL" sz="1600" dirty="0"/>
              <a:t>קבוצות גיל: ילדים, נוער, מבוגרים צעירים (20-29), מבוגרים (30 – 65), גיל הזהב (65 ומעלה)</a:t>
            </a:r>
            <a:endParaRPr lang="en-US" sz="1600" dirty="0"/>
          </a:p>
        </p:txBody>
      </p:sp>
      <p:pic>
        <p:nvPicPr>
          <p:cNvPr id="21" name="Picture 20">
            <a:extLst>
              <a:ext uri="{FF2B5EF4-FFF2-40B4-BE49-F238E27FC236}">
                <a16:creationId xmlns:a16="http://schemas.microsoft.com/office/drawing/2014/main" id="{E2E7D102-6DA7-9844-A898-41D990F17017}"/>
              </a:ext>
            </a:extLst>
          </p:cNvPr>
          <p:cNvPicPr>
            <a:picLocks noChangeAspect="1"/>
          </p:cNvPicPr>
          <p:nvPr/>
        </p:nvPicPr>
        <p:blipFill>
          <a:blip r:embed="rId2"/>
          <a:stretch>
            <a:fillRect/>
          </a:stretch>
        </p:blipFill>
        <p:spPr>
          <a:xfrm>
            <a:off x="6862617" y="3521864"/>
            <a:ext cx="5181601" cy="3296200"/>
          </a:xfrm>
          <a:prstGeom prst="rect">
            <a:avLst/>
          </a:prstGeom>
        </p:spPr>
      </p:pic>
      <p:sp>
        <p:nvSpPr>
          <p:cNvPr id="22" name="Arrow: Down 21">
            <a:extLst>
              <a:ext uri="{FF2B5EF4-FFF2-40B4-BE49-F238E27FC236}">
                <a16:creationId xmlns:a16="http://schemas.microsoft.com/office/drawing/2014/main" id="{9C2646D8-8443-3F68-7A11-B62BA00B508C}"/>
              </a:ext>
            </a:extLst>
          </p:cNvPr>
          <p:cNvSpPr/>
          <p:nvPr/>
        </p:nvSpPr>
        <p:spPr>
          <a:xfrm>
            <a:off x="8543636" y="2881745"/>
            <a:ext cx="157019" cy="547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C3C6AFA2-3EC8-A814-18A9-62BDF23D950B}"/>
              </a:ext>
            </a:extLst>
          </p:cNvPr>
          <p:cNvSpPr/>
          <p:nvPr/>
        </p:nvSpPr>
        <p:spPr>
          <a:xfrm>
            <a:off x="11641137" y="2881745"/>
            <a:ext cx="79808" cy="483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174182" y="549275"/>
            <a:ext cx="3468279" cy="845416"/>
          </a:xfrm>
        </p:spPr>
        <p:txBody>
          <a:bodyPr/>
          <a:lstStyle/>
          <a:p>
            <a:pPr algn="r"/>
            <a:r>
              <a:rPr lang="he-IL" sz="3200" dirty="0"/>
              <a:t>הכנת הקבצים המשך:</a:t>
            </a:r>
            <a:br>
              <a:rPr lang="he-IL" sz="3200" dirty="0"/>
            </a:br>
            <a:r>
              <a:rPr lang="he-IL" sz="2800" dirty="0"/>
              <a:t>קובץ הדירוגים</a:t>
            </a:r>
            <a:endParaRPr lang="en-US" sz="2800"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Content Placeholder 3">
            <a:extLst>
              <a:ext uri="{FF2B5EF4-FFF2-40B4-BE49-F238E27FC236}">
                <a16:creationId xmlns:a16="http://schemas.microsoft.com/office/drawing/2014/main" id="{AEC9047A-918D-52C2-1CCA-A25192052F80}"/>
              </a:ext>
            </a:extLst>
          </p:cNvPr>
          <p:cNvSpPr>
            <a:spLocks noGrp="1"/>
          </p:cNvSpPr>
          <p:nvPr>
            <p:ph idx="1"/>
          </p:nvPr>
        </p:nvSpPr>
        <p:spPr>
          <a:xfrm>
            <a:off x="255299" y="196900"/>
            <a:ext cx="5055610" cy="4310445"/>
          </a:xfrm>
        </p:spPr>
        <p:txBody>
          <a:bodyPr/>
          <a:lstStyle/>
          <a:p>
            <a:pPr marL="0" indent="0" algn="r">
              <a:buNone/>
            </a:pPr>
            <a:r>
              <a:rPr lang="he-IL" dirty="0"/>
              <a:t>קובץ הדירוגים הינו הקובץ הגדול והחשוב ביותר. לאחר טעינתו וניקוי ראשוני ביצענו איחוד שלו עם שני הקבצים הנוספים ופירקנו אותם מחדש כך שקיבלנו שלושה קבצים מתואמים מבחינת משתמשים ספרים ודירוגים בתהליך "נפטרנו"  ממדרגים שלא דירגו אף ספר (אפילו לא ללא דירוג אמיתי) מספרים שלא דורגו אף פעם ומדירוגים של ספרים לא קיימים. בכל אחד מהקבצים מדובר על פחות מעשרה אחוזים מהרשומות. נשארנו עם 940 אלף (מתוך מעט יותר ממיליון) דירוגים. כ 250 אלף ספרים (מתוך כ 270 אלף) </a:t>
            </a:r>
            <a:r>
              <a:rPr lang="he-IL" dirty="0" err="1"/>
              <a:t>וכ</a:t>
            </a:r>
            <a:r>
              <a:rPr lang="he-IL" dirty="0"/>
              <a:t> -  83 אלף מדרגים (מתוך כ 94 אלף)</a:t>
            </a:r>
            <a:endParaRPr lang="en-US" dirty="0"/>
          </a:p>
        </p:txBody>
      </p:sp>
      <p:sp>
        <p:nvSpPr>
          <p:cNvPr id="7" name="Rectangle 6">
            <a:extLst>
              <a:ext uri="{FF2B5EF4-FFF2-40B4-BE49-F238E27FC236}">
                <a16:creationId xmlns:a16="http://schemas.microsoft.com/office/drawing/2014/main" id="{294490C7-294D-72C7-F45E-069B501B9A2F}"/>
              </a:ext>
            </a:extLst>
          </p:cNvPr>
          <p:cNvSpPr/>
          <p:nvPr/>
        </p:nvSpPr>
        <p:spPr>
          <a:xfrm>
            <a:off x="9467273" y="2854036"/>
            <a:ext cx="2173864" cy="34546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כ 590 אלף מהדירוגים היו ללא דירוג אמיתי. כלומר משתמשים שנרשמו אך לא מתנו ציון מספרי לספר אותו הם סקרו.</a:t>
            </a:r>
          </a:p>
          <a:p>
            <a:pPr algn="ctr"/>
            <a:r>
              <a:rPr lang="he-IL" dirty="0"/>
              <a:t>כ 350 אלף נתנו ציון כאשר הציון הנפוץ ביותר היה 8</a:t>
            </a:r>
            <a:endParaRPr lang="en-US" dirty="0"/>
          </a:p>
        </p:txBody>
      </p:sp>
      <p:cxnSp>
        <p:nvCxnSpPr>
          <p:cNvPr id="12" name="Straight Arrow Connector 11">
            <a:extLst>
              <a:ext uri="{FF2B5EF4-FFF2-40B4-BE49-F238E27FC236}">
                <a16:creationId xmlns:a16="http://schemas.microsoft.com/office/drawing/2014/main" id="{40A424A5-F314-67F0-7263-B192168C8CB7}"/>
              </a:ext>
            </a:extLst>
          </p:cNvPr>
          <p:cNvCxnSpPr/>
          <p:nvPr/>
        </p:nvCxnSpPr>
        <p:spPr>
          <a:xfrm flipH="1" flipV="1">
            <a:off x="8691418" y="4802909"/>
            <a:ext cx="1257445"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Calendar&#10;&#10;Description automatically generated with medium confidence">
            <a:extLst>
              <a:ext uri="{FF2B5EF4-FFF2-40B4-BE49-F238E27FC236}">
                <a16:creationId xmlns:a16="http://schemas.microsoft.com/office/drawing/2014/main" id="{DB75F6F9-0379-61CD-2ACE-1A0A772DA7D1}"/>
              </a:ext>
            </a:extLst>
          </p:cNvPr>
          <p:cNvPicPr>
            <a:picLocks noChangeAspect="1"/>
          </p:cNvPicPr>
          <p:nvPr/>
        </p:nvPicPr>
        <p:blipFill>
          <a:blip r:embed="rId2"/>
          <a:stretch>
            <a:fillRect/>
          </a:stretch>
        </p:blipFill>
        <p:spPr>
          <a:xfrm>
            <a:off x="5695142" y="2535287"/>
            <a:ext cx="2987040" cy="3893820"/>
          </a:xfrm>
          <a:prstGeom prst="rect">
            <a:avLst/>
          </a:prstGeom>
        </p:spPr>
      </p:pic>
      <p:sp>
        <p:nvSpPr>
          <p:cNvPr id="19" name="Oval 18">
            <a:extLst>
              <a:ext uri="{FF2B5EF4-FFF2-40B4-BE49-F238E27FC236}">
                <a16:creationId xmlns:a16="http://schemas.microsoft.com/office/drawing/2014/main" id="{758AE032-E277-8579-465F-EFEA5411A24A}"/>
              </a:ext>
            </a:extLst>
          </p:cNvPr>
          <p:cNvSpPr/>
          <p:nvPr/>
        </p:nvSpPr>
        <p:spPr>
          <a:xfrm>
            <a:off x="1052945" y="4627418"/>
            <a:ext cx="4128655" cy="16813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בהמשך הוספנו שתי עמודות מחושבות: האם הציון הניתן הוא בין 1-10 ועמודה נוספת שמציינת האם הדירוג שניתן הוא 10 (הגבוה ביותר)</a:t>
            </a:r>
            <a:endParaRPr lang="en-US" dirty="0"/>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7228840" y="1953339"/>
            <a:ext cx="3566160" cy="1861127"/>
          </a:xfrm>
        </p:spPr>
        <p:txBody>
          <a:bodyPr>
            <a:normAutofit fontScale="90000"/>
          </a:bodyPr>
          <a:lstStyle/>
          <a:p>
            <a:pPr algn="r"/>
            <a:r>
              <a:rPr lang="he-IL" sz="2400" dirty="0"/>
              <a:t>הגדרנו פונקציה שניגשת לגוגל ספרים ובעזרת ה </a:t>
            </a:r>
            <a:br>
              <a:rPr lang="he-IL" sz="2400" dirty="0"/>
            </a:br>
            <a:r>
              <a:rPr lang="en-US" sz="2400" dirty="0"/>
              <a:t>ISBN</a:t>
            </a:r>
            <a:r>
              <a:rPr lang="he-IL" sz="2400" dirty="0"/>
              <a:t> </a:t>
            </a:r>
            <a:br>
              <a:rPr lang="he-IL" sz="2400" dirty="0"/>
            </a:br>
            <a:r>
              <a:rPr lang="he-IL" sz="2400" dirty="0"/>
              <a:t> מורידה פרטים נוספים לבסוף יצרנו טבלה ואיחדנו אותה עם טבלת הספרים. </a:t>
            </a:r>
            <a:endParaRPr lang="en-US" sz="2400" dirty="0"/>
          </a:p>
        </p:txBody>
      </p:sp>
      <p:pic>
        <p:nvPicPr>
          <p:cNvPr id="7" name="Content Placeholder 6" descr="Text&#10;&#10;Description automatically generated">
            <a:extLst>
              <a:ext uri="{FF2B5EF4-FFF2-40B4-BE49-F238E27FC236}">
                <a16:creationId xmlns:a16="http://schemas.microsoft.com/office/drawing/2014/main" id="{8A9F9C2B-64F1-2999-5A42-4FFB8156B757}"/>
              </a:ext>
            </a:extLst>
          </p:cNvPr>
          <p:cNvPicPr>
            <a:picLocks noGrp="1" noChangeAspect="1"/>
          </p:cNvPicPr>
          <p:nvPr>
            <p:ph sz="quarter" idx="15"/>
          </p:nvPr>
        </p:nvPicPr>
        <p:blipFill>
          <a:blip r:embed="rId2"/>
          <a:stretch>
            <a:fillRect/>
          </a:stretch>
        </p:blipFill>
        <p:spPr>
          <a:xfrm>
            <a:off x="261012" y="3186545"/>
            <a:ext cx="5709288" cy="3565237"/>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5" name="Picture 4">
            <a:extLst>
              <a:ext uri="{FF2B5EF4-FFF2-40B4-BE49-F238E27FC236}">
                <a16:creationId xmlns:a16="http://schemas.microsoft.com/office/drawing/2014/main" id="{9157816D-89F3-8579-6190-2BA05AF7AA26}"/>
              </a:ext>
            </a:extLst>
          </p:cNvPr>
          <p:cNvPicPr>
            <a:picLocks noChangeAspect="1"/>
          </p:cNvPicPr>
          <p:nvPr/>
        </p:nvPicPr>
        <p:blipFill>
          <a:blip r:embed="rId3"/>
          <a:stretch>
            <a:fillRect/>
          </a:stretch>
        </p:blipFill>
        <p:spPr>
          <a:xfrm>
            <a:off x="6221700" y="4091672"/>
            <a:ext cx="5709287" cy="2660110"/>
          </a:xfrm>
          <a:prstGeom prst="rect">
            <a:avLst/>
          </a:prstGeom>
        </p:spPr>
      </p:pic>
      <p:sp>
        <p:nvSpPr>
          <p:cNvPr id="8" name="TextBox 7">
            <a:extLst>
              <a:ext uri="{FF2B5EF4-FFF2-40B4-BE49-F238E27FC236}">
                <a16:creationId xmlns:a16="http://schemas.microsoft.com/office/drawing/2014/main" id="{1FF889B1-B5F2-8497-3E0E-6F8E5252973D}"/>
              </a:ext>
            </a:extLst>
          </p:cNvPr>
          <p:cNvSpPr txBox="1"/>
          <p:nvPr/>
        </p:nvSpPr>
        <p:spPr>
          <a:xfrm>
            <a:off x="261012" y="106218"/>
            <a:ext cx="5394037" cy="2308324"/>
          </a:xfrm>
          <a:prstGeom prst="rect">
            <a:avLst/>
          </a:prstGeom>
          <a:noFill/>
        </p:spPr>
        <p:txBody>
          <a:bodyPr wrap="square" rtlCol="0">
            <a:spAutoFit/>
          </a:bodyPr>
          <a:lstStyle/>
          <a:p>
            <a:pPr algn="r"/>
            <a:r>
              <a:rPr lang="he-IL" dirty="0"/>
              <a:t>יצרנו רשימה של ערים ברשומות שאין להם מדינה ועל כל עיר כזו ערכנו חיפוש באמצעות פונקציה שבנינו. הפונקציה מקבלת שם של עיר או מדינה ומחפשת היכן היא נמצאת ויוצרת מילונים של עיר מדינה ומדינה עיר. באמצעות המילון הזה יצרנו רשימות של ערים (שהצטרפו לרשימות שהורדנו מהאינטרנט ) וכך עדכנו כמעט את כל המשתמשים.</a:t>
            </a:r>
          </a:p>
          <a:p>
            <a:pPr algn="r"/>
            <a:r>
              <a:rPr lang="he-IL" dirty="0"/>
              <a:t>ברשימה הסופית יש רק כ – 250 משתמשים שלא ידוע מהיכן הם (התחלנו עם 6700)</a:t>
            </a:r>
            <a:endParaRPr lang="en-US" dirty="0"/>
          </a:p>
        </p:txBody>
      </p:sp>
      <p:sp>
        <p:nvSpPr>
          <p:cNvPr id="9" name="TextBox 8">
            <a:extLst>
              <a:ext uri="{FF2B5EF4-FFF2-40B4-BE49-F238E27FC236}">
                <a16:creationId xmlns:a16="http://schemas.microsoft.com/office/drawing/2014/main" id="{0BBF0E83-3402-72B0-65A3-B9E1FEB683CA}"/>
              </a:ext>
            </a:extLst>
          </p:cNvPr>
          <p:cNvSpPr txBox="1"/>
          <p:nvPr/>
        </p:nvSpPr>
        <p:spPr>
          <a:xfrm>
            <a:off x="6308437" y="323273"/>
            <a:ext cx="5486400" cy="1569660"/>
          </a:xfrm>
          <a:prstGeom prst="rect">
            <a:avLst/>
          </a:prstGeom>
          <a:noFill/>
        </p:spPr>
        <p:txBody>
          <a:bodyPr wrap="square" rtlCol="0">
            <a:spAutoFit/>
          </a:bodyPr>
          <a:lstStyle/>
          <a:p>
            <a:pPr algn="r"/>
            <a:r>
              <a:rPr lang="he-IL" sz="3200" dirty="0">
                <a:solidFill>
                  <a:schemeClr val="accent2">
                    <a:lumMod val="75000"/>
                  </a:schemeClr>
                </a:solidFill>
              </a:rPr>
              <a:t>פונקציות עזר מיוחדות שעבדנו איתם ליצירת ותיקון עמודות </a:t>
            </a:r>
            <a:r>
              <a:rPr lang="he-IL" sz="3200" dirty="0" err="1">
                <a:solidFill>
                  <a:schemeClr val="accent2">
                    <a:lumMod val="75000"/>
                  </a:schemeClr>
                </a:solidFill>
              </a:rPr>
              <a:t>בדאטא</a:t>
            </a:r>
            <a:r>
              <a:rPr lang="he-IL" sz="3200" dirty="0">
                <a:solidFill>
                  <a:schemeClr val="accent2">
                    <a:lumMod val="75000"/>
                  </a:schemeClr>
                </a:solidFill>
              </a:rPr>
              <a:t> שהתקבל</a:t>
            </a:r>
            <a:endParaRPr lang="en-US" sz="3200" dirty="0">
              <a:solidFill>
                <a:schemeClr val="accent2">
                  <a:lumMod val="75000"/>
                </a:schemeClr>
              </a:solidFill>
            </a:endParaRPr>
          </a:p>
        </p:txBody>
      </p:sp>
      <p:sp>
        <p:nvSpPr>
          <p:cNvPr id="10" name="Oval 9">
            <a:extLst>
              <a:ext uri="{FF2B5EF4-FFF2-40B4-BE49-F238E27FC236}">
                <a16:creationId xmlns:a16="http://schemas.microsoft.com/office/drawing/2014/main" id="{CB5E7160-ECB9-7246-2719-069EAC5F7885}"/>
              </a:ext>
            </a:extLst>
          </p:cNvPr>
          <p:cNvSpPr/>
          <p:nvPr/>
        </p:nvSpPr>
        <p:spPr>
          <a:xfrm>
            <a:off x="360218" y="2299855"/>
            <a:ext cx="2558473" cy="7481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נמצא בסוף קובץ הקוד </a:t>
            </a:r>
          </a:p>
          <a:p>
            <a:pPr algn="ctr"/>
            <a:r>
              <a:rPr lang="en-US" dirty="0" err="1"/>
              <a:t>UserUnited</a:t>
            </a:r>
            <a:endParaRPr lang="en-US" dirty="0"/>
          </a:p>
        </p:txBody>
      </p:sp>
      <p:sp>
        <p:nvSpPr>
          <p:cNvPr id="11" name="Arrow: Down 10">
            <a:extLst>
              <a:ext uri="{FF2B5EF4-FFF2-40B4-BE49-F238E27FC236}">
                <a16:creationId xmlns:a16="http://schemas.microsoft.com/office/drawing/2014/main" id="{65B7FDFB-F26F-2B3B-92A1-42EF861B3036}"/>
              </a:ext>
            </a:extLst>
          </p:cNvPr>
          <p:cNvSpPr/>
          <p:nvPr/>
        </p:nvSpPr>
        <p:spPr>
          <a:xfrm>
            <a:off x="2530764" y="2770909"/>
            <a:ext cx="45719" cy="277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375564" y="363167"/>
            <a:ext cx="6558482" cy="1253041"/>
          </a:xfrm>
        </p:spPr>
        <p:txBody>
          <a:bodyPr/>
          <a:lstStyle/>
          <a:p>
            <a:pPr algn="ctr"/>
            <a:r>
              <a:rPr lang="he-IL" dirty="0"/>
              <a:t>הכנות אחרונות לפני ניתוח: </a:t>
            </a:r>
            <a:br>
              <a:rPr lang="en-US" dirty="0"/>
            </a:br>
            <a:r>
              <a:rPr lang="en-US" dirty="0"/>
              <a:t>Tableau</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32" name="Picture 31">
            <a:extLst>
              <a:ext uri="{FF2B5EF4-FFF2-40B4-BE49-F238E27FC236}">
                <a16:creationId xmlns:a16="http://schemas.microsoft.com/office/drawing/2014/main" id="{41629673-84F8-0C63-F50E-C8CBEB8F6673}"/>
              </a:ext>
            </a:extLst>
          </p:cNvPr>
          <p:cNvPicPr>
            <a:picLocks noChangeAspect="1"/>
          </p:cNvPicPr>
          <p:nvPr/>
        </p:nvPicPr>
        <p:blipFill>
          <a:blip r:embed="rId3"/>
          <a:stretch>
            <a:fillRect/>
          </a:stretch>
        </p:blipFill>
        <p:spPr>
          <a:xfrm>
            <a:off x="3823855" y="2121311"/>
            <a:ext cx="8230125" cy="4736689"/>
          </a:xfrm>
          <a:prstGeom prst="rect">
            <a:avLst/>
          </a:prstGeom>
        </p:spPr>
      </p:pic>
      <p:sp>
        <p:nvSpPr>
          <p:cNvPr id="33" name="TextBox 32">
            <a:extLst>
              <a:ext uri="{FF2B5EF4-FFF2-40B4-BE49-F238E27FC236}">
                <a16:creationId xmlns:a16="http://schemas.microsoft.com/office/drawing/2014/main" id="{4E507A2F-9517-9CA1-210E-7C174167D091}"/>
              </a:ext>
            </a:extLst>
          </p:cNvPr>
          <p:cNvSpPr txBox="1"/>
          <p:nvPr/>
        </p:nvSpPr>
        <p:spPr>
          <a:xfrm>
            <a:off x="147782" y="363167"/>
            <a:ext cx="3389745" cy="3139321"/>
          </a:xfrm>
          <a:prstGeom prst="rect">
            <a:avLst/>
          </a:prstGeom>
          <a:noFill/>
        </p:spPr>
        <p:txBody>
          <a:bodyPr wrap="square" rtlCol="0">
            <a:spAutoFit/>
          </a:bodyPr>
          <a:lstStyle/>
          <a:p>
            <a:pPr algn="r"/>
            <a:r>
              <a:rPr lang="he-IL" dirty="0"/>
              <a:t>לאחר העיבוד בגוגל </a:t>
            </a:r>
            <a:r>
              <a:rPr lang="he-IL" dirty="0" err="1"/>
              <a:t>קולאב</a:t>
            </a:r>
            <a:r>
              <a:rPr lang="he-IL" dirty="0"/>
              <a:t> באמצעות</a:t>
            </a:r>
          </a:p>
          <a:p>
            <a:pPr algn="r"/>
            <a:r>
              <a:rPr lang="en-US" dirty="0"/>
              <a:t>PYSPARK</a:t>
            </a:r>
            <a:endParaRPr lang="he-IL" dirty="0"/>
          </a:p>
          <a:p>
            <a:pPr algn="r"/>
            <a:r>
              <a:rPr lang="he-IL" dirty="0"/>
              <a:t>טענו את הקבצים ישירות לתוך טבלו דסקטופ. והוספנו שני עמודות מחושבות לקובץ הדירוגים: עמודה שמסמנת האם יש בשורה דירוג תקין (בין 1-10)או שאין דירוג והדירוג הוא 0.</a:t>
            </a:r>
          </a:p>
          <a:p>
            <a:pPr algn="r"/>
            <a:r>
              <a:rPr lang="he-IL" dirty="0"/>
              <a:t>עמודה נוספת מציינת ב 1 האם הדירוג הוא 10 – הדירוג הגבוה ביותר</a:t>
            </a:r>
            <a:endParaRPr lang="en-US" dirty="0"/>
          </a:p>
        </p:txBody>
      </p:sp>
      <p:cxnSp>
        <p:nvCxnSpPr>
          <p:cNvPr id="35" name="Straight Arrow Connector 34">
            <a:extLst>
              <a:ext uri="{FF2B5EF4-FFF2-40B4-BE49-F238E27FC236}">
                <a16:creationId xmlns:a16="http://schemas.microsoft.com/office/drawing/2014/main" id="{3CC4E1A1-EE3A-8F6D-535B-26641809719E}"/>
              </a:ext>
            </a:extLst>
          </p:cNvPr>
          <p:cNvCxnSpPr/>
          <p:nvPr/>
        </p:nvCxnSpPr>
        <p:spPr>
          <a:xfrm>
            <a:off x="3454400" y="2249447"/>
            <a:ext cx="5948218" cy="2784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6D8BDEB-0FC2-9CD7-A2A3-97651E08DB25}"/>
              </a:ext>
            </a:extLst>
          </p:cNvPr>
          <p:cNvCxnSpPr/>
          <p:nvPr/>
        </p:nvCxnSpPr>
        <p:spPr>
          <a:xfrm>
            <a:off x="3537527" y="3020291"/>
            <a:ext cx="6594764" cy="237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pPr algn="r"/>
            <a:r>
              <a:rPr lang="he-IL" dirty="0"/>
              <a:t>הציון הנפוץ ביותר שניתן לספרים הוא 8 והוא גם הממוצע הציונים.</a:t>
            </a:r>
            <a:endParaRPr lang="en-US" dirty="0"/>
          </a:p>
        </p:txBody>
      </p:sp>
      <p:pic>
        <p:nvPicPr>
          <p:cNvPr id="9" name="slide12" descr="Sheet 27">
            <a:extLst>
              <a:ext uri="{FF2B5EF4-FFF2-40B4-BE49-F238E27FC236}">
                <a16:creationId xmlns:a16="http://schemas.microsoft.com/office/drawing/2014/main" id="{1462E791-6939-6E0B-4C5A-CF35E97422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1621" y="2774457"/>
            <a:ext cx="7773485" cy="3534268"/>
          </a:xfrm>
          <a:prstGeom prst="rect">
            <a:avLst/>
          </a:prstGeom>
        </p:spPr>
      </p:pic>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{3124A810-F140-4C64-A96D-63C4D6B29776}tf33713516_win32</Template>
  <TotalTime>575</TotalTime>
  <Words>985</Words>
  <Application>Microsoft Office PowerPoint</Application>
  <PresentationFormat>Widescreen</PresentationFormat>
  <Paragraphs>121</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Walbaum Display</vt:lpstr>
      <vt:lpstr>3DFloatVTI</vt:lpstr>
      <vt:lpstr>BxBooks Ratings</vt:lpstr>
      <vt:lpstr>Agenda</vt:lpstr>
      <vt:lpstr>מבוא</vt:lpstr>
      <vt:lpstr>הכנת הקבצים לניתוח: ניקוי והוספת עמודות מחושבות </vt:lpstr>
      <vt:lpstr>הכנת הקבצים המשך: קובץ משתמשים</vt:lpstr>
      <vt:lpstr>הכנת הקבצים המשך: קובץ הדירוגים</vt:lpstr>
      <vt:lpstr>הגדרנו פונקציה שניגשת לגוגל ספרים ובעזרת ה  ISBN   מורידה פרטים נוספים לבסוף יצרנו טבלה ואיחדנו אותה עם טבלת הספרים. </vt:lpstr>
      <vt:lpstr>הכנות אחרונות לפני ניתוח:  Tableau</vt:lpstr>
      <vt:lpstr>הציון הנפוץ ביותר שניתן לספרים הוא 8 והוא גם הממוצע הציונים.</vt:lpstr>
      <vt:lpstr>מרבית המדרגים והדירוגים מקורם בארה"ב</vt:lpstr>
      <vt:lpstr>PowerPoint Presentation</vt:lpstr>
      <vt:lpstr>בארה"ב קליפורניה היא המדינה הכי פעילה</vt:lpstr>
      <vt:lpstr>על אף שבשנות האלפיים היו רק 4 שנים של דאטא הדירוגים ברמה של 75% מהעשור שלפני.</vt:lpstr>
      <vt:lpstr>רומנים הם הסוגה הנפוצה ביותר</vt:lpstr>
      <vt:lpstr>גם לפי עשור הוצאה במרבית העשורים רומנים לבני נוער מדורגים הכי גבוה</vt:lpstr>
      <vt:lpstr>בממוצע משתמשים היו מאוד פעילים</vt:lpstr>
      <vt:lpstr>לא מעט משתמשים היו פעילים מאוד: ה - 20 המשמשים הפעילים ביותר</vt:lpstr>
      <vt:lpstr>20 הסופרים שקבלו הכי הרבה דירוגים ללא ציון</vt:lpstr>
      <vt:lpstr>20 הסופרים שקבלו הכי הרבה דירוגים עם ציון</vt:lpstr>
      <vt:lpstr>היחס בין דירוגים עם ציון לדירוגים ללא ציון כנראה משקף את היחס של המדרגים לסופרים</vt:lpstr>
      <vt:lpstr>רואים מתאם מסוים בין יחס הדירוגים לבין הציון הממוצע</vt:lpstr>
      <vt:lpstr>20 הספרים עם הכי הרבה דירוגים וממוצע הציונים שלהם: ספרי הארי פוטר עם הציונים הכי גבוהים</vt:lpstr>
      <vt:lpstr>עשר הספרים עם הכי הרבה ציוני 10</vt:lpstr>
      <vt:lpstr>סיכום</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BxBooks Ratings</dc:title>
  <dc:creator>avia gubbuy alon</dc:creator>
  <cp:lastModifiedBy>avia gubbuy alon</cp:lastModifiedBy>
  <cp:revision>2</cp:revision>
  <dcterms:created xsi:type="dcterms:W3CDTF">2022-07-30T13:21:54Z</dcterms:created>
  <dcterms:modified xsi:type="dcterms:W3CDTF">2022-07-30T22:57:14Z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