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84" r:id="rId2"/>
    <p:sldId id="282" r:id="rId3"/>
    <p:sldId id="266" r:id="rId4"/>
    <p:sldId id="283" r:id="rId5"/>
    <p:sldId id="28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/>
    <p:restoredTop sz="94655"/>
  </p:normalViewPr>
  <p:slideViewPr>
    <p:cSldViewPr snapToGrid="0">
      <p:cViewPr varScale="1">
        <p:scale>
          <a:sx n="156" d="100"/>
          <a:sy n="156" d="100"/>
        </p:scale>
        <p:origin x="3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21:51:34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24575,'0'76'0,"0"-34"0,0 11 0,1 15 0,-1 26 0,1 2 0,0-20 0,-1 17 0,1-14 0,0 22 0,-1-7 0,1-39 0,-1-43 0,0-6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21:51:37.7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24575,'0'33'0,"0"2"0,0-27 0,0 8 0,0-6 0,0 3 0,0-3 0,0 2 0,0-6 0,3 7 0,-3-5 0,6 2 0,-6 0 0,5-4 0,-4 4 0,4-1 0,-5-1 0,5 3 0,-2-5 0,0 4 0,2-1 0,-4-1 0,3 3 0,0-3 0,-1 1 0,-1 1 0,-2-2 0,0 1 0,2 1 0,-1-1 0,1-1 0,-2 3 0,0-3 0,0 1 0,0 1 0,0-2 0,0 1 0,0 1 0,0-1 0,0 1 0,0 1 0,0-3 0,0 1 0,0-1 0,0 2 0,0-1 0,0 1 0,0 0 0,0-1 0,0 0 0,0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21:51:48.7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21:51:53.1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21:51:57.0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256 0 24575,'-24'2'0,"-1"0"0,15-2 0,-4 0 0,5 0 0,1 0 0,-2 0 0,2 0 0,-1 0 0,-1 0 0,1 0 0,0 0 0,-3 0 0,5 0 0,-4 0 0,3 0 0,-2 0 0,0 0 0,-2 0 0,6 1 0,-7 0 0,6 0 0,-2 2 0,5 7 0,3-1 0,4 2 0,3-4 0,1-4 0,4 0 0,-4-3 0,4 0 0,-3 0 0,1 0 0,1 0 0,-2 0 0,1 0 0,1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90b0089c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90b0089c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15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90b0089c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90b0089c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73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90b0089c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90b0089c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(Van </a:t>
            </a:r>
            <a:r>
              <a:rPr lang="en-US" sz="1100" dirty="0" err="1">
                <a:solidFill>
                  <a:schemeClr val="tx1"/>
                </a:solidFill>
              </a:rPr>
              <a:t>Laar</a:t>
            </a:r>
            <a:r>
              <a:rPr lang="en-US" sz="1100" dirty="0">
                <a:solidFill>
                  <a:schemeClr val="tx1"/>
                </a:solidFill>
              </a:rPr>
              <a:t> et al., 2022; Zuccon et al., 2012)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0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90b0089c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90b0089c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39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90b0089c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90b0089c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89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6.png"/><Relationship Id="rId15" Type="http://schemas.openxmlformats.org/officeDocument/2006/relationships/image" Target="../media/image7.jpeg"/><Relationship Id="rId10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93050" y="140225"/>
            <a:ext cx="83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 dirty="0"/>
              <a:t>Journey to Master’s Program</a:t>
            </a:r>
            <a:endParaRPr sz="3200" b="1" dirty="0"/>
          </a:p>
        </p:txBody>
      </p:sp>
      <p:sp>
        <p:nvSpPr>
          <p:cNvPr id="65" name="Google Shape;65;p14"/>
          <p:cNvSpPr/>
          <p:nvPr/>
        </p:nvSpPr>
        <p:spPr>
          <a:xfrm>
            <a:off x="-11200" y="-11200"/>
            <a:ext cx="145800" cy="107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D9EEB"/>
              </a:highlight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11200" y="1312775"/>
            <a:ext cx="145800" cy="1075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11200" y="2690250"/>
            <a:ext cx="145800" cy="1075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1200" y="4067700"/>
            <a:ext cx="145800" cy="107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93050" y="1121890"/>
            <a:ext cx="4159763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Interested in genetics</a:t>
            </a:r>
          </a:p>
          <a:p>
            <a:pPr marL="800100" lvl="2" indent="-342900">
              <a:lnSpc>
                <a:spcPct val="100000"/>
              </a:lnSpc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Why are living things the way they are?</a:t>
            </a: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1" indent="-342900">
              <a:lnSpc>
                <a:spcPct val="100000"/>
              </a:lnSpc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Became interested in programming for web design</a:t>
            </a: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1" indent="-342900">
              <a:lnSpc>
                <a:spcPct val="100000"/>
              </a:lnSpc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Later interested in applications to biology</a:t>
            </a: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05982C2-ADA4-6B93-6C00-EB0AD228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09" y="930571"/>
            <a:ext cx="4159762" cy="2194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F497A5-75A2-3CE4-929E-77091D057B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17"/>
          <a:stretch/>
        </p:blipFill>
        <p:spPr>
          <a:xfrm>
            <a:off x="4746526" y="3354386"/>
            <a:ext cx="4397474" cy="164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5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93050" y="140225"/>
            <a:ext cx="83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 dirty="0"/>
              <a:t>Journey to Master’s Program</a:t>
            </a:r>
            <a:endParaRPr sz="3200" b="1" dirty="0"/>
          </a:p>
        </p:txBody>
      </p:sp>
      <p:sp>
        <p:nvSpPr>
          <p:cNvPr id="65" name="Google Shape;65;p14"/>
          <p:cNvSpPr/>
          <p:nvPr/>
        </p:nvSpPr>
        <p:spPr>
          <a:xfrm>
            <a:off x="-11200" y="-11200"/>
            <a:ext cx="145800" cy="107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D9EEB"/>
              </a:highlight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11200" y="1312775"/>
            <a:ext cx="145800" cy="1075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11200" y="2690250"/>
            <a:ext cx="145800" cy="1075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1200" y="4067700"/>
            <a:ext cx="145800" cy="107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93050" y="1121890"/>
            <a:ext cx="5278576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Undergraduate research in computational biology </a:t>
            </a:r>
          </a:p>
          <a:p>
            <a:pPr marL="342900" lvl="1" indent="-342900">
              <a:lnSpc>
                <a:spcPct val="100000"/>
              </a:lnSpc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1" indent="-342900">
              <a:lnSpc>
                <a:spcPct val="100000"/>
              </a:lnSpc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Supplemental instruction for four years</a:t>
            </a: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r>
              <a:rPr lang="en-US" sz="2200" dirty="0">
                <a:solidFill>
                  <a:schemeClr val="dk1"/>
                </a:solidFill>
              </a:rPr>
              <a:t>Career Goal</a:t>
            </a:r>
            <a:r>
              <a:rPr lang="en-US" sz="2200" b="1" dirty="0">
                <a:solidFill>
                  <a:schemeClr val="dk1"/>
                </a:solidFill>
              </a:rPr>
              <a:t>: </a:t>
            </a:r>
            <a:r>
              <a:rPr lang="en-US" sz="2200" dirty="0">
                <a:solidFill>
                  <a:schemeClr val="dk1"/>
                </a:solidFill>
              </a:rPr>
              <a:t>College professor and genomics researcher</a:t>
            </a:r>
            <a:endParaRPr lang="en-US" sz="2200" dirty="0">
              <a:solidFill>
                <a:schemeClr val="dk1"/>
              </a:solidFill>
              <a:sym typeface="Wingdings" pitchFamily="2" charset="2"/>
            </a:endParaRPr>
          </a:p>
        </p:txBody>
      </p:sp>
      <p:pic>
        <p:nvPicPr>
          <p:cNvPr id="6" name="Picture 5" descr="A group of people standing in front of a projector screen&#10;&#10;Description automatically generated">
            <a:extLst>
              <a:ext uri="{FF2B5EF4-FFF2-40B4-BE49-F238E27FC236}">
                <a16:creationId xmlns:a16="http://schemas.microsoft.com/office/drawing/2014/main" id="{F0CC5375-815A-50A5-C2A8-9F9CB18B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20" y="947614"/>
            <a:ext cx="2869730" cy="2152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FC558D-1D02-F570-BEB6-0ABDA671A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514" y="3287346"/>
            <a:ext cx="3200399" cy="15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3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93050" y="140225"/>
            <a:ext cx="83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 dirty="0"/>
              <a:t>Introduction</a:t>
            </a:r>
            <a:endParaRPr sz="3200" b="1" dirty="0"/>
          </a:p>
        </p:txBody>
      </p:sp>
      <p:sp>
        <p:nvSpPr>
          <p:cNvPr id="65" name="Google Shape;65;p14"/>
          <p:cNvSpPr/>
          <p:nvPr/>
        </p:nvSpPr>
        <p:spPr>
          <a:xfrm>
            <a:off x="-11200" y="-11200"/>
            <a:ext cx="145800" cy="107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D9EEB"/>
              </a:highlight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11200" y="1312775"/>
            <a:ext cx="145800" cy="1075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11200" y="2690250"/>
            <a:ext cx="145800" cy="1075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1200" y="4067700"/>
            <a:ext cx="145800" cy="107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57A3FF-94D4-5C73-8AA4-AEE6237F1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3917" y="1142502"/>
            <a:ext cx="4535960" cy="327001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Members of </a:t>
            </a:r>
            <a:r>
              <a:rPr lang="en-US" sz="2200" i="1" dirty="0">
                <a:solidFill>
                  <a:schemeClr val="tx1"/>
                </a:solidFill>
              </a:rPr>
              <a:t>Spinus</a:t>
            </a:r>
            <a:r>
              <a:rPr lang="en-US" sz="2200" dirty="0">
                <a:solidFill>
                  <a:schemeClr val="tx1"/>
                </a:solidFill>
              </a:rPr>
              <a:t> are more susceptible to </a:t>
            </a:r>
            <a:r>
              <a:rPr lang="en-US" sz="2200" i="1" dirty="0">
                <a:solidFill>
                  <a:schemeClr val="tx1"/>
                </a:solidFill>
              </a:rPr>
              <a:t>Salmonella </a:t>
            </a:r>
            <a:r>
              <a:rPr lang="en-US" sz="2200" dirty="0">
                <a:solidFill>
                  <a:schemeClr val="tx1"/>
                </a:solidFill>
              </a:rPr>
              <a:t>than </a:t>
            </a:r>
            <a:r>
              <a:rPr lang="en-US" sz="2200" i="1" dirty="0">
                <a:solidFill>
                  <a:schemeClr val="tx1"/>
                </a:solidFill>
              </a:rPr>
              <a:t>Haemorhous</a:t>
            </a:r>
            <a:endParaRPr lang="en-US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4A9E661-538F-A90F-70A3-B568053372C5}"/>
                  </a:ext>
                </a:extLst>
              </p14:cNvPr>
              <p14:cNvContentPartPr/>
              <p14:nvPr/>
            </p14:nvContentPartPr>
            <p14:xfrm>
              <a:off x="603000" y="840240"/>
              <a:ext cx="2160" cy="34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4A9E661-538F-A90F-70A3-B568053372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000" y="777600"/>
                <a:ext cx="1278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60B92A7-5599-97B5-3F25-EB3FE9A89813}"/>
                  </a:ext>
                </a:extLst>
              </p14:cNvPr>
              <p14:cNvContentPartPr/>
              <p14:nvPr/>
            </p14:nvContentPartPr>
            <p14:xfrm>
              <a:off x="616680" y="1147680"/>
              <a:ext cx="20520" cy="19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60B92A7-5599-97B5-3F25-EB3FE9A898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040" y="1085040"/>
                <a:ext cx="1461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50988A-D34E-1503-D8A2-47517A48A553}"/>
                  </a:ext>
                </a:extLst>
              </p14:cNvPr>
              <p14:cNvContentPartPr/>
              <p14:nvPr/>
            </p14:nvContentPartPr>
            <p14:xfrm>
              <a:off x="651667" y="134473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50988A-D34E-1503-D8A2-47517A48A5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8667" y="12817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98F23C-C6E6-684D-EADD-74BEE10CBD26}"/>
                  </a:ext>
                </a:extLst>
              </p14:cNvPr>
              <p14:cNvContentPartPr/>
              <p14:nvPr/>
            </p14:nvContentPartPr>
            <p14:xfrm>
              <a:off x="649507" y="134473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98F23C-C6E6-684D-EADD-74BEE10CBD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507" y="12820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6F7FC23-063D-1D45-4992-AD20B56BF9FD}"/>
                  </a:ext>
                </a:extLst>
              </p14:cNvPr>
              <p14:cNvContentPartPr/>
              <p14:nvPr/>
            </p14:nvContentPartPr>
            <p14:xfrm>
              <a:off x="588307" y="1341855"/>
              <a:ext cx="9216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6F7FC23-063D-1D45-4992-AD20B56BF9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5667" y="1278855"/>
                <a:ext cx="217800" cy="1450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diagram of a variety of species&#10;&#10;Description automatically generated with medium confidence">
            <a:extLst>
              <a:ext uri="{FF2B5EF4-FFF2-40B4-BE49-F238E27FC236}">
                <a16:creationId xmlns:a16="http://schemas.microsoft.com/office/drawing/2014/main" id="{6EB60E1D-FC12-C140-49FB-145D8403744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8" y="959010"/>
            <a:ext cx="4469504" cy="2321533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FF70ED40-7E83-C60A-4B08-3E53E1A06C25}"/>
              </a:ext>
            </a:extLst>
          </p:cNvPr>
          <p:cNvSpPr/>
          <p:nvPr/>
        </p:nvSpPr>
        <p:spPr>
          <a:xfrm>
            <a:off x="2669059" y="1787611"/>
            <a:ext cx="700217" cy="34598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Pine siskin - Wikipedia">
            <a:extLst>
              <a:ext uri="{FF2B5EF4-FFF2-40B4-BE49-F238E27FC236}">
                <a16:creationId xmlns:a16="http://schemas.microsoft.com/office/drawing/2014/main" id="{3D0DF9C9-F77A-E94D-288E-5FB7D072E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07"/>
          <a:stretch/>
        </p:blipFill>
        <p:spPr bwMode="auto">
          <a:xfrm>
            <a:off x="493050" y="3271493"/>
            <a:ext cx="2015204" cy="14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merican Goldfinch - eBird">
            <a:extLst>
              <a:ext uri="{FF2B5EF4-FFF2-40B4-BE49-F238E27FC236}">
                <a16:creationId xmlns:a16="http://schemas.microsoft.com/office/drawing/2014/main" id="{9A54C4C2-3E30-CB37-226B-C607E8509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18" y="3271493"/>
            <a:ext cx="2015204" cy="15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Lesser Goldfinch - eBird">
            <a:extLst>
              <a:ext uri="{FF2B5EF4-FFF2-40B4-BE49-F238E27FC236}">
                <a16:creationId xmlns:a16="http://schemas.microsoft.com/office/drawing/2014/main" id="{BD19ED64-9E08-652A-743B-556A05ED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6" y="3280543"/>
            <a:ext cx="2015204" cy="151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use Finch &#10;">
            <a:extLst>
              <a:ext uri="{FF2B5EF4-FFF2-40B4-BE49-F238E27FC236}">
                <a16:creationId xmlns:a16="http://schemas.microsoft.com/office/drawing/2014/main" id="{9B51B089-7AD5-B140-A665-F0795DFE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54" y="3280543"/>
            <a:ext cx="2015205" cy="151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3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93050" y="140225"/>
            <a:ext cx="83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 dirty="0"/>
              <a:t>Comparative Genomics</a:t>
            </a:r>
            <a:endParaRPr sz="3200" b="1" dirty="0"/>
          </a:p>
        </p:txBody>
      </p:sp>
      <p:sp>
        <p:nvSpPr>
          <p:cNvPr id="65" name="Google Shape;65;p14"/>
          <p:cNvSpPr/>
          <p:nvPr/>
        </p:nvSpPr>
        <p:spPr>
          <a:xfrm>
            <a:off x="-11200" y="-11200"/>
            <a:ext cx="145800" cy="107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D9EEB"/>
              </a:highlight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11200" y="1312775"/>
            <a:ext cx="145800" cy="1075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11200" y="2690250"/>
            <a:ext cx="145800" cy="1075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1200" y="4067700"/>
            <a:ext cx="145800" cy="107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8B6281-15DC-3689-B704-CF4EDDB21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0" y="903076"/>
            <a:ext cx="4903788" cy="41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190CBDA-AB21-C3F1-C9F4-553B2C124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9" b="9029"/>
          <a:stretch/>
        </p:blipFill>
        <p:spPr bwMode="auto">
          <a:xfrm>
            <a:off x="6158520" y="2468490"/>
            <a:ext cx="2406238" cy="241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7D7E87C5-0E5F-F555-7D0D-3AB8581A39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89"/>
          <a:stretch/>
        </p:blipFill>
        <p:spPr>
          <a:xfrm>
            <a:off x="5755288" y="343844"/>
            <a:ext cx="3212705" cy="19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1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93050" y="140225"/>
            <a:ext cx="83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 dirty="0"/>
              <a:t>Major Histocompatibility Complex (MHC)</a:t>
            </a:r>
            <a:endParaRPr sz="3200" b="1" dirty="0"/>
          </a:p>
        </p:txBody>
      </p:sp>
      <p:sp>
        <p:nvSpPr>
          <p:cNvPr id="65" name="Google Shape;65;p14"/>
          <p:cNvSpPr/>
          <p:nvPr/>
        </p:nvSpPr>
        <p:spPr>
          <a:xfrm>
            <a:off x="-11200" y="-11200"/>
            <a:ext cx="145800" cy="107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D9EEB"/>
              </a:highlight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11200" y="1312775"/>
            <a:ext cx="145800" cy="1075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11200" y="2690250"/>
            <a:ext cx="145800" cy="1075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1200" y="4067700"/>
            <a:ext cx="145800" cy="107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93050" y="1121890"/>
            <a:ext cx="5875852" cy="1545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r>
              <a:rPr lang="en-US" sz="2200" b="1" dirty="0">
                <a:solidFill>
                  <a:schemeClr val="dk1"/>
                </a:solidFill>
              </a:rPr>
              <a:t>MHC</a:t>
            </a:r>
            <a:r>
              <a:rPr lang="en-US" sz="2200" dirty="0">
                <a:solidFill>
                  <a:schemeClr val="dk1"/>
                </a:solidFill>
              </a:rPr>
              <a:t> initiates secondary immune response</a:t>
            </a: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r>
              <a:rPr lang="en-US" sz="2200" dirty="0">
                <a:solidFill>
                  <a:schemeClr val="dk1"/>
                </a:solidFill>
              </a:rPr>
              <a:t>Diverse MHC </a:t>
            </a:r>
            <a:r>
              <a:rPr lang="en-US" sz="2200" dirty="0">
                <a:solidFill>
                  <a:schemeClr val="dk1"/>
                </a:solidFill>
                <a:sym typeface="Wingdings" pitchFamily="2" charset="2"/>
              </a:rPr>
              <a:t> can handle greater variety of pathogens</a:t>
            </a: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  <a:sym typeface="Wingdings" pitchFamily="2" charset="2"/>
            </a:endParaRP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  <a:sym typeface="Wingdings" pitchFamily="2" charset="2"/>
            </a:endParaRP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  <a:sym typeface="Wingdings" pitchFamily="2" charset="2"/>
            </a:endParaRPr>
          </a:p>
          <a:p>
            <a:pPr marL="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-US" sz="2200" dirty="0">
              <a:solidFill>
                <a:schemeClr val="dk1"/>
              </a:solidFill>
              <a:sym typeface="Wingdings" pitchFamily="2" charset="2"/>
            </a:endParaRP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08063882-CF5F-6E83-B284-B14313278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243"/>
          <a:stretch/>
        </p:blipFill>
        <p:spPr>
          <a:xfrm>
            <a:off x="6478114" y="829413"/>
            <a:ext cx="2354336" cy="2042524"/>
          </a:xfrm>
          <a:prstGeom prst="rect">
            <a:avLst/>
          </a:prstGeom>
        </p:spPr>
      </p:pic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C9DAC421-C6F3-9E1A-4151-F4DFF78B0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7" r="34199"/>
          <a:stretch/>
        </p:blipFill>
        <p:spPr>
          <a:xfrm>
            <a:off x="6587325" y="2740088"/>
            <a:ext cx="2245125" cy="20519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60FD38-1D26-1B68-F542-B9CB544A5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09" y="2690250"/>
            <a:ext cx="4143407" cy="23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305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98</Words>
  <Application>Microsoft Macintosh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Simple Light</vt:lpstr>
      <vt:lpstr>Journey to Master’s Program</vt:lpstr>
      <vt:lpstr>Journey to Master’s Program</vt:lpstr>
      <vt:lpstr>Introduction</vt:lpstr>
      <vt:lpstr>Comparative Genomics</vt:lpstr>
      <vt:lpstr>Major Histocompatibility Complex (MHC)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Graph Theory Science to Disease-Gene Networks </dc:title>
  <cp:lastModifiedBy>Jair Torres</cp:lastModifiedBy>
  <cp:revision>49</cp:revision>
  <dcterms:modified xsi:type="dcterms:W3CDTF">2024-03-08T19:30:49Z</dcterms:modified>
</cp:coreProperties>
</file>