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"/>
  </p:notesMasterIdLst>
  <p:sldIdLst>
    <p:sldId id="261" r:id="rId3"/>
    <p:sldId id="359" r:id="rId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00"/>
    <a:srgbClr val="004A80"/>
    <a:srgbClr val="D5C7BD"/>
    <a:srgbClr val="176090"/>
    <a:srgbClr val="005488"/>
    <a:srgbClr val="429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5"/>
    <p:restoredTop sz="91608" autoAdjust="0"/>
  </p:normalViewPr>
  <p:slideViewPr>
    <p:cSldViewPr snapToGrid="0" snapToObjects="1">
      <p:cViewPr varScale="1">
        <p:scale>
          <a:sx n="132" d="100"/>
          <a:sy n="132" d="100"/>
        </p:scale>
        <p:origin x="160" y="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30C5B5C-0B3D-406C-8B33-E233A7AA92E1}" type="datetimeFigureOut">
              <a:rPr lang="en-US"/>
              <a:pPr>
                <a:defRPr/>
              </a:pPr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64E49B-7A62-4884-852D-4E5536C0F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3b034d5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3b034d5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Competitors are asked to fill in.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slide competitors will add their research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64E49B-7A62-4884-852D-4E5536C0F8C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6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F9E2B8-EE1C-475A-9C57-E1BFC87F9587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3604CB-3583-4C0F-85D1-FC8675ECCE8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CD9FAD0-F050-4290-85C1-8E0BEA42C594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B48330E-3A7F-44E4-8CB7-984868805C9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713FAC-2A57-4D1B-A290-2289F30065E6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FB0316-B3ED-4D3F-AAB1-C5C2DAA9C58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13938" y="445025"/>
            <a:ext cx="501825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13938" y="1152475"/>
            <a:ext cx="5018250" cy="27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lvl="0" indent="-20955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457200" lvl="1" indent="-20955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2pPr>
            <a:lvl3pPr marL="685800" lvl="2" indent="-20955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3pPr>
            <a:lvl4pPr marL="914400" lvl="3" indent="-20955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marL="1143000" lvl="4" indent="-20955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5pPr>
            <a:lvl6pPr marL="1371600" lvl="5" indent="-20955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6pPr>
            <a:lvl7pPr marL="1600200" lvl="6" indent="-20955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7pPr>
            <a:lvl8pPr marL="1828800" lvl="7" indent="-20955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8pPr>
            <a:lvl9pPr marL="2057400" lvl="8" indent="-20955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 t="22707" b="22707"/>
          <a:stretch/>
        </p:blipFill>
        <p:spPr>
          <a:xfrm>
            <a:off x="6435125" y="3869138"/>
            <a:ext cx="2686275" cy="8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97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71B9FB81-61C2-4486-BBE4-19437F2858B1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7B5A90D2-871B-45FA-84CC-834F081C6D6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4D64063D-3A0A-41A8-9048-3BDA831929A6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25842C4C-CE0E-4585-807A-7936EF7504C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4A991460-04AA-4C93-8DC0-C5376B07DB87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56C73D4C-2C2B-4299-BA23-A7AFEC6335C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DFF2559A-44C3-4596-972F-16D96F7D717A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AC84A771-0BAD-42BD-80EA-1B4F284D7D8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EF52148F-ABB9-40FE-9D13-3E97121B4CCB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9D5BE107-C571-4F01-8FDA-382CD7D407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1A464E14-D547-495A-A751-7F0DCA204DBF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CB95BA3C-1C76-4EB8-863F-9DC146201ED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A32B1CDD-5CE2-450B-BC59-D46709E383C4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5159BBA0-0D06-4ECE-8290-BA4704C302A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049173E-9F11-45C7-9D60-8F2C5B83F2DA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DC2E2E-B6AF-423D-B70E-5BD7B97AA32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87D5D2F0-56C5-4541-B1B4-285CE4306418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BF4BC485-522C-413E-9C6E-05A04A62395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251E1BFC-D44D-48EE-A27B-43573D43F4E3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A22B910A-F3DC-4282-9F14-8864FEB9B9E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BE5FD59A-649A-4D7D-8EDD-89B5038C7B35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B44616DB-7535-4996-9BCA-BCAF22E4A43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6F57B0AC-5188-4015-878C-A11C12981B0B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Calibri"/>
                <a:ea typeface="+mn-ea"/>
              </a:defRPr>
            </a:lvl1pPr>
          </a:lstStyle>
          <a:p>
            <a:pPr>
              <a:defRPr/>
            </a:pPr>
            <a:fld id="{107BCD9F-F7F2-4C86-AB63-BD8D541C8CD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55E168-B137-40A1-ABFC-58990A94F847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B2B538A-3E4C-463E-B7D3-C16EF88F208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2830B9-316A-4C36-B08D-23404820E7DC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BE7907-857D-469F-9603-3727A00198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3D9E9D4-E878-4D34-A6DF-7B83E0BBC72D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503C48-6856-4ADC-B836-8C5FE89BA4C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B30D89C-6919-4829-BC21-7F19C8EE89A3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F10BBE-C8C6-4EA6-91B6-D40051583CB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857D799-5DFA-41E8-8FD5-F5761DE8C4F5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B2DD950-2C9D-4E72-95D9-D40D807664C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356D5A-0112-4AC2-89AD-0EB107746E9A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74D6FC9-F5DC-4EC8-BFC9-6233CC99298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30A5EB5-AA8C-41BA-BBCE-704F5B1E1A27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AA40D07-58BA-4445-A275-5867EDA0F2A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8000">
              <a:srgbClr val="C20000"/>
            </a:gs>
            <a:gs pos="55000">
              <a:schemeClr val="bg1">
                <a:tint val="45000"/>
                <a:shade val="99000"/>
                <a:satMod val="350000"/>
              </a:schemeClr>
            </a:gs>
            <a:gs pos="88000">
              <a:schemeClr val="bg1">
                <a:shade val="20000"/>
                <a:satMod val="25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prstClr val="black">
                    <a:tint val="75000"/>
                  </a:prstClr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4B4BD551-8614-40B5-B556-9769E586FDF6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2ED93F65-3859-4D7B-8E6C-FEEAC8BBD73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1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8000">
              <a:srgbClr val="C20000"/>
            </a:gs>
            <a:gs pos="55000">
              <a:schemeClr val="bg1">
                <a:tint val="45000"/>
                <a:shade val="99000"/>
                <a:satMod val="350000"/>
              </a:schemeClr>
            </a:gs>
            <a:gs pos="88000">
              <a:schemeClr val="bg1">
                <a:shade val="20000"/>
                <a:satMod val="25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prstClr val="black">
                    <a:tint val="75000"/>
                  </a:prstClr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5F322D0F-3EA8-45BE-9946-C8F3EE998F76}" type="datetimeFigureOut">
              <a:rPr lang="en-CA"/>
              <a:pPr>
                <a:defRPr/>
              </a:pPr>
              <a:t>2024-04-22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36EAC499-6D95-4EC1-B246-FDD2D05A7B5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BE6BBE4-233A-4497-A06F-2D6E94455729}"/>
              </a:ext>
            </a:extLst>
          </p:cNvPr>
          <p:cNvSpPr txBox="1">
            <a:spLocks/>
          </p:cNvSpPr>
          <p:nvPr/>
        </p:nvSpPr>
        <p:spPr>
          <a:xfrm>
            <a:off x="3248722" y="161887"/>
            <a:ext cx="5221288" cy="3019928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sz="3200" b="1" dirty="0">
              <a:solidFill>
                <a:srgbClr val="004A80"/>
              </a:solidFill>
              <a:latin typeface="Avenir Book"/>
              <a:ea typeface="Avenir Book"/>
              <a:cs typeface="Avenir Book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3200" dirty="0">
                <a:solidFill>
                  <a:srgbClr val="C20000"/>
                </a:solidFill>
                <a:latin typeface="Calibri Light" pitchFamily="34" charset="0"/>
                <a:cs typeface="Calibri Light" pitchFamily="34" charset="0"/>
              </a:rPr>
              <a:t>Jair Torres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dirty="0">
                <a:latin typeface="Calibri Light" pitchFamily="34" charset="0"/>
                <a:cs typeface="Calibri Light" pitchFamily="34" charset="0"/>
              </a:rPr>
              <a:t>Comparative Immunogenomics of Songbirds with Differential Susceptibility to </a:t>
            </a:r>
            <a:r>
              <a:rPr lang="en-US" sz="2000" i="1" dirty="0">
                <a:latin typeface="Calibri Light" pitchFamily="34" charset="0"/>
                <a:cs typeface="Calibri Light" pitchFamily="34" charset="0"/>
              </a:rPr>
              <a:t>Salmonella</a:t>
            </a:r>
            <a:endParaRPr lang="en-CA" sz="2000" i="1" dirty="0">
              <a:latin typeface="Calibri Light" pitchFamily="34" charset="0"/>
              <a:cs typeface="Calibri Light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endParaRPr lang="en-CA" sz="2000" dirty="0">
              <a:latin typeface="Calibri Light" pitchFamily="34" charset="0"/>
              <a:cs typeface="Calibri Light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CA" sz="1600" dirty="0">
                <a:solidFill>
                  <a:srgbClr val="7F7F7F"/>
                </a:solidFill>
                <a:latin typeface="Calibri Light" pitchFamily="34" charset="0"/>
                <a:cs typeface="Calibri Light" pitchFamily="34" charset="0"/>
              </a:rPr>
              <a:t>Master of Science in Biological Sciences                                                        </a:t>
            </a:r>
            <a:r>
              <a:rPr lang="en-US" sz="1600" dirty="0">
                <a:solidFill>
                  <a:srgbClr val="7F7F7F"/>
                </a:solidFill>
                <a:latin typeface="Calibri Light" pitchFamily="34" charset="0"/>
                <a:cs typeface="Calibri Light" pitchFamily="34" charset="0"/>
              </a:rPr>
              <a:t> </a:t>
            </a:r>
            <a:endParaRPr lang="en-CA" sz="1600" dirty="0">
              <a:solidFill>
                <a:srgbClr val="7F7F7F"/>
              </a:solidFill>
              <a:latin typeface="Calibri Light" pitchFamily="34" charset="0"/>
              <a:cs typeface="Calibri Light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CA" sz="1600" dirty="0">
                <a:solidFill>
                  <a:srgbClr val="C20000"/>
                </a:solidFill>
                <a:latin typeface="Calibri Light" pitchFamily="34" charset="0"/>
                <a:cs typeface="Calibri Light" pitchFamily="34" charset="0"/>
              </a:rPr>
              <a:t>Advisor: Dr. Tricia Van Laar</a:t>
            </a:r>
            <a:endParaRPr lang="en-CA" sz="1600" dirty="0">
              <a:latin typeface="Calibri Light" pitchFamily="34" charset="0"/>
              <a:cs typeface="Calibri Light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CA" sz="1600" dirty="0">
                <a:latin typeface="Calibri Light" pitchFamily="34" charset="0"/>
                <a:cs typeface="Calibri Light" pitchFamily="34" charset="0"/>
              </a:rPr>
              <a:t>Stanislaus 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75" y="286813"/>
            <a:ext cx="8540750" cy="4548187"/>
          </a:xfrm>
          <a:prstGeom prst="rect">
            <a:avLst/>
          </a:prstGeom>
          <a:ln>
            <a:solidFill>
              <a:srgbClr val="D5C7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Tx/>
              <a:buChar char="•"/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4" descr="Pine siskin - Wikipedia">
            <a:extLst>
              <a:ext uri="{FF2B5EF4-FFF2-40B4-BE49-F238E27FC236}">
                <a16:creationId xmlns:a16="http://schemas.microsoft.com/office/drawing/2014/main" id="{78D75468-FC49-863B-5B0C-448708327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576"/>
          <a:stretch/>
        </p:blipFill>
        <p:spPr bwMode="auto">
          <a:xfrm>
            <a:off x="6743443" y="536973"/>
            <a:ext cx="1934378" cy="14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3A6034A-7F72-4680-4A82-9277590C4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r="27082" b="7580"/>
          <a:stretch/>
        </p:blipFill>
        <p:spPr bwMode="auto">
          <a:xfrm>
            <a:off x="436699" y="544910"/>
            <a:ext cx="1923866" cy="1452653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esser Goldfinch | (view large on black) A shot of one of th… | Flickr">
            <a:extLst>
              <a:ext uri="{FF2B5EF4-FFF2-40B4-BE49-F238E27FC236}">
                <a16:creationId xmlns:a16="http://schemas.microsoft.com/office/drawing/2014/main" id="{256C5069-B960-50F5-8A68-56BBA05AD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t="15360" r="8503" b="23521"/>
          <a:stretch/>
        </p:blipFill>
        <p:spPr bwMode="auto">
          <a:xfrm flipH="1">
            <a:off x="2492164" y="525231"/>
            <a:ext cx="2003400" cy="14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Male American Goldfinch | Their breeding plumage is why they… | Flickr">
            <a:extLst>
              <a:ext uri="{FF2B5EF4-FFF2-40B4-BE49-F238E27FC236}">
                <a16:creationId xmlns:a16="http://schemas.microsoft.com/office/drawing/2014/main" id="{B50C2655-E323-4A55-C393-9BCE4E7D7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 r="2703"/>
          <a:stretch/>
        </p:blipFill>
        <p:spPr bwMode="auto">
          <a:xfrm flipH="1">
            <a:off x="4623247" y="536973"/>
            <a:ext cx="1992513" cy="145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6C399E6-B94F-8430-4D75-3A1D3F30FDDE}"/>
              </a:ext>
            </a:extLst>
          </p:cNvPr>
          <p:cNvGrpSpPr/>
          <p:nvPr/>
        </p:nvGrpSpPr>
        <p:grpSpPr>
          <a:xfrm>
            <a:off x="3586286" y="2387327"/>
            <a:ext cx="5085726" cy="2041299"/>
            <a:chOff x="3587482" y="2585584"/>
            <a:chExt cx="5134510" cy="18802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3D91D6-96BB-8316-2FE1-BBDB381C3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46"/>
            <a:stretch/>
          </p:blipFill>
          <p:spPr>
            <a:xfrm>
              <a:off x="3587482" y="3181313"/>
              <a:ext cx="5086625" cy="1284559"/>
            </a:xfrm>
            <a:prstGeom prst="rect">
              <a:avLst/>
            </a:prstGeom>
          </p:spPr>
        </p:pic>
        <p:pic>
          <p:nvPicPr>
            <p:cNvPr id="13" name="Picture 12" descr="A red line with black text&#10;&#10;Description automatically generated">
              <a:extLst>
                <a:ext uri="{FF2B5EF4-FFF2-40B4-BE49-F238E27FC236}">
                  <a16:creationId xmlns:a16="http://schemas.microsoft.com/office/drawing/2014/main" id="{15215A57-2678-075B-03EC-FE1E813EB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1" t="15497" r="51" b="20864"/>
            <a:stretch/>
          </p:blipFill>
          <p:spPr>
            <a:xfrm>
              <a:off x="3635366" y="2585584"/>
              <a:ext cx="5086626" cy="109796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5CC41C1-97B4-954C-C247-49742CF0B387}"/>
              </a:ext>
            </a:extLst>
          </p:cNvPr>
          <p:cNvSpPr txBox="1"/>
          <p:nvPr/>
        </p:nvSpPr>
        <p:spPr>
          <a:xfrm>
            <a:off x="4655437" y="2593487"/>
            <a:ext cx="299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American Goldfinch TLR4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43355F-8B3A-4737-F8A7-C1D5027BA1DC}"/>
              </a:ext>
            </a:extLst>
          </p:cNvPr>
          <p:cNvSpPr txBox="1"/>
          <p:nvPr/>
        </p:nvSpPr>
        <p:spPr>
          <a:xfrm>
            <a:off x="4945214" y="3505816"/>
            <a:ext cx="23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House Finch TLR4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ECE3-AD1B-28EF-E87F-602A80CF94AA}"/>
              </a:ext>
            </a:extLst>
          </p:cNvPr>
          <p:cNvSpPr txBox="1"/>
          <p:nvPr/>
        </p:nvSpPr>
        <p:spPr>
          <a:xfrm>
            <a:off x="3871667" y="3161702"/>
            <a:ext cx="56270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TRIM32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6636AA-E698-5D95-B214-89B0E6DC6F67}"/>
              </a:ext>
            </a:extLst>
          </p:cNvPr>
          <p:cNvSpPr txBox="1"/>
          <p:nvPr/>
        </p:nvSpPr>
        <p:spPr>
          <a:xfrm>
            <a:off x="7987688" y="4010612"/>
            <a:ext cx="56270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TRIM32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5626B-DA01-64E0-FA6A-E306B1EFF865}"/>
              </a:ext>
            </a:extLst>
          </p:cNvPr>
          <p:cNvSpPr txBox="1"/>
          <p:nvPr/>
        </p:nvSpPr>
        <p:spPr>
          <a:xfrm>
            <a:off x="4642461" y="3161702"/>
            <a:ext cx="51039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TLR4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D4E86B-B203-46D4-6AE1-46E163FE4DE3}"/>
              </a:ext>
            </a:extLst>
          </p:cNvPr>
          <p:cNvSpPr txBox="1"/>
          <p:nvPr/>
        </p:nvSpPr>
        <p:spPr>
          <a:xfrm>
            <a:off x="6358865" y="3161732"/>
            <a:ext cx="56270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BRINP1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E2ACE0-B6C0-9521-43CD-1B0A6AC2D5B4}"/>
              </a:ext>
            </a:extLst>
          </p:cNvPr>
          <p:cNvSpPr txBox="1"/>
          <p:nvPr/>
        </p:nvSpPr>
        <p:spPr>
          <a:xfrm>
            <a:off x="7843171" y="3161702"/>
            <a:ext cx="9139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LOC132337089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CE5114-B331-935B-D5A1-2A3FB978B63B}"/>
              </a:ext>
            </a:extLst>
          </p:cNvPr>
          <p:cNvSpPr txBox="1"/>
          <p:nvPr/>
        </p:nvSpPr>
        <p:spPr>
          <a:xfrm>
            <a:off x="7139891" y="3995150"/>
            <a:ext cx="51039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TLR4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B474F-CBC2-325C-4DA1-A63E36D9FD5D}"/>
              </a:ext>
            </a:extLst>
          </p:cNvPr>
          <p:cNvSpPr txBox="1"/>
          <p:nvPr/>
        </p:nvSpPr>
        <p:spPr>
          <a:xfrm>
            <a:off x="5362793" y="3997970"/>
            <a:ext cx="56270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BRINP1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AA8E00-9255-9D12-6974-04FF16459484}"/>
              </a:ext>
            </a:extLst>
          </p:cNvPr>
          <p:cNvSpPr txBox="1"/>
          <p:nvPr/>
        </p:nvSpPr>
        <p:spPr>
          <a:xfrm>
            <a:off x="3593137" y="4028713"/>
            <a:ext cx="91396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LOC132337089</a:t>
            </a:r>
          </a:p>
        </p:txBody>
      </p:sp>
      <p:pic>
        <p:nvPicPr>
          <p:cNvPr id="9" name="Picture 8" descr="A diagram of a family tree&#10;&#10;Description automatically generated">
            <a:extLst>
              <a:ext uri="{FF2B5EF4-FFF2-40B4-BE49-F238E27FC236}">
                <a16:creationId xmlns:a16="http://schemas.microsoft.com/office/drawing/2014/main" id="{65E968B6-433F-2D2D-481F-C069CC1295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013" y="2601828"/>
            <a:ext cx="3252987" cy="20164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11367</TotalTime>
  <Words>59</Words>
  <Application>Microsoft Macintosh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Custom Design</vt:lpstr>
      <vt:lpstr>1_Custom Design</vt:lpstr>
      <vt:lpstr>PowerPoint Presentation</vt:lpstr>
      <vt:lpstr>PowerPoint Presentation</vt:lpstr>
    </vt:vector>
  </TitlesOfParts>
  <Company>Kimberly Florence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Florence</dc:creator>
  <cp:lastModifiedBy>Jair Torres</cp:lastModifiedBy>
  <cp:revision>75</cp:revision>
  <dcterms:created xsi:type="dcterms:W3CDTF">2016-10-30T17:54:00Z</dcterms:created>
  <dcterms:modified xsi:type="dcterms:W3CDTF">2024-04-22T22:44:32Z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0x010100F6B0F0CFD7AD5043999EA27031F57306</vt:lpwstr>
  </property>
</Properties>
</file>