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232"/>
    <a:srgbClr val="F05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Pregunta 1</c:v>
                </c:pt>
                <c:pt idx="1">
                  <c:v>Pregunta 2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C-44DE-B694-06E9F015263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Pregunta 1</c:v>
                </c:pt>
                <c:pt idx="1">
                  <c:v>Pregunta 2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1C-44DE-B694-06E9F01526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1507848"/>
        <c:axId val="471500632"/>
      </c:barChart>
      <c:catAx>
        <c:axId val="471507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71500632"/>
        <c:crosses val="autoZero"/>
        <c:auto val="1"/>
        <c:lblAlgn val="ctr"/>
        <c:lblOffset val="100"/>
        <c:noMultiLvlLbl val="0"/>
      </c:catAx>
      <c:valAx>
        <c:axId val="47150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Empleados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71507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Desc.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B-415B-B64F-473512EE49D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 domina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8B-415B-B64F-473512EE49D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Dominio básico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Hoja1!$D$2:$D$7</c:f>
              <c:numCache>
                <c:formatCode>General</c:formatCode>
                <c:ptCount val="6"/>
                <c:pt idx="0">
                  <c:v>7</c:v>
                </c:pt>
                <c:pt idx="1">
                  <c:v>0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8B-415B-B64F-473512EE49D9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Dominio intermedio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Hoja1!$E$2:$E$7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8B-415B-B64F-473512EE49D9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Dominio Avanzado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Microsoft Windows</c:v>
                </c:pt>
                <c:pt idx="1">
                  <c:v>Ubuntu</c:v>
                </c:pt>
                <c:pt idx="2">
                  <c:v>Adobe Acrobat Reader</c:v>
                </c:pt>
                <c:pt idx="3">
                  <c:v>Navegador web</c:v>
                </c:pt>
                <c:pt idx="4">
                  <c:v>Mónica</c:v>
                </c:pt>
                <c:pt idx="5">
                  <c:v>Consulta práctica</c:v>
                </c:pt>
              </c:strCache>
            </c:strRef>
          </c:cat>
          <c:val>
            <c:numRef>
              <c:f>Hoja1!$F$2:$F$7</c:f>
              <c:numCache>
                <c:formatCode>General</c:formatCode>
                <c:ptCount val="6"/>
                <c:pt idx="0">
                  <c:v>7</c:v>
                </c:pt>
                <c:pt idx="1">
                  <c:v>1</c:v>
                </c:pt>
                <c:pt idx="2">
                  <c:v>3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8B-415B-B64F-473512EE4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6643408"/>
        <c:axId val="346643736"/>
      </c:barChart>
      <c:catAx>
        <c:axId val="34664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6643736"/>
        <c:crosses val="autoZero"/>
        <c:auto val="1"/>
        <c:lblAlgn val="ctr"/>
        <c:lblOffset val="100"/>
        <c:noMultiLvlLbl val="0"/>
      </c:catAx>
      <c:valAx>
        <c:axId val="34664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Empleados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6643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47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52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18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0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14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48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19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66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6249-C0FD-44F0-B54A-81FFEC34FEEB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ABC4-CA2E-48C1-AEB8-99BD7DCDE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2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461354" y="2614601"/>
            <a:ext cx="1302334" cy="162879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051720" y="2348880"/>
            <a:ext cx="45719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/>
          <p:cNvSpPr txBox="1"/>
          <p:nvPr/>
        </p:nvSpPr>
        <p:spPr>
          <a:xfrm>
            <a:off x="2555776" y="2537609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000" dirty="0">
                <a:solidFill>
                  <a:schemeClr val="bg1"/>
                </a:solidFill>
                <a:latin typeface="Berlin Sans FB" pitchFamily="34" charset="0"/>
              </a:rPr>
              <a:t>SISTEMA INFORMÁTICO PARA LA ADMINISTRACIÓN DEL GRUPO PROMESA DIVINO NIÑO, EN EL MUNICIPIO DE SAN VICENTE, DEPARTAMENTO DE SAN VICENTE.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91413" y="406778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I. Ayala, A. Henríquez &amp; C. Ruiz</a:t>
            </a:r>
          </a:p>
        </p:txBody>
      </p:sp>
    </p:spTree>
    <p:extLst>
      <p:ext uri="{BB962C8B-B14F-4D97-AF65-F5344CB8AC3E}">
        <p14:creationId xmlns:p14="http://schemas.microsoft.com/office/powerpoint/2010/main" val="151121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Operativa</a:t>
            </a:r>
          </a:p>
        </p:txBody>
      </p:sp>
      <p:graphicFrame>
        <p:nvGraphicFramePr>
          <p:cNvPr id="34" name="Gráfico 33"/>
          <p:cNvGraphicFramePr/>
          <p:nvPr>
            <p:extLst>
              <p:ext uri="{D42A27DB-BD31-4B8C-83A1-F6EECF244321}">
                <p14:modId xmlns:p14="http://schemas.microsoft.com/office/powerpoint/2010/main" val="3471297862"/>
              </p:ext>
            </p:extLst>
          </p:nvPr>
        </p:nvGraphicFramePr>
        <p:xfrm>
          <a:off x="1558117" y="1510771"/>
          <a:ext cx="6503831" cy="3408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0839"/>
              </p:ext>
            </p:extLst>
          </p:nvPr>
        </p:nvGraphicFramePr>
        <p:xfrm>
          <a:off x="1558118" y="5165983"/>
          <a:ext cx="6503830" cy="14078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6435">
                  <a:extLst>
                    <a:ext uri="{9D8B030D-6E8A-4147-A177-3AD203B41FA5}">
                      <a16:colId xmlns:a16="http://schemas.microsoft.com/office/drawing/2014/main" val="1296450354"/>
                    </a:ext>
                  </a:extLst>
                </a:gridCol>
                <a:gridCol w="5857395">
                  <a:extLst>
                    <a:ext uri="{9D8B030D-6E8A-4147-A177-3AD203B41FA5}">
                      <a16:colId xmlns:a16="http://schemas.microsoft.com/office/drawing/2014/main" val="13346935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No.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Interrogante realizada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5843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1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Considera que los procesos actuales de manejo de información en el cargo que desempeña se realiza de la manera más adecuada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538593"/>
                  </a:ext>
                </a:extLst>
              </a:tr>
              <a:tr h="653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2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Está de acuerdo en la implementación de un nuevo sistema informático, que permita manejar la información de forma centralizada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10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9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Operativa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890207620"/>
              </p:ext>
            </p:extLst>
          </p:nvPr>
        </p:nvGraphicFramePr>
        <p:xfrm>
          <a:off x="1146221" y="1417637"/>
          <a:ext cx="7366714" cy="506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664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Económica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3339346" y="1272034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Desarrollo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Implementación</a:t>
            </a:r>
          </a:p>
        </p:txBody>
      </p:sp>
      <p:sp>
        <p:nvSpPr>
          <p:cNvPr id="8" name="13 CuadroTexto"/>
          <p:cNvSpPr txBox="1"/>
          <p:nvPr/>
        </p:nvSpPr>
        <p:spPr>
          <a:xfrm>
            <a:off x="1253854" y="29018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$ 16,944.00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82" y="211815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02" y="220850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22" y="211874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42" y="211815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62" y="211815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82" y="211815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3" y="351334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57" y="3513342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13 CuadroTexto"/>
          <p:cNvSpPr txBox="1"/>
          <p:nvPr/>
        </p:nvSpPr>
        <p:spPr>
          <a:xfrm>
            <a:off x="2615985" y="290181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$ 820.00</a:t>
            </a:r>
          </a:p>
        </p:txBody>
      </p:sp>
      <p:sp>
        <p:nvSpPr>
          <p:cNvPr id="20" name="13 CuadroTexto"/>
          <p:cNvSpPr txBox="1"/>
          <p:nvPr/>
        </p:nvSpPr>
        <p:spPr>
          <a:xfrm>
            <a:off x="3860837" y="290181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$ 200.00</a:t>
            </a:r>
          </a:p>
        </p:txBody>
      </p:sp>
      <p:sp>
        <p:nvSpPr>
          <p:cNvPr id="21" name="13 CuadroTexto"/>
          <p:cNvSpPr txBox="1"/>
          <p:nvPr/>
        </p:nvSpPr>
        <p:spPr>
          <a:xfrm>
            <a:off x="5156442" y="290181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$ 162.00</a:t>
            </a:r>
          </a:p>
        </p:txBody>
      </p:sp>
      <p:sp>
        <p:nvSpPr>
          <p:cNvPr id="22" name="13 CuadroTexto"/>
          <p:cNvSpPr txBox="1"/>
          <p:nvPr/>
        </p:nvSpPr>
        <p:spPr>
          <a:xfrm>
            <a:off x="6441129" y="290533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$ 40.03</a:t>
            </a:r>
          </a:p>
        </p:txBody>
      </p:sp>
      <p:sp>
        <p:nvSpPr>
          <p:cNvPr id="23" name="13 CuadroTexto"/>
          <p:cNvSpPr txBox="1"/>
          <p:nvPr/>
        </p:nvSpPr>
        <p:spPr>
          <a:xfrm>
            <a:off x="7679386" y="29053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$ 57.60</a:t>
            </a:r>
          </a:p>
        </p:txBody>
      </p:sp>
      <p:sp>
        <p:nvSpPr>
          <p:cNvPr id="24" name="13 CuadroTexto"/>
          <p:cNvSpPr txBox="1"/>
          <p:nvPr/>
        </p:nvSpPr>
        <p:spPr>
          <a:xfrm>
            <a:off x="2819068" y="43545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$ 911.43</a:t>
            </a:r>
          </a:p>
        </p:txBody>
      </p:sp>
      <p:sp>
        <p:nvSpPr>
          <p:cNvPr id="27" name="13 CuadroTexto"/>
          <p:cNvSpPr txBox="1"/>
          <p:nvPr/>
        </p:nvSpPr>
        <p:spPr>
          <a:xfrm>
            <a:off x="6331639" y="43502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D54232"/>
                </a:solidFill>
                <a:latin typeface="Berlin Sans FB" pitchFamily="34" charset="0"/>
              </a:rPr>
              <a:t>$ 19,140.06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82" y="535766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13 CuadroTexto"/>
          <p:cNvSpPr txBox="1"/>
          <p:nvPr/>
        </p:nvSpPr>
        <p:spPr>
          <a:xfrm>
            <a:off x="2070836" y="605098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$ 1,317.00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44" y="5229093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13 CuadroTexto"/>
          <p:cNvSpPr txBox="1"/>
          <p:nvPr/>
        </p:nvSpPr>
        <p:spPr>
          <a:xfrm>
            <a:off x="4568076" y="60509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$ 199.00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06" y="5219419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13 CuadroTexto"/>
          <p:cNvSpPr txBox="1"/>
          <p:nvPr/>
        </p:nvSpPr>
        <p:spPr>
          <a:xfrm>
            <a:off x="6980906" y="605635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D54232"/>
                </a:solidFill>
                <a:latin typeface="Berlin Sans FB" pitchFamily="34" charset="0"/>
              </a:rPr>
              <a:t>$ 1,516.00</a:t>
            </a:r>
          </a:p>
        </p:txBody>
      </p:sp>
      <p:cxnSp>
        <p:nvCxnSpPr>
          <p:cNvPr id="35" name="Conector recto 34"/>
          <p:cNvCxnSpPr/>
          <p:nvPr/>
        </p:nvCxnSpPr>
        <p:spPr>
          <a:xfrm flipV="1">
            <a:off x="1147210" y="4937319"/>
            <a:ext cx="7539589" cy="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2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96" y="434704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87" y="2045360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Económica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3917231" y="127203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Gastos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Ingresos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25" y="2055034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13 CuadroTexto"/>
          <p:cNvSpPr txBox="1"/>
          <p:nvPr/>
        </p:nvSpPr>
        <p:spPr>
          <a:xfrm>
            <a:off x="1827669" y="287692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$ 193.00</a:t>
            </a:r>
          </a:p>
        </p:txBody>
      </p:sp>
      <p:sp>
        <p:nvSpPr>
          <p:cNvPr id="31" name="13 CuadroTexto"/>
          <p:cNvSpPr txBox="1"/>
          <p:nvPr/>
        </p:nvSpPr>
        <p:spPr>
          <a:xfrm>
            <a:off x="4252773" y="287692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$ 266.00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49" y="2045360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13 CuadroTexto"/>
          <p:cNvSpPr txBox="1"/>
          <p:nvPr/>
        </p:nvSpPr>
        <p:spPr>
          <a:xfrm>
            <a:off x="6720908" y="288229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D54232"/>
                </a:solidFill>
                <a:latin typeface="Berlin Sans FB" pitchFamily="34" charset="0"/>
              </a:rPr>
              <a:t>$ 459.00</a:t>
            </a:r>
          </a:p>
        </p:txBody>
      </p:sp>
      <p:cxnSp>
        <p:nvCxnSpPr>
          <p:cNvPr id="35" name="Conector recto 34"/>
          <p:cNvCxnSpPr/>
          <p:nvPr/>
        </p:nvCxnSpPr>
        <p:spPr>
          <a:xfrm flipV="1">
            <a:off x="1147210" y="3954542"/>
            <a:ext cx="7539589" cy="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3 CuadroTexto"/>
          <p:cNvSpPr txBox="1"/>
          <p:nvPr/>
        </p:nvSpPr>
        <p:spPr>
          <a:xfrm>
            <a:off x="4206318" y="520455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$ 7,486.92</a:t>
            </a:r>
            <a:endParaRPr lang="es-SV" dirty="0">
              <a:solidFill>
                <a:schemeClr val="bg1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Económica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3718460" y="1272034"/>
            <a:ext cx="211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Valor Presente Neto</a:t>
            </a:r>
            <a:endParaRPr lang="es-SV" dirty="0">
              <a:solidFill>
                <a:schemeClr val="bg1">
                  <a:lumMod val="50000"/>
                </a:schemeClr>
              </a:solidFill>
              <a:latin typeface="Berlin Sans FB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65270"/>
              </p:ext>
            </p:extLst>
          </p:nvPr>
        </p:nvGraphicFramePr>
        <p:xfrm>
          <a:off x="830846" y="1756780"/>
          <a:ext cx="7886700" cy="305991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74472">
                  <a:extLst>
                    <a:ext uri="{9D8B030D-6E8A-4147-A177-3AD203B41FA5}">
                      <a16:colId xmlns:a16="http://schemas.microsoft.com/office/drawing/2014/main" val="2454941852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18575076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543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031503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597809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0935669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Ingresos/Costos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1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3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Año 4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0775906"/>
                  </a:ext>
                </a:extLst>
              </a:tr>
              <a:tr h="2574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 dirty="0">
                          <a:effectLst/>
                        </a:rPr>
                        <a:t>Ahorro por procesos 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1645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Ingresos totales (+)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$ 7,486.92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804003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Valor del sistema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($19,140.06)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4118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Inversión en equipo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($ 1,516.00)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7243219"/>
                  </a:ext>
                </a:extLst>
              </a:tr>
              <a:tr h="224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Gastos de operación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92515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Depreciación del equipo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$ 758.00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$ 758.00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$ 0.00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$ 0.00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4758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Amortización del sistema </a:t>
                      </a:r>
                      <a:r>
                        <a:rPr lang="es-SV" sz="1100" baseline="30000">
                          <a:effectLst/>
                        </a:rPr>
                        <a:t>a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($4689.075)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77307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Egresos totales (-)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($ 20656.06)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$ 299.00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$ 299.00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($ 459.00)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1342164"/>
                  </a:ext>
                </a:extLst>
              </a:tr>
              <a:tr h="31475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Flujos de efectivo (=)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 dirty="0">
                          <a:effectLst/>
                        </a:rPr>
                        <a:t>$ 7,785.92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$ 7,785.92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>
                          <a:effectLst/>
                        </a:rPr>
                        <a:t>$ 7,027.92</a:t>
                      </a:r>
                      <a:endParaRPr lang="es-MX" sz="110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SV" sz="1100" dirty="0">
                          <a:effectLst/>
                        </a:rPr>
                        <a:t>$ 7,027.92</a:t>
                      </a:r>
                      <a:endParaRPr lang="es-MX" sz="1100" dirty="0">
                        <a:solidFill>
                          <a:srgbClr val="0B529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3614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524661" y="5069952"/>
                <a:ext cx="8936949" cy="594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60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s-MX" sz="1600" i="0">
                          <a:latin typeface="Cambria Math" panose="02040503050406030204" pitchFamily="18" charset="0"/>
                        </a:rPr>
                        <m:t>PN</m:t>
                      </m:r>
                      <m:r>
                        <a:rPr lang="es-MX" sz="1600" i="0">
                          <a:latin typeface="Cambria Math" panose="02040503050406030204" pitchFamily="18" charset="0"/>
                        </a:rPr>
                        <m:t>=−20,656.06+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0">
                              <a:latin typeface="Cambria Math" panose="02040503050406030204" pitchFamily="18" charset="0"/>
                            </a:rPr>
                            <m:t>7,785.92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 i="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s-MX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0">
                              <a:latin typeface="Cambria Math" panose="02040503050406030204" pitchFamily="18" charset="0"/>
                            </a:rPr>
                            <m:t>7,785.92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 i="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0">
                              <a:latin typeface="Cambria Math" panose="02040503050406030204" pitchFamily="18" charset="0"/>
                            </a:rPr>
                            <m:t>7,027.92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 i="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MX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0">
                              <a:latin typeface="Cambria Math" panose="02040503050406030204" pitchFamily="18" charset="0"/>
                            </a:rPr>
                            <m:t>7,027.92</m:t>
                          </m:r>
                        </m:num>
                        <m:den>
                          <m:sSup>
                            <m:sSup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 i="0">
                                      <a:latin typeface="Cambria Math" panose="02040503050406030204" pitchFamily="18" charset="0"/>
                                    </a:rPr>
                                    <m:t>1+0.0792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>
                  <a:latin typeface="Berlin Sans FB" panose="020E0602020502020306" pitchFamily="34" charset="0"/>
                </a:endParaRPr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61" y="5069952"/>
                <a:ext cx="8936949" cy="594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4271173" y="5917983"/>
            <a:ext cx="1683474" cy="509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s-SV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VPN = $ 4,016.01</a:t>
            </a:r>
            <a:endParaRPr lang="es-MX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3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90289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18" y="162614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RRuiz\Downloads\desk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77" y="162614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385" y="162999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RRuiz\Downloads\doct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82" y="404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RRuiz\Downloads\nur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50" y="404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18" y="404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1 Título"/>
          <p:cNvSpPr txBox="1">
            <a:spLocks/>
          </p:cNvSpPr>
          <p:nvPr/>
        </p:nvSpPr>
        <p:spPr>
          <a:xfrm>
            <a:off x="2137892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Situación actual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61" name="28 CuadroTexto"/>
          <p:cNvSpPr txBox="1"/>
          <p:nvPr/>
        </p:nvSpPr>
        <p:spPr>
          <a:xfrm>
            <a:off x="1268682" y="291125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Recepción</a:t>
            </a:r>
          </a:p>
        </p:txBody>
      </p:sp>
      <p:sp>
        <p:nvSpPr>
          <p:cNvPr id="62" name="28 CuadroTexto"/>
          <p:cNvSpPr txBox="1"/>
          <p:nvPr/>
        </p:nvSpPr>
        <p:spPr>
          <a:xfrm>
            <a:off x="3945503" y="2896652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Administración</a:t>
            </a:r>
          </a:p>
        </p:txBody>
      </p:sp>
      <p:sp>
        <p:nvSpPr>
          <p:cNvPr id="63" name="28 CuadroTexto"/>
          <p:cNvSpPr txBox="1"/>
          <p:nvPr/>
        </p:nvSpPr>
        <p:spPr>
          <a:xfrm>
            <a:off x="6947733" y="2900504"/>
            <a:ext cx="138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Laboratorio 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Clínico</a:t>
            </a:r>
          </a:p>
        </p:txBody>
      </p:sp>
      <p:sp>
        <p:nvSpPr>
          <p:cNvPr id="66" name="28 CuadroTexto"/>
          <p:cNvSpPr txBox="1"/>
          <p:nvPr/>
        </p:nvSpPr>
        <p:spPr>
          <a:xfrm>
            <a:off x="1301976" y="533744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</p:txBody>
      </p:sp>
      <p:sp>
        <p:nvSpPr>
          <p:cNvPr id="67" name="28 CuadroTexto"/>
          <p:cNvSpPr txBox="1"/>
          <p:nvPr/>
        </p:nvSpPr>
        <p:spPr>
          <a:xfrm>
            <a:off x="4050126" y="533744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</a:p>
        </p:txBody>
      </p:sp>
      <p:sp>
        <p:nvSpPr>
          <p:cNvPr id="69" name="28 CuadroTexto"/>
          <p:cNvSpPr txBox="1"/>
          <p:nvPr/>
        </p:nvSpPr>
        <p:spPr>
          <a:xfrm>
            <a:off x="6995821" y="533744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Farmacia</a:t>
            </a:r>
          </a:p>
        </p:txBody>
      </p:sp>
    </p:spTree>
    <p:extLst>
      <p:ext uri="{BB962C8B-B14F-4D97-AF65-F5344CB8AC3E}">
        <p14:creationId xmlns:p14="http://schemas.microsoft.com/office/powerpoint/2010/main" val="316217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CRRuiz\Downloads\question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90289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1 Título"/>
          <p:cNvSpPr txBox="1">
            <a:spLocks/>
          </p:cNvSpPr>
          <p:nvPr/>
        </p:nvSpPr>
        <p:spPr>
          <a:xfrm>
            <a:off x="2137892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Descripción del problema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4" y="1210289"/>
            <a:ext cx="5452124" cy="53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5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83" y="490289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1 Título"/>
          <p:cNvSpPr txBox="1">
            <a:spLocks/>
          </p:cNvSpPr>
          <p:nvPr/>
        </p:nvSpPr>
        <p:spPr>
          <a:xfrm>
            <a:off x="2137892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Planteamiento del problema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13" y="1210289"/>
            <a:ext cx="5436406" cy="53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5924" y="2631808"/>
            <a:ext cx="78867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¡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Gracias</a:t>
            </a:r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204666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61" y="306868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65" y="3062145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CRRuiz\Downloads\questi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39" y="308377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65" y="4974787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83" y="493140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5" descr="C:\Users\CRRuiz\Downloads\statistic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65" y="1402424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RRuiz\Downloads\checked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39" y="1402424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CRRuiz\Downloads\target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61" y="1402424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6 CuadroTexto"/>
          <p:cNvSpPr txBox="1"/>
          <p:nvPr/>
        </p:nvSpPr>
        <p:spPr>
          <a:xfrm>
            <a:off x="3644351" y="424670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5 – Situación actual</a:t>
            </a:r>
          </a:p>
        </p:txBody>
      </p:sp>
      <p:sp>
        <p:nvSpPr>
          <p:cNvPr id="11" name="28 CuadroTexto"/>
          <p:cNvSpPr txBox="1"/>
          <p:nvPr/>
        </p:nvSpPr>
        <p:spPr>
          <a:xfrm>
            <a:off x="1526158" y="26561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– Objetivos</a:t>
            </a:r>
          </a:p>
        </p:txBody>
      </p:sp>
      <p:sp>
        <p:nvSpPr>
          <p:cNvPr id="12" name="29 CuadroTexto"/>
          <p:cNvSpPr txBox="1"/>
          <p:nvPr/>
        </p:nvSpPr>
        <p:spPr>
          <a:xfrm>
            <a:off x="3952361" y="26475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– Justificación</a:t>
            </a:r>
          </a:p>
        </p:txBody>
      </p:sp>
      <p:sp>
        <p:nvSpPr>
          <p:cNvPr id="14" name="31 CuadroTexto"/>
          <p:cNvSpPr txBox="1"/>
          <p:nvPr/>
        </p:nvSpPr>
        <p:spPr>
          <a:xfrm>
            <a:off x="6757508" y="26315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– Alcances</a:t>
            </a:r>
          </a:p>
        </p:txBody>
      </p:sp>
      <p:sp>
        <p:nvSpPr>
          <p:cNvPr id="19" name="16 CuadroTexto"/>
          <p:cNvSpPr txBox="1"/>
          <p:nvPr/>
        </p:nvSpPr>
        <p:spPr>
          <a:xfrm>
            <a:off x="1375476" y="423933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 – Factibilidad</a:t>
            </a:r>
          </a:p>
        </p:txBody>
      </p:sp>
      <p:sp>
        <p:nvSpPr>
          <p:cNvPr id="20" name="16 CuadroTexto"/>
          <p:cNvSpPr txBox="1"/>
          <p:nvPr/>
        </p:nvSpPr>
        <p:spPr>
          <a:xfrm>
            <a:off x="6337289" y="4246700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6 – Descripción del 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Problema</a:t>
            </a:r>
          </a:p>
        </p:txBody>
      </p:sp>
      <p:sp>
        <p:nvSpPr>
          <p:cNvPr id="22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Agenda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9" name="29 CuadroTexto"/>
          <p:cNvSpPr txBox="1"/>
          <p:nvPr/>
        </p:nvSpPr>
        <p:spPr>
          <a:xfrm>
            <a:off x="3520921" y="614391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 – Planteamiento del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64366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General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979784" y="2249016"/>
            <a:ext cx="7571788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>
                <a:latin typeface="Berlin Sans FB" pitchFamily="34" charset="0"/>
              </a:rPr>
              <a:t>Desarrollar un sistema informático para la administración del Grupo Promesa, en el municipio de San Vicente, departamento de San Vicente, para un mayor acceso a la información y reducción del consumo de papel.</a:t>
            </a:r>
            <a:endParaRPr lang="es-SV" dirty="0">
              <a:latin typeface="Berlin Sans FB" pitchFamily="34" charset="0"/>
            </a:endParaRPr>
          </a:p>
        </p:txBody>
      </p:sp>
      <p:pic>
        <p:nvPicPr>
          <p:cNvPr id="6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6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70468" y="1600200"/>
            <a:ext cx="6716332" cy="4525963"/>
          </a:xfrm>
        </p:spPr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Generar un control centralizado de toda la información que se maneja entre el hospital, clínica y farmacia Divino Diño.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lvl="0" indent="0" algn="just">
              <a:buNone/>
            </a:pPr>
            <a:r>
              <a:rPr lang="es-SV" dirty="0">
                <a:latin typeface="Berlin Sans FB" pitchFamily="34" charset="0"/>
              </a:rPr>
              <a:t>Agilizar el manejo de la información por medio de la sistematización de los procesos realizados en las diferentes áreas.</a:t>
            </a:r>
          </a:p>
          <a:p>
            <a:pPr marL="0" lvl="0" indent="0" algn="just">
              <a:buNone/>
            </a:pPr>
            <a:endParaRPr lang="es-SV" dirty="0">
              <a:latin typeface="Berlin Sans FB" pitchFamily="34" charset="0"/>
            </a:endParaRPr>
          </a:p>
          <a:p>
            <a:pPr marL="0" indent="0" algn="just">
              <a:buNone/>
            </a:pPr>
            <a:r>
              <a:rPr lang="es-SV" dirty="0">
                <a:latin typeface="Berlin Sans FB" pitchFamily="34" charset="0"/>
              </a:rPr>
              <a:t>Mejorar la disponibilidad de información entre el hospital, clínica y farmacia Divino Niño.</a:t>
            </a:r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Específicos</a:t>
            </a:r>
          </a:p>
        </p:txBody>
      </p:sp>
      <p:pic>
        <p:nvPicPr>
          <p:cNvPr id="1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" y="1923515"/>
            <a:ext cx="512697" cy="512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" y="3606832"/>
            <a:ext cx="512697" cy="512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" y="5126539"/>
            <a:ext cx="512697" cy="512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1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5" descr="C:\Users\CRRuiz\Downloads\statist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384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upo 49"/>
          <p:cNvGrpSpPr/>
          <p:nvPr/>
        </p:nvGrpSpPr>
        <p:grpSpPr>
          <a:xfrm>
            <a:off x="1032395" y="1565582"/>
            <a:ext cx="1080001" cy="1189497"/>
            <a:chOff x="1032395" y="1629977"/>
            <a:chExt cx="1080001" cy="1189497"/>
          </a:xfrm>
        </p:grpSpPr>
        <p:pic>
          <p:nvPicPr>
            <p:cNvPr id="5" name="Picture 2" descr="C:\Users\CRRuiz\Downloads\recepti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95" y="1694393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23 Rectángulo"/>
            <p:cNvSpPr/>
            <p:nvPr/>
          </p:nvSpPr>
          <p:spPr>
            <a:xfrm>
              <a:off x="1752396" y="1629977"/>
              <a:ext cx="360000" cy="36000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17" name="40 Rectángulo"/>
            <p:cNvSpPr/>
            <p:nvPr/>
          </p:nvSpPr>
          <p:spPr>
            <a:xfrm>
              <a:off x="1032396" y="2459434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2582772" y="1560232"/>
            <a:ext cx="1093887" cy="1194847"/>
            <a:chOff x="2582772" y="1624627"/>
            <a:chExt cx="1093887" cy="1194847"/>
          </a:xfrm>
        </p:grpSpPr>
        <p:pic>
          <p:nvPicPr>
            <p:cNvPr id="13" name="Picture 3" descr="C:\Users\CRRuiz\Downloads\desk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772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43 Rectángulo"/>
            <p:cNvSpPr/>
            <p:nvPr/>
          </p:nvSpPr>
          <p:spPr>
            <a:xfrm>
              <a:off x="3316659" y="1624627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1</a:t>
              </a:r>
            </a:p>
          </p:txBody>
        </p:sp>
        <p:sp>
          <p:nvSpPr>
            <p:cNvPr id="20" name="44 Rectángulo"/>
            <p:cNvSpPr/>
            <p:nvPr/>
          </p:nvSpPr>
          <p:spPr>
            <a:xfrm>
              <a:off x="2602065" y="2459434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236814" y="1565723"/>
            <a:ext cx="1080000" cy="1158874"/>
            <a:chOff x="4236814" y="1630118"/>
            <a:chExt cx="1080000" cy="1158874"/>
          </a:xfrm>
        </p:grpSpPr>
        <p:pic>
          <p:nvPicPr>
            <p:cNvPr id="7" name="Picture 16" descr="C:\Users\CRRuiz\Downloads\microscope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814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46 Rectángulo"/>
            <p:cNvSpPr/>
            <p:nvPr/>
          </p:nvSpPr>
          <p:spPr>
            <a:xfrm>
              <a:off x="4956814" y="1630118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23" name="47 Rectángulo"/>
            <p:cNvSpPr/>
            <p:nvPr/>
          </p:nvSpPr>
          <p:spPr>
            <a:xfrm>
              <a:off x="4236814" y="241435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927993" y="1560232"/>
            <a:ext cx="1080000" cy="1164365"/>
            <a:chOff x="5927993" y="1624627"/>
            <a:chExt cx="1080000" cy="1164365"/>
          </a:xfrm>
        </p:grpSpPr>
        <p:pic>
          <p:nvPicPr>
            <p:cNvPr id="8" name="Picture 17" descr="C:\Users\CRRuiz\Downloads\x-ray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993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49 Rectángulo"/>
            <p:cNvSpPr/>
            <p:nvPr/>
          </p:nvSpPr>
          <p:spPr>
            <a:xfrm>
              <a:off x="6647993" y="1624627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26" name="50 Rectángulo"/>
            <p:cNvSpPr/>
            <p:nvPr/>
          </p:nvSpPr>
          <p:spPr>
            <a:xfrm>
              <a:off x="5927993" y="2428952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586199" y="1560232"/>
            <a:ext cx="1080000" cy="1164365"/>
            <a:chOff x="7586199" y="1624627"/>
            <a:chExt cx="1080000" cy="1164365"/>
          </a:xfrm>
        </p:grpSpPr>
        <p:pic>
          <p:nvPicPr>
            <p:cNvPr id="9" name="Picture 18" descr="C:\Users\CRRuiz\Downloads\sonograph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199" y="1708992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52 Rectángulo"/>
            <p:cNvSpPr/>
            <p:nvPr/>
          </p:nvSpPr>
          <p:spPr>
            <a:xfrm>
              <a:off x="8306199" y="1624627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2</a:t>
              </a:r>
            </a:p>
          </p:txBody>
        </p:sp>
        <p:sp>
          <p:nvSpPr>
            <p:cNvPr id="29" name="53 Rectángulo"/>
            <p:cNvSpPr/>
            <p:nvPr/>
          </p:nvSpPr>
          <p:spPr>
            <a:xfrm>
              <a:off x="7586199" y="2428952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1032394" y="3386298"/>
            <a:ext cx="1080002" cy="1249588"/>
            <a:chOff x="1032394" y="3682515"/>
            <a:chExt cx="1080002" cy="1249588"/>
          </a:xfrm>
        </p:grpSpPr>
        <p:pic>
          <p:nvPicPr>
            <p:cNvPr id="12" name="Picture 2" descr="C:\Users\CRRuiz\Downloads\docto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95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55 Rectángulo"/>
            <p:cNvSpPr/>
            <p:nvPr/>
          </p:nvSpPr>
          <p:spPr>
            <a:xfrm>
              <a:off x="1752396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5</a:t>
              </a:r>
            </a:p>
          </p:txBody>
        </p:sp>
        <p:sp>
          <p:nvSpPr>
            <p:cNvPr id="32" name="56 Rectángulo"/>
            <p:cNvSpPr/>
            <p:nvPr/>
          </p:nvSpPr>
          <p:spPr>
            <a:xfrm>
              <a:off x="1032394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2582772" y="3386298"/>
            <a:ext cx="1080000" cy="1249588"/>
            <a:chOff x="2582772" y="3682515"/>
            <a:chExt cx="1080000" cy="1249588"/>
          </a:xfrm>
        </p:grpSpPr>
        <p:pic>
          <p:nvPicPr>
            <p:cNvPr id="6" name="Picture 4" descr="C:\Users\CRRuiz\Downloads\nurs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772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58 Rectángulo"/>
            <p:cNvSpPr/>
            <p:nvPr/>
          </p:nvSpPr>
          <p:spPr>
            <a:xfrm>
              <a:off x="3302772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7</a:t>
              </a:r>
            </a:p>
          </p:txBody>
        </p:sp>
        <p:sp>
          <p:nvSpPr>
            <p:cNvPr id="35" name="59 Rectángulo"/>
            <p:cNvSpPr/>
            <p:nvPr/>
          </p:nvSpPr>
          <p:spPr>
            <a:xfrm>
              <a:off x="2602065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4236814" y="3386298"/>
            <a:ext cx="1080000" cy="1249588"/>
            <a:chOff x="4236814" y="3682515"/>
            <a:chExt cx="1080000" cy="1249588"/>
          </a:xfrm>
        </p:grpSpPr>
        <p:pic>
          <p:nvPicPr>
            <p:cNvPr id="10" name="Picture 5" descr="C:\Users\CRRuiz\Downloads\ambulanc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814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61 Rectángulo"/>
            <p:cNvSpPr/>
            <p:nvPr/>
          </p:nvSpPr>
          <p:spPr>
            <a:xfrm>
              <a:off x="4956814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38" name="62 Rectángulo"/>
            <p:cNvSpPr/>
            <p:nvPr/>
          </p:nvSpPr>
          <p:spPr>
            <a:xfrm>
              <a:off x="4236814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5927993" y="3386298"/>
            <a:ext cx="1080000" cy="1249588"/>
            <a:chOff x="5927993" y="3682515"/>
            <a:chExt cx="1080000" cy="1249588"/>
          </a:xfrm>
        </p:grpSpPr>
        <p:pic>
          <p:nvPicPr>
            <p:cNvPr id="11" name="Picture 4" descr="C:\Users\CRRuiz\Downloads\first-aid-ki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993" y="3767309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64 Rectángulo"/>
            <p:cNvSpPr/>
            <p:nvPr/>
          </p:nvSpPr>
          <p:spPr>
            <a:xfrm>
              <a:off x="6647993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41" name="65 Rectángulo"/>
            <p:cNvSpPr/>
            <p:nvPr/>
          </p:nvSpPr>
          <p:spPr>
            <a:xfrm>
              <a:off x="5927993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7524328" y="3386298"/>
            <a:ext cx="1141871" cy="1249588"/>
            <a:chOff x="7524328" y="3682515"/>
            <a:chExt cx="1141871" cy="1249588"/>
          </a:xfrm>
        </p:grpSpPr>
        <p:pic>
          <p:nvPicPr>
            <p:cNvPr id="14" name="Picture 2" descr="C:\Users\CRRuiz\Downloads\certificate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3789160"/>
              <a:ext cx="108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67 Rectángulo"/>
            <p:cNvSpPr/>
            <p:nvPr/>
          </p:nvSpPr>
          <p:spPr>
            <a:xfrm>
              <a:off x="8306199" y="3682515"/>
              <a:ext cx="360000" cy="360040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</a:p>
          </p:txBody>
        </p:sp>
        <p:sp>
          <p:nvSpPr>
            <p:cNvPr id="44" name="68 Rectángulo"/>
            <p:cNvSpPr/>
            <p:nvPr/>
          </p:nvSpPr>
          <p:spPr>
            <a:xfrm>
              <a:off x="7586199" y="4572063"/>
              <a:ext cx="36000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sp>
        <p:nvSpPr>
          <p:cNvPr id="46" name="1 Título"/>
          <p:cNvSpPr txBox="1">
            <a:spLocks/>
          </p:cNvSpPr>
          <p:nvPr/>
        </p:nvSpPr>
        <p:spPr>
          <a:xfrm>
            <a:off x="2137892" y="274638"/>
            <a:ext cx="6548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Justificación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14" y="5498648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41 Rectángulo"/>
          <p:cNvSpPr/>
          <p:nvPr/>
        </p:nvSpPr>
        <p:spPr>
          <a:xfrm>
            <a:off x="4118427" y="5413854"/>
            <a:ext cx="602894" cy="602894"/>
          </a:xfrm>
          <a:prstGeom prst="ellipse">
            <a:avLst/>
          </a:prstGeom>
          <a:solidFill>
            <a:srgbClr val="F0582F"/>
          </a:solidFill>
          <a:ln>
            <a:solidFill>
              <a:srgbClr val="D5423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400" dirty="0">
                <a:latin typeface="Berlin Sans FB" pitchFamily="34" charset="0"/>
              </a:rPr>
              <a:t>120</a:t>
            </a:r>
          </a:p>
        </p:txBody>
      </p:sp>
      <p:sp>
        <p:nvSpPr>
          <p:cNvPr id="61" name="28 CuadroTexto"/>
          <p:cNvSpPr txBox="1"/>
          <p:nvPr/>
        </p:nvSpPr>
        <p:spPr>
          <a:xfrm>
            <a:off x="997559" y="291510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Recepción</a:t>
            </a:r>
          </a:p>
        </p:txBody>
      </p:sp>
      <p:sp>
        <p:nvSpPr>
          <p:cNvPr id="62" name="28 CuadroTexto"/>
          <p:cNvSpPr txBox="1"/>
          <p:nvPr/>
        </p:nvSpPr>
        <p:spPr>
          <a:xfrm>
            <a:off x="2313898" y="2915103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Administración</a:t>
            </a:r>
          </a:p>
        </p:txBody>
      </p:sp>
      <p:sp>
        <p:nvSpPr>
          <p:cNvPr id="63" name="28 CuadroTexto"/>
          <p:cNvSpPr txBox="1"/>
          <p:nvPr/>
        </p:nvSpPr>
        <p:spPr>
          <a:xfrm>
            <a:off x="4132250" y="291510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err="1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Lab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. Clínico</a:t>
            </a:r>
          </a:p>
        </p:txBody>
      </p:sp>
      <p:sp>
        <p:nvSpPr>
          <p:cNvPr id="64" name="28 CuadroTexto"/>
          <p:cNvSpPr txBox="1"/>
          <p:nvPr/>
        </p:nvSpPr>
        <p:spPr>
          <a:xfrm>
            <a:off x="5998154" y="291510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Rayos X</a:t>
            </a:r>
          </a:p>
        </p:txBody>
      </p:sp>
      <p:sp>
        <p:nvSpPr>
          <p:cNvPr id="65" name="28 CuadroTexto"/>
          <p:cNvSpPr txBox="1"/>
          <p:nvPr/>
        </p:nvSpPr>
        <p:spPr>
          <a:xfrm>
            <a:off x="7290878" y="291510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</a:p>
        </p:txBody>
      </p:sp>
      <p:sp>
        <p:nvSpPr>
          <p:cNvPr id="66" name="28 CuadroTexto"/>
          <p:cNvSpPr txBox="1"/>
          <p:nvPr/>
        </p:nvSpPr>
        <p:spPr>
          <a:xfrm>
            <a:off x="1065689" y="47596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</p:txBody>
      </p:sp>
      <p:sp>
        <p:nvSpPr>
          <p:cNvPr id="67" name="28 CuadroTexto"/>
          <p:cNvSpPr txBox="1"/>
          <p:nvPr/>
        </p:nvSpPr>
        <p:spPr>
          <a:xfrm>
            <a:off x="2500648" y="475960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</a:p>
        </p:txBody>
      </p:sp>
      <p:sp>
        <p:nvSpPr>
          <p:cNvPr id="68" name="28 CuadroTexto"/>
          <p:cNvSpPr txBox="1"/>
          <p:nvPr/>
        </p:nvSpPr>
        <p:spPr>
          <a:xfrm>
            <a:off x="4097783" y="475960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Ambulancia</a:t>
            </a:r>
          </a:p>
        </p:txBody>
      </p:sp>
      <p:sp>
        <p:nvSpPr>
          <p:cNvPr id="69" name="28 CuadroTexto"/>
          <p:cNvSpPr txBox="1"/>
          <p:nvPr/>
        </p:nvSpPr>
        <p:spPr>
          <a:xfrm>
            <a:off x="5913996" y="47596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Farmacia</a:t>
            </a:r>
          </a:p>
        </p:txBody>
      </p:sp>
      <p:sp>
        <p:nvSpPr>
          <p:cNvPr id="70" name="28 CuadroTexto"/>
          <p:cNvSpPr txBox="1"/>
          <p:nvPr/>
        </p:nvSpPr>
        <p:spPr>
          <a:xfrm>
            <a:off x="7401483" y="47596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Calidad total</a:t>
            </a:r>
          </a:p>
        </p:txBody>
      </p:sp>
      <p:sp>
        <p:nvSpPr>
          <p:cNvPr id="71" name="28 CuadroTexto"/>
          <p:cNvSpPr txBox="1"/>
          <p:nvPr/>
        </p:nvSpPr>
        <p:spPr>
          <a:xfrm>
            <a:off x="5111779" y="5942780"/>
            <a:ext cx="9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624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</a:p>
        </p:txBody>
      </p:sp>
      <p:pic>
        <p:nvPicPr>
          <p:cNvPr id="8" name="Picture 2" descr="C:\Users\CRRuiz\Downloads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2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6 CuadroTexto"/>
          <p:cNvSpPr txBox="1"/>
          <p:nvPr/>
        </p:nvSpPr>
        <p:spPr>
          <a:xfrm>
            <a:off x="799708" y="2983633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Migración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datos</a:t>
            </a:r>
          </a:p>
        </p:txBody>
      </p:sp>
      <p:pic>
        <p:nvPicPr>
          <p:cNvPr id="10" name="Picture 15" descr="C:\Users\CRRuiz\Downloads\us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44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8 CuadroTexto"/>
          <p:cNvSpPr txBox="1"/>
          <p:nvPr/>
        </p:nvSpPr>
        <p:spPr>
          <a:xfrm>
            <a:off x="2674748" y="2983633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Recursos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Humanos</a:t>
            </a:r>
          </a:p>
        </p:txBody>
      </p:sp>
      <p:pic>
        <p:nvPicPr>
          <p:cNvPr id="12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16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C:\Users\CRRuiz\Downloads\bookshel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1 CuadroTexto"/>
          <p:cNvSpPr txBox="1"/>
          <p:nvPr/>
        </p:nvSpPr>
        <p:spPr>
          <a:xfrm>
            <a:off x="4060618" y="312213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Contabilidad</a:t>
            </a:r>
          </a:p>
        </p:txBody>
      </p:sp>
      <p:sp>
        <p:nvSpPr>
          <p:cNvPr id="15" name="12 CuadroTexto"/>
          <p:cNvSpPr txBox="1"/>
          <p:nvPr/>
        </p:nvSpPr>
        <p:spPr>
          <a:xfrm>
            <a:off x="5917297" y="31221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Activo Fijo</a:t>
            </a:r>
          </a:p>
        </p:txBody>
      </p:sp>
      <p:pic>
        <p:nvPicPr>
          <p:cNvPr id="16" name="Picture 2" descr="C:\Users\CRRuiz\Downloads\piggy-ban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16075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7 CuadroTexto"/>
          <p:cNvSpPr txBox="1"/>
          <p:nvPr/>
        </p:nvSpPr>
        <p:spPr>
          <a:xfrm>
            <a:off x="7373485" y="2983633"/>
            <a:ext cx="116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Cuentas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Por pagar</a:t>
            </a:r>
          </a:p>
        </p:txBody>
      </p:sp>
      <p:pic>
        <p:nvPicPr>
          <p:cNvPr id="18" name="Picture 3" descr="C:\Users\CRRuiz\Downloads\troll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72" y="40185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9 CuadroTexto"/>
          <p:cNvSpPr txBox="1"/>
          <p:nvPr/>
        </p:nvSpPr>
        <p:spPr>
          <a:xfrm>
            <a:off x="893132" y="493970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Proveedores</a:t>
            </a:r>
          </a:p>
        </p:txBody>
      </p:sp>
      <p:pic>
        <p:nvPicPr>
          <p:cNvPr id="20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27" y="40185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1 CuadroTexto"/>
          <p:cNvSpPr txBox="1"/>
          <p:nvPr/>
        </p:nvSpPr>
        <p:spPr>
          <a:xfrm>
            <a:off x="2635151" y="494594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Ubicaciones</a:t>
            </a:r>
          </a:p>
        </p:txBody>
      </p:sp>
      <p:pic>
        <p:nvPicPr>
          <p:cNvPr id="22" name="Picture 4" descr="C:\Users\CRRuiz\Downloads\documentati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86" y="404128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23 CuadroTexto"/>
          <p:cNvSpPr txBox="1"/>
          <p:nvPr/>
        </p:nvSpPr>
        <p:spPr>
          <a:xfrm>
            <a:off x="4184574" y="4939703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Documentos</a:t>
            </a:r>
          </a:p>
        </p:txBody>
      </p:sp>
      <p:pic>
        <p:nvPicPr>
          <p:cNvPr id="24" name="Picture 3" descr="C:\Users\CRRuiz\Downloads\hospital (1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46" y="40185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5 CuadroTexto"/>
          <p:cNvSpPr txBox="1"/>
          <p:nvPr/>
        </p:nvSpPr>
        <p:spPr>
          <a:xfrm>
            <a:off x="6009120" y="493970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Sucursales</a:t>
            </a:r>
          </a:p>
        </p:txBody>
      </p:sp>
      <p:pic>
        <p:nvPicPr>
          <p:cNvPr id="26" name="Picture 5" descr="C:\Users\CRRuiz\Downloads\lock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06" y="404128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CRRuiz\Downloads\question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535" y="425020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8 CuadroTexto"/>
          <p:cNvSpPr txBox="1"/>
          <p:nvPr/>
        </p:nvSpPr>
        <p:spPr>
          <a:xfrm>
            <a:off x="7466593" y="4807449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Seguridad 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&amp; Ayuda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44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9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65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71" y="2714702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452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56" y="452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9" y="452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06" y="4430209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12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sz="2400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Clínica, Hospital y Farmacia</a:t>
            </a:r>
            <a:endParaRPr lang="es-SV" dirty="0">
              <a:solidFill>
                <a:schemeClr val="accent1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7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1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8 CuadroTexto"/>
          <p:cNvSpPr txBox="1"/>
          <p:nvPr/>
        </p:nvSpPr>
        <p:spPr>
          <a:xfrm>
            <a:off x="799477" y="2453154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Recepción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Pacientes</a:t>
            </a:r>
          </a:p>
        </p:txBody>
      </p:sp>
      <p:pic>
        <p:nvPicPr>
          <p:cNvPr id="9" name="Picture 17" descr="C:\Users\CRRuiz\Downloads\x-ray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05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77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C:\Users\CRRuiz\Downloads\sonograph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65" y="163027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2 CuadroTexto"/>
          <p:cNvSpPr txBox="1"/>
          <p:nvPr/>
        </p:nvSpPr>
        <p:spPr>
          <a:xfrm>
            <a:off x="2551075" y="2453154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Laboratorio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Clínico</a:t>
            </a:r>
          </a:p>
        </p:txBody>
      </p:sp>
      <p:sp>
        <p:nvSpPr>
          <p:cNvPr id="13" name="13 CuadroTexto"/>
          <p:cNvSpPr txBox="1"/>
          <p:nvPr/>
        </p:nvSpPr>
        <p:spPr>
          <a:xfrm>
            <a:off x="4315431" y="259165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Rayos X</a:t>
            </a:r>
          </a:p>
        </p:txBody>
      </p:sp>
      <p:sp>
        <p:nvSpPr>
          <p:cNvPr id="14" name="14 CuadroTexto"/>
          <p:cNvSpPr txBox="1"/>
          <p:nvPr/>
        </p:nvSpPr>
        <p:spPr>
          <a:xfrm>
            <a:off x="5691843" y="259165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Ultrasonografía</a:t>
            </a:r>
          </a:p>
        </p:txBody>
      </p:sp>
      <p:grpSp>
        <p:nvGrpSpPr>
          <p:cNvPr id="15" name="15 Grupo"/>
          <p:cNvGrpSpPr/>
          <p:nvPr/>
        </p:nvGrpSpPr>
        <p:grpSpPr>
          <a:xfrm>
            <a:off x="7831274" y="1630277"/>
            <a:ext cx="720000" cy="72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6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17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19 CuadroTexto"/>
          <p:cNvSpPr txBox="1"/>
          <p:nvPr/>
        </p:nvSpPr>
        <p:spPr>
          <a:xfrm>
            <a:off x="7511440" y="2453154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Operaciones</a:t>
            </a:r>
          </a:p>
        </p:txBody>
      </p:sp>
      <p:sp>
        <p:nvSpPr>
          <p:cNvPr id="19" name="22 CuadroTexto"/>
          <p:cNvSpPr txBox="1"/>
          <p:nvPr/>
        </p:nvSpPr>
        <p:spPr>
          <a:xfrm>
            <a:off x="840353" y="426995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Sala de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Observación</a:t>
            </a:r>
          </a:p>
        </p:txBody>
      </p:sp>
      <p:pic>
        <p:nvPicPr>
          <p:cNvPr id="20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16" y="3471617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CRRuiz\Downloads\b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42" y="349406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5 CuadroTexto"/>
          <p:cNvSpPr txBox="1"/>
          <p:nvPr/>
        </p:nvSpPr>
        <p:spPr>
          <a:xfrm>
            <a:off x="2316751" y="4408455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Hospitalización</a:t>
            </a:r>
          </a:p>
        </p:txBody>
      </p:sp>
      <p:pic>
        <p:nvPicPr>
          <p:cNvPr id="23" name="Picture 4" descr="C:\Users\CRRuiz\Downloads\noteboo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26" y="354995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CRRuiz\Downloads\nur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05" y="349406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CRRuiz\Downloads\docto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68" y="3494065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31 CuadroTexto"/>
          <p:cNvSpPr txBox="1"/>
          <p:nvPr/>
        </p:nvSpPr>
        <p:spPr>
          <a:xfrm>
            <a:off x="4179381" y="44084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Enfermería</a:t>
            </a:r>
          </a:p>
        </p:txBody>
      </p:sp>
      <p:sp>
        <p:nvSpPr>
          <p:cNvPr id="27" name="32 CuadroTexto"/>
          <p:cNvSpPr txBox="1"/>
          <p:nvPr/>
        </p:nvSpPr>
        <p:spPr>
          <a:xfrm>
            <a:off x="6020460" y="4269954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Consulta</a:t>
            </a:r>
          </a:p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Médica</a:t>
            </a:r>
          </a:p>
        </p:txBody>
      </p:sp>
      <p:sp>
        <p:nvSpPr>
          <p:cNvPr id="28" name="33 CuadroTexto"/>
          <p:cNvSpPr txBox="1"/>
          <p:nvPr/>
        </p:nvSpPr>
        <p:spPr>
          <a:xfrm>
            <a:off x="7873460" y="440845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Citas</a:t>
            </a: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8" y="3958457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39" y="3958457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12" y="3951260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78" y="3961286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34" y="3958457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14" y="2102587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97" y="2093154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45" y="2093154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93" y="2093154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6" descr="C:\Users\CRRuiz\Downloads\drug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13" y="544397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8 CuadroTexto"/>
          <p:cNvSpPr txBox="1"/>
          <p:nvPr/>
        </p:nvSpPr>
        <p:spPr>
          <a:xfrm>
            <a:off x="2672662" y="641317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Productos</a:t>
            </a:r>
          </a:p>
        </p:txBody>
      </p:sp>
      <p:pic>
        <p:nvPicPr>
          <p:cNvPr id="4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09" y="5443970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CRRuiz\Downloads\baske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74" y="5509763"/>
            <a:ext cx="589277" cy="5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11 CuadroTexto"/>
          <p:cNvSpPr txBox="1"/>
          <p:nvPr/>
        </p:nvSpPr>
        <p:spPr>
          <a:xfrm>
            <a:off x="4309782" y="6413176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Entradas</a:t>
            </a:r>
          </a:p>
        </p:txBody>
      </p:sp>
      <p:sp>
        <p:nvSpPr>
          <p:cNvPr id="47" name="12 CuadroTexto"/>
          <p:cNvSpPr txBox="1"/>
          <p:nvPr/>
        </p:nvSpPr>
        <p:spPr>
          <a:xfrm>
            <a:off x="6038855" y="6412744"/>
            <a:ext cx="84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Salidas</a:t>
            </a: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93" y="5855437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12" y="5844725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03" y="5855437"/>
            <a:ext cx="350154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85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Técnica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52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76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93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78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6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13 CuadroTexto"/>
          <p:cNvSpPr txBox="1"/>
          <p:nvPr/>
        </p:nvSpPr>
        <p:spPr>
          <a:xfrm>
            <a:off x="2330246" y="1272034"/>
            <a:ext cx="48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Informático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Grupo Promesa Divino Niño</a:t>
            </a:r>
          </a:p>
        </p:txBody>
      </p:sp>
      <p:sp>
        <p:nvSpPr>
          <p:cNvPr id="45" name="13 CuadroTexto"/>
          <p:cNvSpPr txBox="1"/>
          <p:nvPr/>
        </p:nvSpPr>
        <p:spPr>
          <a:xfrm>
            <a:off x="846699" y="2887867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Requerimientos mínimos</a:t>
            </a:r>
          </a:p>
        </p:txBody>
      </p:sp>
      <p:sp>
        <p:nvSpPr>
          <p:cNvPr id="47" name="13 CuadroTexto"/>
          <p:cNvSpPr txBox="1"/>
          <p:nvPr/>
        </p:nvSpPr>
        <p:spPr>
          <a:xfrm>
            <a:off x="3784674" y="288786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7</a:t>
            </a:r>
          </a:p>
        </p:txBody>
      </p:sp>
      <p:sp>
        <p:nvSpPr>
          <p:cNvPr id="48" name="13 CuadroTexto"/>
          <p:cNvSpPr txBox="1"/>
          <p:nvPr/>
        </p:nvSpPr>
        <p:spPr>
          <a:xfrm>
            <a:off x="5473110" y="29124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1.2 GHz</a:t>
            </a:r>
          </a:p>
        </p:txBody>
      </p:sp>
      <p:sp>
        <p:nvSpPr>
          <p:cNvPr id="49" name="13 CuadroTexto"/>
          <p:cNvSpPr txBox="1"/>
          <p:nvPr/>
        </p:nvSpPr>
        <p:spPr>
          <a:xfrm>
            <a:off x="6844127" y="29124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GB</a:t>
            </a:r>
          </a:p>
        </p:txBody>
      </p:sp>
      <p:sp>
        <p:nvSpPr>
          <p:cNvPr id="50" name="13 CuadroTexto"/>
          <p:cNvSpPr txBox="1"/>
          <p:nvPr/>
        </p:nvSpPr>
        <p:spPr>
          <a:xfrm>
            <a:off x="7933775" y="288786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40 GB</a:t>
            </a:r>
          </a:p>
        </p:txBody>
      </p:sp>
      <p:sp>
        <p:nvSpPr>
          <p:cNvPr id="51" name="13 CuadroTexto"/>
          <p:cNvSpPr txBox="1"/>
          <p:nvPr/>
        </p:nvSpPr>
        <p:spPr>
          <a:xfrm>
            <a:off x="846699" y="3426127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1</a:t>
            </a:r>
          </a:p>
        </p:txBody>
      </p:sp>
      <p:sp>
        <p:nvSpPr>
          <p:cNvPr id="52" name="13 CuadroTexto"/>
          <p:cNvSpPr txBox="1"/>
          <p:nvPr/>
        </p:nvSpPr>
        <p:spPr>
          <a:xfrm>
            <a:off x="2603384" y="342612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Clon</a:t>
            </a:r>
          </a:p>
        </p:txBody>
      </p:sp>
      <p:sp>
        <p:nvSpPr>
          <p:cNvPr id="53" name="13 CuadroTexto"/>
          <p:cNvSpPr txBox="1"/>
          <p:nvPr/>
        </p:nvSpPr>
        <p:spPr>
          <a:xfrm>
            <a:off x="3784674" y="342612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Windows 7</a:t>
            </a:r>
          </a:p>
        </p:txBody>
      </p:sp>
      <p:sp>
        <p:nvSpPr>
          <p:cNvPr id="54" name="13 CuadroTexto"/>
          <p:cNvSpPr txBox="1"/>
          <p:nvPr/>
        </p:nvSpPr>
        <p:spPr>
          <a:xfrm>
            <a:off x="5531620" y="34507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GHz</a:t>
            </a:r>
          </a:p>
        </p:txBody>
      </p:sp>
      <p:sp>
        <p:nvSpPr>
          <p:cNvPr id="55" name="13 CuadroTexto"/>
          <p:cNvSpPr txBox="1"/>
          <p:nvPr/>
        </p:nvSpPr>
        <p:spPr>
          <a:xfrm>
            <a:off x="6820082" y="345072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56" name="13 CuadroTexto"/>
          <p:cNvSpPr txBox="1"/>
          <p:nvPr/>
        </p:nvSpPr>
        <p:spPr>
          <a:xfrm>
            <a:off x="7904121" y="342612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150 GB</a:t>
            </a:r>
          </a:p>
        </p:txBody>
      </p:sp>
      <p:sp>
        <p:nvSpPr>
          <p:cNvPr id="57" name="13 CuadroTexto"/>
          <p:cNvSpPr txBox="1"/>
          <p:nvPr/>
        </p:nvSpPr>
        <p:spPr>
          <a:xfrm>
            <a:off x="822654" y="379545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Equipo 2</a:t>
            </a:r>
          </a:p>
        </p:txBody>
      </p:sp>
      <p:sp>
        <p:nvSpPr>
          <p:cNvPr id="58" name="13 CuadroTexto"/>
          <p:cNvSpPr txBox="1"/>
          <p:nvPr/>
        </p:nvSpPr>
        <p:spPr>
          <a:xfrm>
            <a:off x="2455107" y="379545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Orange</a:t>
            </a:r>
          </a:p>
        </p:txBody>
      </p:sp>
      <p:sp>
        <p:nvSpPr>
          <p:cNvPr id="59" name="13 CuadroTexto"/>
          <p:cNvSpPr txBox="1"/>
          <p:nvPr/>
        </p:nvSpPr>
        <p:spPr>
          <a:xfrm>
            <a:off x="3696509" y="3795459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60" name="13 CuadroTexto"/>
          <p:cNvSpPr txBox="1"/>
          <p:nvPr/>
        </p:nvSpPr>
        <p:spPr>
          <a:xfrm>
            <a:off x="5381740" y="38200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800 MHz</a:t>
            </a:r>
          </a:p>
        </p:txBody>
      </p:sp>
      <p:sp>
        <p:nvSpPr>
          <p:cNvPr id="61" name="13 CuadroTexto"/>
          <p:cNvSpPr txBox="1"/>
          <p:nvPr/>
        </p:nvSpPr>
        <p:spPr>
          <a:xfrm>
            <a:off x="6696650" y="382006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352 MB</a:t>
            </a:r>
          </a:p>
        </p:txBody>
      </p:sp>
      <p:sp>
        <p:nvSpPr>
          <p:cNvPr id="62" name="13 CuadroTexto"/>
          <p:cNvSpPr txBox="1"/>
          <p:nvPr/>
        </p:nvSpPr>
        <p:spPr>
          <a:xfrm>
            <a:off x="7872061" y="37954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74.5 GB</a:t>
            </a:r>
          </a:p>
        </p:txBody>
      </p:sp>
      <p:sp>
        <p:nvSpPr>
          <p:cNvPr id="63" name="13 CuadroTexto"/>
          <p:cNvSpPr txBox="1"/>
          <p:nvPr/>
        </p:nvSpPr>
        <p:spPr>
          <a:xfrm>
            <a:off x="824257" y="4189393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3</a:t>
            </a:r>
          </a:p>
        </p:txBody>
      </p:sp>
      <p:sp>
        <p:nvSpPr>
          <p:cNvPr id="64" name="13 CuadroTexto"/>
          <p:cNvSpPr txBox="1"/>
          <p:nvPr/>
        </p:nvSpPr>
        <p:spPr>
          <a:xfrm>
            <a:off x="2455107" y="418939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Orange</a:t>
            </a:r>
          </a:p>
        </p:txBody>
      </p:sp>
      <p:sp>
        <p:nvSpPr>
          <p:cNvPr id="65" name="13 CuadroTexto"/>
          <p:cNvSpPr txBox="1"/>
          <p:nvPr/>
        </p:nvSpPr>
        <p:spPr>
          <a:xfrm>
            <a:off x="3725363" y="418939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8.1</a:t>
            </a:r>
          </a:p>
        </p:txBody>
      </p:sp>
      <p:sp>
        <p:nvSpPr>
          <p:cNvPr id="66" name="13 CuadroTexto"/>
          <p:cNvSpPr txBox="1"/>
          <p:nvPr/>
        </p:nvSpPr>
        <p:spPr>
          <a:xfrm>
            <a:off x="5531620" y="421399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GHz</a:t>
            </a:r>
          </a:p>
        </p:txBody>
      </p:sp>
      <p:sp>
        <p:nvSpPr>
          <p:cNvPr id="67" name="13 CuadroTexto"/>
          <p:cNvSpPr txBox="1"/>
          <p:nvPr/>
        </p:nvSpPr>
        <p:spPr>
          <a:xfrm>
            <a:off x="6820082" y="421399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68" name="13 CuadroTexto"/>
          <p:cNvSpPr txBox="1"/>
          <p:nvPr/>
        </p:nvSpPr>
        <p:spPr>
          <a:xfrm>
            <a:off x="7868052" y="418939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300 GB</a:t>
            </a:r>
          </a:p>
        </p:txBody>
      </p:sp>
      <p:sp>
        <p:nvSpPr>
          <p:cNvPr id="69" name="13 CuadroTexto"/>
          <p:cNvSpPr txBox="1"/>
          <p:nvPr/>
        </p:nvSpPr>
        <p:spPr>
          <a:xfrm>
            <a:off x="821050" y="4558725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Equipo 4</a:t>
            </a:r>
          </a:p>
        </p:txBody>
      </p:sp>
      <p:sp>
        <p:nvSpPr>
          <p:cNvPr id="70" name="13 CuadroTexto"/>
          <p:cNvSpPr txBox="1"/>
          <p:nvPr/>
        </p:nvSpPr>
        <p:spPr>
          <a:xfrm>
            <a:off x="2631436" y="45587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Dell</a:t>
            </a:r>
          </a:p>
        </p:txBody>
      </p:sp>
      <p:sp>
        <p:nvSpPr>
          <p:cNvPr id="71" name="13 CuadroTexto"/>
          <p:cNvSpPr txBox="1"/>
          <p:nvPr/>
        </p:nvSpPr>
        <p:spPr>
          <a:xfrm>
            <a:off x="3696509" y="4558725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72" name="13 CuadroTexto"/>
          <p:cNvSpPr txBox="1"/>
          <p:nvPr/>
        </p:nvSpPr>
        <p:spPr>
          <a:xfrm>
            <a:off x="5412198" y="458332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797 MHz</a:t>
            </a:r>
          </a:p>
        </p:txBody>
      </p:sp>
      <p:sp>
        <p:nvSpPr>
          <p:cNvPr id="73" name="13 CuadroTexto"/>
          <p:cNvSpPr txBox="1"/>
          <p:nvPr/>
        </p:nvSpPr>
        <p:spPr>
          <a:xfrm>
            <a:off x="6719092" y="45833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512 MB</a:t>
            </a:r>
          </a:p>
        </p:txBody>
      </p:sp>
      <p:sp>
        <p:nvSpPr>
          <p:cNvPr id="74" name="13 CuadroTexto"/>
          <p:cNvSpPr txBox="1"/>
          <p:nvPr/>
        </p:nvSpPr>
        <p:spPr>
          <a:xfrm>
            <a:off x="7872061" y="45587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74.5 GB</a:t>
            </a:r>
          </a:p>
        </p:txBody>
      </p:sp>
      <p:sp>
        <p:nvSpPr>
          <p:cNvPr id="75" name="13 CuadroTexto"/>
          <p:cNvSpPr txBox="1"/>
          <p:nvPr/>
        </p:nvSpPr>
        <p:spPr>
          <a:xfrm>
            <a:off x="823455" y="49621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5</a:t>
            </a:r>
          </a:p>
        </p:txBody>
      </p:sp>
      <p:sp>
        <p:nvSpPr>
          <p:cNvPr id="76" name="13 CuadroTexto"/>
          <p:cNvSpPr txBox="1"/>
          <p:nvPr/>
        </p:nvSpPr>
        <p:spPr>
          <a:xfrm>
            <a:off x="2631436" y="49621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Dell</a:t>
            </a:r>
          </a:p>
        </p:txBody>
      </p:sp>
      <p:sp>
        <p:nvSpPr>
          <p:cNvPr id="77" name="13 CuadroTexto"/>
          <p:cNvSpPr txBox="1"/>
          <p:nvPr/>
        </p:nvSpPr>
        <p:spPr>
          <a:xfrm>
            <a:off x="3696509" y="4962142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78" name="13 CuadroTexto"/>
          <p:cNvSpPr txBox="1"/>
          <p:nvPr/>
        </p:nvSpPr>
        <p:spPr>
          <a:xfrm>
            <a:off x="5531620" y="49867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3 GHz</a:t>
            </a:r>
          </a:p>
        </p:txBody>
      </p:sp>
      <p:sp>
        <p:nvSpPr>
          <p:cNvPr id="79" name="13 CuadroTexto"/>
          <p:cNvSpPr txBox="1"/>
          <p:nvPr/>
        </p:nvSpPr>
        <p:spPr>
          <a:xfrm>
            <a:off x="6844127" y="49867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1 GB</a:t>
            </a:r>
          </a:p>
        </p:txBody>
      </p:sp>
      <p:sp>
        <p:nvSpPr>
          <p:cNvPr id="80" name="13 CuadroTexto"/>
          <p:cNvSpPr txBox="1"/>
          <p:nvPr/>
        </p:nvSpPr>
        <p:spPr>
          <a:xfrm>
            <a:off x="7933775" y="496214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40 GB</a:t>
            </a:r>
          </a:p>
        </p:txBody>
      </p:sp>
      <p:sp>
        <p:nvSpPr>
          <p:cNvPr id="81" name="13 CuadroTexto"/>
          <p:cNvSpPr txBox="1"/>
          <p:nvPr/>
        </p:nvSpPr>
        <p:spPr>
          <a:xfrm>
            <a:off x="819448" y="53314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6</a:t>
            </a:r>
          </a:p>
        </p:txBody>
      </p:sp>
      <p:sp>
        <p:nvSpPr>
          <p:cNvPr id="82" name="13 CuadroTexto"/>
          <p:cNvSpPr txBox="1"/>
          <p:nvPr/>
        </p:nvSpPr>
        <p:spPr>
          <a:xfrm>
            <a:off x="2661894" y="53314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83" name="13 CuadroTexto"/>
          <p:cNvSpPr txBox="1"/>
          <p:nvPr/>
        </p:nvSpPr>
        <p:spPr>
          <a:xfrm>
            <a:off x="3696509" y="5331474"/>
            <a:ext cx="13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F0582F"/>
                </a:solidFill>
                <a:latin typeface="Berlin Sans FB" pitchFamily="34" charset="0"/>
              </a:rPr>
              <a:t>Windows XP</a:t>
            </a:r>
          </a:p>
        </p:txBody>
      </p:sp>
      <p:sp>
        <p:nvSpPr>
          <p:cNvPr id="84" name="13 CuadroTexto"/>
          <p:cNvSpPr txBox="1"/>
          <p:nvPr/>
        </p:nvSpPr>
        <p:spPr>
          <a:xfrm>
            <a:off x="5390555" y="535607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2.59 GHz</a:t>
            </a:r>
          </a:p>
        </p:txBody>
      </p:sp>
      <p:sp>
        <p:nvSpPr>
          <p:cNvPr id="85" name="13 CuadroTexto"/>
          <p:cNvSpPr txBox="1"/>
          <p:nvPr/>
        </p:nvSpPr>
        <p:spPr>
          <a:xfrm>
            <a:off x="6820082" y="53560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86" name="13 CuadroTexto"/>
          <p:cNvSpPr txBox="1"/>
          <p:nvPr/>
        </p:nvSpPr>
        <p:spPr>
          <a:xfrm>
            <a:off x="7900113" y="533147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160 GB</a:t>
            </a:r>
          </a:p>
        </p:txBody>
      </p:sp>
      <p:sp>
        <p:nvSpPr>
          <p:cNvPr id="87" name="13 CuadroTexto"/>
          <p:cNvSpPr txBox="1"/>
          <p:nvPr/>
        </p:nvSpPr>
        <p:spPr>
          <a:xfrm>
            <a:off x="828264" y="572540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7</a:t>
            </a:r>
          </a:p>
        </p:txBody>
      </p:sp>
      <p:sp>
        <p:nvSpPr>
          <p:cNvPr id="88" name="13 CuadroTexto"/>
          <p:cNvSpPr txBox="1"/>
          <p:nvPr/>
        </p:nvSpPr>
        <p:spPr>
          <a:xfrm>
            <a:off x="2679526" y="57254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LG</a:t>
            </a:r>
          </a:p>
        </p:txBody>
      </p:sp>
      <p:sp>
        <p:nvSpPr>
          <p:cNvPr id="89" name="13 CuadroTexto"/>
          <p:cNvSpPr txBox="1"/>
          <p:nvPr/>
        </p:nvSpPr>
        <p:spPr>
          <a:xfrm>
            <a:off x="3784674" y="572540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rgbClr val="00B050"/>
                </a:solidFill>
                <a:latin typeface="Berlin Sans FB" pitchFamily="34" charset="0"/>
              </a:rPr>
              <a:t>Windows 7</a:t>
            </a:r>
          </a:p>
        </p:txBody>
      </p:sp>
      <p:sp>
        <p:nvSpPr>
          <p:cNvPr id="90" name="13 CuadroTexto"/>
          <p:cNvSpPr txBox="1"/>
          <p:nvPr/>
        </p:nvSpPr>
        <p:spPr>
          <a:xfrm>
            <a:off x="5415402" y="575001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2.41 GHz</a:t>
            </a:r>
          </a:p>
        </p:txBody>
      </p:sp>
      <p:sp>
        <p:nvSpPr>
          <p:cNvPr id="91" name="13 CuadroTexto"/>
          <p:cNvSpPr txBox="1"/>
          <p:nvPr/>
        </p:nvSpPr>
        <p:spPr>
          <a:xfrm>
            <a:off x="6820082" y="57500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GB</a:t>
            </a:r>
          </a:p>
        </p:txBody>
      </p:sp>
      <p:sp>
        <p:nvSpPr>
          <p:cNvPr id="92" name="13 CuadroTexto"/>
          <p:cNvSpPr txBox="1"/>
          <p:nvPr/>
        </p:nvSpPr>
        <p:spPr>
          <a:xfrm>
            <a:off x="7904120" y="57254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150 GB</a:t>
            </a:r>
          </a:p>
        </p:txBody>
      </p:sp>
    </p:spTree>
    <p:extLst>
      <p:ext uri="{BB962C8B-B14F-4D97-AF65-F5344CB8AC3E}">
        <p14:creationId xmlns:p14="http://schemas.microsoft.com/office/powerpoint/2010/main" val="112177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3 CuadroTexto"/>
          <p:cNvSpPr txBox="1"/>
          <p:nvPr/>
        </p:nvSpPr>
        <p:spPr>
          <a:xfrm>
            <a:off x="846699" y="2885214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1</a:t>
            </a:r>
          </a:p>
        </p:txBody>
      </p:sp>
      <p:sp>
        <p:nvSpPr>
          <p:cNvPr id="52" name="13 CuadroTexto"/>
          <p:cNvSpPr txBox="1"/>
          <p:nvPr/>
        </p:nvSpPr>
        <p:spPr>
          <a:xfrm>
            <a:off x="2661894" y="288521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53" name="13 CuadroTexto"/>
          <p:cNvSpPr txBox="1"/>
          <p:nvPr/>
        </p:nvSpPr>
        <p:spPr>
          <a:xfrm>
            <a:off x="3734180" y="288521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10</a:t>
            </a:r>
          </a:p>
        </p:txBody>
      </p:sp>
      <p:sp>
        <p:nvSpPr>
          <p:cNvPr id="54" name="13 CuadroTexto"/>
          <p:cNvSpPr txBox="1"/>
          <p:nvPr/>
        </p:nvSpPr>
        <p:spPr>
          <a:xfrm>
            <a:off x="5450669" y="2909816"/>
            <a:ext cx="93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2.3 GHz</a:t>
            </a:r>
          </a:p>
        </p:txBody>
      </p:sp>
      <p:sp>
        <p:nvSpPr>
          <p:cNvPr id="55" name="13 CuadroTexto"/>
          <p:cNvSpPr txBox="1"/>
          <p:nvPr/>
        </p:nvSpPr>
        <p:spPr>
          <a:xfrm>
            <a:off x="6823288" y="290981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8 GB</a:t>
            </a:r>
          </a:p>
        </p:txBody>
      </p:sp>
      <p:sp>
        <p:nvSpPr>
          <p:cNvPr id="56" name="13 CuadroTexto"/>
          <p:cNvSpPr txBox="1"/>
          <p:nvPr/>
        </p:nvSpPr>
        <p:spPr>
          <a:xfrm>
            <a:off x="8046788" y="2885214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TB</a:t>
            </a:r>
          </a:p>
        </p:txBody>
      </p:sp>
      <p:sp>
        <p:nvSpPr>
          <p:cNvPr id="57" name="13 CuadroTexto"/>
          <p:cNvSpPr txBox="1"/>
          <p:nvPr/>
        </p:nvSpPr>
        <p:spPr>
          <a:xfrm>
            <a:off x="822654" y="325454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2</a:t>
            </a:r>
          </a:p>
        </p:txBody>
      </p:sp>
      <p:sp>
        <p:nvSpPr>
          <p:cNvPr id="58" name="13 CuadroTexto"/>
          <p:cNvSpPr txBox="1"/>
          <p:nvPr/>
        </p:nvSpPr>
        <p:spPr>
          <a:xfrm>
            <a:off x="2661894" y="325454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59" name="13 CuadroTexto"/>
          <p:cNvSpPr txBox="1"/>
          <p:nvPr/>
        </p:nvSpPr>
        <p:spPr>
          <a:xfrm>
            <a:off x="3725363" y="3254546"/>
            <a:ext cx="13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8.1</a:t>
            </a:r>
          </a:p>
        </p:txBody>
      </p:sp>
      <p:sp>
        <p:nvSpPr>
          <p:cNvPr id="60" name="13 CuadroTexto"/>
          <p:cNvSpPr txBox="1"/>
          <p:nvPr/>
        </p:nvSpPr>
        <p:spPr>
          <a:xfrm>
            <a:off x="5465096" y="3279148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1.7 MHz</a:t>
            </a:r>
          </a:p>
        </p:txBody>
      </p:sp>
      <p:sp>
        <p:nvSpPr>
          <p:cNvPr id="61" name="13 CuadroTexto"/>
          <p:cNvSpPr txBox="1"/>
          <p:nvPr/>
        </p:nvSpPr>
        <p:spPr>
          <a:xfrm>
            <a:off x="6823288" y="327914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8 GB</a:t>
            </a:r>
          </a:p>
        </p:txBody>
      </p:sp>
      <p:sp>
        <p:nvSpPr>
          <p:cNvPr id="62" name="13 CuadroTexto"/>
          <p:cNvSpPr txBox="1"/>
          <p:nvPr/>
        </p:nvSpPr>
        <p:spPr>
          <a:xfrm>
            <a:off x="7885686" y="325454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750 GB</a:t>
            </a:r>
          </a:p>
        </p:txBody>
      </p:sp>
      <p:sp>
        <p:nvSpPr>
          <p:cNvPr id="63" name="13 CuadroTexto"/>
          <p:cNvSpPr txBox="1"/>
          <p:nvPr/>
        </p:nvSpPr>
        <p:spPr>
          <a:xfrm>
            <a:off x="824257" y="3648480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3</a:t>
            </a:r>
          </a:p>
        </p:txBody>
      </p:sp>
      <p:sp>
        <p:nvSpPr>
          <p:cNvPr id="64" name="13 CuadroTexto"/>
          <p:cNvSpPr txBox="1"/>
          <p:nvPr/>
        </p:nvSpPr>
        <p:spPr>
          <a:xfrm>
            <a:off x="2661894" y="36484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HP</a:t>
            </a:r>
          </a:p>
        </p:txBody>
      </p:sp>
      <p:sp>
        <p:nvSpPr>
          <p:cNvPr id="65" name="13 CuadroTexto"/>
          <p:cNvSpPr txBox="1"/>
          <p:nvPr/>
        </p:nvSpPr>
        <p:spPr>
          <a:xfrm>
            <a:off x="3734179" y="364848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Windows 10</a:t>
            </a:r>
          </a:p>
        </p:txBody>
      </p:sp>
      <p:sp>
        <p:nvSpPr>
          <p:cNvPr id="66" name="13 CuadroTexto"/>
          <p:cNvSpPr txBox="1"/>
          <p:nvPr/>
        </p:nvSpPr>
        <p:spPr>
          <a:xfrm>
            <a:off x="5449066" y="367308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2.2 GHz</a:t>
            </a:r>
          </a:p>
        </p:txBody>
      </p:sp>
      <p:sp>
        <p:nvSpPr>
          <p:cNvPr id="67" name="13 CuadroTexto"/>
          <p:cNvSpPr txBox="1"/>
          <p:nvPr/>
        </p:nvSpPr>
        <p:spPr>
          <a:xfrm>
            <a:off x="6820082" y="36730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 GB</a:t>
            </a:r>
          </a:p>
        </p:txBody>
      </p:sp>
      <p:sp>
        <p:nvSpPr>
          <p:cNvPr id="68" name="13 CuadroTexto"/>
          <p:cNvSpPr txBox="1"/>
          <p:nvPr/>
        </p:nvSpPr>
        <p:spPr>
          <a:xfrm>
            <a:off x="8046787" y="3648480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TB</a:t>
            </a:r>
          </a:p>
        </p:txBody>
      </p:sp>
      <p:pic>
        <p:nvPicPr>
          <p:cNvPr id="33" name="Picture 2" descr="C:\Users\CRRuiz\Downloads\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3" y="48613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37892" y="274638"/>
            <a:ext cx="6548907" cy="1143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Factibilidad </a:t>
            </a:r>
            <a:r>
              <a:rPr lang="es-SV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rPr>
              <a:t>|</a:t>
            </a:r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s-SV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Técnica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52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76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93" y="1872587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78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6" y="1865095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13 CuadroTexto"/>
          <p:cNvSpPr txBox="1"/>
          <p:nvPr/>
        </p:nvSpPr>
        <p:spPr>
          <a:xfrm>
            <a:off x="2680504" y="1272034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Equipo Informático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Equipo de Desarrollo</a:t>
            </a:r>
          </a:p>
        </p:txBody>
      </p:sp>
      <p:sp>
        <p:nvSpPr>
          <p:cNvPr id="94" name="13 CuadroTexto"/>
          <p:cNvSpPr txBox="1"/>
          <p:nvPr/>
        </p:nvSpPr>
        <p:spPr>
          <a:xfrm>
            <a:off x="3805017" y="4271939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Hosting | </a:t>
            </a:r>
            <a:r>
              <a:rPr lang="es-SV" dirty="0">
                <a:solidFill>
                  <a:schemeClr val="bg1">
                    <a:lumMod val="50000"/>
                  </a:schemeClr>
                </a:solidFill>
                <a:latin typeface="Berlin Sans FB" pitchFamily="34" charset="0"/>
              </a:rPr>
              <a:t>Opciones</a:t>
            </a:r>
          </a:p>
        </p:txBody>
      </p:sp>
      <p:sp>
        <p:nvSpPr>
          <p:cNvPr id="97" name="13 CuadroTexto"/>
          <p:cNvSpPr txBox="1"/>
          <p:nvPr/>
        </p:nvSpPr>
        <p:spPr>
          <a:xfrm>
            <a:off x="996278" y="590846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eApps</a:t>
            </a:r>
          </a:p>
        </p:txBody>
      </p:sp>
      <p:sp>
        <p:nvSpPr>
          <p:cNvPr id="98" name="13 CuadroTexto"/>
          <p:cNvSpPr txBox="1"/>
          <p:nvPr/>
        </p:nvSpPr>
        <p:spPr>
          <a:xfrm>
            <a:off x="2445188" y="590846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$ 266.00</a:t>
            </a:r>
          </a:p>
        </p:txBody>
      </p:sp>
      <p:sp>
        <p:nvSpPr>
          <p:cNvPr id="99" name="13 CuadroTexto"/>
          <p:cNvSpPr txBox="1"/>
          <p:nvPr/>
        </p:nvSpPr>
        <p:spPr>
          <a:xfrm>
            <a:off x="3911810" y="59084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Debian 7</a:t>
            </a:r>
          </a:p>
        </p:txBody>
      </p:sp>
      <p:sp>
        <p:nvSpPr>
          <p:cNvPr id="100" name="13 CuadroTexto"/>
          <p:cNvSpPr txBox="1"/>
          <p:nvPr/>
        </p:nvSpPr>
        <p:spPr>
          <a:xfrm>
            <a:off x="5497657" y="593306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núcleo</a:t>
            </a:r>
          </a:p>
        </p:txBody>
      </p:sp>
      <p:sp>
        <p:nvSpPr>
          <p:cNvPr id="101" name="13 CuadroTexto"/>
          <p:cNvSpPr txBox="1"/>
          <p:nvPr/>
        </p:nvSpPr>
        <p:spPr>
          <a:xfrm>
            <a:off x="6807757" y="5933068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1.2 GB</a:t>
            </a:r>
          </a:p>
        </p:txBody>
      </p:sp>
      <p:sp>
        <p:nvSpPr>
          <p:cNvPr id="102" name="13 CuadroTexto"/>
          <p:cNvSpPr txBox="1"/>
          <p:nvPr/>
        </p:nvSpPr>
        <p:spPr>
          <a:xfrm>
            <a:off x="8017631" y="5908466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15 GB</a:t>
            </a:r>
          </a:p>
        </p:txBody>
      </p:sp>
      <p:sp>
        <p:nvSpPr>
          <p:cNvPr id="103" name="13 CuadroTexto"/>
          <p:cNvSpPr txBox="1"/>
          <p:nvPr/>
        </p:nvSpPr>
        <p:spPr>
          <a:xfrm>
            <a:off x="828763" y="6277798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GoDaddy</a:t>
            </a:r>
          </a:p>
        </p:txBody>
      </p:sp>
      <p:sp>
        <p:nvSpPr>
          <p:cNvPr id="104" name="13 CuadroTexto"/>
          <p:cNvSpPr txBox="1"/>
          <p:nvPr/>
        </p:nvSpPr>
        <p:spPr>
          <a:xfrm>
            <a:off x="2482859" y="627779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$ 359.88</a:t>
            </a:r>
          </a:p>
        </p:txBody>
      </p:sp>
      <p:sp>
        <p:nvSpPr>
          <p:cNvPr id="105" name="13 CuadroTexto"/>
          <p:cNvSpPr txBox="1"/>
          <p:nvPr/>
        </p:nvSpPr>
        <p:spPr>
          <a:xfrm>
            <a:off x="3816431" y="627779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CentOs 6.0</a:t>
            </a:r>
          </a:p>
        </p:txBody>
      </p:sp>
      <p:sp>
        <p:nvSpPr>
          <p:cNvPr id="106" name="13 CuadroTexto"/>
          <p:cNvSpPr txBox="1"/>
          <p:nvPr/>
        </p:nvSpPr>
        <p:spPr>
          <a:xfrm>
            <a:off x="5439148" y="6302400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2 núcleos</a:t>
            </a:r>
          </a:p>
        </p:txBody>
      </p:sp>
      <p:sp>
        <p:nvSpPr>
          <p:cNvPr id="107" name="13 CuadroTexto"/>
          <p:cNvSpPr txBox="1"/>
          <p:nvPr/>
        </p:nvSpPr>
        <p:spPr>
          <a:xfrm>
            <a:off x="6888708" y="63024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1 GB</a:t>
            </a:r>
          </a:p>
        </p:txBody>
      </p:sp>
      <p:sp>
        <p:nvSpPr>
          <p:cNvPr id="108" name="13 CuadroTexto"/>
          <p:cNvSpPr txBox="1"/>
          <p:nvPr/>
        </p:nvSpPr>
        <p:spPr>
          <a:xfrm>
            <a:off x="7978357" y="62777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40 GB</a:t>
            </a:r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73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14" y="4875218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Imagen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99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Imagen 1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17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88" y="486772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23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685</Words>
  <Application>Microsoft Office PowerPoint</Application>
  <PresentationFormat>Presentación en pantalla (4:3)</PresentationFormat>
  <Paragraphs>273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Berlin Sans FB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Agenda</vt:lpstr>
      <vt:lpstr>Objetivo | General</vt:lpstr>
      <vt:lpstr>Objetivo | Específicos</vt:lpstr>
      <vt:lpstr>Presentación de PowerPoint</vt:lpstr>
      <vt:lpstr>Alcances | Administración</vt:lpstr>
      <vt:lpstr>Alcances | Clínica, Hospital y Farmacia</vt:lpstr>
      <vt:lpstr>Factibilidad | Técnica</vt:lpstr>
      <vt:lpstr>Factibilidad | Técnica</vt:lpstr>
      <vt:lpstr>Factibilidad | Operativa</vt:lpstr>
      <vt:lpstr>Factibilidad | Operativa</vt:lpstr>
      <vt:lpstr>Factibilidad | Económica</vt:lpstr>
      <vt:lpstr>Factibilidad | Económica</vt:lpstr>
      <vt:lpstr>Factibilidad | Económica</vt:lpstr>
      <vt:lpstr>Presentación de PowerPoint</vt:lpstr>
      <vt:lpstr>Presentación de PowerPoint</vt:lpstr>
      <vt:lpstr>Presentación de PowerPoint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28</cp:revision>
  <dcterms:created xsi:type="dcterms:W3CDTF">2016-12-04T20:50:11Z</dcterms:created>
  <dcterms:modified xsi:type="dcterms:W3CDTF">2016-12-05T04:43:16Z</dcterms:modified>
</cp:coreProperties>
</file>