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4232"/>
    <a:srgbClr val="F05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Pregunta 1</c:v>
                </c:pt>
                <c:pt idx="1">
                  <c:v>Pregunta 2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12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C-44DE-B694-06E9F015263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Pregunta 1</c:v>
                </c:pt>
                <c:pt idx="1">
                  <c:v>Pregunta 2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1C-44DE-B694-06E9F01526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71507848"/>
        <c:axId val="471500632"/>
      </c:barChart>
      <c:catAx>
        <c:axId val="471507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71500632"/>
        <c:crosses val="autoZero"/>
        <c:auto val="1"/>
        <c:lblAlgn val="ctr"/>
        <c:lblOffset val="100"/>
        <c:noMultiLvlLbl val="0"/>
      </c:catAx>
      <c:valAx>
        <c:axId val="47150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Empleados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71507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Desc.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Microsoft Windows</c:v>
                </c:pt>
                <c:pt idx="1">
                  <c:v>Ubuntu</c:v>
                </c:pt>
                <c:pt idx="2">
                  <c:v>Adobe Acrobat Reader</c:v>
                </c:pt>
                <c:pt idx="3">
                  <c:v>Navegador web</c:v>
                </c:pt>
                <c:pt idx="4">
                  <c:v>Mónica</c:v>
                </c:pt>
                <c:pt idx="5">
                  <c:v>Consulta práctica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B-415B-B64F-473512EE49D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 domina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Microsoft Windows</c:v>
                </c:pt>
                <c:pt idx="1">
                  <c:v>Ubuntu</c:v>
                </c:pt>
                <c:pt idx="2">
                  <c:v>Adobe Acrobat Reader</c:v>
                </c:pt>
                <c:pt idx="3">
                  <c:v>Navegador web</c:v>
                </c:pt>
                <c:pt idx="4">
                  <c:v>Mónica</c:v>
                </c:pt>
                <c:pt idx="5">
                  <c:v>Consulta práctica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8B-415B-B64F-473512EE49D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Dominio básico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Microsoft Windows</c:v>
                </c:pt>
                <c:pt idx="1">
                  <c:v>Ubuntu</c:v>
                </c:pt>
                <c:pt idx="2">
                  <c:v>Adobe Acrobat Reader</c:v>
                </c:pt>
                <c:pt idx="3">
                  <c:v>Navegador web</c:v>
                </c:pt>
                <c:pt idx="4">
                  <c:v>Mónica</c:v>
                </c:pt>
                <c:pt idx="5">
                  <c:v>Consulta práctica</c:v>
                </c:pt>
              </c:strCache>
            </c:strRef>
          </c:cat>
          <c:val>
            <c:numRef>
              <c:f>Hoja1!$D$2:$D$7</c:f>
              <c:numCache>
                <c:formatCode>General</c:formatCode>
                <c:ptCount val="6"/>
                <c:pt idx="0">
                  <c:v>7</c:v>
                </c:pt>
                <c:pt idx="1">
                  <c:v>0</c:v>
                </c:pt>
                <c:pt idx="2">
                  <c:v>5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8B-415B-B64F-473512EE49D9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Dominio intermedio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Microsoft Windows</c:v>
                </c:pt>
                <c:pt idx="1">
                  <c:v>Ubuntu</c:v>
                </c:pt>
                <c:pt idx="2">
                  <c:v>Adobe Acrobat Reader</c:v>
                </c:pt>
                <c:pt idx="3">
                  <c:v>Navegador web</c:v>
                </c:pt>
                <c:pt idx="4">
                  <c:v>Mónica</c:v>
                </c:pt>
                <c:pt idx="5">
                  <c:v>Consulta práctica</c:v>
                </c:pt>
              </c:strCache>
            </c:strRef>
          </c:cat>
          <c:val>
            <c:numRef>
              <c:f>Hoja1!$E$2:$E$7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8B-415B-B64F-473512EE49D9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Dominio Avanzado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Microsoft Windows</c:v>
                </c:pt>
                <c:pt idx="1">
                  <c:v>Ubuntu</c:v>
                </c:pt>
                <c:pt idx="2">
                  <c:v>Adobe Acrobat Reader</c:v>
                </c:pt>
                <c:pt idx="3">
                  <c:v>Navegador web</c:v>
                </c:pt>
                <c:pt idx="4">
                  <c:v>Mónica</c:v>
                </c:pt>
                <c:pt idx="5">
                  <c:v>Consulta práctica</c:v>
                </c:pt>
              </c:strCache>
            </c:strRef>
          </c:cat>
          <c:val>
            <c:numRef>
              <c:f>Hoja1!$F$2:$F$7</c:f>
              <c:numCache>
                <c:formatCode>General</c:formatCode>
                <c:ptCount val="6"/>
                <c:pt idx="0">
                  <c:v>7</c:v>
                </c:pt>
                <c:pt idx="1">
                  <c:v>1</c:v>
                </c:pt>
                <c:pt idx="2">
                  <c:v>3</c:v>
                </c:pt>
                <c:pt idx="3">
                  <c:v>6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8B-415B-B64F-473512EE4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6643408"/>
        <c:axId val="346643736"/>
      </c:barChart>
      <c:catAx>
        <c:axId val="34664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6643736"/>
        <c:crosses val="autoZero"/>
        <c:auto val="1"/>
        <c:lblAlgn val="ctr"/>
        <c:lblOffset val="100"/>
        <c:noMultiLvlLbl val="0"/>
      </c:catAx>
      <c:valAx>
        <c:axId val="34664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Empleados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6643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7346-82D9-42B6-A9F2-DADAC1057A85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599B-ADB6-483B-B66E-3D92C39600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17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45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44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3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927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26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37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687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657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536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8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93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87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57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59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42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87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408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99B-ADB6-483B-B66E-3D92C396009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9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23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8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9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11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36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6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20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5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20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63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6249-C0FD-44F0-B54A-81FFEC34FEEB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18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2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1985354" y="2614602"/>
            <a:ext cx="1302334" cy="1628799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3575721" y="2348880"/>
            <a:ext cx="45719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5 CuadroTexto"/>
          <p:cNvSpPr txBox="1"/>
          <p:nvPr/>
        </p:nvSpPr>
        <p:spPr>
          <a:xfrm>
            <a:off x="4079776" y="2537610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000" dirty="0">
                <a:solidFill>
                  <a:schemeClr val="bg1"/>
                </a:solidFill>
                <a:latin typeface="Berlin Sans FB" pitchFamily="34" charset="0"/>
              </a:rPr>
              <a:t>SISTEMA INFORMÁTICO PARA LA ADMINISTRACIÓN DEL GRUPO PROMESA DIVINO NIÑO, EN EL MUNICIPIO DE SAN VICENTE, DEPARTAMENTO DE SAN VICENTE.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115414" y="406778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I. Ayala, A. Henríquez &amp; C. Ruiz</a:t>
            </a:r>
          </a:p>
        </p:txBody>
      </p:sp>
    </p:spTree>
    <p:extLst>
      <p:ext uri="{BB962C8B-B14F-4D97-AF65-F5344CB8AC3E}">
        <p14:creationId xmlns:p14="http://schemas.microsoft.com/office/powerpoint/2010/main" val="15112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Operativa</a:t>
            </a:r>
          </a:p>
        </p:txBody>
      </p:sp>
      <p:graphicFrame>
        <p:nvGraphicFramePr>
          <p:cNvPr id="34" name="Gráfico 33"/>
          <p:cNvGraphicFramePr/>
          <p:nvPr>
            <p:extLst>
              <p:ext uri="{D42A27DB-BD31-4B8C-83A1-F6EECF244321}">
                <p14:modId xmlns:p14="http://schemas.microsoft.com/office/powerpoint/2010/main" val="3471297862"/>
              </p:ext>
            </p:extLst>
          </p:nvPr>
        </p:nvGraphicFramePr>
        <p:xfrm>
          <a:off x="3082118" y="1510772"/>
          <a:ext cx="6503831" cy="3408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0839"/>
              </p:ext>
            </p:extLst>
          </p:nvPr>
        </p:nvGraphicFramePr>
        <p:xfrm>
          <a:off x="3082118" y="5165983"/>
          <a:ext cx="6503830" cy="140781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6435">
                  <a:extLst>
                    <a:ext uri="{9D8B030D-6E8A-4147-A177-3AD203B41FA5}">
                      <a16:colId xmlns:a16="http://schemas.microsoft.com/office/drawing/2014/main" val="1296450354"/>
                    </a:ext>
                  </a:extLst>
                </a:gridCol>
                <a:gridCol w="5857395">
                  <a:extLst>
                    <a:ext uri="{9D8B030D-6E8A-4147-A177-3AD203B41FA5}">
                      <a16:colId xmlns:a16="http://schemas.microsoft.com/office/drawing/2014/main" val="13346935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No.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Interrogante realizada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05843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1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Considera que los procesos actuales de manejo de información en el cargo que desempeña se realiza de la manera más adecuada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538593"/>
                  </a:ext>
                </a:extLst>
              </a:tr>
              <a:tr h="6534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2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Está de acuerdo en la implementación de un nuevo sistema informático, que permita manejar la información de forma centralizada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10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9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Operativa</a:t>
            </a: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890207620"/>
              </p:ext>
            </p:extLst>
          </p:nvPr>
        </p:nvGraphicFramePr>
        <p:xfrm>
          <a:off x="2670221" y="1417638"/>
          <a:ext cx="7366714" cy="506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666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Económica</a:t>
            </a:r>
          </a:p>
        </p:txBody>
      </p:sp>
      <p:sp>
        <p:nvSpPr>
          <p:cNvPr id="7" name="13 CuadroTexto"/>
          <p:cNvSpPr txBox="1"/>
          <p:nvPr/>
        </p:nvSpPr>
        <p:spPr>
          <a:xfrm>
            <a:off x="4863346" y="1272034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Desarrollo | </a:t>
            </a:r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Implementación</a:t>
            </a:r>
          </a:p>
        </p:txBody>
      </p:sp>
      <p:sp>
        <p:nvSpPr>
          <p:cNvPr id="8" name="13 CuadroTexto"/>
          <p:cNvSpPr txBox="1"/>
          <p:nvPr/>
        </p:nvSpPr>
        <p:spPr>
          <a:xfrm>
            <a:off x="2777854" y="290181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$ 16,944.00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82" y="2118154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02" y="2208502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22" y="2118742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4" descr="C:\Users\CRRuiz\Downloads\documentati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42" y="211815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62" y="2118154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982" y="2118154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13" y="3513342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57" y="3513342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13 CuadroTexto"/>
          <p:cNvSpPr txBox="1"/>
          <p:nvPr/>
        </p:nvSpPr>
        <p:spPr>
          <a:xfrm>
            <a:off x="4139986" y="290181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$ 820.00</a:t>
            </a:r>
          </a:p>
        </p:txBody>
      </p:sp>
      <p:sp>
        <p:nvSpPr>
          <p:cNvPr id="20" name="13 CuadroTexto"/>
          <p:cNvSpPr txBox="1"/>
          <p:nvPr/>
        </p:nvSpPr>
        <p:spPr>
          <a:xfrm>
            <a:off x="5384838" y="290181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$ 200.00</a:t>
            </a:r>
          </a:p>
        </p:txBody>
      </p:sp>
      <p:sp>
        <p:nvSpPr>
          <p:cNvPr id="21" name="13 CuadroTexto"/>
          <p:cNvSpPr txBox="1"/>
          <p:nvPr/>
        </p:nvSpPr>
        <p:spPr>
          <a:xfrm>
            <a:off x="6680443" y="290181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$ 162.00</a:t>
            </a:r>
          </a:p>
        </p:txBody>
      </p:sp>
      <p:sp>
        <p:nvSpPr>
          <p:cNvPr id="22" name="13 CuadroTexto"/>
          <p:cNvSpPr txBox="1"/>
          <p:nvPr/>
        </p:nvSpPr>
        <p:spPr>
          <a:xfrm>
            <a:off x="7965130" y="290533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$ 40.03</a:t>
            </a:r>
          </a:p>
        </p:txBody>
      </p:sp>
      <p:sp>
        <p:nvSpPr>
          <p:cNvPr id="23" name="13 CuadroTexto"/>
          <p:cNvSpPr txBox="1"/>
          <p:nvPr/>
        </p:nvSpPr>
        <p:spPr>
          <a:xfrm>
            <a:off x="9203387" y="290533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$ 57.60</a:t>
            </a:r>
          </a:p>
        </p:txBody>
      </p:sp>
      <p:sp>
        <p:nvSpPr>
          <p:cNvPr id="24" name="13 CuadroTexto"/>
          <p:cNvSpPr txBox="1"/>
          <p:nvPr/>
        </p:nvSpPr>
        <p:spPr>
          <a:xfrm>
            <a:off x="4343069" y="435451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$ 911.43</a:t>
            </a:r>
          </a:p>
        </p:txBody>
      </p:sp>
      <p:sp>
        <p:nvSpPr>
          <p:cNvPr id="27" name="13 CuadroTexto"/>
          <p:cNvSpPr txBox="1"/>
          <p:nvPr/>
        </p:nvSpPr>
        <p:spPr>
          <a:xfrm>
            <a:off x="7855639" y="43502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D54232"/>
                </a:solidFill>
                <a:latin typeface="Berlin Sans FB" pitchFamily="34" charset="0"/>
              </a:rPr>
              <a:t>$ 19,140.06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2" y="535766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13 CuadroTexto"/>
          <p:cNvSpPr txBox="1"/>
          <p:nvPr/>
        </p:nvSpPr>
        <p:spPr>
          <a:xfrm>
            <a:off x="3594837" y="605098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$ 1,317.00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44" y="5229093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13 CuadroTexto"/>
          <p:cNvSpPr txBox="1"/>
          <p:nvPr/>
        </p:nvSpPr>
        <p:spPr>
          <a:xfrm>
            <a:off x="6092077" y="60509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$ 199.00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06" y="5219419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13 CuadroTexto"/>
          <p:cNvSpPr txBox="1"/>
          <p:nvPr/>
        </p:nvSpPr>
        <p:spPr>
          <a:xfrm>
            <a:off x="8504907" y="605635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D54232"/>
                </a:solidFill>
                <a:latin typeface="Berlin Sans FB" pitchFamily="34" charset="0"/>
              </a:rPr>
              <a:t>$ 1,516.00</a:t>
            </a:r>
          </a:p>
        </p:txBody>
      </p:sp>
      <p:cxnSp>
        <p:nvCxnSpPr>
          <p:cNvPr id="35" name="Conector recto 34"/>
          <p:cNvCxnSpPr/>
          <p:nvPr/>
        </p:nvCxnSpPr>
        <p:spPr>
          <a:xfrm flipV="1">
            <a:off x="2671211" y="4937319"/>
            <a:ext cx="7539589" cy="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2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96" y="4347044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87" y="2045360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Económica</a:t>
            </a:r>
          </a:p>
        </p:txBody>
      </p:sp>
      <p:sp>
        <p:nvSpPr>
          <p:cNvPr id="7" name="13 CuadroTexto"/>
          <p:cNvSpPr txBox="1"/>
          <p:nvPr/>
        </p:nvSpPr>
        <p:spPr>
          <a:xfrm>
            <a:off x="5441232" y="127203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Gastos | </a:t>
            </a:r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Ingresos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25" y="2055034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13 CuadroTexto"/>
          <p:cNvSpPr txBox="1"/>
          <p:nvPr/>
        </p:nvSpPr>
        <p:spPr>
          <a:xfrm>
            <a:off x="3351670" y="287692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$ 193.00</a:t>
            </a:r>
          </a:p>
        </p:txBody>
      </p:sp>
      <p:sp>
        <p:nvSpPr>
          <p:cNvPr id="31" name="13 CuadroTexto"/>
          <p:cNvSpPr txBox="1"/>
          <p:nvPr/>
        </p:nvSpPr>
        <p:spPr>
          <a:xfrm>
            <a:off x="5776774" y="287692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$ 266.00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049" y="2045360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13 CuadroTexto"/>
          <p:cNvSpPr txBox="1"/>
          <p:nvPr/>
        </p:nvSpPr>
        <p:spPr>
          <a:xfrm>
            <a:off x="8244909" y="288229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D54232"/>
                </a:solidFill>
                <a:latin typeface="Berlin Sans FB" pitchFamily="34" charset="0"/>
              </a:rPr>
              <a:t>$ 459.00</a:t>
            </a:r>
          </a:p>
        </p:txBody>
      </p:sp>
      <p:cxnSp>
        <p:nvCxnSpPr>
          <p:cNvPr id="35" name="Conector recto 34"/>
          <p:cNvCxnSpPr/>
          <p:nvPr/>
        </p:nvCxnSpPr>
        <p:spPr>
          <a:xfrm flipV="1">
            <a:off x="2671211" y="3954542"/>
            <a:ext cx="7539589" cy="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3 CuadroTexto"/>
          <p:cNvSpPr txBox="1"/>
          <p:nvPr/>
        </p:nvSpPr>
        <p:spPr>
          <a:xfrm>
            <a:off x="5730319" y="520455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$ 7,486.92</a:t>
            </a:r>
          </a:p>
        </p:txBody>
      </p:sp>
    </p:spTree>
    <p:extLst>
      <p:ext uri="{BB962C8B-B14F-4D97-AF65-F5344CB8AC3E}">
        <p14:creationId xmlns:p14="http://schemas.microsoft.com/office/powerpoint/2010/main" val="26522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Económica</a:t>
            </a:r>
          </a:p>
        </p:txBody>
      </p:sp>
      <p:sp>
        <p:nvSpPr>
          <p:cNvPr id="7" name="13 CuadroTexto"/>
          <p:cNvSpPr txBox="1"/>
          <p:nvPr/>
        </p:nvSpPr>
        <p:spPr>
          <a:xfrm>
            <a:off x="5242460" y="1272034"/>
            <a:ext cx="211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Valor Presente Neto</a:t>
            </a:r>
            <a:endParaRPr lang="es-SV" dirty="0">
              <a:solidFill>
                <a:schemeClr val="bg1">
                  <a:lumMod val="50000"/>
                </a:schemeClr>
              </a:solidFill>
              <a:latin typeface="Berlin Sans FB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65270"/>
              </p:ext>
            </p:extLst>
          </p:nvPr>
        </p:nvGraphicFramePr>
        <p:xfrm>
          <a:off x="2354846" y="1756781"/>
          <a:ext cx="7886700" cy="308677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474472">
                  <a:extLst>
                    <a:ext uri="{9D8B030D-6E8A-4147-A177-3AD203B41FA5}">
                      <a16:colId xmlns:a16="http://schemas.microsoft.com/office/drawing/2014/main" val="2454941852"/>
                    </a:ext>
                  </a:extLst>
                </a:gridCol>
                <a:gridCol w="1154428">
                  <a:extLst>
                    <a:ext uri="{9D8B030D-6E8A-4147-A177-3AD203B41FA5}">
                      <a16:colId xmlns:a16="http://schemas.microsoft.com/office/drawing/2014/main" val="185750764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0543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031503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5978092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0935669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Ingresos/Costos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Año 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Año 1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Año 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Año 3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Año 4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0775906"/>
                  </a:ext>
                </a:extLst>
              </a:tr>
              <a:tr h="2574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 dirty="0">
                          <a:effectLst/>
                        </a:rPr>
                        <a:t>Ahorro por procesos 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1645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Ingresos totales (+)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804003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Valor del sistema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($19,140.06)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4118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Inversión en equipo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($ 1,516.00)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724321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Gastos de operación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692515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Depreciación del equipo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$ 758.00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$ 758.00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$ 0.00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$ 0.00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4758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Amortización del sistema </a:t>
                      </a:r>
                      <a:r>
                        <a:rPr lang="es-SV" sz="1100" baseline="30000">
                          <a:effectLst/>
                        </a:rPr>
                        <a:t>a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($4689.075)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($4689.075)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($4689.075)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($4689.075)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77307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Egresos totales (-)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($ 20656.06)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$ 299.00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$ 299.00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1342164"/>
                  </a:ext>
                </a:extLst>
              </a:tr>
              <a:tr h="31475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Flujos de efectivo (=)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 dirty="0">
                          <a:effectLst/>
                        </a:rPr>
                        <a:t>$ 7,785.92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$ 7,785.92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$ 7,027.92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 dirty="0">
                          <a:effectLst/>
                        </a:rPr>
                        <a:t>$ 7,027.92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3614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2048662" y="5069952"/>
                <a:ext cx="8936949" cy="594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600">
                          <a:latin typeface="Cambria Math" panose="02040503050406030204" pitchFamily="18" charset="0"/>
                        </a:rPr>
                        <m:t>VPN</m:t>
                      </m:r>
                      <m:r>
                        <a:rPr lang="es-MX" sz="1600">
                          <a:latin typeface="Cambria Math" panose="02040503050406030204" pitchFamily="18" charset="0"/>
                        </a:rPr>
                        <m:t>=−20,656.06+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>
                              <a:latin typeface="Cambria Math" panose="02040503050406030204" pitchFamily="18" charset="0"/>
                            </a:rPr>
                            <m:t>7,785.92</m:t>
                          </m:r>
                        </m:num>
                        <m:den>
                          <m:sSup>
                            <m:s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600">
                                      <a:latin typeface="Cambria Math" panose="02040503050406030204" pitchFamily="18" charset="0"/>
                                    </a:rPr>
                                    <m:t>1+0.0792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s-MX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>
                              <a:latin typeface="Cambria Math" panose="02040503050406030204" pitchFamily="18" charset="0"/>
                            </a:rPr>
                            <m:t>7,785.92</m:t>
                          </m:r>
                        </m:num>
                        <m:den>
                          <m:sSup>
                            <m:s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600">
                                      <a:latin typeface="Cambria Math" panose="02040503050406030204" pitchFamily="18" charset="0"/>
                                    </a:rPr>
                                    <m:t>1+0.0792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>
                              <a:latin typeface="Cambria Math" panose="02040503050406030204" pitchFamily="18" charset="0"/>
                            </a:rPr>
                            <m:t>7,027.92</m:t>
                          </m:r>
                        </m:num>
                        <m:den>
                          <m:sSup>
                            <m:s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600">
                                      <a:latin typeface="Cambria Math" panose="02040503050406030204" pitchFamily="18" charset="0"/>
                                    </a:rPr>
                                    <m:t>1+0.0792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s-MX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>
                              <a:latin typeface="Cambria Math" panose="02040503050406030204" pitchFamily="18" charset="0"/>
                            </a:rPr>
                            <m:t>7,027.92</m:t>
                          </m:r>
                        </m:num>
                        <m:den>
                          <m:sSup>
                            <m:s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600">
                                      <a:latin typeface="Cambria Math" panose="02040503050406030204" pitchFamily="18" charset="0"/>
                                    </a:rPr>
                                    <m:t>1+0.0792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6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1600" dirty="0">
                  <a:latin typeface="Berlin Sans FB" panose="020E0602020502020306" pitchFamily="34" charset="0"/>
                </a:endParaRPr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662" y="5069952"/>
                <a:ext cx="8936949" cy="594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5795173" y="5917984"/>
            <a:ext cx="1683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s-SV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VPN = $ 4,016.01</a:t>
            </a:r>
            <a:endParaRPr lang="es-MX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C:\Users\CRRuiz\Downloads\hospital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90289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RRuiz\Downloads\recep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518" y="162614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RRuiz\Downloads\desk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77" y="162614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385" y="162999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RRuiz\Downloads\doc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82" y="404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RRuiz\Downloads\nur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50" y="404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818" y="404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1 Título"/>
          <p:cNvSpPr txBox="1">
            <a:spLocks/>
          </p:cNvSpPr>
          <p:nvPr/>
        </p:nvSpPr>
        <p:spPr>
          <a:xfrm>
            <a:off x="3661893" y="274638"/>
            <a:ext cx="65489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Situación actual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61" name="28 CuadroTexto"/>
          <p:cNvSpPr txBox="1"/>
          <p:nvPr/>
        </p:nvSpPr>
        <p:spPr>
          <a:xfrm>
            <a:off x="2792682" y="291125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Recepción</a:t>
            </a:r>
          </a:p>
        </p:txBody>
      </p:sp>
      <p:sp>
        <p:nvSpPr>
          <p:cNvPr id="62" name="28 CuadroTexto"/>
          <p:cNvSpPr txBox="1"/>
          <p:nvPr/>
        </p:nvSpPr>
        <p:spPr>
          <a:xfrm>
            <a:off x="5469503" y="2896652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Administración</a:t>
            </a:r>
          </a:p>
        </p:txBody>
      </p:sp>
      <p:sp>
        <p:nvSpPr>
          <p:cNvPr id="63" name="28 CuadroTexto"/>
          <p:cNvSpPr txBox="1"/>
          <p:nvPr/>
        </p:nvSpPr>
        <p:spPr>
          <a:xfrm>
            <a:off x="8471734" y="2900505"/>
            <a:ext cx="138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Laboratorio 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Clínico</a:t>
            </a:r>
          </a:p>
        </p:txBody>
      </p:sp>
      <p:sp>
        <p:nvSpPr>
          <p:cNvPr id="66" name="28 CuadroTexto"/>
          <p:cNvSpPr txBox="1"/>
          <p:nvPr/>
        </p:nvSpPr>
        <p:spPr>
          <a:xfrm>
            <a:off x="2825977" y="533744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</p:txBody>
      </p:sp>
      <p:sp>
        <p:nvSpPr>
          <p:cNvPr id="67" name="28 CuadroTexto"/>
          <p:cNvSpPr txBox="1"/>
          <p:nvPr/>
        </p:nvSpPr>
        <p:spPr>
          <a:xfrm>
            <a:off x="5574127" y="533744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</a:p>
        </p:txBody>
      </p:sp>
      <p:sp>
        <p:nvSpPr>
          <p:cNvPr id="69" name="28 CuadroTexto"/>
          <p:cNvSpPr txBox="1"/>
          <p:nvPr/>
        </p:nvSpPr>
        <p:spPr>
          <a:xfrm>
            <a:off x="8519822" y="533744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Farmacia</a:t>
            </a:r>
          </a:p>
        </p:txBody>
      </p:sp>
    </p:spTree>
    <p:extLst>
      <p:ext uri="{BB962C8B-B14F-4D97-AF65-F5344CB8AC3E}">
        <p14:creationId xmlns:p14="http://schemas.microsoft.com/office/powerpoint/2010/main" val="31621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CRRuiz\Downloads\question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90289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1 Título"/>
          <p:cNvSpPr txBox="1">
            <a:spLocks/>
          </p:cNvSpPr>
          <p:nvPr/>
        </p:nvSpPr>
        <p:spPr>
          <a:xfrm>
            <a:off x="3661893" y="274638"/>
            <a:ext cx="65489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Descripción del problema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84" y="1210290"/>
            <a:ext cx="5641175" cy="55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83" y="490289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1 Título"/>
          <p:cNvSpPr txBox="1">
            <a:spLocks/>
          </p:cNvSpPr>
          <p:nvPr/>
        </p:nvSpPr>
        <p:spPr>
          <a:xfrm>
            <a:off x="3661893" y="274638"/>
            <a:ext cx="65489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Planteamiento del problema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93" y="1417638"/>
            <a:ext cx="5445211" cy="53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229924" y="2631809"/>
            <a:ext cx="78867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¡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Gracias</a:t>
            </a:r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204666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CRRuiz\Downloads\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61" y="306868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CRRuiz\Downloads\hospital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65" y="3062145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CRRuiz\Downloads\question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39" y="308377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65" y="4974787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83" y="493140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5" descr="C:\Users\CRRuiz\Downloads\statistic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65" y="1402424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RRuiz\Downloads\checked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39" y="1402424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CRRuiz\Downloads\target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61" y="1402424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6 CuadroTexto"/>
          <p:cNvSpPr txBox="1"/>
          <p:nvPr/>
        </p:nvSpPr>
        <p:spPr>
          <a:xfrm>
            <a:off x="5168352" y="424670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5 – Situación actual</a:t>
            </a:r>
          </a:p>
        </p:txBody>
      </p:sp>
      <p:sp>
        <p:nvSpPr>
          <p:cNvPr id="11" name="28 CuadroTexto"/>
          <p:cNvSpPr txBox="1"/>
          <p:nvPr/>
        </p:nvSpPr>
        <p:spPr>
          <a:xfrm>
            <a:off x="3050158" y="26561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– Objetivos</a:t>
            </a:r>
          </a:p>
        </p:txBody>
      </p:sp>
      <p:sp>
        <p:nvSpPr>
          <p:cNvPr id="12" name="29 CuadroTexto"/>
          <p:cNvSpPr txBox="1"/>
          <p:nvPr/>
        </p:nvSpPr>
        <p:spPr>
          <a:xfrm>
            <a:off x="5476361" y="26475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– Justificación</a:t>
            </a:r>
          </a:p>
        </p:txBody>
      </p:sp>
      <p:sp>
        <p:nvSpPr>
          <p:cNvPr id="14" name="31 CuadroTexto"/>
          <p:cNvSpPr txBox="1"/>
          <p:nvPr/>
        </p:nvSpPr>
        <p:spPr>
          <a:xfrm>
            <a:off x="8281508" y="263152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3 – Alcances</a:t>
            </a:r>
          </a:p>
        </p:txBody>
      </p:sp>
      <p:sp>
        <p:nvSpPr>
          <p:cNvPr id="19" name="16 CuadroTexto"/>
          <p:cNvSpPr txBox="1"/>
          <p:nvPr/>
        </p:nvSpPr>
        <p:spPr>
          <a:xfrm>
            <a:off x="2899476" y="4239332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4 – Factibilidad</a:t>
            </a:r>
          </a:p>
        </p:txBody>
      </p:sp>
      <p:sp>
        <p:nvSpPr>
          <p:cNvPr id="20" name="16 CuadroTexto"/>
          <p:cNvSpPr txBox="1"/>
          <p:nvPr/>
        </p:nvSpPr>
        <p:spPr>
          <a:xfrm>
            <a:off x="7861290" y="4246701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6 – Descripción del 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Problema</a:t>
            </a:r>
          </a:p>
        </p:txBody>
      </p:sp>
      <p:sp>
        <p:nvSpPr>
          <p:cNvPr id="22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/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Agenda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9" name="29 CuadroTexto"/>
          <p:cNvSpPr txBox="1"/>
          <p:nvPr/>
        </p:nvSpPr>
        <p:spPr>
          <a:xfrm>
            <a:off x="5044921" y="6143911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7 – Planteamiento del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64366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/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Objetivo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General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503784" y="2249016"/>
            <a:ext cx="7571788" cy="31242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>
                <a:latin typeface="Berlin Sans FB" pitchFamily="34" charset="0"/>
              </a:rPr>
              <a:t>Desarrollar un sistema informático para la administración del Grupo Promesa, en el municipio de San Vicente, departamento de San Vicente, para un fácil acceso a la información.</a:t>
            </a:r>
            <a:endParaRPr lang="es-SV" dirty="0">
              <a:latin typeface="Berlin Sans FB" pitchFamily="34" charset="0"/>
            </a:endParaRPr>
          </a:p>
        </p:txBody>
      </p:sp>
      <p:pic>
        <p:nvPicPr>
          <p:cNvPr id="6" name="Picture 7" descr="C:\Users\CRRuiz\Downloads\targe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/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Objetivos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Específicos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3494468" y="1600201"/>
            <a:ext cx="6716332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SV" dirty="0">
                <a:latin typeface="Berlin Sans FB" pitchFamily="34" charset="0"/>
              </a:rPr>
              <a:t>Generar un control centralizado de toda la información que se maneja entre el hospital, clínica y farmacia Divino Diño.</a:t>
            </a:r>
          </a:p>
          <a:p>
            <a:pPr marL="0" indent="0" algn="just">
              <a:buNone/>
            </a:pPr>
            <a:endParaRPr lang="es-SV" dirty="0">
              <a:latin typeface="Berlin Sans FB" pitchFamily="34" charset="0"/>
            </a:endParaRPr>
          </a:p>
          <a:p>
            <a:pPr marL="0" indent="0" algn="just">
              <a:buNone/>
            </a:pPr>
            <a:r>
              <a:rPr lang="es-SV" dirty="0">
                <a:latin typeface="Berlin Sans FB" pitchFamily="34" charset="0"/>
              </a:rPr>
              <a:t>Agilizar el manejo de la información por medio de la sistematización de los procesos realizados en las diferentes áreas.</a:t>
            </a:r>
          </a:p>
          <a:p>
            <a:pPr marL="0" indent="0" algn="just">
              <a:buNone/>
            </a:pPr>
            <a:endParaRPr lang="es-SV" dirty="0">
              <a:latin typeface="Berlin Sans FB" pitchFamily="34" charset="0"/>
            </a:endParaRPr>
          </a:p>
          <a:p>
            <a:pPr marL="0" indent="0" algn="just">
              <a:buNone/>
            </a:pPr>
            <a:r>
              <a:rPr lang="es-SV" dirty="0">
                <a:latin typeface="Berlin Sans FB" pitchFamily="34" charset="0"/>
              </a:rPr>
              <a:t>Mejorar la disponibilidad de información entre el hospital, clínica y farmacia Divino Niño.</a:t>
            </a:r>
          </a:p>
        </p:txBody>
      </p:sp>
      <p:pic>
        <p:nvPicPr>
          <p:cNvPr id="14" name="Picture 7" descr="C:\Users\CRRuiz\Downloads\targe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35" y="1923516"/>
            <a:ext cx="512697" cy="512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73" y="3606833"/>
            <a:ext cx="512697" cy="512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73" y="5126540"/>
            <a:ext cx="512697" cy="512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61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5" descr="C:\Users\CRRuiz\Downloads\statistic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38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upo 49"/>
          <p:cNvGrpSpPr/>
          <p:nvPr/>
        </p:nvGrpSpPr>
        <p:grpSpPr>
          <a:xfrm>
            <a:off x="2556396" y="1565583"/>
            <a:ext cx="1080001" cy="1189497"/>
            <a:chOff x="1032395" y="1629977"/>
            <a:chExt cx="1080001" cy="1189497"/>
          </a:xfrm>
        </p:grpSpPr>
        <p:pic>
          <p:nvPicPr>
            <p:cNvPr id="5" name="Picture 2" descr="C:\Users\CRRuiz\Downloads\recepti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395" y="1694393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23 Rectángulo"/>
            <p:cNvSpPr/>
            <p:nvPr/>
          </p:nvSpPr>
          <p:spPr>
            <a:xfrm>
              <a:off x="1752396" y="1629977"/>
              <a:ext cx="360000" cy="36000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17" name="40 Rectángulo"/>
            <p:cNvSpPr/>
            <p:nvPr/>
          </p:nvSpPr>
          <p:spPr>
            <a:xfrm>
              <a:off x="1032396" y="2459434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106773" y="1560233"/>
            <a:ext cx="1093887" cy="1194847"/>
            <a:chOff x="2582772" y="1624627"/>
            <a:chExt cx="1093887" cy="1194847"/>
          </a:xfrm>
        </p:grpSpPr>
        <p:pic>
          <p:nvPicPr>
            <p:cNvPr id="13" name="Picture 3" descr="C:\Users\CRRuiz\Downloads\desk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772" y="1708992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43 Rectángulo"/>
            <p:cNvSpPr/>
            <p:nvPr/>
          </p:nvSpPr>
          <p:spPr>
            <a:xfrm>
              <a:off x="3316659" y="1624627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1</a:t>
              </a:r>
            </a:p>
          </p:txBody>
        </p:sp>
        <p:sp>
          <p:nvSpPr>
            <p:cNvPr id="20" name="44 Rectángulo"/>
            <p:cNvSpPr/>
            <p:nvPr/>
          </p:nvSpPr>
          <p:spPr>
            <a:xfrm>
              <a:off x="2602065" y="2459434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5760814" y="1565723"/>
            <a:ext cx="1080000" cy="1158874"/>
            <a:chOff x="4236814" y="1630118"/>
            <a:chExt cx="1080000" cy="1158874"/>
          </a:xfrm>
        </p:grpSpPr>
        <p:pic>
          <p:nvPicPr>
            <p:cNvPr id="7" name="Picture 16" descr="C:\Users\CRRuiz\Downloads\microscope (2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814" y="1708992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46 Rectángulo"/>
            <p:cNvSpPr/>
            <p:nvPr/>
          </p:nvSpPr>
          <p:spPr>
            <a:xfrm>
              <a:off x="4956814" y="1630118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23" name="47 Rectángulo"/>
            <p:cNvSpPr/>
            <p:nvPr/>
          </p:nvSpPr>
          <p:spPr>
            <a:xfrm>
              <a:off x="4236814" y="241435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7451993" y="1560233"/>
            <a:ext cx="1080000" cy="1164365"/>
            <a:chOff x="5927993" y="1624627"/>
            <a:chExt cx="1080000" cy="1164365"/>
          </a:xfrm>
        </p:grpSpPr>
        <p:pic>
          <p:nvPicPr>
            <p:cNvPr id="8" name="Picture 17" descr="C:\Users\CRRuiz\Downloads\x-ray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993" y="1708992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49 Rectángulo"/>
            <p:cNvSpPr/>
            <p:nvPr/>
          </p:nvSpPr>
          <p:spPr>
            <a:xfrm>
              <a:off x="6647993" y="1624627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</a:p>
          </p:txBody>
        </p:sp>
        <p:sp>
          <p:nvSpPr>
            <p:cNvPr id="26" name="50 Rectángulo"/>
            <p:cNvSpPr/>
            <p:nvPr/>
          </p:nvSpPr>
          <p:spPr>
            <a:xfrm>
              <a:off x="5927993" y="2428952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110199" y="1560233"/>
            <a:ext cx="1080000" cy="1164365"/>
            <a:chOff x="7586199" y="1624627"/>
            <a:chExt cx="1080000" cy="1164365"/>
          </a:xfrm>
        </p:grpSpPr>
        <p:pic>
          <p:nvPicPr>
            <p:cNvPr id="9" name="Picture 18" descr="C:\Users\CRRuiz\Downloads\sonography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199" y="1708992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52 Rectángulo"/>
            <p:cNvSpPr/>
            <p:nvPr/>
          </p:nvSpPr>
          <p:spPr>
            <a:xfrm>
              <a:off x="8306199" y="1624627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2</a:t>
              </a:r>
            </a:p>
          </p:txBody>
        </p:sp>
        <p:sp>
          <p:nvSpPr>
            <p:cNvPr id="29" name="53 Rectángulo"/>
            <p:cNvSpPr/>
            <p:nvPr/>
          </p:nvSpPr>
          <p:spPr>
            <a:xfrm>
              <a:off x="7586199" y="2428952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2556394" y="3386298"/>
            <a:ext cx="1080002" cy="1249588"/>
            <a:chOff x="1032394" y="3682515"/>
            <a:chExt cx="1080002" cy="1249588"/>
          </a:xfrm>
        </p:grpSpPr>
        <p:pic>
          <p:nvPicPr>
            <p:cNvPr id="12" name="Picture 2" descr="C:\Users\CRRuiz\Downloads\docto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395" y="3767309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55 Rectángulo"/>
            <p:cNvSpPr/>
            <p:nvPr/>
          </p:nvSpPr>
          <p:spPr>
            <a:xfrm>
              <a:off x="1752396" y="3682515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5</a:t>
              </a:r>
            </a:p>
          </p:txBody>
        </p:sp>
        <p:sp>
          <p:nvSpPr>
            <p:cNvPr id="32" name="56 Rectángulo"/>
            <p:cNvSpPr/>
            <p:nvPr/>
          </p:nvSpPr>
          <p:spPr>
            <a:xfrm>
              <a:off x="1032394" y="457206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4106772" y="3386298"/>
            <a:ext cx="1080000" cy="1249588"/>
            <a:chOff x="2582772" y="3682515"/>
            <a:chExt cx="1080000" cy="1249588"/>
          </a:xfrm>
        </p:grpSpPr>
        <p:pic>
          <p:nvPicPr>
            <p:cNvPr id="6" name="Picture 4" descr="C:\Users\CRRuiz\Downloads\nurs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772" y="3767309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58 Rectángulo"/>
            <p:cNvSpPr/>
            <p:nvPr/>
          </p:nvSpPr>
          <p:spPr>
            <a:xfrm>
              <a:off x="3302772" y="3682515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7</a:t>
              </a:r>
            </a:p>
          </p:txBody>
        </p:sp>
        <p:sp>
          <p:nvSpPr>
            <p:cNvPr id="35" name="59 Rectángulo"/>
            <p:cNvSpPr/>
            <p:nvPr/>
          </p:nvSpPr>
          <p:spPr>
            <a:xfrm>
              <a:off x="2602065" y="457206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5760814" y="3386298"/>
            <a:ext cx="1080000" cy="1249588"/>
            <a:chOff x="4236814" y="3682515"/>
            <a:chExt cx="1080000" cy="1249588"/>
          </a:xfrm>
        </p:grpSpPr>
        <p:pic>
          <p:nvPicPr>
            <p:cNvPr id="10" name="Picture 5" descr="C:\Users\CRRuiz\Downloads\ambulanc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814" y="3767309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61 Rectángulo"/>
            <p:cNvSpPr/>
            <p:nvPr/>
          </p:nvSpPr>
          <p:spPr>
            <a:xfrm>
              <a:off x="4956814" y="3682515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</a:p>
          </p:txBody>
        </p:sp>
        <p:sp>
          <p:nvSpPr>
            <p:cNvPr id="38" name="62 Rectángulo"/>
            <p:cNvSpPr/>
            <p:nvPr/>
          </p:nvSpPr>
          <p:spPr>
            <a:xfrm>
              <a:off x="4236814" y="457206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451993" y="3386298"/>
            <a:ext cx="1080000" cy="1249588"/>
            <a:chOff x="5927993" y="3682515"/>
            <a:chExt cx="1080000" cy="1249588"/>
          </a:xfrm>
        </p:grpSpPr>
        <p:pic>
          <p:nvPicPr>
            <p:cNvPr id="11" name="Picture 4" descr="C:\Users\CRRuiz\Downloads\first-aid-ki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993" y="3767309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64 Rectángulo"/>
            <p:cNvSpPr/>
            <p:nvPr/>
          </p:nvSpPr>
          <p:spPr>
            <a:xfrm>
              <a:off x="6647993" y="3682515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</a:p>
          </p:txBody>
        </p:sp>
        <p:sp>
          <p:nvSpPr>
            <p:cNvPr id="41" name="65 Rectángulo"/>
            <p:cNvSpPr/>
            <p:nvPr/>
          </p:nvSpPr>
          <p:spPr>
            <a:xfrm>
              <a:off x="5927993" y="457206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9048329" y="3386298"/>
            <a:ext cx="1141871" cy="1249588"/>
            <a:chOff x="7524328" y="3682515"/>
            <a:chExt cx="1141871" cy="1249588"/>
          </a:xfrm>
        </p:grpSpPr>
        <p:pic>
          <p:nvPicPr>
            <p:cNvPr id="14" name="Picture 2" descr="C:\Users\CRRuiz\Downloads\certificate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160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67 Rectángulo"/>
            <p:cNvSpPr/>
            <p:nvPr/>
          </p:nvSpPr>
          <p:spPr>
            <a:xfrm>
              <a:off x="8306199" y="3682515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</a:p>
          </p:txBody>
        </p:sp>
        <p:sp>
          <p:nvSpPr>
            <p:cNvPr id="44" name="68 Rectángulo"/>
            <p:cNvSpPr/>
            <p:nvPr/>
          </p:nvSpPr>
          <p:spPr>
            <a:xfrm>
              <a:off x="7586199" y="457206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sp>
        <p:nvSpPr>
          <p:cNvPr id="46" name="1 Título"/>
          <p:cNvSpPr txBox="1">
            <a:spLocks/>
          </p:cNvSpPr>
          <p:nvPr/>
        </p:nvSpPr>
        <p:spPr>
          <a:xfrm>
            <a:off x="3661893" y="274638"/>
            <a:ext cx="65489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Justificación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14" y="5498648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41 Rectángulo"/>
          <p:cNvSpPr/>
          <p:nvPr/>
        </p:nvSpPr>
        <p:spPr>
          <a:xfrm>
            <a:off x="5642427" y="5413854"/>
            <a:ext cx="602894" cy="602894"/>
          </a:xfrm>
          <a:prstGeom prst="ellipse">
            <a:avLst/>
          </a:prstGeom>
          <a:solidFill>
            <a:srgbClr val="F0582F"/>
          </a:solidFill>
          <a:ln>
            <a:solidFill>
              <a:srgbClr val="D5423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400" dirty="0">
                <a:latin typeface="Berlin Sans FB" pitchFamily="34" charset="0"/>
              </a:rPr>
              <a:t>120</a:t>
            </a:r>
          </a:p>
        </p:txBody>
      </p:sp>
      <p:sp>
        <p:nvSpPr>
          <p:cNvPr id="61" name="28 CuadroTexto"/>
          <p:cNvSpPr txBox="1"/>
          <p:nvPr/>
        </p:nvSpPr>
        <p:spPr>
          <a:xfrm>
            <a:off x="2521559" y="291510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Recepción</a:t>
            </a:r>
          </a:p>
        </p:txBody>
      </p:sp>
      <p:sp>
        <p:nvSpPr>
          <p:cNvPr id="62" name="28 CuadroTexto"/>
          <p:cNvSpPr txBox="1"/>
          <p:nvPr/>
        </p:nvSpPr>
        <p:spPr>
          <a:xfrm>
            <a:off x="3837898" y="2915103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Administración</a:t>
            </a:r>
          </a:p>
        </p:txBody>
      </p:sp>
      <p:sp>
        <p:nvSpPr>
          <p:cNvPr id="63" name="28 CuadroTexto"/>
          <p:cNvSpPr txBox="1"/>
          <p:nvPr/>
        </p:nvSpPr>
        <p:spPr>
          <a:xfrm>
            <a:off x="5656251" y="291510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err="1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Lab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. Clínico</a:t>
            </a:r>
          </a:p>
        </p:txBody>
      </p:sp>
      <p:sp>
        <p:nvSpPr>
          <p:cNvPr id="64" name="28 CuadroTexto"/>
          <p:cNvSpPr txBox="1"/>
          <p:nvPr/>
        </p:nvSpPr>
        <p:spPr>
          <a:xfrm>
            <a:off x="7522155" y="291510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Rayos X</a:t>
            </a:r>
          </a:p>
        </p:txBody>
      </p:sp>
      <p:sp>
        <p:nvSpPr>
          <p:cNvPr id="65" name="28 CuadroTexto"/>
          <p:cNvSpPr txBox="1"/>
          <p:nvPr/>
        </p:nvSpPr>
        <p:spPr>
          <a:xfrm>
            <a:off x="8814878" y="291510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Ultrasonografía</a:t>
            </a:r>
          </a:p>
        </p:txBody>
      </p:sp>
      <p:sp>
        <p:nvSpPr>
          <p:cNvPr id="66" name="28 CuadroTexto"/>
          <p:cNvSpPr txBox="1"/>
          <p:nvPr/>
        </p:nvSpPr>
        <p:spPr>
          <a:xfrm>
            <a:off x="2589690" y="47596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</p:txBody>
      </p:sp>
      <p:sp>
        <p:nvSpPr>
          <p:cNvPr id="67" name="28 CuadroTexto"/>
          <p:cNvSpPr txBox="1"/>
          <p:nvPr/>
        </p:nvSpPr>
        <p:spPr>
          <a:xfrm>
            <a:off x="4024649" y="475960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</a:p>
        </p:txBody>
      </p:sp>
      <p:sp>
        <p:nvSpPr>
          <p:cNvPr id="68" name="28 CuadroTexto"/>
          <p:cNvSpPr txBox="1"/>
          <p:nvPr/>
        </p:nvSpPr>
        <p:spPr>
          <a:xfrm>
            <a:off x="5621783" y="475960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Ambulancia</a:t>
            </a:r>
          </a:p>
        </p:txBody>
      </p:sp>
      <p:sp>
        <p:nvSpPr>
          <p:cNvPr id="69" name="28 CuadroTexto"/>
          <p:cNvSpPr txBox="1"/>
          <p:nvPr/>
        </p:nvSpPr>
        <p:spPr>
          <a:xfrm>
            <a:off x="7437997" y="47596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Farmacia</a:t>
            </a:r>
          </a:p>
        </p:txBody>
      </p:sp>
      <p:sp>
        <p:nvSpPr>
          <p:cNvPr id="70" name="28 CuadroTexto"/>
          <p:cNvSpPr txBox="1"/>
          <p:nvPr/>
        </p:nvSpPr>
        <p:spPr>
          <a:xfrm>
            <a:off x="8925483" y="47596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Calidad total</a:t>
            </a:r>
          </a:p>
        </p:txBody>
      </p:sp>
      <p:sp>
        <p:nvSpPr>
          <p:cNvPr id="71" name="28 CuadroTexto"/>
          <p:cNvSpPr txBox="1"/>
          <p:nvPr/>
        </p:nvSpPr>
        <p:spPr>
          <a:xfrm>
            <a:off x="6635779" y="5942780"/>
            <a:ext cx="9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62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CRRuiz\Downloads\desk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/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Alcances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Administración</a:t>
            </a:r>
          </a:p>
        </p:txBody>
      </p:sp>
      <p:pic>
        <p:nvPicPr>
          <p:cNvPr id="8" name="Picture 2" descr="C:\Users\CRRuiz\Downloads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02" y="216075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6 CuadroTexto"/>
          <p:cNvSpPr txBox="1"/>
          <p:nvPr/>
        </p:nvSpPr>
        <p:spPr>
          <a:xfrm>
            <a:off x="2323708" y="2983634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Migración de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datos</a:t>
            </a:r>
          </a:p>
        </p:txBody>
      </p:sp>
      <p:pic>
        <p:nvPicPr>
          <p:cNvPr id="10" name="Picture 15" descr="C:\Users\CRRuiz\Downloads\us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44" y="216075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8 CuadroTexto"/>
          <p:cNvSpPr txBox="1"/>
          <p:nvPr/>
        </p:nvSpPr>
        <p:spPr>
          <a:xfrm>
            <a:off x="4198749" y="2983634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Recursos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Humanos</a:t>
            </a:r>
          </a:p>
        </p:txBody>
      </p:sp>
      <p:pic>
        <p:nvPicPr>
          <p:cNvPr id="12" name="Picture 14" descr="C:\Users\CRRuiz\Downloads\grap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516" y="216075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C:\Users\CRRuiz\Downloads\bookshel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16075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1 CuadroTexto"/>
          <p:cNvSpPr txBox="1"/>
          <p:nvPr/>
        </p:nvSpPr>
        <p:spPr>
          <a:xfrm>
            <a:off x="5584618" y="312213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Contabilidad</a:t>
            </a:r>
          </a:p>
        </p:txBody>
      </p:sp>
      <p:sp>
        <p:nvSpPr>
          <p:cNvPr id="15" name="12 CuadroTexto"/>
          <p:cNvSpPr txBox="1"/>
          <p:nvPr/>
        </p:nvSpPr>
        <p:spPr>
          <a:xfrm>
            <a:off x="7441297" y="31221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Activo Fijo</a:t>
            </a:r>
          </a:p>
        </p:txBody>
      </p:sp>
      <p:pic>
        <p:nvPicPr>
          <p:cNvPr id="16" name="Picture 2" descr="C:\Users\CRRuiz\Downloads\piggy-ban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216075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7 CuadroTexto"/>
          <p:cNvSpPr txBox="1"/>
          <p:nvPr/>
        </p:nvSpPr>
        <p:spPr>
          <a:xfrm>
            <a:off x="8897486" y="2983634"/>
            <a:ext cx="116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Cuentas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Por pagar</a:t>
            </a:r>
          </a:p>
        </p:txBody>
      </p:sp>
      <p:pic>
        <p:nvPicPr>
          <p:cNvPr id="18" name="Picture 3" descr="C:\Users\CRRuiz\Downloads\trolle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72" y="401853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9 CuadroTexto"/>
          <p:cNvSpPr txBox="1"/>
          <p:nvPr/>
        </p:nvSpPr>
        <p:spPr>
          <a:xfrm>
            <a:off x="2417132" y="493970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Proveedores</a:t>
            </a:r>
          </a:p>
        </p:txBody>
      </p:sp>
      <p:pic>
        <p:nvPicPr>
          <p:cNvPr id="20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327" y="401853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1 CuadroTexto"/>
          <p:cNvSpPr txBox="1"/>
          <p:nvPr/>
        </p:nvSpPr>
        <p:spPr>
          <a:xfrm>
            <a:off x="4159151" y="494594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Ubicaciones</a:t>
            </a:r>
          </a:p>
        </p:txBody>
      </p:sp>
      <p:pic>
        <p:nvPicPr>
          <p:cNvPr id="22" name="Picture 4" descr="C:\Users\CRRuiz\Downloads\documentati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086" y="4041283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23 CuadroTexto"/>
          <p:cNvSpPr txBox="1"/>
          <p:nvPr/>
        </p:nvSpPr>
        <p:spPr>
          <a:xfrm>
            <a:off x="5708574" y="4939703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Documentos</a:t>
            </a:r>
          </a:p>
        </p:txBody>
      </p:sp>
      <p:pic>
        <p:nvPicPr>
          <p:cNvPr id="24" name="Picture 3" descr="C:\Users\CRRuiz\Downloads\hospital (1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46" y="401853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5 CuadroTexto"/>
          <p:cNvSpPr txBox="1"/>
          <p:nvPr/>
        </p:nvSpPr>
        <p:spPr>
          <a:xfrm>
            <a:off x="7533120" y="493970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Sucursales</a:t>
            </a:r>
          </a:p>
        </p:txBody>
      </p:sp>
      <p:pic>
        <p:nvPicPr>
          <p:cNvPr id="26" name="Picture 5" descr="C:\Users\CRRuiz\Downloads\locke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06" y="404128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CRRuiz\Downloads\question (1)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535" y="425020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8 CuadroTexto"/>
          <p:cNvSpPr txBox="1"/>
          <p:nvPr/>
        </p:nvSpPr>
        <p:spPr>
          <a:xfrm>
            <a:off x="8990593" y="4807450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Seguridad 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&amp; Ayuda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944" y="2714702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89" y="2714702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65" y="2714702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671" y="2714702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92" y="4520209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56" y="4520209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89" y="4520209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06" y="4430209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1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Alcances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sz="2400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Clínica, Hospital y Farmacia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7" name="Picture 2" descr="C:\Users\CRRuiz\Downloads\recep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91" y="163027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8 CuadroTexto"/>
          <p:cNvSpPr txBox="1"/>
          <p:nvPr/>
        </p:nvSpPr>
        <p:spPr>
          <a:xfrm>
            <a:off x="2323477" y="2453155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Recepción de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Pacientes</a:t>
            </a:r>
          </a:p>
        </p:txBody>
      </p:sp>
      <p:pic>
        <p:nvPicPr>
          <p:cNvPr id="9" name="Picture 17" descr="C:\Users\CRRuiz\Downloads\x-ray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05" y="163027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77" y="163027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C:\Users\CRRuiz\Downloads\sonograph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65" y="163027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2 CuadroTexto"/>
          <p:cNvSpPr txBox="1"/>
          <p:nvPr/>
        </p:nvSpPr>
        <p:spPr>
          <a:xfrm>
            <a:off x="4075075" y="2453155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Laboratorio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Clínico</a:t>
            </a:r>
          </a:p>
        </p:txBody>
      </p:sp>
      <p:sp>
        <p:nvSpPr>
          <p:cNvPr id="13" name="13 CuadroTexto"/>
          <p:cNvSpPr txBox="1"/>
          <p:nvPr/>
        </p:nvSpPr>
        <p:spPr>
          <a:xfrm>
            <a:off x="5839432" y="259165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Rayos X</a:t>
            </a:r>
          </a:p>
        </p:txBody>
      </p:sp>
      <p:sp>
        <p:nvSpPr>
          <p:cNvPr id="14" name="14 CuadroTexto"/>
          <p:cNvSpPr txBox="1"/>
          <p:nvPr/>
        </p:nvSpPr>
        <p:spPr>
          <a:xfrm>
            <a:off x="7215843" y="259165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Ultrasonografía</a:t>
            </a:r>
          </a:p>
        </p:txBody>
      </p:sp>
      <p:grpSp>
        <p:nvGrpSpPr>
          <p:cNvPr id="15" name="15 Grupo"/>
          <p:cNvGrpSpPr/>
          <p:nvPr/>
        </p:nvGrpSpPr>
        <p:grpSpPr>
          <a:xfrm>
            <a:off x="9355274" y="1630277"/>
            <a:ext cx="720000" cy="72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16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17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19 CuadroTexto"/>
          <p:cNvSpPr txBox="1"/>
          <p:nvPr/>
        </p:nvSpPr>
        <p:spPr>
          <a:xfrm>
            <a:off x="9035440" y="2453155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Operaciones</a:t>
            </a:r>
          </a:p>
        </p:txBody>
      </p:sp>
      <p:sp>
        <p:nvSpPr>
          <p:cNvPr id="19" name="22 CuadroTexto"/>
          <p:cNvSpPr txBox="1"/>
          <p:nvPr/>
        </p:nvSpPr>
        <p:spPr>
          <a:xfrm>
            <a:off x="2364353" y="4269956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Observación</a:t>
            </a:r>
          </a:p>
        </p:txBody>
      </p:sp>
      <p:pic>
        <p:nvPicPr>
          <p:cNvPr id="20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616" y="347161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CRRuiz\Downloads\b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42" y="349406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5 CuadroTexto"/>
          <p:cNvSpPr txBox="1"/>
          <p:nvPr/>
        </p:nvSpPr>
        <p:spPr>
          <a:xfrm>
            <a:off x="3840751" y="4408455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Hospitalización</a:t>
            </a:r>
          </a:p>
        </p:txBody>
      </p:sp>
      <p:pic>
        <p:nvPicPr>
          <p:cNvPr id="23" name="Picture 4" descr="C:\Users\CRRuiz\Downloads\noteboo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26" y="354995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CRRuiz\Downloads\nurs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05" y="349406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CRRuiz\Downloads\docto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68" y="349406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31 CuadroTexto"/>
          <p:cNvSpPr txBox="1"/>
          <p:nvPr/>
        </p:nvSpPr>
        <p:spPr>
          <a:xfrm>
            <a:off x="5703382" y="44084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</a:p>
        </p:txBody>
      </p:sp>
      <p:sp>
        <p:nvSpPr>
          <p:cNvPr id="27" name="32 CuadroTexto"/>
          <p:cNvSpPr txBox="1"/>
          <p:nvPr/>
        </p:nvSpPr>
        <p:spPr>
          <a:xfrm>
            <a:off x="7544460" y="4269955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Médica</a:t>
            </a:r>
          </a:p>
        </p:txBody>
      </p:sp>
      <p:sp>
        <p:nvSpPr>
          <p:cNvPr id="28" name="33 CuadroTexto"/>
          <p:cNvSpPr txBox="1"/>
          <p:nvPr/>
        </p:nvSpPr>
        <p:spPr>
          <a:xfrm>
            <a:off x="9397460" y="440845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Citas</a:t>
            </a: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08" y="3958457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958457"/>
            <a:ext cx="350154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12" y="3951260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78" y="3961286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34" y="3958457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14" y="2102587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97" y="2093154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45" y="2093154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93" y="2093154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6" descr="C:\Users\CRRuiz\Downloads\drug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13" y="544397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8 CuadroTexto"/>
          <p:cNvSpPr txBox="1"/>
          <p:nvPr/>
        </p:nvSpPr>
        <p:spPr>
          <a:xfrm>
            <a:off x="4196663" y="641317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Productos</a:t>
            </a:r>
          </a:p>
        </p:txBody>
      </p:sp>
      <p:pic>
        <p:nvPicPr>
          <p:cNvPr id="44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009" y="544397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CRRuiz\Downloads\basket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875" y="5509764"/>
            <a:ext cx="589277" cy="5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11 CuadroTexto"/>
          <p:cNvSpPr txBox="1"/>
          <p:nvPr/>
        </p:nvSpPr>
        <p:spPr>
          <a:xfrm>
            <a:off x="5833783" y="6413176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Entradas</a:t>
            </a:r>
          </a:p>
        </p:txBody>
      </p:sp>
      <p:sp>
        <p:nvSpPr>
          <p:cNvPr id="47" name="12 CuadroTexto"/>
          <p:cNvSpPr txBox="1"/>
          <p:nvPr/>
        </p:nvSpPr>
        <p:spPr>
          <a:xfrm>
            <a:off x="7562855" y="6412744"/>
            <a:ext cx="84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Salidas</a:t>
            </a: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93" y="5855437"/>
            <a:ext cx="350154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12" y="5844725"/>
            <a:ext cx="350154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03" y="5855437"/>
            <a:ext cx="350154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85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Técnica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52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76" y="1872587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93" y="1872587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78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96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13 CuadroTexto"/>
          <p:cNvSpPr txBox="1"/>
          <p:nvPr/>
        </p:nvSpPr>
        <p:spPr>
          <a:xfrm>
            <a:off x="3854246" y="1272034"/>
            <a:ext cx="488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Informático | </a:t>
            </a:r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Grupo Promesa Divino Niño</a:t>
            </a:r>
          </a:p>
        </p:txBody>
      </p:sp>
      <p:sp>
        <p:nvSpPr>
          <p:cNvPr id="45" name="13 CuadroTexto"/>
          <p:cNvSpPr txBox="1"/>
          <p:nvPr/>
        </p:nvSpPr>
        <p:spPr>
          <a:xfrm>
            <a:off x="2370699" y="2887867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Requerimientos mínimos</a:t>
            </a:r>
          </a:p>
        </p:txBody>
      </p:sp>
      <p:sp>
        <p:nvSpPr>
          <p:cNvPr id="47" name="13 CuadroTexto"/>
          <p:cNvSpPr txBox="1"/>
          <p:nvPr/>
        </p:nvSpPr>
        <p:spPr>
          <a:xfrm>
            <a:off x="5308674" y="288786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Windows 7</a:t>
            </a:r>
          </a:p>
        </p:txBody>
      </p:sp>
      <p:sp>
        <p:nvSpPr>
          <p:cNvPr id="48" name="13 CuadroTexto"/>
          <p:cNvSpPr txBox="1"/>
          <p:nvPr/>
        </p:nvSpPr>
        <p:spPr>
          <a:xfrm>
            <a:off x="6997111" y="29124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1.2 GHz</a:t>
            </a:r>
          </a:p>
        </p:txBody>
      </p:sp>
      <p:sp>
        <p:nvSpPr>
          <p:cNvPr id="49" name="13 CuadroTexto"/>
          <p:cNvSpPr txBox="1"/>
          <p:nvPr/>
        </p:nvSpPr>
        <p:spPr>
          <a:xfrm>
            <a:off x="8368127" y="29124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GB</a:t>
            </a:r>
          </a:p>
        </p:txBody>
      </p:sp>
      <p:sp>
        <p:nvSpPr>
          <p:cNvPr id="50" name="13 CuadroTexto"/>
          <p:cNvSpPr txBox="1"/>
          <p:nvPr/>
        </p:nvSpPr>
        <p:spPr>
          <a:xfrm>
            <a:off x="9457776" y="288786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40 GB</a:t>
            </a:r>
          </a:p>
        </p:txBody>
      </p:sp>
      <p:sp>
        <p:nvSpPr>
          <p:cNvPr id="51" name="13 CuadroTexto"/>
          <p:cNvSpPr txBox="1"/>
          <p:nvPr/>
        </p:nvSpPr>
        <p:spPr>
          <a:xfrm>
            <a:off x="2370699" y="3426127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1</a:t>
            </a:r>
          </a:p>
        </p:txBody>
      </p:sp>
      <p:sp>
        <p:nvSpPr>
          <p:cNvPr id="52" name="13 CuadroTexto"/>
          <p:cNvSpPr txBox="1"/>
          <p:nvPr/>
        </p:nvSpPr>
        <p:spPr>
          <a:xfrm>
            <a:off x="4127385" y="342612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Clon</a:t>
            </a:r>
          </a:p>
        </p:txBody>
      </p:sp>
      <p:sp>
        <p:nvSpPr>
          <p:cNvPr id="53" name="13 CuadroTexto"/>
          <p:cNvSpPr txBox="1"/>
          <p:nvPr/>
        </p:nvSpPr>
        <p:spPr>
          <a:xfrm>
            <a:off x="5308674" y="342612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00B050"/>
                </a:solidFill>
                <a:latin typeface="Berlin Sans FB" pitchFamily="34" charset="0"/>
              </a:rPr>
              <a:t>Windows 7</a:t>
            </a:r>
          </a:p>
        </p:txBody>
      </p:sp>
      <p:sp>
        <p:nvSpPr>
          <p:cNvPr id="54" name="13 CuadroTexto"/>
          <p:cNvSpPr txBox="1"/>
          <p:nvPr/>
        </p:nvSpPr>
        <p:spPr>
          <a:xfrm>
            <a:off x="7055621" y="34507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3 GHz</a:t>
            </a:r>
          </a:p>
        </p:txBody>
      </p:sp>
      <p:sp>
        <p:nvSpPr>
          <p:cNvPr id="55" name="13 CuadroTexto"/>
          <p:cNvSpPr txBox="1"/>
          <p:nvPr/>
        </p:nvSpPr>
        <p:spPr>
          <a:xfrm>
            <a:off x="8344082" y="345072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GB</a:t>
            </a:r>
          </a:p>
        </p:txBody>
      </p:sp>
      <p:sp>
        <p:nvSpPr>
          <p:cNvPr id="56" name="13 CuadroTexto"/>
          <p:cNvSpPr txBox="1"/>
          <p:nvPr/>
        </p:nvSpPr>
        <p:spPr>
          <a:xfrm>
            <a:off x="9428122" y="342612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150 GB</a:t>
            </a:r>
          </a:p>
        </p:txBody>
      </p:sp>
      <p:sp>
        <p:nvSpPr>
          <p:cNvPr id="57" name="13 CuadroTexto"/>
          <p:cNvSpPr txBox="1"/>
          <p:nvPr/>
        </p:nvSpPr>
        <p:spPr>
          <a:xfrm>
            <a:off x="2346655" y="379545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Equipo 2</a:t>
            </a:r>
          </a:p>
        </p:txBody>
      </p:sp>
      <p:sp>
        <p:nvSpPr>
          <p:cNvPr id="58" name="13 CuadroTexto"/>
          <p:cNvSpPr txBox="1"/>
          <p:nvPr/>
        </p:nvSpPr>
        <p:spPr>
          <a:xfrm>
            <a:off x="3979108" y="379545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Orange</a:t>
            </a:r>
          </a:p>
        </p:txBody>
      </p:sp>
      <p:sp>
        <p:nvSpPr>
          <p:cNvPr id="59" name="13 CuadroTexto"/>
          <p:cNvSpPr txBox="1"/>
          <p:nvPr/>
        </p:nvSpPr>
        <p:spPr>
          <a:xfrm>
            <a:off x="5220510" y="3795459"/>
            <a:ext cx="13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Windows XP</a:t>
            </a:r>
          </a:p>
        </p:txBody>
      </p:sp>
      <p:sp>
        <p:nvSpPr>
          <p:cNvPr id="60" name="13 CuadroTexto"/>
          <p:cNvSpPr txBox="1"/>
          <p:nvPr/>
        </p:nvSpPr>
        <p:spPr>
          <a:xfrm>
            <a:off x="6905740" y="38200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800 MHz</a:t>
            </a:r>
          </a:p>
        </p:txBody>
      </p:sp>
      <p:sp>
        <p:nvSpPr>
          <p:cNvPr id="61" name="13 CuadroTexto"/>
          <p:cNvSpPr txBox="1"/>
          <p:nvPr/>
        </p:nvSpPr>
        <p:spPr>
          <a:xfrm>
            <a:off x="8220651" y="382006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352 MB</a:t>
            </a:r>
          </a:p>
        </p:txBody>
      </p:sp>
      <p:sp>
        <p:nvSpPr>
          <p:cNvPr id="62" name="13 CuadroTexto"/>
          <p:cNvSpPr txBox="1"/>
          <p:nvPr/>
        </p:nvSpPr>
        <p:spPr>
          <a:xfrm>
            <a:off x="9396062" y="37954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74.5 GB</a:t>
            </a:r>
          </a:p>
        </p:txBody>
      </p:sp>
      <p:sp>
        <p:nvSpPr>
          <p:cNvPr id="63" name="13 CuadroTexto"/>
          <p:cNvSpPr txBox="1"/>
          <p:nvPr/>
        </p:nvSpPr>
        <p:spPr>
          <a:xfrm>
            <a:off x="2348257" y="4189393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3</a:t>
            </a:r>
          </a:p>
        </p:txBody>
      </p:sp>
      <p:sp>
        <p:nvSpPr>
          <p:cNvPr id="64" name="13 CuadroTexto"/>
          <p:cNvSpPr txBox="1"/>
          <p:nvPr/>
        </p:nvSpPr>
        <p:spPr>
          <a:xfrm>
            <a:off x="3979108" y="418939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Orange</a:t>
            </a:r>
          </a:p>
        </p:txBody>
      </p:sp>
      <p:sp>
        <p:nvSpPr>
          <p:cNvPr id="65" name="13 CuadroTexto"/>
          <p:cNvSpPr txBox="1"/>
          <p:nvPr/>
        </p:nvSpPr>
        <p:spPr>
          <a:xfrm>
            <a:off x="5249363" y="418939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Windows 8.1</a:t>
            </a:r>
          </a:p>
        </p:txBody>
      </p:sp>
      <p:sp>
        <p:nvSpPr>
          <p:cNvPr id="66" name="13 CuadroTexto"/>
          <p:cNvSpPr txBox="1"/>
          <p:nvPr/>
        </p:nvSpPr>
        <p:spPr>
          <a:xfrm>
            <a:off x="7055621" y="421399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3 GHz</a:t>
            </a:r>
          </a:p>
        </p:txBody>
      </p:sp>
      <p:sp>
        <p:nvSpPr>
          <p:cNvPr id="67" name="13 CuadroTexto"/>
          <p:cNvSpPr txBox="1"/>
          <p:nvPr/>
        </p:nvSpPr>
        <p:spPr>
          <a:xfrm>
            <a:off x="8344082" y="421399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GB</a:t>
            </a:r>
          </a:p>
        </p:txBody>
      </p:sp>
      <p:sp>
        <p:nvSpPr>
          <p:cNvPr id="68" name="13 CuadroTexto"/>
          <p:cNvSpPr txBox="1"/>
          <p:nvPr/>
        </p:nvSpPr>
        <p:spPr>
          <a:xfrm>
            <a:off x="9392053" y="418939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300 GB</a:t>
            </a:r>
          </a:p>
        </p:txBody>
      </p:sp>
      <p:sp>
        <p:nvSpPr>
          <p:cNvPr id="69" name="13 CuadroTexto"/>
          <p:cNvSpPr txBox="1"/>
          <p:nvPr/>
        </p:nvSpPr>
        <p:spPr>
          <a:xfrm>
            <a:off x="2345051" y="4558725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Equipo 4</a:t>
            </a:r>
          </a:p>
        </p:txBody>
      </p:sp>
      <p:sp>
        <p:nvSpPr>
          <p:cNvPr id="70" name="13 CuadroTexto"/>
          <p:cNvSpPr txBox="1"/>
          <p:nvPr/>
        </p:nvSpPr>
        <p:spPr>
          <a:xfrm>
            <a:off x="4155436" y="45587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Dell</a:t>
            </a:r>
          </a:p>
        </p:txBody>
      </p:sp>
      <p:sp>
        <p:nvSpPr>
          <p:cNvPr id="71" name="13 CuadroTexto"/>
          <p:cNvSpPr txBox="1"/>
          <p:nvPr/>
        </p:nvSpPr>
        <p:spPr>
          <a:xfrm>
            <a:off x="5220510" y="4558725"/>
            <a:ext cx="13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Windows XP</a:t>
            </a:r>
          </a:p>
        </p:txBody>
      </p:sp>
      <p:sp>
        <p:nvSpPr>
          <p:cNvPr id="72" name="13 CuadroTexto"/>
          <p:cNvSpPr txBox="1"/>
          <p:nvPr/>
        </p:nvSpPr>
        <p:spPr>
          <a:xfrm>
            <a:off x="6936199" y="458332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797 MHz</a:t>
            </a:r>
          </a:p>
        </p:txBody>
      </p:sp>
      <p:sp>
        <p:nvSpPr>
          <p:cNvPr id="73" name="13 CuadroTexto"/>
          <p:cNvSpPr txBox="1"/>
          <p:nvPr/>
        </p:nvSpPr>
        <p:spPr>
          <a:xfrm>
            <a:off x="8243093" y="458332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512 MB</a:t>
            </a:r>
          </a:p>
        </p:txBody>
      </p:sp>
      <p:sp>
        <p:nvSpPr>
          <p:cNvPr id="74" name="13 CuadroTexto"/>
          <p:cNvSpPr txBox="1"/>
          <p:nvPr/>
        </p:nvSpPr>
        <p:spPr>
          <a:xfrm>
            <a:off x="9396062" y="45587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74.5 GB</a:t>
            </a:r>
          </a:p>
        </p:txBody>
      </p:sp>
      <p:sp>
        <p:nvSpPr>
          <p:cNvPr id="75" name="13 CuadroTexto"/>
          <p:cNvSpPr txBox="1"/>
          <p:nvPr/>
        </p:nvSpPr>
        <p:spPr>
          <a:xfrm>
            <a:off x="2347456" y="49621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5</a:t>
            </a:r>
          </a:p>
        </p:txBody>
      </p:sp>
      <p:sp>
        <p:nvSpPr>
          <p:cNvPr id="76" name="13 CuadroTexto"/>
          <p:cNvSpPr txBox="1"/>
          <p:nvPr/>
        </p:nvSpPr>
        <p:spPr>
          <a:xfrm>
            <a:off x="4155436" y="49621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Dell</a:t>
            </a:r>
          </a:p>
        </p:txBody>
      </p:sp>
      <p:sp>
        <p:nvSpPr>
          <p:cNvPr id="77" name="13 CuadroTexto"/>
          <p:cNvSpPr txBox="1"/>
          <p:nvPr/>
        </p:nvSpPr>
        <p:spPr>
          <a:xfrm>
            <a:off x="5220510" y="4962142"/>
            <a:ext cx="13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Windows XP</a:t>
            </a:r>
          </a:p>
        </p:txBody>
      </p:sp>
      <p:sp>
        <p:nvSpPr>
          <p:cNvPr id="78" name="13 CuadroTexto"/>
          <p:cNvSpPr txBox="1"/>
          <p:nvPr/>
        </p:nvSpPr>
        <p:spPr>
          <a:xfrm>
            <a:off x="7055621" y="49867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3 GHz</a:t>
            </a:r>
          </a:p>
        </p:txBody>
      </p:sp>
      <p:sp>
        <p:nvSpPr>
          <p:cNvPr id="79" name="13 CuadroTexto"/>
          <p:cNvSpPr txBox="1"/>
          <p:nvPr/>
        </p:nvSpPr>
        <p:spPr>
          <a:xfrm>
            <a:off x="8368127" y="49867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00B050"/>
                </a:solidFill>
                <a:latin typeface="Berlin Sans FB" pitchFamily="34" charset="0"/>
              </a:rPr>
              <a:t>1 GB</a:t>
            </a:r>
          </a:p>
        </p:txBody>
      </p:sp>
      <p:sp>
        <p:nvSpPr>
          <p:cNvPr id="80" name="13 CuadroTexto"/>
          <p:cNvSpPr txBox="1"/>
          <p:nvPr/>
        </p:nvSpPr>
        <p:spPr>
          <a:xfrm>
            <a:off x="9457776" y="496214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00B050"/>
                </a:solidFill>
                <a:latin typeface="Berlin Sans FB" pitchFamily="34" charset="0"/>
              </a:rPr>
              <a:t>40 GB</a:t>
            </a:r>
          </a:p>
        </p:txBody>
      </p:sp>
      <p:sp>
        <p:nvSpPr>
          <p:cNvPr id="81" name="13 CuadroTexto"/>
          <p:cNvSpPr txBox="1"/>
          <p:nvPr/>
        </p:nvSpPr>
        <p:spPr>
          <a:xfrm>
            <a:off x="2343448" y="53314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6</a:t>
            </a:r>
          </a:p>
        </p:txBody>
      </p:sp>
      <p:sp>
        <p:nvSpPr>
          <p:cNvPr id="82" name="13 CuadroTexto"/>
          <p:cNvSpPr txBox="1"/>
          <p:nvPr/>
        </p:nvSpPr>
        <p:spPr>
          <a:xfrm>
            <a:off x="4185894" y="53314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HP</a:t>
            </a:r>
          </a:p>
        </p:txBody>
      </p:sp>
      <p:sp>
        <p:nvSpPr>
          <p:cNvPr id="83" name="13 CuadroTexto"/>
          <p:cNvSpPr txBox="1"/>
          <p:nvPr/>
        </p:nvSpPr>
        <p:spPr>
          <a:xfrm>
            <a:off x="5220510" y="5331474"/>
            <a:ext cx="13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Windows XP</a:t>
            </a:r>
          </a:p>
        </p:txBody>
      </p:sp>
      <p:sp>
        <p:nvSpPr>
          <p:cNvPr id="84" name="13 CuadroTexto"/>
          <p:cNvSpPr txBox="1"/>
          <p:nvPr/>
        </p:nvSpPr>
        <p:spPr>
          <a:xfrm>
            <a:off x="6914556" y="535607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2.59 GHz</a:t>
            </a:r>
          </a:p>
        </p:txBody>
      </p:sp>
      <p:sp>
        <p:nvSpPr>
          <p:cNvPr id="85" name="13 CuadroTexto"/>
          <p:cNvSpPr txBox="1"/>
          <p:nvPr/>
        </p:nvSpPr>
        <p:spPr>
          <a:xfrm>
            <a:off x="8344082" y="53560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GB</a:t>
            </a:r>
          </a:p>
        </p:txBody>
      </p:sp>
      <p:sp>
        <p:nvSpPr>
          <p:cNvPr id="86" name="13 CuadroTexto"/>
          <p:cNvSpPr txBox="1"/>
          <p:nvPr/>
        </p:nvSpPr>
        <p:spPr>
          <a:xfrm>
            <a:off x="9424114" y="533147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160 GB</a:t>
            </a:r>
          </a:p>
        </p:txBody>
      </p:sp>
      <p:sp>
        <p:nvSpPr>
          <p:cNvPr id="87" name="13 CuadroTexto"/>
          <p:cNvSpPr txBox="1"/>
          <p:nvPr/>
        </p:nvSpPr>
        <p:spPr>
          <a:xfrm>
            <a:off x="2352265" y="572540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7</a:t>
            </a:r>
          </a:p>
        </p:txBody>
      </p:sp>
      <p:sp>
        <p:nvSpPr>
          <p:cNvPr id="88" name="13 CuadroTexto"/>
          <p:cNvSpPr txBox="1"/>
          <p:nvPr/>
        </p:nvSpPr>
        <p:spPr>
          <a:xfrm>
            <a:off x="4203526" y="57254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LG</a:t>
            </a:r>
          </a:p>
        </p:txBody>
      </p:sp>
      <p:sp>
        <p:nvSpPr>
          <p:cNvPr id="89" name="13 CuadroTexto"/>
          <p:cNvSpPr txBox="1"/>
          <p:nvPr/>
        </p:nvSpPr>
        <p:spPr>
          <a:xfrm>
            <a:off x="5308674" y="572540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00B050"/>
                </a:solidFill>
                <a:latin typeface="Berlin Sans FB" pitchFamily="34" charset="0"/>
              </a:rPr>
              <a:t>Windows 7</a:t>
            </a:r>
          </a:p>
        </p:txBody>
      </p:sp>
      <p:sp>
        <p:nvSpPr>
          <p:cNvPr id="90" name="13 CuadroTexto"/>
          <p:cNvSpPr txBox="1"/>
          <p:nvPr/>
        </p:nvSpPr>
        <p:spPr>
          <a:xfrm>
            <a:off x="6939403" y="575001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2.41 GHz</a:t>
            </a:r>
          </a:p>
        </p:txBody>
      </p:sp>
      <p:sp>
        <p:nvSpPr>
          <p:cNvPr id="91" name="13 CuadroTexto"/>
          <p:cNvSpPr txBox="1"/>
          <p:nvPr/>
        </p:nvSpPr>
        <p:spPr>
          <a:xfrm>
            <a:off x="8344082" y="57500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GB</a:t>
            </a:r>
          </a:p>
        </p:txBody>
      </p:sp>
      <p:sp>
        <p:nvSpPr>
          <p:cNvPr id="92" name="13 CuadroTexto"/>
          <p:cNvSpPr txBox="1"/>
          <p:nvPr/>
        </p:nvSpPr>
        <p:spPr>
          <a:xfrm>
            <a:off x="9428121" y="57254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150 GB</a:t>
            </a:r>
          </a:p>
        </p:txBody>
      </p:sp>
    </p:spTree>
    <p:extLst>
      <p:ext uri="{BB962C8B-B14F-4D97-AF65-F5344CB8AC3E}">
        <p14:creationId xmlns:p14="http://schemas.microsoft.com/office/powerpoint/2010/main" val="112177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3 CuadroTexto"/>
          <p:cNvSpPr txBox="1"/>
          <p:nvPr/>
        </p:nvSpPr>
        <p:spPr>
          <a:xfrm>
            <a:off x="2370699" y="2885214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1</a:t>
            </a:r>
          </a:p>
        </p:txBody>
      </p:sp>
      <p:sp>
        <p:nvSpPr>
          <p:cNvPr id="52" name="13 CuadroTexto"/>
          <p:cNvSpPr txBox="1"/>
          <p:nvPr/>
        </p:nvSpPr>
        <p:spPr>
          <a:xfrm>
            <a:off x="4185894" y="288521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HP</a:t>
            </a:r>
          </a:p>
        </p:txBody>
      </p:sp>
      <p:sp>
        <p:nvSpPr>
          <p:cNvPr id="53" name="13 CuadroTexto"/>
          <p:cNvSpPr txBox="1"/>
          <p:nvPr/>
        </p:nvSpPr>
        <p:spPr>
          <a:xfrm>
            <a:off x="5258181" y="288521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Windows 10</a:t>
            </a:r>
          </a:p>
        </p:txBody>
      </p:sp>
      <p:sp>
        <p:nvSpPr>
          <p:cNvPr id="54" name="13 CuadroTexto"/>
          <p:cNvSpPr txBox="1"/>
          <p:nvPr/>
        </p:nvSpPr>
        <p:spPr>
          <a:xfrm>
            <a:off x="6974669" y="2909816"/>
            <a:ext cx="93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2.3 GHz</a:t>
            </a:r>
          </a:p>
        </p:txBody>
      </p:sp>
      <p:sp>
        <p:nvSpPr>
          <p:cNvPr id="55" name="13 CuadroTexto"/>
          <p:cNvSpPr txBox="1"/>
          <p:nvPr/>
        </p:nvSpPr>
        <p:spPr>
          <a:xfrm>
            <a:off x="8347288" y="290981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8 GB</a:t>
            </a:r>
          </a:p>
        </p:txBody>
      </p:sp>
      <p:sp>
        <p:nvSpPr>
          <p:cNvPr id="56" name="13 CuadroTexto"/>
          <p:cNvSpPr txBox="1"/>
          <p:nvPr/>
        </p:nvSpPr>
        <p:spPr>
          <a:xfrm>
            <a:off x="9570788" y="2885214"/>
            <a:ext cx="5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TB</a:t>
            </a:r>
          </a:p>
        </p:txBody>
      </p:sp>
      <p:sp>
        <p:nvSpPr>
          <p:cNvPr id="57" name="13 CuadroTexto"/>
          <p:cNvSpPr txBox="1"/>
          <p:nvPr/>
        </p:nvSpPr>
        <p:spPr>
          <a:xfrm>
            <a:off x="2346655" y="325454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2</a:t>
            </a:r>
          </a:p>
        </p:txBody>
      </p:sp>
      <p:sp>
        <p:nvSpPr>
          <p:cNvPr id="58" name="13 CuadroTexto"/>
          <p:cNvSpPr txBox="1"/>
          <p:nvPr/>
        </p:nvSpPr>
        <p:spPr>
          <a:xfrm>
            <a:off x="4185894" y="325454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HP</a:t>
            </a:r>
          </a:p>
        </p:txBody>
      </p:sp>
      <p:sp>
        <p:nvSpPr>
          <p:cNvPr id="59" name="13 CuadroTexto"/>
          <p:cNvSpPr txBox="1"/>
          <p:nvPr/>
        </p:nvSpPr>
        <p:spPr>
          <a:xfrm>
            <a:off x="5249364" y="3254546"/>
            <a:ext cx="13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Windows 8.1</a:t>
            </a:r>
          </a:p>
        </p:txBody>
      </p:sp>
      <p:sp>
        <p:nvSpPr>
          <p:cNvPr id="60" name="13 CuadroTexto"/>
          <p:cNvSpPr txBox="1"/>
          <p:nvPr/>
        </p:nvSpPr>
        <p:spPr>
          <a:xfrm>
            <a:off x="6989096" y="3279148"/>
            <a:ext cx="90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1.7 MHz</a:t>
            </a:r>
          </a:p>
        </p:txBody>
      </p:sp>
      <p:sp>
        <p:nvSpPr>
          <p:cNvPr id="61" name="13 CuadroTexto"/>
          <p:cNvSpPr txBox="1"/>
          <p:nvPr/>
        </p:nvSpPr>
        <p:spPr>
          <a:xfrm>
            <a:off x="8347288" y="327914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8 GB</a:t>
            </a:r>
          </a:p>
        </p:txBody>
      </p:sp>
      <p:sp>
        <p:nvSpPr>
          <p:cNvPr id="62" name="13 CuadroTexto"/>
          <p:cNvSpPr txBox="1"/>
          <p:nvPr/>
        </p:nvSpPr>
        <p:spPr>
          <a:xfrm>
            <a:off x="9409687" y="325454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750 GB</a:t>
            </a:r>
          </a:p>
        </p:txBody>
      </p:sp>
      <p:sp>
        <p:nvSpPr>
          <p:cNvPr id="63" name="13 CuadroTexto"/>
          <p:cNvSpPr txBox="1"/>
          <p:nvPr/>
        </p:nvSpPr>
        <p:spPr>
          <a:xfrm>
            <a:off x="2348257" y="3648480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3</a:t>
            </a:r>
          </a:p>
        </p:txBody>
      </p:sp>
      <p:sp>
        <p:nvSpPr>
          <p:cNvPr id="64" name="13 CuadroTexto"/>
          <p:cNvSpPr txBox="1"/>
          <p:nvPr/>
        </p:nvSpPr>
        <p:spPr>
          <a:xfrm>
            <a:off x="4185894" y="36484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HP</a:t>
            </a:r>
          </a:p>
        </p:txBody>
      </p:sp>
      <p:sp>
        <p:nvSpPr>
          <p:cNvPr id="65" name="13 CuadroTexto"/>
          <p:cNvSpPr txBox="1"/>
          <p:nvPr/>
        </p:nvSpPr>
        <p:spPr>
          <a:xfrm>
            <a:off x="5258180" y="364848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Windows 10</a:t>
            </a:r>
          </a:p>
        </p:txBody>
      </p:sp>
      <p:sp>
        <p:nvSpPr>
          <p:cNvPr id="66" name="13 CuadroTexto"/>
          <p:cNvSpPr txBox="1"/>
          <p:nvPr/>
        </p:nvSpPr>
        <p:spPr>
          <a:xfrm>
            <a:off x="6973067" y="367308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2.2 GHz</a:t>
            </a:r>
          </a:p>
        </p:txBody>
      </p:sp>
      <p:sp>
        <p:nvSpPr>
          <p:cNvPr id="67" name="13 CuadroTexto"/>
          <p:cNvSpPr txBox="1"/>
          <p:nvPr/>
        </p:nvSpPr>
        <p:spPr>
          <a:xfrm>
            <a:off x="8344082" y="367308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4 GB</a:t>
            </a:r>
          </a:p>
        </p:txBody>
      </p:sp>
      <p:sp>
        <p:nvSpPr>
          <p:cNvPr id="68" name="13 CuadroTexto"/>
          <p:cNvSpPr txBox="1"/>
          <p:nvPr/>
        </p:nvSpPr>
        <p:spPr>
          <a:xfrm>
            <a:off x="9570787" y="3648480"/>
            <a:ext cx="5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TB</a:t>
            </a:r>
          </a:p>
        </p:txBody>
      </p:sp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661893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Técnica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52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76" y="1872587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93" y="1872587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78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96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13 CuadroTexto"/>
          <p:cNvSpPr txBox="1"/>
          <p:nvPr/>
        </p:nvSpPr>
        <p:spPr>
          <a:xfrm>
            <a:off x="4204505" y="1272034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Informático | </a:t>
            </a:r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Equipo de Desarrollo</a:t>
            </a:r>
          </a:p>
        </p:txBody>
      </p:sp>
      <p:sp>
        <p:nvSpPr>
          <p:cNvPr id="94" name="13 CuadroTexto"/>
          <p:cNvSpPr txBox="1"/>
          <p:nvPr/>
        </p:nvSpPr>
        <p:spPr>
          <a:xfrm>
            <a:off x="5329018" y="4271939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Hosting | </a:t>
            </a:r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Opciones</a:t>
            </a:r>
          </a:p>
        </p:txBody>
      </p:sp>
      <p:sp>
        <p:nvSpPr>
          <p:cNvPr id="97" name="13 CuadroTexto"/>
          <p:cNvSpPr txBox="1"/>
          <p:nvPr/>
        </p:nvSpPr>
        <p:spPr>
          <a:xfrm>
            <a:off x="2520279" y="590846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eApps</a:t>
            </a:r>
          </a:p>
        </p:txBody>
      </p:sp>
      <p:sp>
        <p:nvSpPr>
          <p:cNvPr id="98" name="13 CuadroTexto"/>
          <p:cNvSpPr txBox="1"/>
          <p:nvPr/>
        </p:nvSpPr>
        <p:spPr>
          <a:xfrm>
            <a:off x="3969189" y="590846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$ 266.00</a:t>
            </a:r>
          </a:p>
        </p:txBody>
      </p:sp>
      <p:sp>
        <p:nvSpPr>
          <p:cNvPr id="99" name="13 CuadroTexto"/>
          <p:cNvSpPr txBox="1"/>
          <p:nvPr/>
        </p:nvSpPr>
        <p:spPr>
          <a:xfrm>
            <a:off x="5435811" y="590846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Debian 7</a:t>
            </a:r>
          </a:p>
        </p:txBody>
      </p:sp>
      <p:sp>
        <p:nvSpPr>
          <p:cNvPr id="100" name="13 CuadroTexto"/>
          <p:cNvSpPr txBox="1"/>
          <p:nvPr/>
        </p:nvSpPr>
        <p:spPr>
          <a:xfrm>
            <a:off x="7021658" y="593306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núcleo</a:t>
            </a:r>
          </a:p>
        </p:txBody>
      </p:sp>
      <p:sp>
        <p:nvSpPr>
          <p:cNvPr id="101" name="13 CuadroTexto"/>
          <p:cNvSpPr txBox="1"/>
          <p:nvPr/>
        </p:nvSpPr>
        <p:spPr>
          <a:xfrm>
            <a:off x="8331757" y="5933068"/>
            <a:ext cx="76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1.2 GB</a:t>
            </a:r>
          </a:p>
        </p:txBody>
      </p:sp>
      <p:sp>
        <p:nvSpPr>
          <p:cNvPr id="102" name="13 CuadroTexto"/>
          <p:cNvSpPr txBox="1"/>
          <p:nvPr/>
        </p:nvSpPr>
        <p:spPr>
          <a:xfrm>
            <a:off x="9541631" y="5908466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15 GB</a:t>
            </a:r>
          </a:p>
        </p:txBody>
      </p:sp>
      <p:sp>
        <p:nvSpPr>
          <p:cNvPr id="103" name="13 CuadroTexto"/>
          <p:cNvSpPr txBox="1"/>
          <p:nvPr/>
        </p:nvSpPr>
        <p:spPr>
          <a:xfrm>
            <a:off x="2352764" y="6277798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GoDaddy</a:t>
            </a:r>
          </a:p>
        </p:txBody>
      </p:sp>
      <p:sp>
        <p:nvSpPr>
          <p:cNvPr id="104" name="13 CuadroTexto"/>
          <p:cNvSpPr txBox="1"/>
          <p:nvPr/>
        </p:nvSpPr>
        <p:spPr>
          <a:xfrm>
            <a:off x="4006860" y="627779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$ 359.88</a:t>
            </a:r>
          </a:p>
        </p:txBody>
      </p:sp>
      <p:sp>
        <p:nvSpPr>
          <p:cNvPr id="105" name="13 CuadroTexto"/>
          <p:cNvSpPr txBox="1"/>
          <p:nvPr/>
        </p:nvSpPr>
        <p:spPr>
          <a:xfrm>
            <a:off x="5340431" y="627779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CentOs 6.0</a:t>
            </a:r>
          </a:p>
        </p:txBody>
      </p:sp>
      <p:sp>
        <p:nvSpPr>
          <p:cNvPr id="106" name="13 CuadroTexto"/>
          <p:cNvSpPr txBox="1"/>
          <p:nvPr/>
        </p:nvSpPr>
        <p:spPr>
          <a:xfrm>
            <a:off x="6963149" y="6302400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núcleos</a:t>
            </a:r>
          </a:p>
        </p:txBody>
      </p:sp>
      <p:sp>
        <p:nvSpPr>
          <p:cNvPr id="107" name="13 CuadroTexto"/>
          <p:cNvSpPr txBox="1"/>
          <p:nvPr/>
        </p:nvSpPr>
        <p:spPr>
          <a:xfrm>
            <a:off x="8412708" y="63024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GB</a:t>
            </a:r>
          </a:p>
        </p:txBody>
      </p:sp>
      <p:sp>
        <p:nvSpPr>
          <p:cNvPr id="108" name="13 CuadroTexto"/>
          <p:cNvSpPr txBox="1"/>
          <p:nvPr/>
        </p:nvSpPr>
        <p:spPr>
          <a:xfrm>
            <a:off x="9502358" y="62777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40 GB</a:t>
            </a:r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73" y="486772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14" y="4875218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Imagen 1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99" y="486772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Imagen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17" y="486772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88" y="486772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2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697</Words>
  <Application>Microsoft Office PowerPoint</Application>
  <PresentationFormat>Panorámica</PresentationFormat>
  <Paragraphs>291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Berlin Sans FB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Agenda</vt:lpstr>
      <vt:lpstr>Objetivo | General</vt:lpstr>
      <vt:lpstr>Objetivos | Específicos</vt:lpstr>
      <vt:lpstr>Presentación de PowerPoint</vt:lpstr>
      <vt:lpstr>Alcances | Administración</vt:lpstr>
      <vt:lpstr>Alcances | Clínica, Hospital y Farmacia</vt:lpstr>
      <vt:lpstr>Factibilidad | Técnica</vt:lpstr>
      <vt:lpstr>Factibilidad | Técnica</vt:lpstr>
      <vt:lpstr>Factibilidad | Operativa</vt:lpstr>
      <vt:lpstr>Factibilidad | Operativa</vt:lpstr>
      <vt:lpstr>Factibilidad | Económica</vt:lpstr>
      <vt:lpstr>Factibilidad | Económica</vt:lpstr>
      <vt:lpstr>Factibilidad | Económica</vt:lpstr>
      <vt:lpstr>Presentación de PowerPoint</vt:lpstr>
      <vt:lpstr>Presentación de PowerPoint</vt:lpstr>
      <vt:lpstr>Presentación de PowerPoint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Carlos René Ruiz Morazán</cp:lastModifiedBy>
  <cp:revision>31</cp:revision>
  <dcterms:created xsi:type="dcterms:W3CDTF">2016-12-04T20:50:11Z</dcterms:created>
  <dcterms:modified xsi:type="dcterms:W3CDTF">2016-12-05T20:45:44Z</dcterms:modified>
</cp:coreProperties>
</file>