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4B6"/>
    <a:srgbClr val="FF99FF"/>
    <a:srgbClr val="8D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978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0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0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06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25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3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472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64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81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48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874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1D4D-4B10-48AC-875D-88555169AD32}" type="datetimeFigureOut">
              <a:rPr lang="es-SV" smtClean="0"/>
              <a:t>27 Sept. 2016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ED27-CB79-47D5-935C-70F2D199018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7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461354" y="2614601"/>
            <a:ext cx="1302334" cy="1628799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051720" y="2348880"/>
            <a:ext cx="45719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/>
          <p:cNvSpPr txBox="1"/>
          <p:nvPr/>
        </p:nvSpPr>
        <p:spPr>
          <a:xfrm>
            <a:off x="2555776" y="2537609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000" dirty="0">
                <a:solidFill>
                  <a:schemeClr val="bg1"/>
                </a:solidFill>
                <a:latin typeface="Berlin Sans FB" pitchFamily="34" charset="0"/>
              </a:rPr>
              <a:t>SISTEMA INFORMÁTICO PARA LA ADMINISTRACIÓN DEL GRUPO PROMESA DIVINO NIÑO, EN EL MUNICIPIO DE SAN VICENTE, DEPARTAMENTO DE SAN VICENTE.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91413" y="406778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bg1">
                    <a:lumMod val="75000"/>
                  </a:schemeClr>
                </a:solidFill>
                <a:latin typeface="Berlin Sans FB" pitchFamily="34" charset="0"/>
              </a:rPr>
              <a:t>I. Ayala, A. Henríquez &amp; C. Ruiz</a:t>
            </a:r>
            <a:endParaRPr lang="es-SV" dirty="0">
              <a:solidFill>
                <a:schemeClr val="bg1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83671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41363" y="241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9219" name="Picture 3" descr="C:\Users\CRRuiz\Downloads\connection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8" y="3284984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44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20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0242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99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CRRuiz\Downloads\noteboo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48880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54" y="2296063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C:\Users\CRRuiz\Downloads\bookshel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02" y="2296063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CRRuiz\Downloads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72" y="247299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CRRuiz\Downloads\laptop (1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9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1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2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RRuiz\Downloads\repor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9487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CRRuiz\Downloads\gasoli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64" y="4583083"/>
            <a:ext cx="720000" cy="72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RRuiz\Downloads\laptop (1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RRuiz\Downloads\laptop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36" y="494214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48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Ruiz\Downloads\laptop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0" y="413548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CRRuiz\Downloads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2" y="1660799"/>
            <a:ext cx="1080000" cy="1080000"/>
          </a:xfrm>
          <a:prstGeom prst="rect">
            <a:avLst/>
          </a:prstGeom>
          <a:noFill/>
          <a:effectLst>
            <a:glow rad="127000">
              <a:srgbClr val="FFFF00">
                <a:alpha val="5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2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50403" y="5215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8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Ruiz\Downloads\warehou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25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CRRuiz\Downloads\shopping-c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8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RRuiz\Downloads\sal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70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RRuiz\Downloads\travel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2" y="155679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RRuiz\Downloads\laptop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42" y="4105445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9672" y="2249016"/>
            <a:ext cx="7067128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Desarrollar </a:t>
            </a:r>
            <a:r>
              <a:rPr lang="es-ES" dirty="0"/>
              <a:t>un sistema informático para la administración del Grupo Promesa, en el municipio de San Vicente, departamento de San Vicente, para un mayor acceso a la información y reducción del consumo de papel.</a:t>
            </a:r>
            <a:endParaRPr lang="es-SV" dirty="0"/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831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RRuiz\Downloads\statis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RRuiz\Downloads\checked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97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AGENDA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4" name="AutoShape 2" descr="Man Thinking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5" name="AutoShape 4" descr="Man Thinking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sp>
        <p:nvSpPr>
          <p:cNvPr id="6" name="AutoShape 6" descr="Man Thinking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1027" name="Picture 3" descr="C:\Users\CRRuiz\Downloads\questi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Ruiz\Downloads\placeholder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49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C:\Users\CRRuiz\Downloads\target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88" y="2089324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CRRuiz\Downloads\st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45" y="4473256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882785" y="350932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1 – Descripción del </a:t>
            </a:r>
          </a:p>
          <a:p>
            <a:pPr algn="ctr"/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Problema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93985" y="364781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2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Objetivos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907641" y="364781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3 – Justificación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074682" y="601577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4 – Localización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131656" y="601577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5 – Alcances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16269" y="5877271"/>
            <a:ext cx="183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6</a:t>
            </a:r>
            <a:r>
              <a:rPr lang="es-SV" dirty="0" smtClean="0">
                <a:solidFill>
                  <a:schemeClr val="accent4">
                    <a:lumMod val="50000"/>
                  </a:schemeClr>
                </a:solidFill>
                <a:latin typeface="Berlin Sans FB" pitchFamily="34" charset="0"/>
              </a:rPr>
              <a:t> – Limitaciones y observaciones</a:t>
            </a:r>
            <a:endParaRPr lang="es-SV" dirty="0">
              <a:solidFill>
                <a:schemeClr val="accent4">
                  <a:lumMod val="5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OBJETIVOS ESPECIFICOS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s-SV" dirty="0"/>
              <a:t>Generar un control centralizado de toda la información que se maneja entre el hospital, clínica y farmacia Divino Diño</a:t>
            </a:r>
            <a:r>
              <a:rPr lang="es-SV" dirty="0" smtClean="0"/>
              <a:t>.</a:t>
            </a:r>
          </a:p>
          <a:p>
            <a:pPr marL="0" lvl="0" indent="0" algn="just">
              <a:buNone/>
            </a:pPr>
            <a:endParaRPr lang="es-SV" dirty="0"/>
          </a:p>
          <a:p>
            <a:pPr marL="0" lvl="0" indent="0" algn="just">
              <a:buNone/>
            </a:pPr>
            <a:r>
              <a:rPr lang="es-SV" dirty="0"/>
              <a:t>Agilizar el manejo de la información por medio de la sistematización de los procesos realizados en las diferentes áreas</a:t>
            </a:r>
            <a:r>
              <a:rPr lang="es-SV" dirty="0" smtClean="0"/>
              <a:t>.</a:t>
            </a:r>
          </a:p>
          <a:p>
            <a:pPr marL="0" lvl="0" indent="0" algn="just">
              <a:buNone/>
            </a:pPr>
            <a:endParaRPr lang="es-SV" dirty="0"/>
          </a:p>
          <a:p>
            <a:pPr marL="0" indent="0" algn="just">
              <a:buNone/>
            </a:pPr>
            <a:r>
              <a:rPr lang="es-SV" dirty="0"/>
              <a:t>Mejorar la disponibilidad de información entre el hospital, clínica y farmacia Divino Niño.</a:t>
            </a:r>
          </a:p>
        </p:txBody>
      </p:sp>
      <p:pic>
        <p:nvPicPr>
          <p:cNvPr id="4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3501008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CRRuiz\Downloads\targe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5085184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JUSTIFICACIÓN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139817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RRuiz\Downloads\nu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99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CRRuiz\Downloads\ambulanc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4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93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RRuiz\Downloads\doct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376730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2" y="141277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CRRuiz\Downloads\certificat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16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39 Grupo"/>
          <p:cNvGrpSpPr/>
          <p:nvPr/>
        </p:nvGrpSpPr>
        <p:grpSpPr>
          <a:xfrm>
            <a:off x="1032396" y="2852936"/>
            <a:ext cx="1080000" cy="360040"/>
            <a:chOff x="1032396" y="2996952"/>
            <a:chExt cx="1080000" cy="360040"/>
          </a:xfrm>
        </p:grpSpPr>
        <p:sp>
          <p:nvSpPr>
            <p:cNvPr id="24" name="2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2582772" y="2852936"/>
            <a:ext cx="1080000" cy="360040"/>
            <a:chOff x="1032396" y="2996952"/>
            <a:chExt cx="1080000" cy="360040"/>
          </a:xfrm>
        </p:grpSpPr>
        <p:sp>
          <p:nvSpPr>
            <p:cNvPr id="44" name="43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1</a:t>
              </a:r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4223494" y="2852936"/>
            <a:ext cx="1080000" cy="360040"/>
            <a:chOff x="1032396" y="2996952"/>
            <a:chExt cx="1080000" cy="360040"/>
          </a:xfrm>
        </p:grpSpPr>
        <p:sp>
          <p:nvSpPr>
            <p:cNvPr id="47" name="46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4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5927993" y="2852936"/>
            <a:ext cx="1080000" cy="360040"/>
            <a:chOff x="1032396" y="2996952"/>
            <a:chExt cx="1080000" cy="360040"/>
          </a:xfrm>
        </p:grpSpPr>
        <p:sp>
          <p:nvSpPr>
            <p:cNvPr id="50" name="49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7586199" y="2852936"/>
            <a:ext cx="1080000" cy="360040"/>
            <a:chOff x="1032396" y="2996952"/>
            <a:chExt cx="1080000" cy="360040"/>
          </a:xfrm>
        </p:grpSpPr>
        <p:sp>
          <p:nvSpPr>
            <p:cNvPr id="53" name="52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1032396" y="5157192"/>
            <a:ext cx="1080000" cy="360040"/>
            <a:chOff x="1032396" y="2996952"/>
            <a:chExt cx="1080000" cy="360040"/>
          </a:xfrm>
        </p:grpSpPr>
        <p:sp>
          <p:nvSpPr>
            <p:cNvPr id="56" name="55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7030A0"/>
                  </a:solidFill>
                  <a:latin typeface="Berlin Sans FB" pitchFamily="34" charset="0"/>
                </a:rPr>
                <a:t>5</a:t>
              </a:r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3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2582772" y="5157192"/>
            <a:ext cx="1080000" cy="360040"/>
            <a:chOff x="1032396" y="2996952"/>
            <a:chExt cx="1080000" cy="360040"/>
          </a:xfrm>
        </p:grpSpPr>
        <p:sp>
          <p:nvSpPr>
            <p:cNvPr id="59" name="58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7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4223494" y="5157192"/>
            <a:ext cx="1080000" cy="360040"/>
            <a:chOff x="1032396" y="2996952"/>
            <a:chExt cx="1080000" cy="360040"/>
          </a:xfrm>
        </p:grpSpPr>
        <p:sp>
          <p:nvSpPr>
            <p:cNvPr id="62" name="61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5927993" y="5157192"/>
            <a:ext cx="1080000" cy="360040"/>
            <a:chOff x="1032396" y="2996952"/>
            <a:chExt cx="1080000" cy="360040"/>
          </a:xfrm>
        </p:grpSpPr>
        <p:sp>
          <p:nvSpPr>
            <p:cNvPr id="65" name="64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rgbClr val="00206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7586199" y="5157192"/>
            <a:ext cx="1080000" cy="360040"/>
            <a:chOff x="1032396" y="2996952"/>
            <a:chExt cx="1080000" cy="360040"/>
          </a:xfrm>
        </p:grpSpPr>
        <p:sp>
          <p:nvSpPr>
            <p:cNvPr id="68" name="67 Rectángulo"/>
            <p:cNvSpPr/>
            <p:nvPr/>
          </p:nvSpPr>
          <p:spPr>
            <a:xfrm>
              <a:off x="1032396" y="2996952"/>
              <a:ext cx="540000" cy="36004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9B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smtClean="0">
                  <a:solidFill>
                    <a:srgbClr val="7030A0"/>
                  </a:solidFill>
                  <a:latin typeface="Berlin Sans FB" pitchFamily="34" charset="0"/>
                </a:rPr>
                <a:t>0</a:t>
              </a:r>
              <a:endParaRPr lang="es-SV" dirty="0">
                <a:solidFill>
                  <a:srgbClr val="7030A0"/>
                </a:solidFill>
                <a:latin typeface="Berlin Sans FB" pitchFamily="34" charset="0"/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72396" y="2996952"/>
              <a:ext cx="540000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>
                  <a:solidFill>
                    <a:srgbClr val="002060"/>
                  </a:solidFill>
                  <a:latin typeface="Berlin Sans FB" pitchFamily="34" charset="0"/>
                </a:rPr>
                <a:t>1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4090892" y="6021288"/>
            <a:ext cx="134520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atin typeface="Berlin Sans FB" pitchFamily="34" charset="0"/>
              </a:rPr>
              <a:t>120 diarios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1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/>
              <a:t>Se agilizará la apertura, búsqueda y edición de expedientes de los pacientes.</a:t>
            </a:r>
          </a:p>
          <a:p>
            <a:pPr lvl="0"/>
            <a:r>
              <a:rPr lang="es-SV" dirty="0"/>
              <a:t>Control de ingresos y egresos de medicamentos y utensilios hospitalarios del botiquín.</a:t>
            </a:r>
          </a:p>
          <a:p>
            <a:pPr lvl="0"/>
            <a:r>
              <a:rPr lang="es-SV" dirty="0"/>
              <a:t>Erradicación de los ingresos duplicados de datos de los clientes si este ya ha sido almacenado en el sistema.</a:t>
            </a:r>
          </a:p>
          <a:p>
            <a:pPr lvl="0"/>
            <a:r>
              <a:rPr lang="es-SV" dirty="0"/>
              <a:t>Control de la agenda de citas hechas por los pacientes para las diversas áreas. </a:t>
            </a:r>
          </a:p>
          <a:p>
            <a:pPr lvl="0"/>
            <a:r>
              <a:rPr lang="es-SV" dirty="0"/>
              <a:t>Se agregará las funciones de la recepción del laboratorio clínico, rayos x, electrocardiograma y ultrasonografía, además de la reimpresión de la boleta de exámenes si es necesario</a:t>
            </a:r>
            <a:r>
              <a:rPr lang="es-SV" dirty="0" smtClean="0"/>
              <a:t>.</a:t>
            </a:r>
            <a:endParaRPr lang="es-SV" dirty="0"/>
          </a:p>
        </p:txBody>
      </p:sp>
      <p:pic>
        <p:nvPicPr>
          <p:cNvPr id="4" name="Picture 2" descr="C:\Users\CRRuiz\Downloads\recep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5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1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SV" dirty="0"/>
              <a:t>Generación de asientos contables de forma más rápida, siendo incluso de forma automática las que estén relacionadas al área de cobros y facturación.</a:t>
            </a:r>
          </a:p>
          <a:p>
            <a:pPr lvl="0"/>
            <a:r>
              <a:rPr lang="es-SV" dirty="0"/>
              <a:t>Disponibilidad de la información contable tanto de la farmacia como de la clínica médica, mejor control de la planilla de empleados en la institución.</a:t>
            </a:r>
          </a:p>
          <a:p>
            <a:pPr lvl="0"/>
            <a:r>
              <a:rPr lang="es-SV" dirty="0"/>
              <a:t>Registro de activo de la institución abarcando también el control del que se encuentra en el laboratorio clínico.</a:t>
            </a:r>
          </a:p>
          <a:p>
            <a:r>
              <a:rPr lang="es-SV" dirty="0"/>
              <a:t>Control del combustible gastado por la ambulancia cuando esta es usada para una emergencia.</a:t>
            </a:r>
          </a:p>
        </p:txBody>
      </p:sp>
    </p:spTree>
    <p:extLst>
      <p:ext uri="{BB962C8B-B14F-4D97-AF65-F5344CB8AC3E}">
        <p14:creationId xmlns:p14="http://schemas.microsoft.com/office/powerpoint/2010/main" val="347712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:\Users\CRRuiz\Downloads\x-ray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Laboratorio Clínico, Rayos X y Ultrasonografía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s-SV" dirty="0"/>
              <a:t>Formularios especializados para que se llenen con los datos de los exámenes y así en poder imprimir de mejor manera la información </a:t>
            </a:r>
          </a:p>
          <a:p>
            <a:pPr lvl="0"/>
            <a:r>
              <a:rPr lang="es-SV" dirty="0"/>
              <a:t>Eliminar el proceso de escribir a mano los exámenes.</a:t>
            </a:r>
          </a:p>
          <a:p>
            <a:pPr lvl="0"/>
            <a:r>
              <a:rPr lang="es-SV" dirty="0"/>
              <a:t>Inventario de insumos.</a:t>
            </a:r>
          </a:p>
          <a:p>
            <a:r>
              <a:rPr lang="es-SV" dirty="0"/>
              <a:t>Activo fijo pasará a ser responsabilidad de administración</a:t>
            </a:r>
          </a:p>
        </p:txBody>
      </p:sp>
      <p:pic>
        <p:nvPicPr>
          <p:cNvPr id="6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142591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C:\Users\CRRuiz\Downloads\sonograph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2" y="429309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8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293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/>
              <a:t>Formularios de petición de utensilios para cirugía.</a:t>
            </a:r>
          </a:p>
          <a:p>
            <a:pPr lvl="0"/>
            <a:r>
              <a:rPr lang="es-SV" dirty="0"/>
              <a:t>Control de pacientes hospitalizados. </a:t>
            </a:r>
          </a:p>
          <a:p>
            <a:r>
              <a:rPr lang="es-SV" dirty="0"/>
              <a:t>Registro de signos vitales en la parte de consulta médica</a:t>
            </a:r>
          </a:p>
        </p:txBody>
      </p:sp>
    </p:spTree>
    <p:extLst>
      <p:ext uri="{BB962C8B-B14F-4D97-AF65-F5344CB8AC3E}">
        <p14:creationId xmlns:p14="http://schemas.microsoft.com/office/powerpoint/2010/main" val="357499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do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Medicina general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/>
              <a:t>Registro de síntomas, diagnóstico y receta de los pacientes.</a:t>
            </a:r>
          </a:p>
          <a:p>
            <a:r>
              <a:rPr lang="es-SV" dirty="0"/>
              <a:t>Programación de citas médicas.</a:t>
            </a:r>
          </a:p>
        </p:txBody>
      </p:sp>
    </p:spTree>
    <p:extLst>
      <p:ext uri="{BB962C8B-B14F-4D97-AF65-F5344CB8AC3E}">
        <p14:creationId xmlns:p14="http://schemas.microsoft.com/office/powerpoint/2010/main" val="224183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897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SV" dirty="0"/>
              <a:t>Registro de compras y ventas de medicamentos. </a:t>
            </a:r>
          </a:p>
          <a:p>
            <a:pPr lvl="0"/>
            <a:r>
              <a:rPr lang="es-SV" dirty="0"/>
              <a:t>Control de abastecimiento del botiquín de manera remota.</a:t>
            </a:r>
          </a:p>
          <a:p>
            <a:pPr lvl="0"/>
            <a:r>
              <a:rPr lang="es-SV" dirty="0"/>
              <a:t>Control de medicamentos cercanos a caducar.</a:t>
            </a:r>
          </a:p>
          <a:p>
            <a:pPr lvl="0"/>
            <a:r>
              <a:rPr lang="es-SV" dirty="0"/>
              <a:t>Notificación de cantidad de medicamentos disponibles.</a:t>
            </a:r>
          </a:p>
          <a:p>
            <a:pPr lvl="0"/>
            <a:r>
              <a:rPr lang="es-SV" dirty="0"/>
              <a:t>Registro de promociones.</a:t>
            </a:r>
          </a:p>
        </p:txBody>
      </p:sp>
    </p:spTree>
    <p:extLst>
      <p:ext uri="{BB962C8B-B14F-4D97-AF65-F5344CB8AC3E}">
        <p14:creationId xmlns:p14="http://schemas.microsoft.com/office/powerpoint/2010/main" val="404403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certifica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6262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Supervisión de Calidad Total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pPr lvl="0"/>
            <a:r>
              <a:rPr lang="es-SV" dirty="0"/>
              <a:t>Centralizará la información de las diversas áreas</a:t>
            </a:r>
          </a:p>
          <a:p>
            <a:pPr lvl="0"/>
            <a:r>
              <a:rPr lang="es-SV" dirty="0"/>
              <a:t>Reducir el transporte que esta sección realiza para poder obtener los datos.</a:t>
            </a:r>
          </a:p>
        </p:txBody>
      </p:sp>
    </p:spTree>
    <p:extLst>
      <p:ext uri="{BB962C8B-B14F-4D97-AF65-F5344CB8AC3E}">
        <p14:creationId xmlns:p14="http://schemas.microsoft.com/office/powerpoint/2010/main" val="189183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LOCALIZACIÓN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5400675" cy="5400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DESCRIPCIÓN DEL PROBLEMA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RRuiz\Downloads\first-aid-k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77232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atl3-1.xx.fbcdn.net/t31.0-8/s960x960/976364_1377601139120221_1187099265_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5"/>
          <a:stretch/>
        </p:blipFill>
        <p:spPr bwMode="auto">
          <a:xfrm>
            <a:off x="3995260" y="1555778"/>
            <a:ext cx="1296820" cy="1575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28744" y="3214717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Grupo PROMESA </a:t>
            </a:r>
          </a:p>
          <a:p>
            <a:pPr algn="ctr"/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Divino Niño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47341" y="56519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Hospital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71807" y="56519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70250" y="5651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rgbClr val="7030A0"/>
                </a:solidFill>
                <a:latin typeface="Berlin Sans FB" pitchFamily="34" charset="0"/>
              </a:rPr>
              <a:t>Farmacia</a:t>
            </a:r>
            <a:endParaRPr lang="es-SV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accent4"/>
                </a:solidFill>
                <a:latin typeface="Berlin Sans FB" pitchFamily="34" charset="0"/>
              </a:rPr>
              <a:t>Alcances</a:t>
            </a:r>
            <a:endParaRPr lang="es-SV" dirty="0">
              <a:solidFill>
                <a:schemeClr val="accent4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00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RRuiz\Downloads\fold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8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CRRuiz\Downloads\coi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0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040112" y="2690550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54370" y="758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2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pic>
        <p:nvPicPr>
          <p:cNvPr id="308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28932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036578" y="6021288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Recepción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CRRuiz\Downloads\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5844372" y="2457184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802926" y="6021288"/>
            <a:ext cx="16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Administración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4" descr="C:\Users\CRRuiz\Downloads\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CRRuiz\Downloads\us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54" y="2495566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C:\Users\CRRuiz\Downloads\microsco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36" y="4042140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11 Grupo"/>
          <p:cNvGrpSpPr/>
          <p:nvPr/>
        </p:nvGrpSpPr>
        <p:grpSpPr>
          <a:xfrm>
            <a:off x="4801172" y="2396226"/>
            <a:ext cx="1080000" cy="1156764"/>
            <a:chOff x="5076056" y="758029"/>
            <a:chExt cx="1080000" cy="11567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4" name="Picture 12" descr="C:\Users\CRRuiz\Downloads\lap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3479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/>
            <p:nvPr/>
          </p:nvSpPr>
          <p:spPr>
            <a:xfrm>
              <a:off x="5854370" y="798695"/>
              <a:ext cx="288032" cy="288000"/>
            </a:xfrm>
            <a:prstGeom prst="ellipse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873993" y="75802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SV" dirty="0" smtClean="0">
                  <a:solidFill>
                    <a:schemeClr val="bg1"/>
                  </a:solidFill>
                  <a:latin typeface="Berlin Sans FB" pitchFamily="34" charset="0"/>
                </a:rPr>
                <a:t>1</a:t>
              </a:r>
              <a:endParaRPr lang="es-SV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608165" y="60212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Laboratorio Clínico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7" name="Picture 16" descr="C:\Users\CRRuiz\Downloads\microscope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CRRuiz\Downloads\x-ray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CRRuiz\Downloads\sonograph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09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CRRuiz\Downloads\cardiogr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36" y="4582140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RRuiz\Downloads\recep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C:\Users\CRRuiz\Downloads\bookshel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08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RRuiz\Downloads\warehous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40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RRuiz\Downloads\archiv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04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RRuiz\Downloads\noteboo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36" y="243460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C:\Users\CRRuiz\Downloads\ambul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03" y="4283283"/>
            <a:ext cx="1260000" cy="12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692335" y="4042140"/>
            <a:ext cx="1800000" cy="1800000"/>
            <a:chOff x="4166708" y="4777816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19 Elipse"/>
            <p:cNvSpPr/>
            <p:nvPr/>
          </p:nvSpPr>
          <p:spPr>
            <a:xfrm>
              <a:off x="4166708" y="4777816"/>
              <a:ext cx="1080000" cy="108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pic>
          <p:nvPicPr>
            <p:cNvPr id="21" name="Picture 7" descr="C:\Users\CRRuiz\Downloads\stretch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816" y="4958262"/>
              <a:ext cx="720240" cy="72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563888" y="60212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Sala de operaciones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64571" y="565747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Ambulancia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122" name="Picture 2" descr="C:\Users\CRRuiz\Downloads\surge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1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RRuiz\Downloads\s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5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RRuiz\Downloads\grou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CRRuiz\Downloads\notebo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95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RRuiz\Downloads\fountain-p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36" y="2579487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CRRuiz\Downloads\nu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22" y="4038753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Ruiz\Downloads\hospit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185595"/>
            <a:ext cx="1440000" cy="14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82273" y="602128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Enfermería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5" name="Picture 13" descr="C:\Users\CRRuiz\Downloads\first-aid-ki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RRuiz\Downloads\hospital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RRuiz\Downloads\magnifying-gl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98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RRuiz\Downloads\b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5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CRRuiz\Downloads\dru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92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CRRuiz\Downloads\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40" y="2743921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RRuiz\Downloads\hospita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232945"/>
            <a:ext cx="1800000" cy="18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96276" y="52154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dirty="0" smtClean="0">
                <a:solidFill>
                  <a:schemeClr val="accent4">
                    <a:lumMod val="75000"/>
                  </a:schemeClr>
                </a:solidFill>
                <a:latin typeface="Berlin Sans FB" pitchFamily="34" charset="0"/>
              </a:rPr>
              <a:t>Clínica</a:t>
            </a:r>
            <a:endParaRPr lang="es-SV" dirty="0">
              <a:solidFill>
                <a:schemeClr val="accent4">
                  <a:lumMod val="7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12" name="Picture 2" descr="C:\Users\CRRuiz\Downloads\rece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RRuiz\Downloads\nur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RRuiz\Downloads\do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0" y="16288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550</Words>
  <Application>Microsoft Office PowerPoint</Application>
  <PresentationFormat>Presentación en pantalla (4:3)</PresentationFormat>
  <Paragraphs>102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AGENDA</vt:lpstr>
      <vt:lpstr>DESCRIPCIÓN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 GENERAL</vt:lpstr>
      <vt:lpstr>OBJETIVOS ESPECIFICOS</vt:lpstr>
      <vt:lpstr>JUSTIFICACIÓN</vt:lpstr>
      <vt:lpstr>Recepción</vt:lpstr>
      <vt:lpstr>Administración</vt:lpstr>
      <vt:lpstr>Laboratorio Clínico, Rayos X y Ultrasonografía</vt:lpstr>
      <vt:lpstr>Enfermería</vt:lpstr>
      <vt:lpstr>Medicina general</vt:lpstr>
      <vt:lpstr>Farmacia</vt:lpstr>
      <vt:lpstr>Supervisión de Calidad Total</vt:lpstr>
      <vt:lpstr>LOCALIZACIÓN</vt:lpstr>
      <vt:lpstr>Alcances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Rene Ruiz Morazan</dc:creator>
  <cp:lastModifiedBy>Carlos Rene Ruiz Morazan</cp:lastModifiedBy>
  <cp:revision>31</cp:revision>
  <dcterms:created xsi:type="dcterms:W3CDTF">2016-09-26T17:09:09Z</dcterms:created>
  <dcterms:modified xsi:type="dcterms:W3CDTF">2016-09-27T15:20:41Z</dcterms:modified>
</cp:coreProperties>
</file>