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4B6"/>
    <a:srgbClr val="FF99FF"/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0EB2-0A08-4C14-98F4-51B308B111E5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9207-8C99-44FF-BAB7-DBD737E3C3C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223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9207-8C99-44FF-BAB7-DBD737E3C3CD}" type="slidenum">
              <a:rPr lang="es-SV" smtClean="0"/>
              <a:t>31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72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78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0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0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06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25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3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472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64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81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48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74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7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67.png"/><Relationship Id="rId9" Type="http://schemas.openxmlformats.org/officeDocument/2006/relationships/image" Target="../media/image91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461354" y="2614601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051720" y="2348880"/>
            <a:ext cx="45719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2555776" y="253760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91413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I. Ayala, A. Henríquez &amp; C. Ruiz</a:t>
            </a:r>
            <a:endParaRPr lang="es-SV" dirty="0">
              <a:solidFill>
                <a:schemeClr val="bg1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83671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41363" y="241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9219" name="Picture 3" descr="C:\Users\CRRuiz\Downloads\connection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3284984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44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20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42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99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CRRuiz\Downloads\not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48880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4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:\Users\CRRuiz\Downloads\bookshel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02" y="2296063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72" y="247299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CRRuiz\Downloads\laptop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RRuiz\Downloads\repor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9487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CRRuiz\Downloads\gasoli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64" y="4583083"/>
            <a:ext cx="720000" cy="72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RRuiz\Downloads\laptop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laptop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0" y="41354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RRuiz\Downloads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2" y="1660799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2" y="41054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9672" y="2249016"/>
            <a:ext cx="706712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>
                <a:latin typeface="Berlin Sans FB" pitchFamily="34" charset="0"/>
              </a:rPr>
              <a:t>Desarrollar </a:t>
            </a:r>
            <a:r>
              <a:rPr lang="es-ES" dirty="0">
                <a:latin typeface="Berlin Sans FB" pitchFamily="34" charset="0"/>
              </a:rPr>
              <a:t>un sistema informático para la administración del Grupo Promesa, en el municipio de San Vicente, departamento de San Vicente, para un mayor acceso a la información y reducción del consumo de papel.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83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RRuiz\Downloads\statis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RRuiz\Downloads\checke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97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AutoShape 2" descr="Man Thinking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5" name="AutoShape 4" descr="Man Thinking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6" name="AutoShape 6" descr="Man Thinking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10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49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C:\Users\CRRuiz\Downloads\target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88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CRRuiz\Downloads\st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882785" y="350932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1 – Descripción del 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Problema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93985" y="36478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2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Objetivos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907641" y="364781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3 – Justificación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074682" y="601577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4 – Localización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131656" y="60157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5 – Alcances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16269" y="5877271"/>
            <a:ext cx="18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6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Limitaciones y observaciones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OBJETIVOS ESPECIFICOS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Generar un control centralizado de toda la información que se maneja entre el hospital, clínica y farmacia Divino Diño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Agilizar el manejo de la información por medio de la sistematización de los procesos realizados en las diferentes áreas</a:t>
            </a:r>
            <a:r>
              <a:rPr lang="es-SV" dirty="0" smtClean="0">
                <a:latin typeface="Berlin Sans FB" pitchFamily="34" charset="0"/>
              </a:rPr>
              <a:t>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Mejorar la disponibilidad de información entre el hospital, clínica y farmacia Divino Niño.</a:t>
            </a: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350100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508518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13981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nu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99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CRRuiz\Downloads\ambulan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CRRuiz\Downloads\certifica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16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39 Grupo"/>
          <p:cNvGrpSpPr/>
          <p:nvPr/>
        </p:nvGrpSpPr>
        <p:grpSpPr>
          <a:xfrm>
            <a:off x="1032396" y="2852936"/>
            <a:ext cx="1080000" cy="360040"/>
            <a:chOff x="1032396" y="2996952"/>
            <a:chExt cx="1080000" cy="360040"/>
          </a:xfrm>
        </p:grpSpPr>
        <p:sp>
          <p:nvSpPr>
            <p:cNvPr id="24" name="2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2582772" y="2852936"/>
            <a:ext cx="1080000" cy="360040"/>
            <a:chOff x="1032396" y="2996952"/>
            <a:chExt cx="1080000" cy="360040"/>
          </a:xfrm>
        </p:grpSpPr>
        <p:sp>
          <p:nvSpPr>
            <p:cNvPr id="44" name="4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223494" y="2852936"/>
            <a:ext cx="1080000" cy="360040"/>
            <a:chOff x="1032396" y="2996952"/>
            <a:chExt cx="1080000" cy="360040"/>
          </a:xfrm>
        </p:grpSpPr>
        <p:sp>
          <p:nvSpPr>
            <p:cNvPr id="47" name="46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5927993" y="2852936"/>
            <a:ext cx="1080000" cy="360040"/>
            <a:chOff x="1032396" y="2996952"/>
            <a:chExt cx="1080000" cy="360040"/>
          </a:xfrm>
        </p:grpSpPr>
        <p:sp>
          <p:nvSpPr>
            <p:cNvPr id="50" name="49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7586199" y="2852936"/>
            <a:ext cx="1080000" cy="360040"/>
            <a:chOff x="1032396" y="2996952"/>
            <a:chExt cx="1080000" cy="360040"/>
          </a:xfrm>
        </p:grpSpPr>
        <p:sp>
          <p:nvSpPr>
            <p:cNvPr id="53" name="52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1032396" y="5157192"/>
            <a:ext cx="1080000" cy="360040"/>
            <a:chOff x="1032396" y="2996952"/>
            <a:chExt cx="1080000" cy="360040"/>
          </a:xfrm>
        </p:grpSpPr>
        <p:sp>
          <p:nvSpPr>
            <p:cNvPr id="56" name="55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2582772" y="5157192"/>
            <a:ext cx="1080000" cy="360040"/>
            <a:chOff x="1032396" y="2996952"/>
            <a:chExt cx="1080000" cy="360040"/>
          </a:xfrm>
        </p:grpSpPr>
        <p:sp>
          <p:nvSpPr>
            <p:cNvPr id="59" name="58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4223494" y="5157192"/>
            <a:ext cx="1080000" cy="360040"/>
            <a:chOff x="1032396" y="2996952"/>
            <a:chExt cx="1080000" cy="360040"/>
          </a:xfrm>
        </p:grpSpPr>
        <p:sp>
          <p:nvSpPr>
            <p:cNvPr id="62" name="61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927993" y="5157192"/>
            <a:ext cx="1080000" cy="360040"/>
            <a:chOff x="1032396" y="2996952"/>
            <a:chExt cx="1080000" cy="360040"/>
          </a:xfrm>
        </p:grpSpPr>
        <p:sp>
          <p:nvSpPr>
            <p:cNvPr id="65" name="64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7586199" y="5157192"/>
            <a:ext cx="1080000" cy="360040"/>
            <a:chOff x="1032396" y="2996952"/>
            <a:chExt cx="1080000" cy="360040"/>
          </a:xfrm>
        </p:grpSpPr>
        <p:sp>
          <p:nvSpPr>
            <p:cNvPr id="68" name="67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4090892" y="6021288"/>
            <a:ext cx="13452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atin typeface="Berlin Sans FB" pitchFamily="34" charset="0"/>
              </a:rPr>
              <a:t>120 diarios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Se agilizará la apertura, búsqueda y edición de expedientes de los pacientes.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ingresos y egresos de medicamentos y utensilios hospitalarios del botiquín.</a:t>
            </a:r>
          </a:p>
          <a:p>
            <a:pPr lvl="0"/>
            <a:r>
              <a:rPr lang="es-SV" dirty="0">
                <a:latin typeface="Berlin Sans FB" pitchFamily="34" charset="0"/>
              </a:rPr>
              <a:t>Erradicación de los ingresos duplicados de datos de los clientes si este ya ha sido almacenado en el sistema.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la agenda de citas hechas por los pacientes para las diversas áreas. </a:t>
            </a:r>
          </a:p>
          <a:p>
            <a:pPr lvl="0"/>
            <a:r>
              <a:rPr lang="es-SV" dirty="0">
                <a:latin typeface="Berlin Sans FB" pitchFamily="34" charset="0"/>
              </a:rPr>
              <a:t>Se agregará las funciones de la recepción del laboratorio clínico, rayos x, electrocardiograma y ultrasonografía, además de la reimpresión de la boleta de exámenes si es necesario</a:t>
            </a:r>
            <a:r>
              <a:rPr lang="es-SV" dirty="0" smtClean="0">
                <a:latin typeface="Berlin Sans FB" pitchFamily="34" charset="0"/>
              </a:rPr>
              <a:t>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Generación de asientos contables de forma más rápida, siendo incluso de forma automática las que estén relacionadas al área de cobros y facturación.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Disponibilidad de la información contable tanto de la farmacia como de la clínica médica, mejor control de la planilla de empleados en la institución.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activo de la institución abarcando también el control del que se encuentra en el laboratorio clínico.</a:t>
            </a:r>
          </a:p>
          <a:p>
            <a:r>
              <a:rPr lang="es-SV" dirty="0">
                <a:latin typeface="Berlin Sans FB" pitchFamily="34" charset="0"/>
              </a:rPr>
              <a:t>Control del combustible gastado por la ambulancia cuando esta es usada para una emergencia.</a:t>
            </a:r>
          </a:p>
        </p:txBody>
      </p:sp>
    </p:spTree>
    <p:extLst>
      <p:ext uri="{BB962C8B-B14F-4D97-AF65-F5344CB8AC3E}">
        <p14:creationId xmlns:p14="http://schemas.microsoft.com/office/powerpoint/2010/main" val="347712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Laboratorio Clínico, Rayos X y Ultrasonografía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especializados para que se llenen con los datos de los exámenes y así en poder imprimir de mejor manera la información </a:t>
            </a:r>
          </a:p>
          <a:p>
            <a:pPr lvl="0"/>
            <a:r>
              <a:rPr lang="es-SV" dirty="0">
                <a:latin typeface="Berlin Sans FB" pitchFamily="34" charset="0"/>
              </a:rPr>
              <a:t>Eliminar el proceso de escribir a mano los exámenes.</a:t>
            </a:r>
          </a:p>
          <a:p>
            <a:pPr lvl="0"/>
            <a:r>
              <a:rPr lang="es-SV" dirty="0">
                <a:latin typeface="Berlin Sans FB" pitchFamily="34" charset="0"/>
              </a:rPr>
              <a:t>Inventario de insumos.</a:t>
            </a:r>
          </a:p>
          <a:p>
            <a:r>
              <a:rPr lang="es-SV" dirty="0">
                <a:latin typeface="Berlin Sans FB" pitchFamily="34" charset="0"/>
              </a:rPr>
              <a:t>Activo fijo pasará a ser responsabilidad de administración</a:t>
            </a:r>
          </a:p>
        </p:txBody>
      </p:sp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142591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429309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8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Formularios de petición de utensilios para cirugía.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pacientes hospitalizados. </a:t>
            </a:r>
          </a:p>
          <a:p>
            <a:r>
              <a:rPr lang="es-SV" dirty="0">
                <a:latin typeface="Berlin Sans FB" pitchFamily="34" charset="0"/>
              </a:rPr>
              <a:t>Registro de signos vitales en la parte de consulta médica</a:t>
            </a:r>
          </a:p>
        </p:txBody>
      </p:sp>
    </p:spTree>
    <p:extLst>
      <p:ext uri="{BB962C8B-B14F-4D97-AF65-F5344CB8AC3E}">
        <p14:creationId xmlns:p14="http://schemas.microsoft.com/office/powerpoint/2010/main" val="357499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Medicina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síntomas, diagnóstico y receta de los pacientes.</a:t>
            </a:r>
          </a:p>
          <a:p>
            <a:r>
              <a:rPr lang="es-SV" dirty="0">
                <a:latin typeface="Berlin Sans FB" pitchFamily="34" charset="0"/>
              </a:rPr>
              <a:t>Programación de citas médicas.</a:t>
            </a:r>
          </a:p>
        </p:txBody>
      </p:sp>
    </p:spTree>
    <p:extLst>
      <p:ext uri="{BB962C8B-B14F-4D97-AF65-F5344CB8AC3E}">
        <p14:creationId xmlns:p14="http://schemas.microsoft.com/office/powerpoint/2010/main" val="224183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Registro de compras y ventas de medicamentos. 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abastecimiento del botiquín de manera remota.</a:t>
            </a:r>
          </a:p>
          <a:p>
            <a:pPr lvl="0"/>
            <a:r>
              <a:rPr lang="es-SV" dirty="0">
                <a:latin typeface="Berlin Sans FB" pitchFamily="34" charset="0"/>
              </a:rPr>
              <a:t>Control de medicamentos cercanos a caducar.</a:t>
            </a:r>
          </a:p>
          <a:p>
            <a:pPr lvl="0"/>
            <a:r>
              <a:rPr lang="es-SV" dirty="0">
                <a:latin typeface="Berlin Sans FB" pitchFamily="34" charset="0"/>
              </a:rPr>
              <a:t>Notificación de cantidad de medicamentos disponibles.</a:t>
            </a:r>
          </a:p>
          <a:p>
            <a:pPr lvl="0"/>
            <a:r>
              <a:rPr lang="es-SV" dirty="0">
                <a:latin typeface="Berlin Sans FB" pitchFamily="34" charset="0"/>
              </a:rPr>
              <a:t>Registro de promociones.</a:t>
            </a:r>
          </a:p>
        </p:txBody>
      </p:sp>
    </p:spTree>
    <p:extLst>
      <p:ext uri="{BB962C8B-B14F-4D97-AF65-F5344CB8AC3E}">
        <p14:creationId xmlns:p14="http://schemas.microsoft.com/office/powerpoint/2010/main" val="404403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certifica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6262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Supervisión de Calidad Total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>
                <a:latin typeface="Berlin Sans FB" pitchFamily="34" charset="0"/>
              </a:rPr>
              <a:t>Centralizará la información de las diversas áreas</a:t>
            </a:r>
          </a:p>
          <a:p>
            <a:pPr lvl="0"/>
            <a:r>
              <a:rPr lang="es-SV" dirty="0">
                <a:latin typeface="Berlin Sans FB" pitchFamily="34" charset="0"/>
              </a:rPr>
              <a:t>Reducir el transporte que esta sección realiza para poder obtener los datos.</a:t>
            </a:r>
          </a:p>
        </p:txBody>
      </p:sp>
    </p:spTree>
    <p:extLst>
      <p:ext uri="{BB962C8B-B14F-4D97-AF65-F5344CB8AC3E}">
        <p14:creationId xmlns:p14="http://schemas.microsoft.com/office/powerpoint/2010/main" val="189183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LOCALIZACIÓN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400675" cy="5400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DESCRIPCIÓN DEL </a:t>
            </a:r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TEMA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atl3-1.xx.fbcdn.net/t31.0-8/s960x960/976364_1377601139120221_1187099265_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5"/>
          <a:stretch/>
        </p:blipFill>
        <p:spPr bwMode="auto">
          <a:xfrm>
            <a:off x="3995260" y="1555778"/>
            <a:ext cx="1296820" cy="157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28744" y="321471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Grupo PROMESA </a:t>
            </a:r>
          </a:p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71807" y="56519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Alcances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48189" y="2566645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General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2" descr="C:\Users\CRRuiz\Downloads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99708" y="429483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Migración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datos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5" descr="C:\Users\CRRuiz\Downloads\us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4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74748" y="42948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C:\Users\CRRuiz\Downloads\bookshel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060618" y="443333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917297" y="44333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6" name="Picture 2" descr="C:\Users\CRRuiz\Downloads\piggy-ban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7373485" y="429483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7" name="Picture 3" descr="C:\Users\CRRuiz\Downloads\troll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828562" y="608383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1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57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2570581" y="60900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8541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4120004" y="6083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5" name="Picture 3" descr="C:\Users\CRRuiz\Downloads\hospital (1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6266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5944550" y="608383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Sucursales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9" name="Picture 5" descr="C:\Users\CRRuiz\Downloads\lock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36" y="5185415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CRRuiz\Downloads\question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65" y="539434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7402023" y="595158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&amp;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Ayuda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CRRuiz\Downloads\hospita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recep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88488" y="4294837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Recepción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Pacientes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:\Users\CRRuiz\Downloads\sonograph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16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18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19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39991" y="2566645"/>
            <a:ext cx="183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Clínica y Hospital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4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CRRuiz\Downloads\b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9" name="Picture 4" descr="C:\Users\CRRuiz\Downloads\noteboo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CRRuiz\Downloads\nurs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CRRuiz\Downloads\docto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0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16" y="134076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03068" y="256664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7" name="Picture 6" descr="C:\Users\CRRuiz\Downloads\dru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16" y="346392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634665" y="44331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6435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bask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77" y="3529714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271785" y="4433127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803990" y="4433127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18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1266729"/>
            <a:ext cx="2160000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3688" y="41490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Reportes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57309" y="1150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" name="Picture 15" descr="C:\Users\CRRuiz\Downloads\u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6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89680" y="101151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Humanos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4" descr="C:\Users\CRRuiz\Downloads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C:\Users\CRRuiz\Downloads\bookshel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0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075550" y="11500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32229" y="1150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piggy-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8" y="18864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7388417" y="1011517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4" name="Picture 3" descr="C:\Users\CRRuiz\Downloads\troll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34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43494" y="28005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6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89" y="187934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585513" y="28067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8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4134936" y="280051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12383" y="28005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Entradas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2" name="Picture 5" descr="C:\Users\CRRuiz\Downloads\lock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58" y="190209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7416955" y="280676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087449" y="4433336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Salidas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7" name="Picture 17" descr="C:\Users\CRRuiz\Downloads\x-ray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8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C:\Users\CRRuiz\Downloads\sonograph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7196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2540086" y="42948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Clínico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304442" y="44333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Rayos X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680854" y="443333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7820285" y="3471960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33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35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35 CuadroTexto"/>
          <p:cNvSpPr txBox="1"/>
          <p:nvPr/>
        </p:nvSpPr>
        <p:spPr>
          <a:xfrm>
            <a:off x="7500451" y="429483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29364" y="593133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38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7" y="513299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CRRuiz\Downloads\be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3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2305762" y="6069834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1" name="Picture 4" descr="C:\Users\CRRuiz\Downloads\noteboo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37" y="521133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CRRuiz\Downloads\nurs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CRRuiz\Downloads\doctor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9" y="51554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CuadroTexto"/>
          <p:cNvSpPr txBox="1"/>
          <p:nvPr/>
        </p:nvSpPr>
        <p:spPr>
          <a:xfrm>
            <a:off x="4168392" y="60698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009471" y="5931333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Médica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862471" y="60698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Citas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47" name="Picture 6" descr="C:\Users\CRRuiz\Downloads\drug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43" y="29151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347233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baske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74" y="1967456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81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Limitaciones y Observaciones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Limitación:</a:t>
            </a:r>
          </a:p>
          <a:p>
            <a:pPr lvl="1"/>
            <a:r>
              <a:rPr lang="es-SV" dirty="0">
                <a:latin typeface="Berlin Sans FB" pitchFamily="34" charset="0"/>
              </a:rPr>
              <a:t>El </a:t>
            </a:r>
            <a:r>
              <a:rPr lang="es-SV" dirty="0" smtClean="0">
                <a:latin typeface="Berlin Sans FB" pitchFamily="34" charset="0"/>
              </a:rPr>
              <a:t>sistema </a:t>
            </a:r>
            <a:r>
              <a:rPr lang="es-SV" dirty="0">
                <a:latin typeface="Berlin Sans FB" pitchFamily="34" charset="0"/>
              </a:rPr>
              <a:t>aplica estándares propios del Grupo Promesa.</a:t>
            </a:r>
          </a:p>
          <a:p>
            <a:endParaRPr lang="es-SV" dirty="0" smtClean="0">
              <a:latin typeface="Berlin Sans FB" pitchFamily="34" charset="0"/>
            </a:endParaRPr>
          </a:p>
          <a:p>
            <a:pPr marL="0" indent="0">
              <a:buNone/>
            </a:pPr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Observaciones:</a:t>
            </a:r>
          </a:p>
          <a:p>
            <a:pPr lvl="1"/>
            <a:r>
              <a:rPr lang="es-SV" dirty="0">
                <a:latin typeface="Berlin Sans FB" pitchFamily="34" charset="0"/>
              </a:rPr>
              <a:t>La institución dispone de 8 computadores en total y no cuentan con un servidor.</a:t>
            </a:r>
          </a:p>
          <a:p>
            <a:pPr lvl="1"/>
            <a:r>
              <a:rPr lang="es-SV" dirty="0">
                <a:latin typeface="Berlin Sans FB" pitchFamily="34" charset="0"/>
              </a:rPr>
              <a:t>La dirección ha avalado la ejecución del proyecto y se cuenta con apoyo en brindar la información.</a:t>
            </a:r>
          </a:p>
          <a:p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8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¡</a:t>
            </a:r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Gracias</a:t>
            </a:r>
            <a:r>
              <a:rPr lang="es-SV" dirty="0" smtClean="0">
                <a:solidFill>
                  <a:schemeClr val="bg1"/>
                </a:solidFill>
                <a:latin typeface="Berlin Sans FB" pitchFamily="34" charset="0"/>
              </a:rPr>
              <a:t> por su Atención!</a:t>
            </a:r>
            <a:endParaRPr lang="es-SV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8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0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040112" y="2690550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54370" y="758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844372" y="2457184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54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4801172" y="2396226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1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5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9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686</Words>
  <Application>Microsoft Office PowerPoint</Application>
  <PresentationFormat>Presentación en pantalla (4:3)</PresentationFormat>
  <Paragraphs>175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AGENDA</vt:lpstr>
      <vt:lpstr>DESCRIPCIÓN DEL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GENERAL</vt:lpstr>
      <vt:lpstr>OBJETIVOS ESPECIFICOS</vt:lpstr>
      <vt:lpstr>JUSTIFICACIÓN</vt:lpstr>
      <vt:lpstr>Recepción</vt:lpstr>
      <vt:lpstr>Administración</vt:lpstr>
      <vt:lpstr>Laboratorio Clínico, Rayos X y Ultrasonografía</vt:lpstr>
      <vt:lpstr>Enfermería</vt:lpstr>
      <vt:lpstr>Medicina general</vt:lpstr>
      <vt:lpstr>Farmacia</vt:lpstr>
      <vt:lpstr>Supervisión de Calidad Total</vt:lpstr>
      <vt:lpstr>LOCALIZACIÓN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Limitaciones y Observaciones</vt:lpstr>
      <vt:lpstr>¡Gracias por su Atención!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Rene Ruiz Morazan</dc:creator>
  <cp:lastModifiedBy>Carlos Rene Ruiz Morazan</cp:lastModifiedBy>
  <cp:revision>39</cp:revision>
  <dcterms:created xsi:type="dcterms:W3CDTF">2016-09-26T17:09:09Z</dcterms:created>
  <dcterms:modified xsi:type="dcterms:W3CDTF">2016-09-27T16:42:55Z</dcterms:modified>
</cp:coreProperties>
</file>