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9144000" cy="6858000" type="screen4x3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84B6"/>
    <a:srgbClr val="FF99FF"/>
    <a:srgbClr val="8D7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40EB2-0A08-4C14-98F4-51B308B111E5}" type="datetimeFigureOut">
              <a:rPr lang="es-SV" smtClean="0"/>
              <a:t>27/09/2016</a:t>
            </a:fld>
            <a:endParaRPr lang="es-SV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9207-8C99-44FF-BAB7-DBD737E3C3C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7223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9207-8C99-44FF-BAB7-DBD737E3C3CD}" type="slidenum">
              <a:rPr lang="es-SV" smtClean="0"/>
              <a:t>31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272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27/09/2016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9784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27/09/2016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805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27/09/2016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505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27/09/2016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9065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27/09/2016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257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27/09/2016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4336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27/09/2016</a:t>
            </a:fld>
            <a:endParaRPr lang="es-SV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4721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27/09/2016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74647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27/09/2016</a:t>
            </a:fld>
            <a:endParaRPr lang="es-SV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5813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27/09/2016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7483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27/09/2016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8743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1D4D-4B10-48AC-875D-88555169AD32}" type="datetimeFigureOut">
              <a:rPr lang="es-SV" smtClean="0"/>
              <a:t>27/09/2016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75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5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image" Target="../media/image5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10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0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51.png"/><Relationship Id="rId4" Type="http://schemas.openxmlformats.org/officeDocument/2006/relationships/image" Target="../media/image1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8.png"/><Relationship Id="rId7" Type="http://schemas.openxmlformats.org/officeDocument/2006/relationships/image" Target="../media/image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5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89.png"/><Relationship Id="rId7" Type="http://schemas.openxmlformats.org/officeDocument/2006/relationships/image" Target="../media/image70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67.png"/><Relationship Id="rId9" Type="http://schemas.openxmlformats.org/officeDocument/2006/relationships/image" Target="../media/image91.png"/><Relationship Id="rId1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0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0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44"/>
          <a:stretch/>
        </p:blipFill>
        <p:spPr>
          <a:xfrm>
            <a:off x="461354" y="2614601"/>
            <a:ext cx="1302334" cy="1628799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2051720" y="2348880"/>
            <a:ext cx="45719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" name="5 CuadroTexto"/>
          <p:cNvSpPr txBox="1"/>
          <p:nvPr/>
        </p:nvSpPr>
        <p:spPr>
          <a:xfrm>
            <a:off x="2555776" y="2537609"/>
            <a:ext cx="6120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sz="2000" dirty="0">
                <a:solidFill>
                  <a:schemeClr val="bg1"/>
                </a:solidFill>
                <a:latin typeface="Berlin Sans FB" pitchFamily="34" charset="0"/>
              </a:rPr>
              <a:t>SISTEMA INFORMÁTICO PARA LA ADMINISTRACIÓN DEL GRUPO PROMESA DIVINO NIÑO, EN EL MUNICIPIO DE SAN VICENTE, DEPARTAMENTO DE SAN VICENTE.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591413" y="4067780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bg1">
                    <a:lumMod val="75000"/>
                  </a:schemeClr>
                </a:solidFill>
                <a:latin typeface="Berlin Sans FB" pitchFamily="34" charset="0"/>
              </a:rPr>
              <a:t>I. Ayala, A. Henríquez &amp; C. Ruiz</a:t>
            </a:r>
            <a:endParaRPr lang="es-SV" dirty="0">
              <a:solidFill>
                <a:schemeClr val="bg1">
                  <a:lumMod val="75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3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42" y="3232945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050403" y="521548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8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52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CRRuiz\Downloads\warehou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25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CRRuiz\Downloads\shopping-c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8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CRRuiz\Downloads\sal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670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CRRuiz\Downloads\trav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92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17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23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RRuiz\Downloads\hospital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488" y="83671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07723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347341" y="5651956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Hospital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241363" y="24114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Clínica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970250" y="56519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pic>
        <p:nvPicPr>
          <p:cNvPr id="9219" name="Picture 3" descr="C:\Users\CRRuiz\Downloads\connection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488" y="3284984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7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RRuiz\Downloads\recep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800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CRRuiz\Downloads\folder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CRRuiz\Downloads\coi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744" y="234888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CRRuiz\Downloads\lapt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20" y="234888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4888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036578" y="6021288"/>
            <a:ext cx="11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Recepción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242" name="Picture 2" descr="C:\Users\CRRuiz\Downloads\laptop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499" y="494214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CRRuiz\Downloads\noteboo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348880"/>
            <a:ext cx="1080000" cy="1080000"/>
          </a:xfrm>
          <a:prstGeom prst="rect">
            <a:avLst/>
          </a:prstGeom>
          <a:noFill/>
          <a:effectLst>
            <a:glow rad="127000">
              <a:srgbClr val="FFFF00">
                <a:alpha val="5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31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CRRuiz\Downloads\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36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CRRuiz\Downloads\lapto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28" y="2296063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802926" y="6021288"/>
            <a:ext cx="16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Administración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5" name="Picture 14" descr="C:\Users\CRRuiz\Downloads\grap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96063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CRRuiz\Downloads\user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854" y="2296063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CRRuiz\Downloads\laptop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36" y="494214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C:\Users\CRRuiz\Downloads\bookshelf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02" y="2296063"/>
            <a:ext cx="1080000" cy="1080000"/>
          </a:xfrm>
          <a:prstGeom prst="rect">
            <a:avLst/>
          </a:prstGeom>
          <a:noFill/>
          <a:effectLst>
            <a:glow rad="127000">
              <a:srgbClr val="FFFF00">
                <a:alpha val="5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29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C:\Users\CRRuiz\Downloads\microsco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36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CRRuiz\Downloads\lapto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172" y="247299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608165" y="6021288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Laboratorio Clínico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7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5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C:\Users\CRRuiz\Downloads\x-ray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C:\Users\CRRuiz\Downloads\sonograph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09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:\Users\CRRuiz\Downloads\cardiogram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236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CRRuiz\Downloads\reception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0" descr="C:\Users\CRRuiz\Downloads\bookshelf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108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CRRuiz\Downloads\warehous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40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CRRuiz\Downloads\archive.png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704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CRRuiz\Downloads\notebook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236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CRRuiz\Downloads\laptop (1)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36" y="494214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7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 descr="C:\Users\CRRuiz\Downloads\ambulan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03" y="4283283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3692335" y="4042140"/>
            <a:ext cx="1800000" cy="1800000"/>
            <a:chOff x="4166708" y="4777816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19 Elipse"/>
            <p:cNvSpPr/>
            <p:nvPr/>
          </p:nvSpPr>
          <p:spPr>
            <a:xfrm>
              <a:off x="4166708" y="4777816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pic>
          <p:nvPicPr>
            <p:cNvPr id="21" name="Picture 7" descr="C:\Users\CRRuiz\Downloads\stretch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816" y="4958262"/>
              <a:ext cx="720240" cy="72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563888" y="6021288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Sala de operaciones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264571" y="565747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Ambulancia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5122" name="Picture 2" descr="C:\Users\CRRuiz\Downloads\surge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1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CRRuiz\Downloads\si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591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CRRuiz\Downloads\group.png"/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272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CRRuiz\Downloads\notebook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431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CRRuiz\Downloads\fountain-pe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72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CRRuiz\Downloads\repor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579487"/>
            <a:ext cx="1080000" cy="1080000"/>
          </a:xfrm>
          <a:prstGeom prst="rect">
            <a:avLst/>
          </a:prstGeom>
          <a:noFill/>
          <a:effectLst>
            <a:glow rad="127000">
              <a:srgbClr val="FFFF00">
                <a:alpha val="5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CRRuiz\Downloads\gasolin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764" y="4583083"/>
            <a:ext cx="720000" cy="720000"/>
          </a:xfrm>
          <a:prstGeom prst="rect">
            <a:avLst/>
          </a:prstGeom>
          <a:noFill/>
          <a:effectLst>
            <a:glow rad="127000">
              <a:srgbClr val="FFFF00">
                <a:alpha val="5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RRuiz\Downloads\laptop (1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36" y="494214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62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CRRuiz\Downloads\nur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22" y="4038753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982273" y="602128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Enfermería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5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04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CRRuiz\Downloads\hospital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1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RRuiz\Downloads\magnifying-glas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98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CRRuiz\Downloads\b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45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CRRuiz\Downloads\drug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492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CRRuiz\Downloads\app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40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CRRuiz\Downloads\laptop (1)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36" y="494214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32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CRRuiz\Downloads\hospital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000" y="3232945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196276" y="52154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Clínica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2" name="Picture 2" descr="C:\Users\CRRuiz\Downloads\recep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48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CRRuiz\Downloads\nur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48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CRRuiz\Downloads\doc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48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CRRuiz\Downloads\laptop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0" y="413548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\Users\CRRuiz\Downloads\databas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12" y="1660799"/>
            <a:ext cx="1080000" cy="1080000"/>
          </a:xfrm>
          <a:prstGeom prst="rect">
            <a:avLst/>
          </a:prstGeom>
          <a:noFill/>
          <a:effectLst>
            <a:glow rad="127000">
              <a:srgbClr val="FFFF00">
                <a:alpha val="5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45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42" y="3232945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050403" y="521548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8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52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CRRuiz\Downloads\warehou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25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CRRuiz\Downloads\shopping-c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8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CRRuiz\Downloads\sal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670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CRRuiz\Downloads\travel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92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CRRuiz\Downloads\laptop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542" y="4105445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17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OBJETIVO GENERAL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19672" y="2249016"/>
            <a:ext cx="7067128" cy="3124200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>
                <a:latin typeface="Berlin Sans FB" pitchFamily="34" charset="0"/>
              </a:rPr>
              <a:t>Desarrollar </a:t>
            </a:r>
            <a:r>
              <a:rPr lang="es-ES" dirty="0">
                <a:latin typeface="Berlin Sans FB" pitchFamily="34" charset="0"/>
              </a:rPr>
              <a:t>un sistema informático para la administración del Grupo Promesa, en el municipio de San Vicente, departamento de San Vicente, para un mayor acceso a la información y reducción del consumo de papel.</a:t>
            </a:r>
            <a:endParaRPr lang="es-SV" dirty="0">
              <a:latin typeface="Berlin Sans FB" pitchFamily="34" charset="0"/>
            </a:endParaRPr>
          </a:p>
        </p:txBody>
      </p:sp>
      <p:pic>
        <p:nvPicPr>
          <p:cNvPr id="4" name="Picture 7" descr="C:\Users\CRRuiz\Downloads\targe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831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7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CRRuiz\Downloads\statist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45" y="2089324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RRuiz\Downloads\checked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097" y="4473256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AGENDA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4" name="AutoShape 2" descr="Man Thinking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/>
          </a:p>
        </p:txBody>
      </p:sp>
      <p:sp>
        <p:nvSpPr>
          <p:cNvPr id="5" name="AutoShape 4" descr="Man Thinking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/>
          </a:p>
        </p:txBody>
      </p:sp>
      <p:sp>
        <p:nvSpPr>
          <p:cNvPr id="6" name="AutoShape 6" descr="Man Thinking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/>
          </a:p>
        </p:txBody>
      </p:sp>
      <p:pic>
        <p:nvPicPr>
          <p:cNvPr id="1027" name="Picture 3" descr="C:\Users\CRRuiz\Downloads\question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89324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RRuiz\Downloads\placeholder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449" y="4473256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7" descr="C:\Users\CRRuiz\Downloads\target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688" y="2089324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:\Users\CRRuiz\Downloads\sto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45" y="4473256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882785" y="3509320"/>
            <a:ext cx="201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1 – Descripción del 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Problema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093985" y="364781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2</a:t>
            </a:r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 – Objetivos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6907641" y="3647819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3 – Justificación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1074682" y="6015770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4 – Localización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131656" y="601577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5 – Alcances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816269" y="5877271"/>
            <a:ext cx="183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6</a:t>
            </a:r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 – Limitaciones y observaciones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6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OBJETIVOS ESPECIFICOS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91680" y="1600200"/>
            <a:ext cx="6995120" cy="4525963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buNone/>
            </a:pPr>
            <a:r>
              <a:rPr lang="es-SV" dirty="0">
                <a:latin typeface="Berlin Sans FB" pitchFamily="34" charset="0"/>
              </a:rPr>
              <a:t>Generar un control centralizado de toda la información que se maneja entre el hospital, clínica y farmacia Divino Diño</a:t>
            </a:r>
            <a:r>
              <a:rPr lang="es-SV" dirty="0" smtClean="0">
                <a:latin typeface="Berlin Sans FB" pitchFamily="34" charset="0"/>
              </a:rPr>
              <a:t>.</a:t>
            </a:r>
          </a:p>
          <a:p>
            <a:pPr marL="0" lvl="0" indent="0" algn="just">
              <a:buNone/>
            </a:pPr>
            <a:endParaRPr lang="es-SV" dirty="0">
              <a:latin typeface="Berlin Sans FB" pitchFamily="34" charset="0"/>
            </a:endParaRPr>
          </a:p>
          <a:p>
            <a:pPr marL="0" lvl="0" indent="0" algn="just">
              <a:buNone/>
            </a:pPr>
            <a:r>
              <a:rPr lang="es-SV" dirty="0">
                <a:latin typeface="Berlin Sans FB" pitchFamily="34" charset="0"/>
              </a:rPr>
              <a:t>Agilizar el manejo de la información por medio de la sistematización de los procesos realizados en las diferentes áreas</a:t>
            </a:r>
            <a:r>
              <a:rPr lang="es-SV" dirty="0" smtClean="0">
                <a:latin typeface="Berlin Sans FB" pitchFamily="34" charset="0"/>
              </a:rPr>
              <a:t>.</a:t>
            </a:r>
          </a:p>
          <a:p>
            <a:pPr marL="0" lvl="0" indent="0" algn="just">
              <a:buNone/>
            </a:pPr>
            <a:endParaRPr lang="es-SV" dirty="0">
              <a:latin typeface="Berlin Sans FB" pitchFamily="34" charset="0"/>
            </a:endParaRPr>
          </a:p>
          <a:p>
            <a:pPr marL="0" indent="0" algn="just">
              <a:buNone/>
            </a:pPr>
            <a:r>
              <a:rPr lang="es-SV" dirty="0">
                <a:latin typeface="Berlin Sans FB" pitchFamily="34" charset="0"/>
              </a:rPr>
              <a:t>Mejorar la disponibilidad de información entre el hospital, clínica y farmacia Divino Niño.</a:t>
            </a:r>
          </a:p>
        </p:txBody>
      </p:sp>
      <p:pic>
        <p:nvPicPr>
          <p:cNvPr id="4" name="Picture 7" descr="C:\Users\CRRuiz\Downloads\targe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CRRuiz\Downloads\targe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4" y="350100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CRRuiz\Downloads\targe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4" y="508518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7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JUSTIFICACIÓN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pic>
        <p:nvPicPr>
          <p:cNvPr id="4" name="Picture 2" descr="C:\Users\CRRuiz\Downloads\recep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95" y="139817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CRRuiz\Downloads\nu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772" y="376730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814" y="141277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7" descr="C:\Users\CRRuiz\Downloads\x-ray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993" y="141277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C:\Users\CRRuiz\Downloads\sonograph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199" y="141277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CRRuiz\Downloads\ambulanc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814" y="376730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993" y="376730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CRRuiz\Downloads\docto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95" y="376730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CRRuiz\Downloads\desktop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772" y="141277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C:\Users\CRRuiz\Downloads\certificat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78916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39 Grupo"/>
          <p:cNvGrpSpPr/>
          <p:nvPr/>
        </p:nvGrpSpPr>
        <p:grpSpPr>
          <a:xfrm>
            <a:off x="1032396" y="2852936"/>
            <a:ext cx="1080000" cy="360040"/>
            <a:chOff x="1032396" y="2996952"/>
            <a:chExt cx="1080000" cy="360040"/>
          </a:xfrm>
        </p:grpSpPr>
        <p:sp>
          <p:nvSpPr>
            <p:cNvPr id="24" name="23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4</a:t>
              </a:r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2582772" y="2852936"/>
            <a:ext cx="1080000" cy="360040"/>
            <a:chOff x="1032396" y="2996952"/>
            <a:chExt cx="1080000" cy="360040"/>
          </a:xfrm>
        </p:grpSpPr>
        <p:sp>
          <p:nvSpPr>
            <p:cNvPr id="44" name="43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1</a:t>
              </a:r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46" name="45 Grupo"/>
          <p:cNvGrpSpPr/>
          <p:nvPr/>
        </p:nvGrpSpPr>
        <p:grpSpPr>
          <a:xfrm>
            <a:off x="4223494" y="2852936"/>
            <a:ext cx="1080000" cy="360040"/>
            <a:chOff x="1032396" y="2996952"/>
            <a:chExt cx="1080000" cy="360040"/>
          </a:xfrm>
        </p:grpSpPr>
        <p:sp>
          <p:nvSpPr>
            <p:cNvPr id="47" name="46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4</a:t>
              </a:r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grpSp>
        <p:nvGrpSpPr>
          <p:cNvPr id="49" name="48 Grupo"/>
          <p:cNvGrpSpPr/>
          <p:nvPr/>
        </p:nvGrpSpPr>
        <p:grpSpPr>
          <a:xfrm>
            <a:off x="5927993" y="2852936"/>
            <a:ext cx="1080000" cy="360040"/>
            <a:chOff x="1032396" y="2996952"/>
            <a:chExt cx="1080000" cy="360040"/>
          </a:xfrm>
        </p:grpSpPr>
        <p:sp>
          <p:nvSpPr>
            <p:cNvPr id="50" name="49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3</a:t>
              </a:r>
            </a:p>
          </p:txBody>
        </p:sp>
      </p:grpSp>
      <p:grpSp>
        <p:nvGrpSpPr>
          <p:cNvPr id="52" name="51 Grupo"/>
          <p:cNvGrpSpPr/>
          <p:nvPr/>
        </p:nvGrpSpPr>
        <p:grpSpPr>
          <a:xfrm>
            <a:off x="7586199" y="2852936"/>
            <a:ext cx="1080000" cy="360040"/>
            <a:chOff x="1032396" y="2996952"/>
            <a:chExt cx="1080000" cy="360040"/>
          </a:xfrm>
        </p:grpSpPr>
        <p:sp>
          <p:nvSpPr>
            <p:cNvPr id="53" name="52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2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55" name="54 Grupo"/>
          <p:cNvGrpSpPr/>
          <p:nvPr/>
        </p:nvGrpSpPr>
        <p:grpSpPr>
          <a:xfrm>
            <a:off x="1032396" y="5157192"/>
            <a:ext cx="1080000" cy="360040"/>
            <a:chOff x="1032396" y="2996952"/>
            <a:chExt cx="1080000" cy="360040"/>
          </a:xfrm>
        </p:grpSpPr>
        <p:sp>
          <p:nvSpPr>
            <p:cNvPr id="56" name="55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5</a:t>
              </a:r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3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58" name="57 Grupo"/>
          <p:cNvGrpSpPr/>
          <p:nvPr/>
        </p:nvGrpSpPr>
        <p:grpSpPr>
          <a:xfrm>
            <a:off x="2582772" y="5157192"/>
            <a:ext cx="1080000" cy="360040"/>
            <a:chOff x="1032396" y="2996952"/>
            <a:chExt cx="1080000" cy="360040"/>
          </a:xfrm>
        </p:grpSpPr>
        <p:sp>
          <p:nvSpPr>
            <p:cNvPr id="59" name="58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7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61" name="60 Grupo"/>
          <p:cNvGrpSpPr/>
          <p:nvPr/>
        </p:nvGrpSpPr>
        <p:grpSpPr>
          <a:xfrm>
            <a:off x="4223494" y="5157192"/>
            <a:ext cx="1080000" cy="360040"/>
            <a:chOff x="1032396" y="2996952"/>
            <a:chExt cx="1080000" cy="360040"/>
          </a:xfrm>
        </p:grpSpPr>
        <p:sp>
          <p:nvSpPr>
            <p:cNvPr id="62" name="61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64" name="63 Grupo"/>
          <p:cNvGrpSpPr/>
          <p:nvPr/>
        </p:nvGrpSpPr>
        <p:grpSpPr>
          <a:xfrm>
            <a:off x="5927993" y="5157192"/>
            <a:ext cx="1080000" cy="360040"/>
            <a:chOff x="1032396" y="2996952"/>
            <a:chExt cx="1080000" cy="360040"/>
          </a:xfrm>
        </p:grpSpPr>
        <p:sp>
          <p:nvSpPr>
            <p:cNvPr id="65" name="64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67" name="66 Grupo"/>
          <p:cNvGrpSpPr/>
          <p:nvPr/>
        </p:nvGrpSpPr>
        <p:grpSpPr>
          <a:xfrm>
            <a:off x="7586199" y="5157192"/>
            <a:ext cx="1080000" cy="360040"/>
            <a:chOff x="1032396" y="2996952"/>
            <a:chExt cx="1080000" cy="360040"/>
          </a:xfrm>
        </p:grpSpPr>
        <p:sp>
          <p:nvSpPr>
            <p:cNvPr id="68" name="67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sp>
        <p:nvSpPr>
          <p:cNvPr id="42" name="41 Rectángulo"/>
          <p:cNvSpPr/>
          <p:nvPr/>
        </p:nvSpPr>
        <p:spPr>
          <a:xfrm>
            <a:off x="4090892" y="6021288"/>
            <a:ext cx="1345204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>
                <a:latin typeface="Berlin Sans FB" pitchFamily="34" charset="0"/>
              </a:rPr>
              <a:t>120 diarios</a:t>
            </a:r>
            <a:endParaRPr lang="es-SV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1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Recepción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s-SV" dirty="0">
                <a:latin typeface="Berlin Sans FB" pitchFamily="34" charset="0"/>
              </a:rPr>
              <a:t>Se agilizará la apertura, búsqueda y edición de expedientes de los pacientes.</a:t>
            </a:r>
          </a:p>
          <a:p>
            <a:pPr lvl="0"/>
            <a:r>
              <a:rPr lang="es-SV" dirty="0">
                <a:latin typeface="Berlin Sans FB" pitchFamily="34" charset="0"/>
              </a:rPr>
              <a:t>Control de ingresos y egresos de medicamentos y utensilios hospitalarios del botiquín.</a:t>
            </a:r>
          </a:p>
          <a:p>
            <a:pPr lvl="0"/>
            <a:r>
              <a:rPr lang="es-SV" dirty="0">
                <a:latin typeface="Berlin Sans FB" pitchFamily="34" charset="0"/>
              </a:rPr>
              <a:t>Erradicación de los ingresos duplicados de datos de los clientes si este ya ha sido almacenado en el sistema.</a:t>
            </a:r>
          </a:p>
          <a:p>
            <a:pPr lvl="0"/>
            <a:r>
              <a:rPr lang="es-SV" dirty="0">
                <a:latin typeface="Berlin Sans FB" pitchFamily="34" charset="0"/>
              </a:rPr>
              <a:t>Control de la agenda de citas hechas por los pacientes para las diversas áreas. </a:t>
            </a:r>
          </a:p>
          <a:p>
            <a:pPr lvl="0"/>
            <a:r>
              <a:rPr lang="es-SV" dirty="0">
                <a:latin typeface="Berlin Sans FB" pitchFamily="34" charset="0"/>
              </a:rPr>
              <a:t>Se agregará las funciones de la recepción del laboratorio clínico, rayos x, electrocardiograma y ultrasonografía, además de la reimpresión de la boleta de exámenes si es necesario</a:t>
            </a:r>
            <a:r>
              <a:rPr lang="es-SV" dirty="0" smtClean="0">
                <a:latin typeface="Berlin Sans FB" pitchFamily="34" charset="0"/>
              </a:rPr>
              <a:t>.</a:t>
            </a:r>
            <a:endParaRPr lang="es-SV" dirty="0">
              <a:latin typeface="Berlin Sans FB" pitchFamily="34" charset="0"/>
            </a:endParaRPr>
          </a:p>
        </p:txBody>
      </p:sp>
      <p:pic>
        <p:nvPicPr>
          <p:cNvPr id="4" name="Picture 2" descr="C:\Users\CRRuiz\Downloads\recep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95" y="285293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0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CRRuiz\Downloads\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3" y="285293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Administración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s-SV" dirty="0">
                <a:latin typeface="Berlin Sans FB" pitchFamily="34" charset="0"/>
              </a:rPr>
              <a:t>Generación de asientos contables de forma más rápida, siendo incluso de forma automática las que estén relacionadas al área de cobros y facturación.</a:t>
            </a:r>
          </a:p>
          <a:p>
            <a:pPr lvl="0"/>
            <a:r>
              <a:rPr lang="es-SV" dirty="0">
                <a:latin typeface="Berlin Sans FB" pitchFamily="34" charset="0"/>
              </a:rPr>
              <a:t>Disponibilidad de la información contable tanto de la farmacia como de la clínica médica, mejor control de la planilla de empleados en la institución.</a:t>
            </a:r>
          </a:p>
          <a:p>
            <a:pPr lvl="0"/>
            <a:r>
              <a:rPr lang="es-SV" dirty="0">
                <a:latin typeface="Berlin Sans FB" pitchFamily="34" charset="0"/>
              </a:rPr>
              <a:t>Registro de activo de la institución abarcando también el control del que se encuentra en el laboratorio clínico.</a:t>
            </a:r>
          </a:p>
          <a:p>
            <a:r>
              <a:rPr lang="es-SV" dirty="0">
                <a:latin typeface="Berlin Sans FB" pitchFamily="34" charset="0"/>
              </a:rPr>
              <a:t>Control del combustible gastado por la ambulancia cuando esta es usada para una emergencia.</a:t>
            </a:r>
          </a:p>
        </p:txBody>
      </p:sp>
    </p:spTree>
    <p:extLst>
      <p:ext uri="{BB962C8B-B14F-4D97-AF65-F5344CB8AC3E}">
        <p14:creationId xmlns:p14="http://schemas.microsoft.com/office/powerpoint/2010/main" val="347712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C:\Users\CRRuiz\Downloads\x-ray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12" y="285293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Laboratorio Clínico, Rayos X y Ultrasonografía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 fontScale="92500"/>
          </a:bodyPr>
          <a:lstStyle/>
          <a:p>
            <a:pPr lvl="0"/>
            <a:r>
              <a:rPr lang="es-SV" dirty="0">
                <a:latin typeface="Berlin Sans FB" pitchFamily="34" charset="0"/>
              </a:rPr>
              <a:t>Formularios especializados para que se llenen con los datos de los exámenes y </a:t>
            </a:r>
            <a:r>
              <a:rPr lang="es-SV" dirty="0" smtClean="0">
                <a:latin typeface="Berlin Sans FB" pitchFamily="34" charset="0"/>
              </a:rPr>
              <a:t>así </a:t>
            </a:r>
            <a:r>
              <a:rPr lang="es-SV" dirty="0">
                <a:latin typeface="Berlin Sans FB" pitchFamily="34" charset="0"/>
              </a:rPr>
              <a:t>poder imprimir de mejor manera la </a:t>
            </a:r>
            <a:r>
              <a:rPr lang="es-SV" dirty="0" smtClean="0">
                <a:latin typeface="Berlin Sans FB" pitchFamily="34" charset="0"/>
              </a:rPr>
              <a:t>información. </a:t>
            </a:r>
            <a:endParaRPr lang="es-SV" dirty="0">
              <a:latin typeface="Berlin Sans FB" pitchFamily="34" charset="0"/>
            </a:endParaRPr>
          </a:p>
          <a:p>
            <a:pPr lvl="0"/>
            <a:r>
              <a:rPr lang="es-SV" dirty="0">
                <a:latin typeface="Berlin Sans FB" pitchFamily="34" charset="0"/>
              </a:rPr>
              <a:t>Eliminar el proceso de escribir a mano los exámenes.</a:t>
            </a:r>
          </a:p>
          <a:p>
            <a:pPr lvl="0"/>
            <a:r>
              <a:rPr lang="es-SV" dirty="0">
                <a:latin typeface="Berlin Sans FB" pitchFamily="34" charset="0"/>
              </a:rPr>
              <a:t>Inventario de insumos.</a:t>
            </a:r>
          </a:p>
          <a:p>
            <a:r>
              <a:rPr lang="es-SV" dirty="0">
                <a:latin typeface="Berlin Sans FB" pitchFamily="34" charset="0"/>
              </a:rPr>
              <a:t>Activo fijo pasará a ser responsabilidad de administración</a:t>
            </a:r>
          </a:p>
        </p:txBody>
      </p:sp>
      <p:pic>
        <p:nvPicPr>
          <p:cNvPr id="6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3" y="142591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C:\Users\CRRuiz\Downloads\sonograph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12" y="429309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9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CRRuiz\Downloads\nur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3" y="285293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Enfermería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/>
          </a:bodyPr>
          <a:lstStyle/>
          <a:p>
            <a:pPr lvl="0"/>
            <a:r>
              <a:rPr lang="es-SV" dirty="0">
                <a:latin typeface="Berlin Sans FB" pitchFamily="34" charset="0"/>
              </a:rPr>
              <a:t>Formularios de petición de utensilios para cirugía.</a:t>
            </a:r>
          </a:p>
          <a:p>
            <a:pPr lvl="0"/>
            <a:r>
              <a:rPr lang="es-SV" dirty="0">
                <a:latin typeface="Berlin Sans FB" pitchFamily="34" charset="0"/>
              </a:rPr>
              <a:t>Control de pacientes hospitalizados. </a:t>
            </a:r>
          </a:p>
          <a:p>
            <a:r>
              <a:rPr lang="es-SV" dirty="0">
                <a:latin typeface="Berlin Sans FB" pitchFamily="34" charset="0"/>
              </a:rPr>
              <a:t>Registro de signos vitales en la parte de consulta </a:t>
            </a:r>
            <a:r>
              <a:rPr lang="es-SV" dirty="0" smtClean="0">
                <a:latin typeface="Berlin Sans FB" pitchFamily="34" charset="0"/>
              </a:rPr>
              <a:t>médica.</a:t>
            </a:r>
            <a:endParaRPr lang="es-SV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99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RRuiz\Downloads\doct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3" y="285897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Medicina general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/>
          </a:bodyPr>
          <a:lstStyle/>
          <a:p>
            <a:pPr lvl="0"/>
            <a:r>
              <a:rPr lang="es-SV" dirty="0">
                <a:latin typeface="Berlin Sans FB" pitchFamily="34" charset="0"/>
              </a:rPr>
              <a:t>Registro de síntomas, diagnóstico y receta de los pacientes.</a:t>
            </a:r>
          </a:p>
          <a:p>
            <a:r>
              <a:rPr lang="es-SV" dirty="0">
                <a:latin typeface="Berlin Sans FB" pitchFamily="34" charset="0"/>
              </a:rPr>
              <a:t>Programación de citas médicas.</a:t>
            </a:r>
          </a:p>
        </p:txBody>
      </p:sp>
    </p:spTree>
    <p:extLst>
      <p:ext uri="{BB962C8B-B14F-4D97-AF65-F5344CB8AC3E}">
        <p14:creationId xmlns:p14="http://schemas.microsoft.com/office/powerpoint/2010/main" val="224183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897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s-SV" dirty="0">
                <a:latin typeface="Berlin Sans FB" pitchFamily="34" charset="0"/>
              </a:rPr>
              <a:t>Registro de compras y ventas de medicamentos. </a:t>
            </a:r>
          </a:p>
          <a:p>
            <a:pPr lvl="0"/>
            <a:r>
              <a:rPr lang="es-SV" dirty="0">
                <a:latin typeface="Berlin Sans FB" pitchFamily="34" charset="0"/>
              </a:rPr>
              <a:t>Control de abastecimiento del botiquín de manera remota.</a:t>
            </a:r>
          </a:p>
          <a:p>
            <a:pPr lvl="0"/>
            <a:r>
              <a:rPr lang="es-SV" dirty="0">
                <a:latin typeface="Berlin Sans FB" pitchFamily="34" charset="0"/>
              </a:rPr>
              <a:t>Control de medicamentos cercanos a caducar.</a:t>
            </a:r>
          </a:p>
          <a:p>
            <a:pPr lvl="0"/>
            <a:r>
              <a:rPr lang="es-SV" dirty="0">
                <a:latin typeface="Berlin Sans FB" pitchFamily="34" charset="0"/>
              </a:rPr>
              <a:t>Notificación de cantidad de medicamentos disponibles.</a:t>
            </a:r>
          </a:p>
          <a:p>
            <a:pPr lvl="0"/>
            <a:r>
              <a:rPr lang="es-SV" dirty="0">
                <a:latin typeface="Berlin Sans FB" pitchFamily="34" charset="0"/>
              </a:rPr>
              <a:t>Registro de promociones.</a:t>
            </a:r>
          </a:p>
        </p:txBody>
      </p:sp>
    </p:spTree>
    <p:extLst>
      <p:ext uri="{BB962C8B-B14F-4D97-AF65-F5344CB8AC3E}">
        <p14:creationId xmlns:p14="http://schemas.microsoft.com/office/powerpoint/2010/main" val="404403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RRuiz\Downloads\certifica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6262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Supervisión de Calidad Total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/>
          </a:bodyPr>
          <a:lstStyle/>
          <a:p>
            <a:pPr lvl="0"/>
            <a:r>
              <a:rPr lang="es-SV" dirty="0">
                <a:latin typeface="Berlin Sans FB" pitchFamily="34" charset="0"/>
              </a:rPr>
              <a:t>Centralizará la información de las diversas </a:t>
            </a:r>
            <a:r>
              <a:rPr lang="es-SV" dirty="0" smtClean="0">
                <a:latin typeface="Berlin Sans FB" pitchFamily="34" charset="0"/>
              </a:rPr>
              <a:t>áreas.</a:t>
            </a:r>
            <a:endParaRPr lang="es-SV" dirty="0">
              <a:latin typeface="Berlin Sans FB" pitchFamily="34" charset="0"/>
            </a:endParaRPr>
          </a:p>
          <a:p>
            <a:pPr lvl="0"/>
            <a:r>
              <a:rPr lang="es-SV" dirty="0">
                <a:latin typeface="Berlin Sans FB" pitchFamily="34" charset="0"/>
              </a:rPr>
              <a:t>Reducir el transporte que esta sección realiza para poder obtener los datos.</a:t>
            </a:r>
          </a:p>
        </p:txBody>
      </p:sp>
    </p:spTree>
    <p:extLst>
      <p:ext uri="{BB962C8B-B14F-4D97-AF65-F5344CB8AC3E}">
        <p14:creationId xmlns:p14="http://schemas.microsoft.com/office/powerpoint/2010/main" val="18918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LOCALIZACIÓN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68760"/>
            <a:ext cx="5400675" cy="5400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05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DESCRIPCIÓN DEL TEMA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23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RRuiz\Downloads\hospital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407723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07723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content-atl3-1.xx.fbcdn.net/t31.0-8/s960x960/976364_1377601139120221_1187099265_o.jp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15"/>
          <a:stretch/>
        </p:blipFill>
        <p:spPr bwMode="auto">
          <a:xfrm>
            <a:off x="3995260" y="1555778"/>
            <a:ext cx="1296820" cy="15753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728744" y="3214717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Grupo PROMESA </a:t>
            </a:r>
          </a:p>
          <a:p>
            <a:pPr algn="ctr"/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Divino Niño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347341" y="5651956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Hospital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271807" y="56519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Clínica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970250" y="56519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8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Alcances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pic>
        <p:nvPicPr>
          <p:cNvPr id="4" name="Picture 3" descr="C:\Users\CRRuiz\Downloads\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516" y="134076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948189" y="2566645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Administración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General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6" name="Picture 2" descr="C:\Users\CRRuiz\Downloads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02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799708" y="4294837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Migración de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datos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8" name="Picture 15" descr="C:\Users\CRRuiz\Downloads\user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944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674748" y="4294837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Recursos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Humanos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" name="Picture 14" descr="C:\Users\CRRuiz\Downloads\grap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16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C:\Users\CRRuiz\Downloads\bookshelf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4060618" y="4433336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Contabilidad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917297" y="443333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Activo Fijo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26" name="Picture 2" descr="C:\Users\CRRuiz\Downloads\piggy-ban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7373485" y="4294837"/>
            <a:ext cx="1165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Cuentas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Por pagar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27" name="Picture 3" descr="C:\Users\CRRuiz\Downloads\trolle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02" y="516266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9 CuadroTexto"/>
          <p:cNvSpPr txBox="1"/>
          <p:nvPr/>
        </p:nvSpPr>
        <p:spPr>
          <a:xfrm>
            <a:off x="828562" y="608383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Proveedores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21" name="Picture 6" descr="C:\Users\CRRuiz\Downloads\placeholder (1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57" y="516266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CuadroTexto"/>
          <p:cNvSpPr txBox="1"/>
          <p:nvPr/>
        </p:nvSpPr>
        <p:spPr>
          <a:xfrm>
            <a:off x="2570581" y="609008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Ubicaciones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28" name="Picture 4" descr="C:\Users\CRRuiz\Downloads\documentati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16" y="5185415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23 CuadroTexto"/>
          <p:cNvSpPr txBox="1"/>
          <p:nvPr/>
        </p:nvSpPr>
        <p:spPr>
          <a:xfrm>
            <a:off x="4120004" y="608383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Documentos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25" name="Picture 3" descr="C:\Users\CRRuiz\Downloads\hospital (1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16266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25 CuadroTexto"/>
          <p:cNvSpPr txBox="1"/>
          <p:nvPr/>
        </p:nvSpPr>
        <p:spPr>
          <a:xfrm>
            <a:off x="5944550" y="6083835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Sucursales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29" name="Picture 5" descr="C:\Users\CRRuiz\Downloads\locke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36" y="5185415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CRRuiz\Downloads\question (1)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965" y="5394341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28 CuadroTexto"/>
          <p:cNvSpPr txBox="1"/>
          <p:nvPr/>
        </p:nvSpPr>
        <p:spPr>
          <a:xfrm>
            <a:off x="7402023" y="5951581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Seguridad </a:t>
            </a:r>
          </a:p>
          <a:p>
            <a:pPr algn="ctr"/>
            <a:r>
              <a:rPr lang="es-SV" dirty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&amp;</a:t>
            </a:r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 Ayuda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1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4076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CRRuiz\Downloads\hospital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516" y="134076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CRRuiz\Downloads\recept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02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788488" y="4294837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Recepción de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Pacientes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" name="Picture 17" descr="C:\Users\CRRuiz\Downloads\x-ray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16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88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C:\Users\CRRuiz\Downloads\sonograph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2540086" y="4294837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Laboratorio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Clínico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304442" y="443333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Rayos X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680854" y="4433336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Ultrasonografía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7820285" y="3471960"/>
            <a:ext cx="720000" cy="720000"/>
            <a:chOff x="4166708" y="4777816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16 Elipse"/>
            <p:cNvSpPr/>
            <p:nvPr/>
          </p:nvSpPr>
          <p:spPr>
            <a:xfrm>
              <a:off x="4166708" y="4777816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pic>
          <p:nvPicPr>
            <p:cNvPr id="18" name="Picture 7" descr="C:\Users\CRRuiz\Downloads\stretcher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816" y="4958262"/>
              <a:ext cx="720240" cy="72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19 CuadroTexto"/>
          <p:cNvSpPr txBox="1"/>
          <p:nvPr/>
        </p:nvSpPr>
        <p:spPr>
          <a:xfrm>
            <a:off x="7500451" y="4294837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Sala de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Operaciones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39991" y="2566645"/>
            <a:ext cx="1834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Clínica y Hospital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Divino Niño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829364" y="593133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Sala de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Observación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24" name="Picture 3" descr="C:\Users\CRRuiz\Downloads\magnifying-glas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27" y="513299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C:\Users\CRRuiz\Downloads\be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53" y="515544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25 CuadroTexto"/>
          <p:cNvSpPr txBox="1"/>
          <p:nvPr/>
        </p:nvSpPr>
        <p:spPr>
          <a:xfrm>
            <a:off x="2305762" y="6069834"/>
            <a:ext cx="16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Hospitalización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29" name="Picture 4" descr="C:\Users\CRRuiz\Downloads\notebook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37" y="521133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:\Users\CRRuiz\Downloads\nurs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16" y="515544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CRRuiz\Downloads\doctor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9" y="515544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31 CuadroTexto"/>
          <p:cNvSpPr txBox="1"/>
          <p:nvPr/>
        </p:nvSpPr>
        <p:spPr>
          <a:xfrm>
            <a:off x="4168392" y="6069833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Enfermería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009471" y="5931333"/>
            <a:ext cx="1013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Consulta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Médica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7862471" y="606983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Citas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1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516" y="134076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203068" y="256664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7" name="Picture 6" descr="C:\Users\CRRuiz\Downloads\drug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16" y="3463921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634665" y="443312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Productos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" name="Picture 2" descr="C:\Users\CRRuiz\Downloads\shopping-car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64353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bask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77" y="3529714"/>
            <a:ext cx="589277" cy="5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4271785" y="4433127"/>
            <a:ext cx="103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Entradas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803990" y="4433127"/>
            <a:ext cx="84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Salidas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1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RRuiz\Downloads\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00" y="1266729"/>
            <a:ext cx="2160000" cy="21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063688" y="41490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Reportes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57309" y="115001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Productos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6" name="Picture 15" descr="C:\Users\CRRuiz\Downloads\us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76" y="18864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689680" y="1011517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Recursos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Humanos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8" name="Picture 14" descr="C:\Users\CRRuiz\Downloads\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448" y="18864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C:\Users\CRRuiz\Downloads\bookshel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08" y="18864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075550" y="1150016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Contabilidad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932229" y="115001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Activo Fijo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2" name="Picture 2" descr="C:\Users\CRRuiz\Downloads\piggy-ban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268" y="18864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7388417" y="1011517"/>
            <a:ext cx="1165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Cuentas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Por pagar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4" name="Picture 3" descr="C:\Users\CRRuiz\Downloads\trolle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34" y="187934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843494" y="280051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Proveedores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6" name="Picture 6" descr="C:\Users\CRRuiz\Downloads\placeholder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89" y="187934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2585513" y="280676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Ubicaciones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8" name="Picture 4" descr="C:\Users\CRRuiz\Downloads\documentati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448" y="1902095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4134936" y="280051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Documentos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12383" y="280051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Entradas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22" name="Picture 5" descr="C:\Users\CRRuiz\Downloads\locke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058" y="1902095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23 CuadroTexto"/>
          <p:cNvSpPr txBox="1"/>
          <p:nvPr/>
        </p:nvSpPr>
        <p:spPr>
          <a:xfrm>
            <a:off x="7416955" y="280676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Seguridad 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087449" y="4433336"/>
            <a:ext cx="84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Salidas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27" name="Picture 17" descr="C:\Users\CRRuiz\Downloads\x-ray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16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88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C:\Users\CRRuiz\Downloads\sonography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2540086" y="4294837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Laboratorio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Clínico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304442" y="443333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Rayos X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5680854" y="4433336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Ultrasonografía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grpSp>
        <p:nvGrpSpPr>
          <p:cNvPr id="33" name="32 Grupo"/>
          <p:cNvGrpSpPr/>
          <p:nvPr/>
        </p:nvGrpSpPr>
        <p:grpSpPr>
          <a:xfrm>
            <a:off x="7820285" y="3471960"/>
            <a:ext cx="720000" cy="720000"/>
            <a:chOff x="4166708" y="4777816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33 Elipse"/>
            <p:cNvSpPr/>
            <p:nvPr/>
          </p:nvSpPr>
          <p:spPr>
            <a:xfrm>
              <a:off x="4166708" y="4777816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pic>
          <p:nvPicPr>
            <p:cNvPr id="35" name="Picture 7" descr="C:\Users\CRRuiz\Downloads\stretcher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816" y="4958262"/>
              <a:ext cx="720240" cy="72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35 CuadroTexto"/>
          <p:cNvSpPr txBox="1"/>
          <p:nvPr/>
        </p:nvSpPr>
        <p:spPr>
          <a:xfrm>
            <a:off x="7500451" y="4294837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Sala de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Operaciones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829364" y="593133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Sala de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Observación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38" name="Picture 3" descr="C:\Users\CRRuiz\Downloads\magnifying-glas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27" y="513299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C:\Users\CRRuiz\Downloads\bed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53" y="515544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39 CuadroTexto"/>
          <p:cNvSpPr txBox="1"/>
          <p:nvPr/>
        </p:nvSpPr>
        <p:spPr>
          <a:xfrm>
            <a:off x="2305762" y="6069834"/>
            <a:ext cx="16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Hospitalización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41" name="Picture 4" descr="C:\Users\CRRuiz\Downloads\notebook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37" y="521133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C:\Users\CRRuiz\Downloads\nurse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16" y="515544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CRRuiz\Downloads\doctor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9" y="515544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43 CuadroTexto"/>
          <p:cNvSpPr txBox="1"/>
          <p:nvPr/>
        </p:nvSpPr>
        <p:spPr>
          <a:xfrm>
            <a:off x="4168392" y="6069833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Enfermería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6009471" y="5931333"/>
            <a:ext cx="1013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Consulta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Médica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7862471" y="606983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Citas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47" name="Picture 6" descr="C:\Users\CRRuiz\Downloads\drugs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43" y="291517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CRRuiz\Downloads\shopping-car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02" y="3472337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CRRuiz\Downloads\basket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74" y="1967456"/>
            <a:ext cx="589277" cy="5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98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Limitaciones y Observaciones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Limitación:</a:t>
            </a:r>
          </a:p>
          <a:p>
            <a:pPr lvl="1"/>
            <a:r>
              <a:rPr lang="es-SV" dirty="0">
                <a:latin typeface="Berlin Sans FB" pitchFamily="34" charset="0"/>
              </a:rPr>
              <a:t>El </a:t>
            </a:r>
            <a:r>
              <a:rPr lang="es-SV" dirty="0" smtClean="0">
                <a:latin typeface="Berlin Sans FB" pitchFamily="34" charset="0"/>
              </a:rPr>
              <a:t>sistema </a:t>
            </a:r>
            <a:r>
              <a:rPr lang="es-SV" dirty="0">
                <a:latin typeface="Berlin Sans FB" pitchFamily="34" charset="0"/>
              </a:rPr>
              <a:t>aplica estándares propios del Grupo Promesa.</a:t>
            </a:r>
          </a:p>
          <a:p>
            <a:endParaRPr lang="es-SV" dirty="0" smtClean="0">
              <a:latin typeface="Berlin Sans FB" pitchFamily="34" charset="0"/>
            </a:endParaRPr>
          </a:p>
          <a:p>
            <a:pPr marL="0" indent="0">
              <a:buNone/>
            </a:pPr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Observaciones:</a:t>
            </a:r>
          </a:p>
          <a:p>
            <a:pPr lvl="1"/>
            <a:r>
              <a:rPr lang="es-SV" dirty="0">
                <a:latin typeface="Berlin Sans FB" pitchFamily="34" charset="0"/>
              </a:rPr>
              <a:t>La institución dispone de 8 computadores en total y no cuentan con un servidor.</a:t>
            </a:r>
          </a:p>
          <a:p>
            <a:pPr lvl="1"/>
            <a:r>
              <a:rPr lang="es-SV" dirty="0">
                <a:latin typeface="Berlin Sans FB" pitchFamily="34" charset="0"/>
              </a:rPr>
              <a:t>La dirección ha avalado la ejecución del proyecto y se cuenta con apoyo en brindar la información.</a:t>
            </a:r>
          </a:p>
          <a:p>
            <a:endParaRPr lang="es-SV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es-SV" dirty="0" smtClean="0">
                <a:solidFill>
                  <a:schemeClr val="bg1"/>
                </a:solidFill>
                <a:latin typeface="Berlin Sans FB" pitchFamily="34" charset="0"/>
              </a:rPr>
              <a:t>¡</a:t>
            </a:r>
            <a:r>
              <a:rPr lang="es-SV" dirty="0" smtClean="0">
                <a:solidFill>
                  <a:schemeClr val="bg1">
                    <a:lumMod val="75000"/>
                  </a:schemeClr>
                </a:solidFill>
                <a:latin typeface="Berlin Sans FB" pitchFamily="34" charset="0"/>
              </a:rPr>
              <a:t>Gracias</a:t>
            </a:r>
            <a:r>
              <a:rPr lang="es-SV" dirty="0" smtClean="0">
                <a:solidFill>
                  <a:schemeClr val="bg1"/>
                </a:solidFill>
                <a:latin typeface="Berlin Sans FB" pitchFamily="34" charset="0"/>
              </a:rPr>
              <a:t> por su Atención!</a:t>
            </a:r>
            <a:endParaRPr lang="es-SV" dirty="0">
              <a:solidFill>
                <a:schemeClr val="bg1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34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RRuiz\Downloads\recep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800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CRRuiz\Downloads\folder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08" y="272893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CRRuiz\Downloads\coi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960" y="272893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11 Grupo"/>
          <p:cNvGrpSpPr/>
          <p:nvPr/>
        </p:nvGrpSpPr>
        <p:grpSpPr>
          <a:xfrm>
            <a:off x="5040112" y="2690550"/>
            <a:ext cx="1080000" cy="1156764"/>
            <a:chOff x="5076056" y="758029"/>
            <a:chExt cx="1080000" cy="1156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84" name="Picture 12" descr="C:\Users\CRRuiz\Downloads\laptop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834793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Elipse"/>
            <p:cNvSpPr/>
            <p:nvPr/>
          </p:nvSpPr>
          <p:spPr>
            <a:xfrm>
              <a:off x="5854370" y="798695"/>
              <a:ext cx="288032" cy="288000"/>
            </a:xfrm>
            <a:prstGeom prst="ellipse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854370" y="7580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SV" dirty="0" smtClean="0">
                  <a:solidFill>
                    <a:schemeClr val="bg1"/>
                  </a:solidFill>
                  <a:latin typeface="Berlin Sans FB" pitchFamily="34" charset="0"/>
                </a:rPr>
                <a:t>2</a:t>
              </a:r>
              <a:endParaRPr lang="es-SV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</p:grpSp>
      <p:pic>
        <p:nvPicPr>
          <p:cNvPr id="3085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893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036578" y="6021288"/>
            <a:ext cx="11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Recepción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8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CRRuiz\Downloads\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36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11 Grupo"/>
          <p:cNvGrpSpPr/>
          <p:nvPr/>
        </p:nvGrpSpPr>
        <p:grpSpPr>
          <a:xfrm>
            <a:off x="5844372" y="2457184"/>
            <a:ext cx="1080000" cy="1156764"/>
            <a:chOff x="5076056" y="758029"/>
            <a:chExt cx="1080000" cy="1156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84" name="Picture 12" descr="C:\Users\CRRuiz\Downloads\laptop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834793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Elipse"/>
            <p:cNvSpPr/>
            <p:nvPr/>
          </p:nvSpPr>
          <p:spPr>
            <a:xfrm>
              <a:off x="5854370" y="798695"/>
              <a:ext cx="288032" cy="288000"/>
            </a:xfrm>
            <a:prstGeom prst="ellipse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873993" y="75802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SV" dirty="0" smtClean="0">
                  <a:solidFill>
                    <a:schemeClr val="bg1"/>
                  </a:solidFill>
                  <a:latin typeface="Berlin Sans FB" pitchFamily="34" charset="0"/>
                </a:rPr>
                <a:t>1</a:t>
              </a:r>
              <a:endParaRPr lang="es-SV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3802926" y="6021288"/>
            <a:ext cx="16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Administración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5" name="Picture 14" descr="C:\Users\CRRuiz\Downloads\grap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9556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CRRuiz\Downloads\user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054" y="249556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35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C:\Users\CRRuiz\Downloads\microsco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36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11 Grupo"/>
          <p:cNvGrpSpPr/>
          <p:nvPr/>
        </p:nvGrpSpPr>
        <p:grpSpPr>
          <a:xfrm>
            <a:off x="4801172" y="2396226"/>
            <a:ext cx="1080000" cy="1156764"/>
            <a:chOff x="5076056" y="758029"/>
            <a:chExt cx="1080000" cy="1156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84" name="Picture 12" descr="C:\Users\CRRuiz\Downloads\laptop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834793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Elipse"/>
            <p:cNvSpPr/>
            <p:nvPr/>
          </p:nvSpPr>
          <p:spPr>
            <a:xfrm>
              <a:off x="5854370" y="798695"/>
              <a:ext cx="288032" cy="288000"/>
            </a:xfrm>
            <a:prstGeom prst="ellipse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873993" y="75802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SV" dirty="0" smtClean="0">
                  <a:solidFill>
                    <a:schemeClr val="bg1"/>
                  </a:solidFill>
                  <a:latin typeface="Berlin Sans FB" pitchFamily="34" charset="0"/>
                </a:rPr>
                <a:t>1</a:t>
              </a:r>
              <a:endParaRPr lang="es-SV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3608165" y="6021288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Laboratorio Clínico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7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5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C:\Users\CRRuiz\Downloads\x-ray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C:\Users\CRRuiz\Downloads\sonograph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09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:\Users\CRRuiz\Downloads\cardiogram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236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CRRuiz\Downloads\recepti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0" descr="C:\Users\CRRuiz\Downloads\bookshelf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108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CRRuiz\Downloads\warehous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40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CRRuiz\Downloads\archiv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704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CRRuiz\Downloads\notebook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236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7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 descr="C:\Users\CRRuiz\Downloads\ambulan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03" y="4283283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3692335" y="4042140"/>
            <a:ext cx="1800000" cy="1800000"/>
            <a:chOff x="4166708" y="4777816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19 Elipse"/>
            <p:cNvSpPr/>
            <p:nvPr/>
          </p:nvSpPr>
          <p:spPr>
            <a:xfrm>
              <a:off x="4166708" y="4777816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pic>
          <p:nvPicPr>
            <p:cNvPr id="21" name="Picture 7" descr="C:\Users\CRRuiz\Downloads\stretch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816" y="4958262"/>
              <a:ext cx="720240" cy="72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563888" y="6021288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Sala de operaciones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264571" y="565747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Ambulancia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5122" name="Picture 2" descr="C:\Users\CRRuiz\Downloads\surge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15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CRRuiz\Downloads\si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655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CRRuiz\Downloads\grou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36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CRRuiz\Downloads\noteboo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95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CRRuiz\Downloads\fountain-pe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336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01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CRRuiz\Downloads\nur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22" y="4038753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982273" y="602128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Enfermería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5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04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CRRuiz\Downloads\hospital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1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RRuiz\Downloads\magnifying-glas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98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CRRuiz\Downloads\b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45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CRRuiz\Downloads\drug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492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CRRuiz\Downloads\app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40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3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CRRuiz\Downloads\hospital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000" y="3232945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196276" y="52154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Clínica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2" name="Picture 2" descr="C:\Users\CRRuiz\Downloads\recep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00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CRRuiz\Downloads\nur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00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CRRuiz\Downloads\doc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00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1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688</Words>
  <Application>Microsoft Office PowerPoint</Application>
  <PresentationFormat>Presentación en pantalla (4:3)</PresentationFormat>
  <Paragraphs>175</Paragraphs>
  <Slides>36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Presentación de PowerPoint</vt:lpstr>
      <vt:lpstr>AGENDA</vt:lpstr>
      <vt:lpstr>DESCRIPCIÓN DEL TEMA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 GENERAL</vt:lpstr>
      <vt:lpstr>OBJETIVOS ESPECIFICOS</vt:lpstr>
      <vt:lpstr>JUSTIFICACIÓN</vt:lpstr>
      <vt:lpstr>Recepción</vt:lpstr>
      <vt:lpstr>Administración</vt:lpstr>
      <vt:lpstr>Laboratorio Clínico, Rayos X y Ultrasonografía</vt:lpstr>
      <vt:lpstr>Enfermería</vt:lpstr>
      <vt:lpstr>Medicina general</vt:lpstr>
      <vt:lpstr>Farmacia</vt:lpstr>
      <vt:lpstr>Supervisión de Calidad Total</vt:lpstr>
      <vt:lpstr>LOCALIZACIÓN</vt:lpstr>
      <vt:lpstr>Alcances</vt:lpstr>
      <vt:lpstr>Presentación de PowerPoint</vt:lpstr>
      <vt:lpstr>Presentación de PowerPoint</vt:lpstr>
      <vt:lpstr>Presentación de PowerPoint</vt:lpstr>
      <vt:lpstr>Presentación de PowerPoint</vt:lpstr>
      <vt:lpstr>Limitaciones y Observaciones</vt:lpstr>
      <vt:lpstr>¡Gracias por su Atención!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Rene Ruiz Morazan</dc:creator>
  <cp:lastModifiedBy>INGRID</cp:lastModifiedBy>
  <cp:revision>41</cp:revision>
  <dcterms:created xsi:type="dcterms:W3CDTF">2016-09-26T17:09:09Z</dcterms:created>
  <dcterms:modified xsi:type="dcterms:W3CDTF">2016-09-27T17:28:49Z</dcterms:modified>
</cp:coreProperties>
</file>