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9" r:id="rId3"/>
    <p:sldId id="27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E05F95-DDF6-4F44-A7B1-F6DA2EB372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A462EC-A65D-4C34-A7E9-C706B5EEB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1FA306-B4DA-4F85-B589-C281B59EE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97AA-50AD-46BD-8A7A-EAA3C7C96305}" type="datetimeFigureOut">
              <a:rPr lang="es-MX" smtClean="0"/>
              <a:t>09/06/2020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EDF567-1212-4CB4-957E-0A70A98D7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D91A67-9BDE-4746-BBD2-7C58D5D61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0E93-918D-42AD-9815-8A6558356C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455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96109-AAF6-4640-B8DC-518BE8318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B1B8F30-73CE-4D95-9E13-5766E8823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B2D1B3-D1F1-497A-9572-414EEA03C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97AA-50AD-46BD-8A7A-EAA3C7C96305}" type="datetimeFigureOut">
              <a:rPr lang="es-MX" smtClean="0"/>
              <a:t>09/06/2020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2558B3-02E5-4708-AD8F-CE80A05DF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5359B1-CECD-4F36-95CC-C9304D293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0E93-918D-42AD-9815-8A6558356C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0255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51F296E-9D6A-4C7A-AD38-50854E576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5920FA-86CE-4466-8FC8-032981F57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E8AD17-5E85-48C0-BF5F-0286B9EEC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97AA-50AD-46BD-8A7A-EAA3C7C96305}" type="datetimeFigureOut">
              <a:rPr lang="es-MX" smtClean="0"/>
              <a:t>09/06/2020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7A6B97-5F94-4D9C-8084-2A142654A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4F08F8-3A28-4053-9583-850AE86CE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0E93-918D-42AD-9815-8A6558356C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5310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778CC-119D-40F0-AEB6-635C6E09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49CCA0-41B5-46BC-9197-0353F108C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894AF8-4FB9-4EB0-A2BC-1CDAA3CD5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97AA-50AD-46BD-8A7A-EAA3C7C96305}" type="datetimeFigureOut">
              <a:rPr lang="es-MX" smtClean="0"/>
              <a:t>09/06/2020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BF50F8-C8C5-4CD9-ACC3-FF4577321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0FC3CF-39BE-4104-95FC-00CC55307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0E93-918D-42AD-9815-8A6558356C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2100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11AEC7-C83C-43EF-A4BE-C271F1D1B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DCFEB6-24F5-4043-A5F1-7F5EA922A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E4BFFC-3251-4565-9BC8-99E1517E2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97AA-50AD-46BD-8A7A-EAA3C7C96305}" type="datetimeFigureOut">
              <a:rPr lang="es-MX" smtClean="0"/>
              <a:t>09/06/2020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32E0AA-4495-45A4-90D6-5101F4228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C8636B-5288-4B26-9AF1-CBD13F093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0E93-918D-42AD-9815-8A6558356C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2598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4ECC1-8736-450E-B753-82219E90D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EB844C-926B-4F03-B256-771A5E2FFB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9A613D-B463-40A4-B9C0-96187E3F0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A4824A-3504-421C-8B15-89C596ED1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97AA-50AD-46BD-8A7A-EAA3C7C96305}" type="datetimeFigureOut">
              <a:rPr lang="es-MX" smtClean="0"/>
              <a:t>09/06/2020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29A17B-654A-44BE-9024-06867FA5B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51D9D75-8EA7-4E75-8E94-DF9B20A4A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0E93-918D-42AD-9815-8A6558356C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7056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E9D00-9F78-4285-AD38-19263D47E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E93BC6-E86B-4440-8405-7F73412D5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15102F2-D642-4BC0-8D95-F37D3AD27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E5E0ADE-3C5D-4F5C-B7FF-1E2F04CD77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FAA7115-0BE5-4D06-9ECE-0B3D0A5823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C3EF69E-49B9-474D-9EE1-105EA1CAB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97AA-50AD-46BD-8A7A-EAA3C7C96305}" type="datetimeFigureOut">
              <a:rPr lang="es-MX" smtClean="0"/>
              <a:t>09/06/2020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DE502DB-B796-4ED2-8424-3A7BC78AD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E109E85-B731-430E-A030-D33A67110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0E93-918D-42AD-9815-8A6558356C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150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377DFE-7E7B-4996-98A5-2F03B718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3F2F25D-E232-4E0E-AB1D-37C0010DC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97AA-50AD-46BD-8A7A-EAA3C7C96305}" type="datetimeFigureOut">
              <a:rPr lang="es-MX" smtClean="0"/>
              <a:t>09/06/2020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6893135-DF76-46DC-A689-7D6959C25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1DF3BAE-C6D0-45A1-A7A9-5EDF5C91F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0E93-918D-42AD-9815-8A6558356C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6544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2AD397C-76C4-4136-B7D7-43AF39512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97AA-50AD-46BD-8A7A-EAA3C7C96305}" type="datetimeFigureOut">
              <a:rPr lang="es-MX" smtClean="0"/>
              <a:t>09/06/2020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FF63F3A-968E-4CF4-8FDB-E75D40AD7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8D64797-E5F2-46B7-B0CB-F6117E720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0E93-918D-42AD-9815-8A6558356C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4045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305180-AB82-4A5E-9733-BA7664AA6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49808B-5B86-44B1-BFB9-868E14052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E1AEA2D-659C-4070-A9C1-39E8DF494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0B4DB7F-A669-48B9-B094-EDD75166A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97AA-50AD-46BD-8A7A-EAA3C7C96305}" type="datetimeFigureOut">
              <a:rPr lang="es-MX" smtClean="0"/>
              <a:t>09/06/2020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9A9DA1-F1F3-44E6-8FF7-D3C4CCE6F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7F6A040-5F9C-419A-9AB6-714A51D45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0E93-918D-42AD-9815-8A6558356C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5511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45BB7-5ABE-46C8-8656-68727B7D5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4B29181-97DE-45A1-8272-C0BD5F133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C5E8B09-253D-4299-A9FD-6CFAE5264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5027F6-2C3E-47B9-86E7-FDC2BC67F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97AA-50AD-46BD-8A7A-EAA3C7C96305}" type="datetimeFigureOut">
              <a:rPr lang="es-MX" smtClean="0"/>
              <a:t>09/06/2020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90278B-28B5-4BDC-87D3-38385CC4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B1FE486-9A1D-458B-839E-688A2EF1B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0E93-918D-42AD-9815-8A6558356C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4160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9ABE296-57F8-45F4-BEE3-96B3FD53D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BDEF26-F8E7-48C0-A34E-59E4E6F10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F4E994-0FAC-4A35-AC75-721619D17F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697AA-50AD-46BD-8A7A-EAA3C7C96305}" type="datetimeFigureOut">
              <a:rPr lang="es-MX" smtClean="0"/>
              <a:t>09/06/2020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53C98A-91B4-4958-B4D7-5034B41D7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959F55-690B-4C11-84F7-ED6FE37B5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20E93-918D-42AD-9815-8A6558356C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924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dibujo&#10;&#10;Descripción generada automáticamente">
            <a:extLst>
              <a:ext uri="{FF2B5EF4-FFF2-40B4-BE49-F238E27FC236}">
                <a16:creationId xmlns:a16="http://schemas.microsoft.com/office/drawing/2014/main" id="{700E591A-4972-4629-B630-4F05270A2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537" y="714414"/>
            <a:ext cx="1080000" cy="10800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4197D00-38A6-4745-9917-87915FF1A0D2}"/>
              </a:ext>
            </a:extLst>
          </p:cNvPr>
          <p:cNvSpPr txBox="1"/>
          <p:nvPr/>
        </p:nvSpPr>
        <p:spPr>
          <a:xfrm>
            <a:off x="4966170" y="1794414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>
                <a:solidFill>
                  <a:srgbClr val="002060"/>
                </a:solidFill>
                <a:latin typeface="Berlin Sans FB" panose="020E0602020502020306" pitchFamily="34" charset="0"/>
              </a:rPr>
              <a:t>ADMINISTRADOR</a:t>
            </a:r>
          </a:p>
        </p:txBody>
      </p:sp>
      <p:pic>
        <p:nvPicPr>
          <p:cNvPr id="11" name="Imagen 10" descr="Imagen que contiene dibujo&#10;&#10;Descripción generada automáticamente">
            <a:extLst>
              <a:ext uri="{FF2B5EF4-FFF2-40B4-BE49-F238E27FC236}">
                <a16:creationId xmlns:a16="http://schemas.microsoft.com/office/drawing/2014/main" id="{59E6C360-94C0-4933-A27D-4A3326A06C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679" y="3102492"/>
            <a:ext cx="1080000" cy="1080000"/>
          </a:xfrm>
          <a:prstGeom prst="rect">
            <a:avLst/>
          </a:prstGeom>
        </p:spPr>
      </p:pic>
      <p:pic>
        <p:nvPicPr>
          <p:cNvPr id="12" name="Imagen 11" descr="Imagen que contiene señal&#10;&#10;Descripción generada automáticamente">
            <a:extLst>
              <a:ext uri="{FF2B5EF4-FFF2-40B4-BE49-F238E27FC236}">
                <a16:creationId xmlns:a16="http://schemas.microsoft.com/office/drawing/2014/main" id="{033D9FE1-7423-46D9-8D5D-538EA550AA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893" y="3102492"/>
            <a:ext cx="1080000" cy="1080000"/>
          </a:xfrm>
          <a:prstGeom prst="rect">
            <a:avLst/>
          </a:prstGeom>
        </p:spPr>
      </p:pic>
      <p:pic>
        <p:nvPicPr>
          <p:cNvPr id="13" name="Imagen 1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3F38EF51-823C-4865-B125-EFACA7351C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107" y="3102492"/>
            <a:ext cx="1080000" cy="10800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61ECB693-1050-4E00-9920-1D58E1F6F8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321" y="3102492"/>
            <a:ext cx="1080000" cy="10800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86292A9B-84CD-40CC-8D6C-C72FADEA42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679" y="4908785"/>
            <a:ext cx="1080000" cy="1080000"/>
          </a:xfrm>
          <a:prstGeom prst="rect">
            <a:avLst/>
          </a:prstGeom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DD71C1B1-9563-401C-BBBF-7CF30DF78E71}"/>
              </a:ext>
            </a:extLst>
          </p:cNvPr>
          <p:cNvSpPr/>
          <p:nvPr/>
        </p:nvSpPr>
        <p:spPr>
          <a:xfrm>
            <a:off x="413657" y="210960"/>
            <a:ext cx="11364686" cy="3657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rgbClr val="002060"/>
                </a:solidFill>
              </a:rPr>
              <a:t>ROL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D174C80-EA81-49BB-9D4F-DA6BBB5DE368}"/>
              </a:ext>
            </a:extLst>
          </p:cNvPr>
          <p:cNvSpPr/>
          <p:nvPr/>
        </p:nvSpPr>
        <p:spPr>
          <a:xfrm>
            <a:off x="413657" y="2481980"/>
            <a:ext cx="11364686" cy="3657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0000">
                <a:schemeClr val="bg1">
                  <a:lumMod val="50000"/>
                </a:schemeClr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Tipos de USUARIO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6B2E7302-C26E-4EFC-B589-4B01A467B8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893" y="4908838"/>
            <a:ext cx="1080000" cy="108000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FBEA7078-1355-4EF7-A639-2B6551E644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107" y="4908838"/>
            <a:ext cx="1080000" cy="1080000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DB892204-672B-43B4-B3A4-BBBBE596C4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321" y="4927444"/>
            <a:ext cx="1080000" cy="1080000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8B672FF1-FD9F-43CF-8474-69BB03532A6C}"/>
              </a:ext>
            </a:extLst>
          </p:cNvPr>
          <p:cNvSpPr txBox="1"/>
          <p:nvPr/>
        </p:nvSpPr>
        <p:spPr>
          <a:xfrm>
            <a:off x="1242434" y="421964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>
                <a:solidFill>
                  <a:srgbClr val="002060"/>
                </a:solidFill>
                <a:latin typeface="Berlin Sans FB" panose="020E0602020502020306" pitchFamily="34" charset="0"/>
              </a:rPr>
              <a:t>RECEPCIÓN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2B92768-6485-4812-BB74-F08919CFF198}"/>
              </a:ext>
            </a:extLst>
          </p:cNvPr>
          <p:cNvSpPr txBox="1"/>
          <p:nvPr/>
        </p:nvSpPr>
        <p:spPr>
          <a:xfrm>
            <a:off x="634896" y="6064524"/>
            <a:ext cx="258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>
                <a:solidFill>
                  <a:srgbClr val="002060"/>
                </a:solidFill>
                <a:latin typeface="Berlin Sans FB" panose="020E0602020502020306" pitchFamily="34" charset="0"/>
              </a:rPr>
              <a:t>LABORATORIO CLÍNICO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F32E0170-8E01-423C-A1B7-7B308069634A}"/>
              </a:ext>
            </a:extLst>
          </p:cNvPr>
          <p:cNvSpPr txBox="1"/>
          <p:nvPr/>
        </p:nvSpPr>
        <p:spPr>
          <a:xfrm>
            <a:off x="3952521" y="4219648"/>
            <a:ext cx="1508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>
                <a:solidFill>
                  <a:srgbClr val="002060"/>
                </a:solidFill>
                <a:latin typeface="Berlin Sans FB" panose="020E0602020502020306" pitchFamily="34" charset="0"/>
              </a:rPr>
              <a:t>ENFERMERÍA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CE7A44C-E9AE-41B2-BD6F-54168E2B6E9F}"/>
              </a:ext>
            </a:extLst>
          </p:cNvPr>
          <p:cNvSpPr txBox="1"/>
          <p:nvPr/>
        </p:nvSpPr>
        <p:spPr>
          <a:xfrm>
            <a:off x="6982405" y="4219648"/>
            <a:ext cx="100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>
                <a:solidFill>
                  <a:srgbClr val="002060"/>
                </a:solidFill>
                <a:latin typeface="Berlin Sans FB" panose="020E0602020502020306" pitchFamily="34" charset="0"/>
              </a:rPr>
              <a:t>MÉDICO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A6D5B40-2B1F-4411-84C0-0E7C7387F0C7}"/>
              </a:ext>
            </a:extLst>
          </p:cNvPr>
          <p:cNvSpPr txBox="1"/>
          <p:nvPr/>
        </p:nvSpPr>
        <p:spPr>
          <a:xfrm>
            <a:off x="9625167" y="4219648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>
                <a:solidFill>
                  <a:srgbClr val="002060"/>
                </a:solidFill>
                <a:latin typeface="Berlin Sans FB" panose="020E0602020502020306" pitchFamily="34" charset="0"/>
              </a:rPr>
              <a:t>FARMACIA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C460997-2839-4CD2-9987-DF6AB681F707}"/>
              </a:ext>
            </a:extLst>
          </p:cNvPr>
          <p:cNvSpPr txBox="1"/>
          <p:nvPr/>
        </p:nvSpPr>
        <p:spPr>
          <a:xfrm>
            <a:off x="9967405" y="6064524"/>
            <a:ext cx="591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>
                <a:solidFill>
                  <a:srgbClr val="002060"/>
                </a:solidFill>
                <a:latin typeface="Berlin Sans FB" panose="020E0602020502020306" pitchFamily="34" charset="0"/>
              </a:rPr>
              <a:t>TAC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53FDF901-188E-49CC-9111-C9A5871472F5}"/>
              </a:ext>
            </a:extLst>
          </p:cNvPr>
          <p:cNvSpPr txBox="1"/>
          <p:nvPr/>
        </p:nvSpPr>
        <p:spPr>
          <a:xfrm>
            <a:off x="6947138" y="6064524"/>
            <a:ext cx="1075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>
                <a:solidFill>
                  <a:srgbClr val="002060"/>
                </a:solidFill>
                <a:latin typeface="Berlin Sans FB" panose="020E0602020502020306" pitchFamily="34" charset="0"/>
              </a:rPr>
              <a:t>RAYOS X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31D2879C-B71E-423B-9272-85B3CE5EAD1A}"/>
              </a:ext>
            </a:extLst>
          </p:cNvPr>
          <p:cNvSpPr txBox="1"/>
          <p:nvPr/>
        </p:nvSpPr>
        <p:spPr>
          <a:xfrm>
            <a:off x="3583828" y="6064524"/>
            <a:ext cx="224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>
                <a:solidFill>
                  <a:srgbClr val="002060"/>
                </a:solidFill>
                <a:latin typeface="Berlin Sans FB" panose="020E0602020502020306" pitchFamily="34" charset="0"/>
              </a:rPr>
              <a:t>ULTRASONOGRAFÍA</a:t>
            </a:r>
          </a:p>
        </p:txBody>
      </p:sp>
    </p:spTree>
    <p:extLst>
      <p:ext uri="{BB962C8B-B14F-4D97-AF65-F5344CB8AC3E}">
        <p14:creationId xmlns:p14="http://schemas.microsoft.com/office/powerpoint/2010/main" val="3291575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31BC40F-2E7A-4290-A531-0D02A46B5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34" y="435928"/>
            <a:ext cx="1080000" cy="1080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8AC48BA-F018-43AD-A1D2-859547E0FB18}"/>
              </a:ext>
            </a:extLst>
          </p:cNvPr>
          <p:cNvSpPr txBox="1"/>
          <p:nvPr/>
        </p:nvSpPr>
        <p:spPr>
          <a:xfrm>
            <a:off x="1933302" y="550661"/>
            <a:ext cx="412805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002060"/>
                </a:solidFill>
                <a:latin typeface="Berlin Sans FB" panose="020E0602020502020306" pitchFamily="34" charset="0"/>
              </a:rPr>
              <a:t>USUARIO</a:t>
            </a:r>
          </a:p>
          <a:p>
            <a:r>
              <a:rPr lang="es-MX" sz="4000" dirty="0">
                <a:solidFill>
                  <a:srgbClr val="002060"/>
                </a:solidFill>
                <a:latin typeface="Berlin Sans FB" panose="020E0602020502020306" pitchFamily="34" charset="0"/>
              </a:rPr>
              <a:t>Laboratorio clínico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2E77E53-2225-49B2-9505-1E000765F79B}"/>
              </a:ext>
            </a:extLst>
          </p:cNvPr>
          <p:cNvSpPr/>
          <p:nvPr/>
        </p:nvSpPr>
        <p:spPr>
          <a:xfrm>
            <a:off x="379012" y="1759464"/>
            <a:ext cx="11364686" cy="3657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0000">
                <a:srgbClr val="92D050"/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rgbClr val="002060"/>
                </a:solidFill>
              </a:rPr>
              <a:t>Módulo de </a:t>
            </a:r>
            <a:r>
              <a:rPr lang="es-MX" b="1" dirty="0">
                <a:solidFill>
                  <a:srgbClr val="002060"/>
                </a:solidFill>
              </a:rPr>
              <a:t>Laboratorio Clínico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EB5FC09-6363-4EBA-A888-B0939804D98B}"/>
              </a:ext>
            </a:extLst>
          </p:cNvPr>
          <p:cNvSpPr txBox="1"/>
          <p:nvPr/>
        </p:nvSpPr>
        <p:spPr>
          <a:xfrm>
            <a:off x="398104" y="2172450"/>
            <a:ext cx="1105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i="1" dirty="0"/>
              <a:t>Creación de solicitudes y entregas de exámenes clínicos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7865F97-5961-4431-A638-D3D0D46F0C18}"/>
              </a:ext>
            </a:extLst>
          </p:cNvPr>
          <p:cNvSpPr txBox="1"/>
          <p:nvPr/>
        </p:nvSpPr>
        <p:spPr>
          <a:xfrm>
            <a:off x="398104" y="2819565"/>
            <a:ext cx="11345594" cy="267765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Solicitud de examen de laboratorio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Solicitud de examen de bacteriología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Evaluación de solicitudes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Entrega e impresión de solicitudes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Historial de solicitudes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Banco de sangre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Exámenes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Parámetros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Reactivos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Tipo de muestras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Tipo de secciones de evaluación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Unidades de medida</a:t>
            </a:r>
          </a:p>
          <a:p>
            <a:pPr marL="342900" indent="-342900">
              <a:buBlip>
                <a:blip r:embed="rId3"/>
              </a:buBlip>
            </a:pPr>
            <a:endParaRPr lang="es-MX" sz="24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515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31BC40F-2E7A-4290-A531-0D02A46B5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34" y="435928"/>
            <a:ext cx="1080000" cy="1080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8AC48BA-F018-43AD-A1D2-859547E0FB18}"/>
              </a:ext>
            </a:extLst>
          </p:cNvPr>
          <p:cNvSpPr txBox="1"/>
          <p:nvPr/>
        </p:nvSpPr>
        <p:spPr>
          <a:xfrm>
            <a:off x="1933302" y="550661"/>
            <a:ext cx="6795450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002060"/>
                </a:solidFill>
                <a:latin typeface="Berlin Sans FB" panose="020E0602020502020306" pitchFamily="34" charset="0"/>
              </a:rPr>
              <a:t>USUARIO</a:t>
            </a:r>
          </a:p>
          <a:p>
            <a:r>
              <a:rPr lang="es-MX" sz="4000" dirty="0">
                <a:solidFill>
                  <a:srgbClr val="002060"/>
                </a:solidFill>
                <a:latin typeface="Berlin Sans FB" panose="020E0602020502020306" pitchFamily="34" charset="0"/>
              </a:rPr>
              <a:t>Ultrasonografía, Rayos X y TAC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2E77E53-2225-49B2-9505-1E000765F79B}"/>
              </a:ext>
            </a:extLst>
          </p:cNvPr>
          <p:cNvSpPr/>
          <p:nvPr/>
        </p:nvSpPr>
        <p:spPr>
          <a:xfrm>
            <a:off x="379012" y="1759464"/>
            <a:ext cx="11364686" cy="3657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0000">
                <a:srgbClr val="92D050"/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rgbClr val="002060"/>
                </a:solidFill>
              </a:rPr>
              <a:t>Módulo de </a:t>
            </a:r>
            <a:r>
              <a:rPr lang="es-MX" b="1" dirty="0">
                <a:solidFill>
                  <a:srgbClr val="002060"/>
                </a:solidFill>
              </a:rPr>
              <a:t>Laboratorio Clínico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EB5FC09-6363-4EBA-A888-B0939804D98B}"/>
              </a:ext>
            </a:extLst>
          </p:cNvPr>
          <p:cNvSpPr txBox="1"/>
          <p:nvPr/>
        </p:nvSpPr>
        <p:spPr>
          <a:xfrm>
            <a:off x="398104" y="2172450"/>
            <a:ext cx="1105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i="1" dirty="0"/>
              <a:t>Cada usuario es diferente y únicamente pueden evaluar según su tipo de examen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7865F97-5961-4431-A638-D3D0D46F0C18}"/>
              </a:ext>
            </a:extLst>
          </p:cNvPr>
          <p:cNvSpPr txBox="1"/>
          <p:nvPr/>
        </p:nvSpPr>
        <p:spPr>
          <a:xfrm>
            <a:off x="398104" y="2819565"/>
            <a:ext cx="11345594" cy="830997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Evaluación de solicitud de examen</a:t>
            </a:r>
          </a:p>
          <a:p>
            <a:pPr marL="342900" indent="-342900">
              <a:buBlip>
                <a:blip r:embed="rId3"/>
              </a:buBlip>
            </a:pPr>
            <a:endParaRPr lang="es-MX" sz="24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796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dibujo&#10;&#10;Descripción generada automáticamente">
            <a:extLst>
              <a:ext uri="{FF2B5EF4-FFF2-40B4-BE49-F238E27FC236}">
                <a16:creationId xmlns:a16="http://schemas.microsoft.com/office/drawing/2014/main" id="{700E591A-4972-4629-B630-4F05270A2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34" y="435928"/>
            <a:ext cx="1080000" cy="1080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8AC48BA-F018-43AD-A1D2-859547E0FB18}"/>
              </a:ext>
            </a:extLst>
          </p:cNvPr>
          <p:cNvSpPr txBox="1"/>
          <p:nvPr/>
        </p:nvSpPr>
        <p:spPr>
          <a:xfrm>
            <a:off x="1933302" y="550661"/>
            <a:ext cx="323357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002060"/>
                </a:solidFill>
                <a:latin typeface="Berlin Sans FB" panose="020E0602020502020306" pitchFamily="34" charset="0"/>
              </a:rPr>
              <a:t>ROL</a:t>
            </a:r>
          </a:p>
          <a:p>
            <a:r>
              <a:rPr lang="es-MX" sz="4000" dirty="0">
                <a:solidFill>
                  <a:srgbClr val="002060"/>
                </a:solidFill>
                <a:latin typeface="Berlin Sans FB" panose="020E0602020502020306" pitchFamily="34" charset="0"/>
              </a:rPr>
              <a:t>Administrador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F82CECA-4AC6-4878-9EAC-D8EE77DAC004}"/>
              </a:ext>
            </a:extLst>
          </p:cNvPr>
          <p:cNvSpPr/>
          <p:nvPr/>
        </p:nvSpPr>
        <p:spPr>
          <a:xfrm>
            <a:off x="431074" y="1711234"/>
            <a:ext cx="11364686" cy="3657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0000">
                <a:schemeClr val="accent4"/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rgbClr val="002060"/>
                </a:solidFill>
              </a:rPr>
              <a:t>Módulo de </a:t>
            </a:r>
            <a:r>
              <a:rPr lang="es-MX" b="1" dirty="0">
                <a:solidFill>
                  <a:srgbClr val="002060"/>
                </a:solidFill>
              </a:rPr>
              <a:t>Administración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DD52ABD-4A51-4CEF-BE32-DCB3512DBB28}"/>
              </a:ext>
            </a:extLst>
          </p:cNvPr>
          <p:cNvSpPr txBox="1"/>
          <p:nvPr/>
        </p:nvSpPr>
        <p:spPr>
          <a:xfrm>
            <a:off x="450166" y="2124220"/>
            <a:ext cx="1105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i="1" dirty="0"/>
              <a:t>Administración de la base de datos y usuarios del Sistema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4CCAF9FF-EA78-4970-957B-7C96DE839615}"/>
              </a:ext>
            </a:extLst>
          </p:cNvPr>
          <p:cNvSpPr txBox="1"/>
          <p:nvPr/>
        </p:nvSpPr>
        <p:spPr>
          <a:xfrm>
            <a:off x="450166" y="2771335"/>
            <a:ext cx="11345594" cy="156966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Berlin Sans FB" panose="020E0602020502020306" pitchFamily="34" charset="0"/>
              </a:rPr>
              <a:t>Usuarios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Berlin Sans FB" panose="020E0602020502020306" pitchFamily="34" charset="0"/>
              </a:rPr>
              <a:t>Respaldo de la base de datos (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Berlin Sans FB" panose="020E0602020502020306" pitchFamily="34" charset="0"/>
              </a:rPr>
              <a:t>Backup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Berlin Sans FB" panose="020E0602020502020306" pitchFamily="34" charset="0"/>
              </a:rPr>
              <a:t>)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Berlin Sans FB" panose="020E0602020502020306" pitchFamily="34" charset="0"/>
              </a:rPr>
              <a:t>Restauración de la base de datos (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Berlin Sans FB" panose="020E0602020502020306" pitchFamily="34" charset="0"/>
              </a:rPr>
              <a:t>Restore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Berlin Sans FB" panose="020E0602020502020306" pitchFamily="34" charset="0"/>
              </a:rPr>
              <a:t>)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Berlin Sans FB" panose="020E0602020502020306" pitchFamily="34" charset="0"/>
              </a:rPr>
              <a:t>Datos de la institución</a:t>
            </a:r>
          </a:p>
          <a:p>
            <a:pPr marL="342900" indent="-342900">
              <a:buBlip>
                <a:blip r:embed="rId3"/>
              </a:buBlip>
            </a:pPr>
            <a:endParaRPr lang="es-MX" sz="24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224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08AC48BA-F018-43AD-A1D2-859547E0FB18}"/>
              </a:ext>
            </a:extLst>
          </p:cNvPr>
          <p:cNvSpPr txBox="1"/>
          <p:nvPr/>
        </p:nvSpPr>
        <p:spPr>
          <a:xfrm>
            <a:off x="1933302" y="550661"/>
            <a:ext cx="1779654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002060"/>
                </a:solidFill>
                <a:latin typeface="Berlin Sans FB" panose="020E0602020502020306" pitchFamily="34" charset="0"/>
              </a:rPr>
              <a:t>USUARIOS</a:t>
            </a:r>
          </a:p>
          <a:p>
            <a:r>
              <a:rPr lang="es-MX" sz="4000" dirty="0">
                <a:solidFill>
                  <a:srgbClr val="002060"/>
                </a:solidFill>
                <a:latin typeface="Berlin Sans FB" panose="020E0602020502020306" pitchFamily="34" charset="0"/>
              </a:rPr>
              <a:t>TODOS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4CCAF9FF-EA78-4970-957B-7C96DE839615}"/>
              </a:ext>
            </a:extLst>
          </p:cNvPr>
          <p:cNvSpPr txBox="1"/>
          <p:nvPr/>
        </p:nvSpPr>
        <p:spPr>
          <a:xfrm>
            <a:off x="450166" y="1730328"/>
            <a:ext cx="11345594" cy="120032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Blip>
                <a:blip r:embed="rId2"/>
              </a:buBlip>
            </a:pP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Berlin Sans FB" panose="020E0602020502020306" pitchFamily="34" charset="0"/>
              </a:rPr>
              <a:t>Agenda</a:t>
            </a:r>
          </a:p>
          <a:p>
            <a:pPr marL="342900" indent="-342900">
              <a:buBlip>
                <a:blip r:embed="rId2"/>
              </a:buBlip>
            </a:pP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Berlin Sans FB" panose="020E0602020502020306" pitchFamily="34" charset="0"/>
              </a:rPr>
              <a:t>Historial (Bitácora)</a:t>
            </a:r>
          </a:p>
          <a:p>
            <a:pPr marL="342900" indent="-342900">
              <a:buBlip>
                <a:blip r:embed="rId2"/>
              </a:buBlip>
            </a:pP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Berlin Sans FB" panose="020E0602020502020306" pitchFamily="34" charset="0"/>
              </a:rPr>
              <a:t>Perfil del usuario</a:t>
            </a:r>
          </a:p>
          <a:p>
            <a:pPr marL="342900" indent="-342900">
              <a:buBlip>
                <a:blip r:embed="rId2"/>
              </a:buBlip>
            </a:pP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Berlin Sans FB" panose="020E0602020502020306" pitchFamily="34" charset="0"/>
              </a:rPr>
              <a:t>Datos de la institución</a:t>
            </a:r>
          </a:p>
          <a:p>
            <a:pPr marL="342900" indent="-342900">
              <a:buBlip>
                <a:blip r:embed="rId2"/>
              </a:buBlip>
            </a:pPr>
            <a:endParaRPr lang="es-MX" sz="2400" dirty="0">
              <a:latin typeface="Berlin Sans FB" panose="020E0602020502020306" pitchFamily="34" charset="0"/>
            </a:endParaRPr>
          </a:p>
        </p:txBody>
      </p:sp>
      <p:pic>
        <p:nvPicPr>
          <p:cNvPr id="8" name="Imagen 7" descr="Imagen que contiene reloj&#10;&#10;Descripción generada automáticamente">
            <a:extLst>
              <a:ext uri="{FF2B5EF4-FFF2-40B4-BE49-F238E27FC236}">
                <a16:creationId xmlns:a16="http://schemas.microsoft.com/office/drawing/2014/main" id="{209DB0CF-59FB-4874-B109-BD9D174748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34" y="503103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284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8371314-538F-4471-A5B9-5B5D3FF16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34" y="435928"/>
            <a:ext cx="1080000" cy="1080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8AC48BA-F018-43AD-A1D2-859547E0FB18}"/>
              </a:ext>
            </a:extLst>
          </p:cNvPr>
          <p:cNvSpPr txBox="1"/>
          <p:nvPr/>
        </p:nvSpPr>
        <p:spPr>
          <a:xfrm>
            <a:off x="1933302" y="550661"/>
            <a:ext cx="2327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002060"/>
                </a:solidFill>
                <a:latin typeface="Berlin Sans FB" panose="020E0602020502020306" pitchFamily="34" charset="0"/>
              </a:rPr>
              <a:t>USUARIO</a:t>
            </a:r>
          </a:p>
          <a:p>
            <a:r>
              <a:rPr lang="es-MX" sz="4000" dirty="0">
                <a:solidFill>
                  <a:srgbClr val="002060"/>
                </a:solidFill>
                <a:latin typeface="Berlin Sans FB" panose="020E0602020502020306" pitchFamily="34" charset="0"/>
              </a:rPr>
              <a:t>Recepción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F82CECA-4AC6-4878-9EAC-D8EE77DAC004}"/>
              </a:ext>
            </a:extLst>
          </p:cNvPr>
          <p:cNvSpPr/>
          <p:nvPr/>
        </p:nvSpPr>
        <p:spPr>
          <a:xfrm>
            <a:off x="431074" y="1711234"/>
            <a:ext cx="11364686" cy="3657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0000">
                <a:srgbClr val="00B0F0"/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rgbClr val="002060"/>
                </a:solidFill>
              </a:rPr>
              <a:t>Módulo de </a:t>
            </a:r>
            <a:r>
              <a:rPr lang="es-MX" b="1" dirty="0">
                <a:solidFill>
                  <a:srgbClr val="002060"/>
                </a:solidFill>
              </a:rPr>
              <a:t>Hospitalización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DD52ABD-4A51-4CEF-BE32-DCB3512DBB28}"/>
              </a:ext>
            </a:extLst>
          </p:cNvPr>
          <p:cNvSpPr txBox="1"/>
          <p:nvPr/>
        </p:nvSpPr>
        <p:spPr>
          <a:xfrm>
            <a:off x="450166" y="2124220"/>
            <a:ext cx="1105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i="1" dirty="0"/>
              <a:t>Creación de paciente y administración de las distintas hospitalizaciones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4CCAF9FF-EA78-4970-957B-7C96DE839615}"/>
              </a:ext>
            </a:extLst>
          </p:cNvPr>
          <p:cNvSpPr txBox="1"/>
          <p:nvPr/>
        </p:nvSpPr>
        <p:spPr>
          <a:xfrm>
            <a:off x="450166" y="2771335"/>
            <a:ext cx="11345594" cy="3785652"/>
          </a:xfrm>
          <a:prstGeom prst="rect">
            <a:avLst/>
          </a:prstGeom>
          <a:noFill/>
        </p:spPr>
        <p:txBody>
          <a:bodyPr wrap="square" numCol="2" spcCol="360000" rtlCol="0">
            <a:sp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Pacientes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Consulta médica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Honorarios médicos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Dar de alta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Observación, Medio ingreso e Ingreso 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Honorarios médicos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Solicitud de medicamentos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Solicitud de servicios hospitalarios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Solicitud de examen clínico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Solicitud de ultrasonografía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Solicitud de rayos X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Solicitud de TAC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Estado financiero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Acta de consentimiento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Dar alta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Cambio de servicio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Calculadora de gastos por hospitalización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Servicios hospitalarios</a:t>
            </a:r>
          </a:p>
          <a:p>
            <a:pPr marL="342900" indent="-342900">
              <a:buBlip>
                <a:blip r:embed="rId3"/>
              </a:buBlip>
            </a:pPr>
            <a:endParaRPr lang="es-MX" sz="2400" dirty="0">
              <a:latin typeface="Berlin Sans FB" panose="020E0602020502020306" pitchFamily="34" charset="0"/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491D172D-0E84-4C60-B4E1-34C42F4570D4}"/>
              </a:ext>
            </a:extLst>
          </p:cNvPr>
          <p:cNvSpPr/>
          <p:nvPr/>
        </p:nvSpPr>
        <p:spPr>
          <a:xfrm>
            <a:off x="5633484" y="5028774"/>
            <a:ext cx="252840" cy="23598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E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B5BF14F9-E7F7-4DC6-8DC6-F11AB1431D01}"/>
              </a:ext>
            </a:extLst>
          </p:cNvPr>
          <p:cNvSpPr/>
          <p:nvPr/>
        </p:nvSpPr>
        <p:spPr>
          <a:xfrm>
            <a:off x="5628460" y="5424549"/>
            <a:ext cx="252840" cy="23598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E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04C9F52B-ADE7-4DC7-8B91-74F266478B06}"/>
              </a:ext>
            </a:extLst>
          </p:cNvPr>
          <p:cNvSpPr/>
          <p:nvPr/>
        </p:nvSpPr>
        <p:spPr>
          <a:xfrm>
            <a:off x="5628460" y="5798088"/>
            <a:ext cx="252840" cy="23598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E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EBA2ECCE-0363-4ED1-81F8-5D3AF274F207}"/>
              </a:ext>
            </a:extLst>
          </p:cNvPr>
          <p:cNvSpPr/>
          <p:nvPr/>
        </p:nvSpPr>
        <p:spPr>
          <a:xfrm>
            <a:off x="5628460" y="6166343"/>
            <a:ext cx="252840" cy="23598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E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71268B20-7FD2-4E70-BAFB-789DA8109C18}"/>
              </a:ext>
            </a:extLst>
          </p:cNvPr>
          <p:cNvSpPr/>
          <p:nvPr/>
        </p:nvSpPr>
        <p:spPr>
          <a:xfrm>
            <a:off x="10806378" y="2915233"/>
            <a:ext cx="252840" cy="23598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E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7DBE43BA-C82B-4031-B144-38068FF0E35F}"/>
              </a:ext>
            </a:extLst>
          </p:cNvPr>
          <p:cNvSpPr/>
          <p:nvPr/>
        </p:nvSpPr>
        <p:spPr>
          <a:xfrm>
            <a:off x="10801354" y="3297945"/>
            <a:ext cx="252840" cy="23598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E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9C01ACCC-F8CB-4120-BEC9-0C68F3522B62}"/>
              </a:ext>
            </a:extLst>
          </p:cNvPr>
          <p:cNvSpPr/>
          <p:nvPr/>
        </p:nvSpPr>
        <p:spPr>
          <a:xfrm>
            <a:off x="5971064" y="5798088"/>
            <a:ext cx="252840" cy="23598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M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EDF14525-99B5-4623-A192-58337EA47A52}"/>
              </a:ext>
            </a:extLst>
          </p:cNvPr>
          <p:cNvSpPr/>
          <p:nvPr/>
        </p:nvSpPr>
        <p:spPr>
          <a:xfrm>
            <a:off x="5971064" y="6166343"/>
            <a:ext cx="252840" cy="23598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M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A641B61A-2601-423E-9451-7D201D989FBD}"/>
              </a:ext>
            </a:extLst>
          </p:cNvPr>
          <p:cNvSpPr/>
          <p:nvPr/>
        </p:nvSpPr>
        <p:spPr>
          <a:xfrm>
            <a:off x="11169625" y="2929690"/>
            <a:ext cx="252840" cy="23598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M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A28B5FC3-445B-4CF2-8A9C-46E7CB5AD87C}"/>
              </a:ext>
            </a:extLst>
          </p:cNvPr>
          <p:cNvSpPr/>
          <p:nvPr/>
        </p:nvSpPr>
        <p:spPr>
          <a:xfrm>
            <a:off x="11169625" y="3297945"/>
            <a:ext cx="252840" cy="23598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134624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8371314-538F-4471-A5B9-5B5D3FF16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34" y="435928"/>
            <a:ext cx="1080000" cy="1080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8AC48BA-F018-43AD-A1D2-859547E0FB18}"/>
              </a:ext>
            </a:extLst>
          </p:cNvPr>
          <p:cNvSpPr txBox="1"/>
          <p:nvPr/>
        </p:nvSpPr>
        <p:spPr>
          <a:xfrm>
            <a:off x="1933302" y="550661"/>
            <a:ext cx="2327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002060"/>
                </a:solidFill>
                <a:latin typeface="Berlin Sans FB" panose="020E0602020502020306" pitchFamily="34" charset="0"/>
              </a:rPr>
              <a:t>USUARIO</a:t>
            </a:r>
          </a:p>
          <a:p>
            <a:r>
              <a:rPr lang="es-MX" sz="4000" dirty="0">
                <a:solidFill>
                  <a:srgbClr val="002060"/>
                </a:solidFill>
                <a:latin typeface="Berlin Sans FB" panose="020E0602020502020306" pitchFamily="34" charset="0"/>
              </a:rPr>
              <a:t>Recepción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F82CECA-4AC6-4878-9EAC-D8EE77DAC004}"/>
              </a:ext>
            </a:extLst>
          </p:cNvPr>
          <p:cNvSpPr/>
          <p:nvPr/>
        </p:nvSpPr>
        <p:spPr>
          <a:xfrm>
            <a:off x="431074" y="1711234"/>
            <a:ext cx="11364686" cy="3657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0000">
                <a:srgbClr val="00B0F0"/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rgbClr val="002060"/>
                </a:solidFill>
              </a:rPr>
              <a:t>Módulo de </a:t>
            </a:r>
            <a:r>
              <a:rPr lang="es-MX" b="1" dirty="0">
                <a:solidFill>
                  <a:srgbClr val="002060"/>
                </a:solidFill>
              </a:rPr>
              <a:t>Hospitalización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DD52ABD-4A51-4CEF-BE32-DCB3512DBB28}"/>
              </a:ext>
            </a:extLst>
          </p:cNvPr>
          <p:cNvSpPr txBox="1"/>
          <p:nvPr/>
        </p:nvSpPr>
        <p:spPr>
          <a:xfrm>
            <a:off x="450166" y="2124220"/>
            <a:ext cx="1105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i="1" dirty="0"/>
              <a:t>Creación de paciente y administración de las distintas hospitalizaciones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4CCAF9FF-EA78-4970-957B-7C96DE839615}"/>
              </a:ext>
            </a:extLst>
          </p:cNvPr>
          <p:cNvSpPr txBox="1"/>
          <p:nvPr/>
        </p:nvSpPr>
        <p:spPr>
          <a:xfrm>
            <a:off x="450166" y="2771335"/>
            <a:ext cx="11345594" cy="830997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Categoría de servicios hospitalarios</a:t>
            </a:r>
          </a:p>
          <a:p>
            <a:pPr marL="342900" indent="-342900">
              <a:buBlip>
                <a:blip r:embed="rId3"/>
              </a:buBlip>
            </a:pPr>
            <a:endParaRPr lang="es-MX" sz="2400" dirty="0">
              <a:solidFill>
                <a:schemeClr val="bg1">
                  <a:lumMod val="65000"/>
                </a:schemeClr>
              </a:solidFill>
              <a:latin typeface="Berlin Sans FB" panose="020E0602020502020306" pitchFamily="34" charset="0"/>
            </a:endParaRP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Habitaciones</a:t>
            </a:r>
          </a:p>
          <a:p>
            <a:pPr marL="342900" indent="-342900">
              <a:buBlip>
                <a:blip r:embed="rId3"/>
              </a:buBlip>
            </a:pPr>
            <a:endParaRPr lang="es-MX" sz="2400" dirty="0">
              <a:latin typeface="Berlin Sans FB" panose="020E0602020502020306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2E77E53-2225-49B2-9505-1E000765F79B}"/>
              </a:ext>
            </a:extLst>
          </p:cNvPr>
          <p:cNvSpPr/>
          <p:nvPr/>
        </p:nvSpPr>
        <p:spPr>
          <a:xfrm>
            <a:off x="469258" y="3389011"/>
            <a:ext cx="11364686" cy="3657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0000">
                <a:srgbClr val="92D050"/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rgbClr val="002060"/>
                </a:solidFill>
              </a:rPr>
              <a:t>Módulo de </a:t>
            </a:r>
            <a:r>
              <a:rPr lang="es-MX" b="1" dirty="0">
                <a:solidFill>
                  <a:srgbClr val="002060"/>
                </a:solidFill>
              </a:rPr>
              <a:t>Laboratorio Clínico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EB5FC09-6363-4EBA-A888-B0939804D98B}"/>
              </a:ext>
            </a:extLst>
          </p:cNvPr>
          <p:cNvSpPr txBox="1"/>
          <p:nvPr/>
        </p:nvSpPr>
        <p:spPr>
          <a:xfrm>
            <a:off x="469258" y="3804303"/>
            <a:ext cx="1105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i="1" dirty="0"/>
              <a:t>Creación de solicitudes y entregas de exámenes clínicos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7865F97-5961-4431-A638-D3D0D46F0C18}"/>
              </a:ext>
            </a:extLst>
          </p:cNvPr>
          <p:cNvSpPr txBox="1"/>
          <p:nvPr/>
        </p:nvSpPr>
        <p:spPr>
          <a:xfrm>
            <a:off x="469258" y="4282604"/>
            <a:ext cx="11345594" cy="2308324"/>
          </a:xfrm>
          <a:prstGeom prst="rect">
            <a:avLst/>
          </a:prstGeom>
          <a:noFill/>
        </p:spPr>
        <p:txBody>
          <a:bodyPr wrap="square" numCol="2" spcCol="360000" rtlCol="0">
            <a:sp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Solicitud de examen de laboratorio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Solicitud de examen de bacteriología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Solicitud de ultrasonografía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Solicitud de rayos X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Solicitud de TAC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Edición de precio de exámenes clínicos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Entrega e impresión de solicitudes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Ultrasonografía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TAC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Rayos X</a:t>
            </a:r>
          </a:p>
          <a:p>
            <a:pPr marL="342900" indent="-342900">
              <a:buBlip>
                <a:blip r:embed="rId3"/>
              </a:buBlip>
            </a:pPr>
            <a:endParaRPr lang="es-MX" sz="2400" dirty="0">
              <a:latin typeface="Berlin Sans FB" panose="020E0602020502020306" pitchFamily="34" charset="0"/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A134087C-2AB2-4B22-A383-6A5644C6C4C9}"/>
              </a:ext>
            </a:extLst>
          </p:cNvPr>
          <p:cNvSpPr/>
          <p:nvPr/>
        </p:nvSpPr>
        <p:spPr>
          <a:xfrm>
            <a:off x="5889215" y="4463178"/>
            <a:ext cx="252840" cy="23598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L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B22E96D0-414E-4626-8F93-170C2F7C62ED}"/>
              </a:ext>
            </a:extLst>
          </p:cNvPr>
          <p:cNvSpPr/>
          <p:nvPr/>
        </p:nvSpPr>
        <p:spPr>
          <a:xfrm>
            <a:off x="5883500" y="4808131"/>
            <a:ext cx="252840" cy="23598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L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4984A4B9-52A7-4712-AB26-4D707F383A90}"/>
              </a:ext>
            </a:extLst>
          </p:cNvPr>
          <p:cNvSpPr/>
          <p:nvPr/>
        </p:nvSpPr>
        <p:spPr>
          <a:xfrm>
            <a:off x="11271616" y="4463178"/>
            <a:ext cx="252840" cy="23598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038248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8371314-538F-4471-A5B9-5B5D3FF16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34" y="435928"/>
            <a:ext cx="1080000" cy="1080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8AC48BA-F018-43AD-A1D2-859547E0FB18}"/>
              </a:ext>
            </a:extLst>
          </p:cNvPr>
          <p:cNvSpPr txBox="1"/>
          <p:nvPr/>
        </p:nvSpPr>
        <p:spPr>
          <a:xfrm>
            <a:off x="1933302" y="550661"/>
            <a:ext cx="2327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002060"/>
                </a:solidFill>
                <a:latin typeface="Berlin Sans FB" panose="020E0602020502020306" pitchFamily="34" charset="0"/>
              </a:rPr>
              <a:t>USUARIO</a:t>
            </a:r>
          </a:p>
          <a:p>
            <a:r>
              <a:rPr lang="es-MX" sz="4000" dirty="0">
                <a:solidFill>
                  <a:srgbClr val="002060"/>
                </a:solidFill>
                <a:latin typeface="Berlin Sans FB" panose="020E0602020502020306" pitchFamily="34" charset="0"/>
              </a:rPr>
              <a:t>Recepción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F82CECA-4AC6-4878-9EAC-D8EE77DAC004}"/>
              </a:ext>
            </a:extLst>
          </p:cNvPr>
          <p:cNvSpPr/>
          <p:nvPr/>
        </p:nvSpPr>
        <p:spPr>
          <a:xfrm>
            <a:off x="431074" y="1711234"/>
            <a:ext cx="11364686" cy="3657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0000">
                <a:schemeClr val="accent2"/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rgbClr val="002060"/>
                </a:solidFill>
              </a:rPr>
              <a:t>Módulo de </a:t>
            </a:r>
            <a:r>
              <a:rPr lang="es-MX" b="1" dirty="0">
                <a:solidFill>
                  <a:srgbClr val="002060"/>
                </a:solidFill>
              </a:rPr>
              <a:t>Botiquín Hospitalario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DD52ABD-4A51-4CEF-BE32-DCB3512DBB28}"/>
              </a:ext>
            </a:extLst>
          </p:cNvPr>
          <p:cNvSpPr txBox="1"/>
          <p:nvPr/>
        </p:nvSpPr>
        <p:spPr>
          <a:xfrm>
            <a:off x="450166" y="2124220"/>
            <a:ext cx="1105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i="1" dirty="0"/>
              <a:t>Creación de productos y administración del botiquín hospitalario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4CCAF9FF-EA78-4970-957B-7C96DE839615}"/>
              </a:ext>
            </a:extLst>
          </p:cNvPr>
          <p:cNvSpPr txBox="1"/>
          <p:nvPr/>
        </p:nvSpPr>
        <p:spPr>
          <a:xfrm>
            <a:off x="450166" y="2588455"/>
            <a:ext cx="11345594" cy="4154984"/>
          </a:xfrm>
          <a:prstGeom prst="rect">
            <a:avLst/>
          </a:prstGeom>
          <a:noFill/>
        </p:spPr>
        <p:txBody>
          <a:bodyPr wrap="square" numCol="2" spcCol="360000" rtlCol="0">
            <a:sp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Inventario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Salida de inventario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Pedidos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Compras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Devolución de compras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Ventas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Facturación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Devolución de ventas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Requisición de producto a farmacia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Movimientos de caja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Apertura y cierre de caja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Arqueo de caja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Productos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Categoría de productos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Presentaciones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Divisiones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Componentes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Unidades de medida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Estantes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Cajas</a:t>
            </a:r>
          </a:p>
          <a:p>
            <a:pPr marL="342900" indent="-342900">
              <a:buBlip>
                <a:blip r:embed="rId3"/>
              </a:buBlip>
            </a:pPr>
            <a:endParaRPr lang="es-MX" sz="2400" dirty="0">
              <a:latin typeface="Berlin Sans FB" panose="020E0602020502020306" pitchFamily="34" charset="0"/>
            </a:endParaRPr>
          </a:p>
          <a:p>
            <a:pPr marL="342900" indent="-342900">
              <a:buBlip>
                <a:blip r:embed="rId3"/>
              </a:buBlip>
            </a:pPr>
            <a:endParaRPr lang="es-MX" sz="2400" dirty="0">
              <a:latin typeface="Berlin Sans FB" panose="020E0602020502020306" pitchFamily="34" charset="0"/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95C85EF6-1132-46DA-BC54-E611D866BDCB}"/>
              </a:ext>
            </a:extLst>
          </p:cNvPr>
          <p:cNvSpPr/>
          <p:nvPr/>
        </p:nvSpPr>
        <p:spPr>
          <a:xfrm>
            <a:off x="5507881" y="2647238"/>
            <a:ext cx="252840" cy="23598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F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8D66F83A-A315-459E-8CA9-D2B358DE3F3E}"/>
              </a:ext>
            </a:extLst>
          </p:cNvPr>
          <p:cNvSpPr/>
          <p:nvPr/>
        </p:nvSpPr>
        <p:spPr>
          <a:xfrm>
            <a:off x="5507881" y="5651695"/>
            <a:ext cx="252840" cy="23598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F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7A1C9928-F1AD-4462-ABA7-0434143994CA}"/>
              </a:ext>
            </a:extLst>
          </p:cNvPr>
          <p:cNvSpPr/>
          <p:nvPr/>
        </p:nvSpPr>
        <p:spPr>
          <a:xfrm>
            <a:off x="10315013" y="3040106"/>
            <a:ext cx="252840" cy="23598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F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E2D0543E-37A1-481B-9289-1D7047F872FA}"/>
              </a:ext>
            </a:extLst>
          </p:cNvPr>
          <p:cNvSpPr/>
          <p:nvPr/>
        </p:nvSpPr>
        <p:spPr>
          <a:xfrm>
            <a:off x="10315013" y="3429000"/>
            <a:ext cx="252840" cy="23598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F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7F3B6F53-232A-468F-A0EC-E7140D349E20}"/>
              </a:ext>
            </a:extLst>
          </p:cNvPr>
          <p:cNvSpPr/>
          <p:nvPr/>
        </p:nvSpPr>
        <p:spPr>
          <a:xfrm>
            <a:off x="10315013" y="3787551"/>
            <a:ext cx="252840" cy="23598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F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D2A2B38E-434C-4F72-9F1E-F3C51B5F5779}"/>
              </a:ext>
            </a:extLst>
          </p:cNvPr>
          <p:cNvSpPr/>
          <p:nvPr/>
        </p:nvSpPr>
        <p:spPr>
          <a:xfrm>
            <a:off x="10315013" y="4118438"/>
            <a:ext cx="252840" cy="23598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F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25ED762C-852C-40C8-837C-57F0B9C76DBE}"/>
              </a:ext>
            </a:extLst>
          </p:cNvPr>
          <p:cNvSpPr/>
          <p:nvPr/>
        </p:nvSpPr>
        <p:spPr>
          <a:xfrm>
            <a:off x="10315013" y="4449325"/>
            <a:ext cx="252840" cy="23598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F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D517C4FA-E697-42A4-9C0D-683598B0544A}"/>
              </a:ext>
            </a:extLst>
          </p:cNvPr>
          <p:cNvSpPr/>
          <p:nvPr/>
        </p:nvSpPr>
        <p:spPr>
          <a:xfrm>
            <a:off x="10315013" y="4816616"/>
            <a:ext cx="252840" cy="23598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F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68BA9580-8A5D-4E1D-B728-12AE15F903AC}"/>
              </a:ext>
            </a:extLst>
          </p:cNvPr>
          <p:cNvSpPr/>
          <p:nvPr/>
        </p:nvSpPr>
        <p:spPr>
          <a:xfrm>
            <a:off x="10315013" y="5183907"/>
            <a:ext cx="252840" cy="23598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F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14AE0651-4266-4DB6-8ECE-ECDC3331983B}"/>
              </a:ext>
            </a:extLst>
          </p:cNvPr>
          <p:cNvSpPr/>
          <p:nvPr/>
        </p:nvSpPr>
        <p:spPr>
          <a:xfrm>
            <a:off x="10315013" y="5564061"/>
            <a:ext cx="252840" cy="23598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257522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señal&#10;&#10;Descripción generada automáticamente">
            <a:extLst>
              <a:ext uri="{FF2B5EF4-FFF2-40B4-BE49-F238E27FC236}">
                <a16:creationId xmlns:a16="http://schemas.microsoft.com/office/drawing/2014/main" id="{547830DB-802B-4BC5-B1B2-77F2CA02C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34" y="435928"/>
            <a:ext cx="1080000" cy="1080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8AC48BA-F018-43AD-A1D2-859547E0FB18}"/>
              </a:ext>
            </a:extLst>
          </p:cNvPr>
          <p:cNvSpPr txBox="1"/>
          <p:nvPr/>
        </p:nvSpPr>
        <p:spPr>
          <a:xfrm>
            <a:off x="1933302" y="550661"/>
            <a:ext cx="2541080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002060"/>
                </a:solidFill>
                <a:latin typeface="Berlin Sans FB" panose="020E0602020502020306" pitchFamily="34" charset="0"/>
              </a:rPr>
              <a:t>USUARIO</a:t>
            </a:r>
          </a:p>
          <a:p>
            <a:r>
              <a:rPr lang="es-MX" sz="4000" dirty="0">
                <a:solidFill>
                  <a:srgbClr val="002060"/>
                </a:solidFill>
                <a:latin typeface="Berlin Sans FB" panose="020E0602020502020306" pitchFamily="34" charset="0"/>
              </a:rPr>
              <a:t>Enfermería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F82CECA-4AC6-4878-9EAC-D8EE77DAC004}"/>
              </a:ext>
            </a:extLst>
          </p:cNvPr>
          <p:cNvSpPr/>
          <p:nvPr/>
        </p:nvSpPr>
        <p:spPr>
          <a:xfrm>
            <a:off x="431074" y="1711234"/>
            <a:ext cx="11364686" cy="3657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0000">
                <a:srgbClr val="00B0F0"/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rgbClr val="002060"/>
                </a:solidFill>
              </a:rPr>
              <a:t>Módulo de </a:t>
            </a:r>
            <a:r>
              <a:rPr lang="es-MX" b="1" dirty="0">
                <a:solidFill>
                  <a:srgbClr val="002060"/>
                </a:solidFill>
              </a:rPr>
              <a:t>Hospitalización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DD52ABD-4A51-4CEF-BE32-DCB3512DBB28}"/>
              </a:ext>
            </a:extLst>
          </p:cNvPr>
          <p:cNvSpPr txBox="1"/>
          <p:nvPr/>
        </p:nvSpPr>
        <p:spPr>
          <a:xfrm>
            <a:off x="450166" y="2124220"/>
            <a:ext cx="1105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i="1" dirty="0"/>
              <a:t>Administración de las distintas hospitalizaciones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4CCAF9FF-EA78-4970-957B-7C96DE839615}"/>
              </a:ext>
            </a:extLst>
          </p:cNvPr>
          <p:cNvSpPr txBox="1"/>
          <p:nvPr/>
        </p:nvSpPr>
        <p:spPr>
          <a:xfrm>
            <a:off x="450166" y="2771335"/>
            <a:ext cx="11345594" cy="267765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Observación, Medio ingreso e Ingreso 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Solicitud de medicamentos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Solicitud de servicios hospitalarios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Solicitud de examen clínico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Solicitud de ultrasonografía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Solicitud de rayos X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Solicitud de TAC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Lectura de indicaciones médicas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Seguimiento de estado de salud del paciente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Registro de signos vitales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06CFAB2B-D4D7-4EF6-A15F-D72BA8C23975}"/>
              </a:ext>
            </a:extLst>
          </p:cNvPr>
          <p:cNvSpPr/>
          <p:nvPr/>
        </p:nvSpPr>
        <p:spPr>
          <a:xfrm>
            <a:off x="5724925" y="3311008"/>
            <a:ext cx="252840" cy="23598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R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F610B25B-F3BE-400C-A19B-2EC1BD3B0AC0}"/>
              </a:ext>
            </a:extLst>
          </p:cNvPr>
          <p:cNvSpPr/>
          <p:nvPr/>
        </p:nvSpPr>
        <p:spPr>
          <a:xfrm>
            <a:off x="5724925" y="3641468"/>
            <a:ext cx="252840" cy="23598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R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0521EB71-9CA4-42A6-9F09-8FCCB9AF75D0}"/>
              </a:ext>
            </a:extLst>
          </p:cNvPr>
          <p:cNvSpPr/>
          <p:nvPr/>
        </p:nvSpPr>
        <p:spPr>
          <a:xfrm>
            <a:off x="5724925" y="3992171"/>
            <a:ext cx="252840" cy="23598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R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468094C1-50B7-4815-B4EB-F6E61C7F446D}"/>
              </a:ext>
            </a:extLst>
          </p:cNvPr>
          <p:cNvSpPr/>
          <p:nvPr/>
        </p:nvSpPr>
        <p:spPr>
          <a:xfrm>
            <a:off x="5724925" y="4357183"/>
            <a:ext cx="252840" cy="23598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R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BBD2611F-B310-4BC5-AD6C-C6EAA8141A23}"/>
              </a:ext>
            </a:extLst>
          </p:cNvPr>
          <p:cNvSpPr/>
          <p:nvPr/>
        </p:nvSpPr>
        <p:spPr>
          <a:xfrm>
            <a:off x="5724925" y="4686512"/>
            <a:ext cx="252840" cy="23598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R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5302B6D6-D517-4B5B-8F3F-1D2C03C83F8A}"/>
              </a:ext>
            </a:extLst>
          </p:cNvPr>
          <p:cNvSpPr/>
          <p:nvPr/>
        </p:nvSpPr>
        <p:spPr>
          <a:xfrm>
            <a:off x="5724925" y="5065124"/>
            <a:ext cx="252840" cy="23598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379049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dibujo&#10;&#10;Descripción generada automáticamente">
            <a:extLst>
              <a:ext uri="{FF2B5EF4-FFF2-40B4-BE49-F238E27FC236}">
                <a16:creationId xmlns:a16="http://schemas.microsoft.com/office/drawing/2014/main" id="{5752CE4A-412A-40C3-87F3-077498C53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34" y="476893"/>
            <a:ext cx="1080000" cy="1080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8AC48BA-F018-43AD-A1D2-859547E0FB18}"/>
              </a:ext>
            </a:extLst>
          </p:cNvPr>
          <p:cNvSpPr txBox="1"/>
          <p:nvPr/>
        </p:nvSpPr>
        <p:spPr>
          <a:xfrm>
            <a:off x="1933302" y="550661"/>
            <a:ext cx="170431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002060"/>
                </a:solidFill>
                <a:latin typeface="Berlin Sans FB" panose="020E0602020502020306" pitchFamily="34" charset="0"/>
              </a:rPr>
              <a:t>USUARIO</a:t>
            </a:r>
          </a:p>
          <a:p>
            <a:r>
              <a:rPr lang="es-MX" sz="4000" dirty="0">
                <a:solidFill>
                  <a:srgbClr val="002060"/>
                </a:solidFill>
                <a:latin typeface="Berlin Sans FB" panose="020E0602020502020306" pitchFamily="34" charset="0"/>
              </a:rPr>
              <a:t>Médico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F82CECA-4AC6-4878-9EAC-D8EE77DAC004}"/>
              </a:ext>
            </a:extLst>
          </p:cNvPr>
          <p:cNvSpPr/>
          <p:nvPr/>
        </p:nvSpPr>
        <p:spPr>
          <a:xfrm>
            <a:off x="431074" y="1711234"/>
            <a:ext cx="11364686" cy="3657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0000">
                <a:srgbClr val="00B0F0"/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rgbClr val="002060"/>
                </a:solidFill>
              </a:rPr>
              <a:t>Módulo de </a:t>
            </a:r>
            <a:r>
              <a:rPr lang="es-MX" b="1" dirty="0">
                <a:solidFill>
                  <a:srgbClr val="002060"/>
                </a:solidFill>
              </a:rPr>
              <a:t>Hospitalización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DD52ABD-4A51-4CEF-BE32-DCB3512DBB28}"/>
              </a:ext>
            </a:extLst>
          </p:cNvPr>
          <p:cNvSpPr txBox="1"/>
          <p:nvPr/>
        </p:nvSpPr>
        <p:spPr>
          <a:xfrm>
            <a:off x="450166" y="2124220"/>
            <a:ext cx="1105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i="1" dirty="0"/>
              <a:t>Administración de las distintas hospitalizaciones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4CCAF9FF-EA78-4970-957B-7C96DE839615}"/>
              </a:ext>
            </a:extLst>
          </p:cNvPr>
          <p:cNvSpPr txBox="1"/>
          <p:nvPr/>
        </p:nvSpPr>
        <p:spPr>
          <a:xfrm>
            <a:off x="450166" y="2771335"/>
            <a:ext cx="11345594" cy="267765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Observación, Medio ingreso e Ingreso 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Solicitud de medicamentos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Solicitud de servicios hospitalarios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Solicitud de examen clínico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Solicitud de ultrasonografía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Solicitud de rayos X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Solicitud de TAC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Registro de signos vitales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Consulta/Evolución médica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Tratamiento médico del paciente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Historial médico del paciente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7346E64F-EC83-4619-ADC7-F0FAF1989C78}"/>
              </a:ext>
            </a:extLst>
          </p:cNvPr>
          <p:cNvSpPr/>
          <p:nvPr/>
        </p:nvSpPr>
        <p:spPr>
          <a:xfrm>
            <a:off x="5724925" y="3311008"/>
            <a:ext cx="252840" cy="23598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R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863625C7-4084-451E-853E-A75F6E66C4F3}"/>
              </a:ext>
            </a:extLst>
          </p:cNvPr>
          <p:cNvSpPr/>
          <p:nvPr/>
        </p:nvSpPr>
        <p:spPr>
          <a:xfrm>
            <a:off x="5724925" y="3641468"/>
            <a:ext cx="252840" cy="23598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R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3E1A03F5-68D5-4FB9-B27A-933E8B50822D}"/>
              </a:ext>
            </a:extLst>
          </p:cNvPr>
          <p:cNvSpPr/>
          <p:nvPr/>
        </p:nvSpPr>
        <p:spPr>
          <a:xfrm>
            <a:off x="5724925" y="3992171"/>
            <a:ext cx="252840" cy="23598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R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2408AC85-1411-4715-8B8E-4842C7BB1D09}"/>
              </a:ext>
            </a:extLst>
          </p:cNvPr>
          <p:cNvSpPr/>
          <p:nvPr/>
        </p:nvSpPr>
        <p:spPr>
          <a:xfrm>
            <a:off x="5724925" y="4357183"/>
            <a:ext cx="252840" cy="23598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R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589F4C64-9F7C-4FAF-9F78-D16C5E232033}"/>
              </a:ext>
            </a:extLst>
          </p:cNvPr>
          <p:cNvSpPr/>
          <p:nvPr/>
        </p:nvSpPr>
        <p:spPr>
          <a:xfrm>
            <a:off x="5724925" y="4686512"/>
            <a:ext cx="252840" cy="23598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R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8B4B40B5-4E11-410E-923B-549D23D4D6EC}"/>
              </a:ext>
            </a:extLst>
          </p:cNvPr>
          <p:cNvSpPr/>
          <p:nvPr/>
        </p:nvSpPr>
        <p:spPr>
          <a:xfrm>
            <a:off x="5724925" y="5065124"/>
            <a:ext cx="252840" cy="23598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42829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5F8A519-142D-4AE7-8344-0D9A07968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34" y="435928"/>
            <a:ext cx="1080000" cy="1080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8AC48BA-F018-43AD-A1D2-859547E0FB18}"/>
              </a:ext>
            </a:extLst>
          </p:cNvPr>
          <p:cNvSpPr txBox="1"/>
          <p:nvPr/>
        </p:nvSpPr>
        <p:spPr>
          <a:xfrm>
            <a:off x="1933302" y="550661"/>
            <a:ext cx="223009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002060"/>
                </a:solidFill>
                <a:latin typeface="Berlin Sans FB" panose="020E0602020502020306" pitchFamily="34" charset="0"/>
              </a:rPr>
              <a:t>USUARIO</a:t>
            </a:r>
          </a:p>
          <a:p>
            <a:r>
              <a:rPr lang="es-MX" sz="4000" dirty="0">
                <a:solidFill>
                  <a:srgbClr val="002060"/>
                </a:solidFill>
                <a:latin typeface="Berlin Sans FB" panose="020E0602020502020306" pitchFamily="34" charset="0"/>
              </a:rPr>
              <a:t>Farmacia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F82CECA-4AC6-4878-9EAC-D8EE77DAC004}"/>
              </a:ext>
            </a:extLst>
          </p:cNvPr>
          <p:cNvSpPr/>
          <p:nvPr/>
        </p:nvSpPr>
        <p:spPr>
          <a:xfrm>
            <a:off x="431074" y="1711234"/>
            <a:ext cx="11364686" cy="3657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0000">
                <a:schemeClr val="accent2"/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rgbClr val="002060"/>
                </a:solidFill>
              </a:rPr>
              <a:t>Módulo de </a:t>
            </a:r>
            <a:r>
              <a:rPr lang="es-MX" b="1" dirty="0">
                <a:solidFill>
                  <a:srgbClr val="002060"/>
                </a:solidFill>
              </a:rPr>
              <a:t>Farmacia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DD52ABD-4A51-4CEF-BE32-DCB3512DBB28}"/>
              </a:ext>
            </a:extLst>
          </p:cNvPr>
          <p:cNvSpPr txBox="1"/>
          <p:nvPr/>
        </p:nvSpPr>
        <p:spPr>
          <a:xfrm>
            <a:off x="450166" y="2124220"/>
            <a:ext cx="1105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i="1" dirty="0"/>
              <a:t>Creación de productos y administración de la farmacia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4CCAF9FF-EA78-4970-957B-7C96DE839615}"/>
              </a:ext>
            </a:extLst>
          </p:cNvPr>
          <p:cNvSpPr txBox="1"/>
          <p:nvPr/>
        </p:nvSpPr>
        <p:spPr>
          <a:xfrm>
            <a:off x="450166" y="2391503"/>
            <a:ext cx="11345594" cy="452431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Clientes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Proveedores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Inventario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Salida de inventario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Pedidos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Compras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Devolución de compras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Ventas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Facturación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Devolución de ventas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Requisición de producto al botiquín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Movimientos de caja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Apertura y cierre de caja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Arqueo de caja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Productos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Categoría de productos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Presentaciones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Divisiones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Componentes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Unidades de medida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Estantes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Cajas</a:t>
            </a:r>
          </a:p>
          <a:p>
            <a:pPr marL="342900" indent="-342900">
              <a:buBlip>
                <a:blip r:embed="rId3"/>
              </a:buBlip>
            </a:pPr>
            <a:endParaRPr lang="es-MX" sz="24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3790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536</Words>
  <Application>Microsoft Office PowerPoint</Application>
  <PresentationFormat>Panorámica</PresentationFormat>
  <Paragraphs>201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Berlin Sans FB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René Ruiz Morazán</dc:creator>
  <cp:lastModifiedBy>Carlos René Ruiz Morazán</cp:lastModifiedBy>
  <cp:revision>19</cp:revision>
  <dcterms:created xsi:type="dcterms:W3CDTF">2020-05-13T19:27:05Z</dcterms:created>
  <dcterms:modified xsi:type="dcterms:W3CDTF">2020-06-10T03:33:15Z</dcterms:modified>
</cp:coreProperties>
</file>