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f4cd8e82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f4cd8e82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f4cd8e82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f4cd8e82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f4cd8e82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f4cd8e82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f4cd8e82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f4cd8e82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f4cd8e82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f4cd8e82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f4cd8e82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f4cd8e82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f4cd8e82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f4cd8e82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f4cd8e82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f4cd8e82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f4cd8e82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f4cd8e82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b0c4e9b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b0c4e9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b0c4e9b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b0c4e9b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b0c4e9b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b0c4e9b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f4cd8e8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f4cd8e8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b0c4e9bd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b0c4e9bd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f4cd8e8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f4cd8e8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f4cd8e8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f4cd8e8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f4cd8e82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f4cd8e82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Java File I/O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311700" y="381250"/>
            <a:ext cx="8520600" cy="418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FileReader fr=new FileReader("D:\\testout.txt");    </a:t>
            </a:r>
            <a:endParaRPr/>
          </a:p>
          <a:p>
            <a:pPr indent="0" lvl="0" marL="0" rtl="0" algn="l">
              <a:spcBef>
                <a:spcPts val="1200"/>
              </a:spcBef>
              <a:spcAft>
                <a:spcPts val="0"/>
              </a:spcAft>
              <a:buClr>
                <a:schemeClr val="dk1"/>
              </a:buClr>
              <a:buSzPts val="1100"/>
              <a:buFont typeface="Arial"/>
              <a:buNone/>
            </a:pPr>
            <a:r>
              <a:rPr lang="en"/>
              <a:t>BufferedReader br=new BufferedReader(fr);   </a:t>
            </a:r>
            <a:endParaRPr/>
          </a:p>
          <a:p>
            <a:pPr indent="0" lvl="0" marL="0" rtl="0" algn="l">
              <a:spcBef>
                <a:spcPts val="1200"/>
              </a:spcBef>
              <a:spcAft>
                <a:spcPts val="0"/>
              </a:spcAft>
              <a:buClr>
                <a:schemeClr val="dk1"/>
              </a:buClr>
              <a:buSzPts val="1100"/>
              <a:buFont typeface="Arial"/>
              <a:buNone/>
            </a:pPr>
            <a:r>
              <a:rPr lang="en"/>
              <a:t>System.out.println("File contents : ");</a:t>
            </a:r>
            <a:endParaRPr/>
          </a:p>
          <a:p>
            <a:pPr indent="0" lvl="0" marL="0" rtl="0" algn="l">
              <a:spcBef>
                <a:spcPts val="1200"/>
              </a:spcBef>
              <a:spcAft>
                <a:spcPts val="0"/>
              </a:spcAft>
              <a:buClr>
                <a:schemeClr val="dk1"/>
              </a:buClr>
              <a:buSzPts val="1100"/>
              <a:buFont typeface="Arial"/>
              <a:buNone/>
            </a:pPr>
            <a:r>
              <a:rPr lang="en"/>
              <a:t>String s = null;</a:t>
            </a:r>
            <a:endParaRPr/>
          </a:p>
          <a:p>
            <a:pPr indent="0" lvl="0" marL="0" rtl="0" algn="l">
              <a:spcBef>
                <a:spcPts val="1200"/>
              </a:spcBef>
              <a:spcAft>
                <a:spcPts val="0"/>
              </a:spcAft>
              <a:buClr>
                <a:schemeClr val="dk1"/>
              </a:buClr>
              <a:buSzPts val="1100"/>
              <a:buFont typeface="Arial"/>
              <a:buNone/>
            </a:pPr>
            <a:r>
              <a:rPr lang="en"/>
              <a:t>while ((s = br.readLine()) != null)</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System.out.println(s);</a:t>
            </a:r>
            <a:endParaRPr/>
          </a:p>
          <a:p>
            <a:pPr indent="0" lvl="0" marL="0" rtl="0" algn="l">
              <a:spcBef>
                <a:spcPts val="1200"/>
              </a:spcBef>
              <a:spcAft>
                <a:spcPts val="120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BufferedReader Class</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 BufferedReader class is used to read the text from a character-based input stream.</a:t>
            </a:r>
            <a:endParaRPr/>
          </a:p>
          <a:p>
            <a:pPr indent="0" lvl="0" marL="0" rtl="0" algn="l">
              <a:spcBef>
                <a:spcPts val="1200"/>
              </a:spcBef>
              <a:spcAft>
                <a:spcPts val="0"/>
              </a:spcAft>
              <a:buNone/>
            </a:pPr>
            <a:r>
              <a:rPr lang="en"/>
              <a:t> It can be used to read data line by line by readLine() method.</a:t>
            </a:r>
            <a:endParaRPr/>
          </a:p>
          <a:p>
            <a:pPr indent="0" lvl="0" marL="0" rtl="0" algn="l">
              <a:spcBef>
                <a:spcPts val="1200"/>
              </a:spcBef>
              <a:spcAft>
                <a:spcPts val="1200"/>
              </a:spcAft>
              <a:buNone/>
            </a:pPr>
            <a:r>
              <a:rPr lang="en"/>
              <a:t> It makes the performance fast. It inherits Reader class.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a:off x="188863" y="129700"/>
            <a:ext cx="8467725" cy="238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311700" y="243475"/>
            <a:ext cx="8520600" cy="43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BufferedReader bf=new BufferedReader(new FileReader(sc.next()));</a:t>
            </a:r>
            <a:endParaRPr/>
          </a:p>
          <a:p>
            <a:pPr indent="0" lvl="0" marL="0" rtl="0" algn="l">
              <a:spcBef>
                <a:spcPts val="1200"/>
              </a:spcBef>
              <a:spcAft>
                <a:spcPts val="0"/>
              </a:spcAft>
              <a:buClr>
                <a:schemeClr val="dk1"/>
              </a:buClr>
              <a:buSzPts val="1100"/>
              <a:buFont typeface="Arial"/>
              <a:buNone/>
            </a:pPr>
            <a:r>
              <a:rPr lang="en"/>
              <a:t>PrintWriter pw=new PrintWriter(new FileWriter(sc.next()));</a:t>
            </a:r>
            <a:endParaRPr/>
          </a:p>
          <a:p>
            <a:pPr indent="0" lvl="0" marL="0" rtl="0" algn="l">
              <a:spcBef>
                <a:spcPts val="1200"/>
              </a:spcBef>
              <a:spcAft>
                <a:spcPts val="0"/>
              </a:spcAft>
              <a:buClr>
                <a:schemeClr val="dk1"/>
              </a:buClr>
              <a:buSzPts val="1100"/>
              <a:buFont typeface="Arial"/>
              <a:buNone/>
            </a:pPr>
            <a:r>
              <a:rPr lang="en"/>
              <a:t>String line=null;</a:t>
            </a:r>
            <a:endParaRPr/>
          </a:p>
          <a:p>
            <a:pPr indent="0" lvl="0" marL="0" rtl="0" algn="l">
              <a:spcBef>
                <a:spcPts val="1200"/>
              </a:spcBef>
              <a:spcAft>
                <a:spcPts val="0"/>
              </a:spcAft>
              <a:buClr>
                <a:schemeClr val="dk1"/>
              </a:buClr>
              <a:buSzPts val="1100"/>
              <a:buFont typeface="Arial"/>
              <a:buNone/>
            </a:pPr>
            <a:r>
              <a:rPr lang="en"/>
              <a:t>while((line=bf.readLine())!=null)</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pw.println(line);</a:t>
            </a:r>
            <a:endParaRPr/>
          </a:p>
          <a:p>
            <a:pPr indent="0" lvl="0" marL="0" rtl="0" algn="l">
              <a:spcBef>
                <a:spcPts val="1200"/>
              </a:spcBef>
              <a:spcAft>
                <a:spcPts val="1200"/>
              </a:spcAft>
              <a:buNone/>
            </a:pP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311700" y="445025"/>
            <a:ext cx="9092400" cy="7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59"/>
              <a:t>Serialization and Deserialization in Java</a:t>
            </a:r>
            <a:endParaRPr sz="2120"/>
          </a:p>
        </p:txBody>
      </p:sp>
      <p:sp>
        <p:nvSpPr>
          <p:cNvPr id="128" name="Google Shape;12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lnSpc>
                <a:spcPct val="90000"/>
              </a:lnSpc>
              <a:spcBef>
                <a:spcPts val="0"/>
              </a:spcBef>
              <a:spcAft>
                <a:spcPts val="0"/>
              </a:spcAft>
              <a:buClr>
                <a:schemeClr val="dk1"/>
              </a:buClr>
              <a:buSzPct val="39285"/>
              <a:buFont typeface="Arial"/>
              <a:buNone/>
            </a:pPr>
            <a:r>
              <a:rPr lang="en" sz="2800">
                <a:solidFill>
                  <a:schemeClr val="dk1"/>
                </a:solidFill>
              </a:rPr>
              <a:t>•</a:t>
            </a:r>
            <a:r>
              <a:rPr b="1" lang="en" sz="2800">
                <a:solidFill>
                  <a:schemeClr val="dk1"/>
                </a:solidFill>
              </a:rPr>
              <a:t>Serialization in Java</a:t>
            </a:r>
            <a:r>
              <a:rPr lang="en" sz="2800">
                <a:solidFill>
                  <a:schemeClr val="dk1"/>
                </a:solidFill>
              </a:rPr>
              <a:t> is a mechanism of </a:t>
            </a:r>
            <a:r>
              <a:rPr i="1" lang="en" sz="2800">
                <a:solidFill>
                  <a:schemeClr val="dk1"/>
                </a:solidFill>
              </a:rPr>
              <a:t>writing the state of an object into a byte-stream</a:t>
            </a:r>
            <a:r>
              <a:rPr lang="en" sz="2800">
                <a:solidFill>
                  <a:schemeClr val="dk1"/>
                </a:solidFill>
              </a:rPr>
              <a:t>. It is mainly used in Hibernate, RMI, JPA, EJB.</a:t>
            </a:r>
            <a:endParaRPr sz="2800">
              <a:solidFill>
                <a:schemeClr val="dk1"/>
              </a:solidFill>
            </a:endParaRPr>
          </a:p>
          <a:p>
            <a:pPr indent="0" lvl="0" marL="0" rtl="0" algn="l">
              <a:lnSpc>
                <a:spcPct val="90000"/>
              </a:lnSpc>
              <a:spcBef>
                <a:spcPts val="1000"/>
              </a:spcBef>
              <a:spcAft>
                <a:spcPts val="0"/>
              </a:spcAft>
              <a:buClr>
                <a:schemeClr val="dk1"/>
              </a:buClr>
              <a:buSzPct val="39285"/>
              <a:buFont typeface="Arial"/>
              <a:buNone/>
            </a:pPr>
            <a:r>
              <a:rPr lang="en" sz="2800">
                <a:solidFill>
                  <a:schemeClr val="dk1"/>
                </a:solidFill>
              </a:rPr>
              <a:t>•The reverse operation of serialization is called </a:t>
            </a:r>
            <a:r>
              <a:rPr i="1" lang="en" sz="2800">
                <a:solidFill>
                  <a:schemeClr val="dk1"/>
                </a:solidFill>
              </a:rPr>
              <a:t>deserialization</a:t>
            </a:r>
            <a:r>
              <a:rPr lang="en" sz="2800">
                <a:solidFill>
                  <a:schemeClr val="dk1"/>
                </a:solidFill>
              </a:rPr>
              <a:t> where byte-stream is converted into an object.</a:t>
            </a:r>
            <a:endParaRPr sz="2800">
              <a:solidFill>
                <a:schemeClr val="dk1"/>
              </a:solidFill>
            </a:endParaRPr>
          </a:p>
          <a:p>
            <a:pPr indent="0" lvl="0" marL="0" rtl="0" algn="l">
              <a:lnSpc>
                <a:spcPct val="90000"/>
              </a:lnSpc>
              <a:spcBef>
                <a:spcPts val="1000"/>
              </a:spcBef>
              <a:spcAft>
                <a:spcPts val="0"/>
              </a:spcAft>
              <a:buClr>
                <a:schemeClr val="dk1"/>
              </a:buClr>
              <a:buSzPct val="39285"/>
              <a:buFont typeface="Arial"/>
              <a:buNone/>
            </a:pPr>
            <a:r>
              <a:rPr lang="en" sz="2800">
                <a:solidFill>
                  <a:schemeClr val="dk1"/>
                </a:solidFill>
              </a:rPr>
              <a:t>•The serialization and deserialization process is platform-independent, it means you can serialize an object on one platform and deserialize it on a different platform.</a:t>
            </a:r>
            <a:endParaRPr sz="2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346800"/>
            <a:ext cx="8520600" cy="67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t>Advantages of Java Serialization</a:t>
            </a:r>
            <a:endParaRPr/>
          </a:p>
        </p:txBody>
      </p:sp>
      <p:sp>
        <p:nvSpPr>
          <p:cNvPr id="134" name="Google Shape;13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100"/>
              <a:buFont typeface="Arial"/>
              <a:buNone/>
            </a:pPr>
            <a:r>
              <a:rPr lang="en" sz="2800">
                <a:solidFill>
                  <a:schemeClr val="dk1"/>
                </a:solidFill>
              </a:rPr>
              <a:t>•It is mainly used to travel object's state on the network</a:t>
            </a:r>
            <a:endParaRPr sz="2800">
              <a:solidFill>
                <a:schemeClr val="dk1"/>
              </a:solidFill>
            </a:endParaRPr>
          </a:p>
          <a:p>
            <a:pPr indent="0" lvl="0" marL="0" rtl="0" algn="l">
              <a:spcBef>
                <a:spcPts val="0"/>
              </a:spcBef>
              <a:spcAft>
                <a:spcPts val="1200"/>
              </a:spcAft>
              <a:buNone/>
            </a:pPr>
            <a:r>
              <a:t/>
            </a:r>
            <a:endParaRPr/>
          </a:p>
        </p:txBody>
      </p:sp>
      <p:pic>
        <p:nvPicPr>
          <p:cNvPr id="135" name="Google Shape;135;p27"/>
          <p:cNvPicPr preferRelativeResize="0"/>
          <p:nvPr/>
        </p:nvPicPr>
        <p:blipFill>
          <a:blip r:embed="rId3">
            <a:alphaModFix/>
          </a:blip>
          <a:stretch>
            <a:fillRect/>
          </a:stretch>
        </p:blipFill>
        <p:spPr>
          <a:xfrm>
            <a:off x="2303125" y="2195275"/>
            <a:ext cx="3610726" cy="2776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312375"/>
            <a:ext cx="8520600" cy="70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t>java.io.Serializable interface</a:t>
            </a:r>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90000"/>
              </a:lnSpc>
              <a:spcBef>
                <a:spcPts val="0"/>
              </a:spcBef>
              <a:spcAft>
                <a:spcPts val="0"/>
              </a:spcAft>
              <a:buClr>
                <a:schemeClr val="dk1"/>
              </a:buClr>
              <a:buSzPct val="39285"/>
              <a:buFont typeface="Arial"/>
              <a:buNone/>
            </a:pPr>
            <a:r>
              <a:rPr lang="en" sz="2800">
                <a:solidFill>
                  <a:schemeClr val="dk1"/>
                </a:solidFill>
              </a:rPr>
              <a:t>•</a:t>
            </a:r>
            <a:r>
              <a:rPr b="1" lang="en" sz="2800">
                <a:solidFill>
                  <a:schemeClr val="dk1"/>
                </a:solidFill>
              </a:rPr>
              <a:t>Serializable</a:t>
            </a:r>
            <a:r>
              <a:rPr lang="en" sz="2800">
                <a:solidFill>
                  <a:schemeClr val="dk1"/>
                </a:solidFill>
              </a:rPr>
              <a:t> is a marker interface (has no data member and method). It is used to "mark" Java classes so that the objects of these classes may get a certain capability. The </a:t>
            </a:r>
            <a:r>
              <a:rPr b="1" lang="en" sz="2800">
                <a:solidFill>
                  <a:schemeClr val="dk1"/>
                </a:solidFill>
              </a:rPr>
              <a:t>Cloneable</a:t>
            </a:r>
            <a:r>
              <a:rPr lang="en" sz="2800">
                <a:solidFill>
                  <a:schemeClr val="dk1"/>
                </a:solidFill>
              </a:rPr>
              <a:t> and </a:t>
            </a:r>
            <a:r>
              <a:rPr b="1" lang="en" sz="2800">
                <a:solidFill>
                  <a:schemeClr val="dk1"/>
                </a:solidFill>
              </a:rPr>
              <a:t>Remote</a:t>
            </a:r>
            <a:r>
              <a:rPr lang="en" sz="2800">
                <a:solidFill>
                  <a:schemeClr val="dk1"/>
                </a:solidFill>
              </a:rPr>
              <a:t> are also marker interfaces.</a:t>
            </a:r>
            <a:endParaRPr sz="2800">
              <a:solidFill>
                <a:schemeClr val="dk1"/>
              </a:solidFill>
            </a:endParaRPr>
          </a:p>
          <a:p>
            <a:pPr indent="0" lvl="0" marL="0" rtl="0" algn="l">
              <a:lnSpc>
                <a:spcPct val="90000"/>
              </a:lnSpc>
              <a:spcBef>
                <a:spcPts val="1000"/>
              </a:spcBef>
              <a:spcAft>
                <a:spcPts val="0"/>
              </a:spcAft>
              <a:buClr>
                <a:schemeClr val="dk1"/>
              </a:buClr>
              <a:buSzPct val="39285"/>
              <a:buFont typeface="Arial"/>
              <a:buNone/>
            </a:pPr>
            <a:r>
              <a:rPr lang="en" sz="2800">
                <a:solidFill>
                  <a:schemeClr val="dk1"/>
                </a:solidFill>
              </a:rPr>
              <a:t>•The </a:t>
            </a:r>
            <a:r>
              <a:rPr b="1" lang="en" sz="2800">
                <a:solidFill>
                  <a:schemeClr val="dk1"/>
                </a:solidFill>
              </a:rPr>
              <a:t>Serializable</a:t>
            </a:r>
            <a:r>
              <a:rPr lang="en" sz="2800">
                <a:solidFill>
                  <a:schemeClr val="dk1"/>
                </a:solidFill>
              </a:rPr>
              <a:t> interface must be implemented by the class whose object needs to be persisted.</a:t>
            </a:r>
            <a:endParaRPr sz="2800">
              <a:solidFill>
                <a:schemeClr val="dk1"/>
              </a:solidFill>
            </a:endParaRPr>
          </a:p>
          <a:p>
            <a:pPr indent="0" lvl="0" marL="0" rtl="0" algn="l">
              <a:lnSpc>
                <a:spcPct val="90000"/>
              </a:lnSpc>
              <a:spcBef>
                <a:spcPts val="1000"/>
              </a:spcBef>
              <a:spcAft>
                <a:spcPts val="0"/>
              </a:spcAft>
              <a:buClr>
                <a:schemeClr val="dk1"/>
              </a:buClr>
              <a:buSzPct val="39285"/>
              <a:buFont typeface="Arial"/>
              <a:buNone/>
            </a:pPr>
            <a:r>
              <a:rPr lang="en" sz="2800">
                <a:solidFill>
                  <a:schemeClr val="dk1"/>
                </a:solidFill>
              </a:rPr>
              <a:t>•The String class and all the wrapper classes implement the </a:t>
            </a:r>
            <a:r>
              <a:rPr i="1" lang="en" sz="2800">
                <a:solidFill>
                  <a:schemeClr val="dk1"/>
                </a:solidFill>
              </a:rPr>
              <a:t>java.io.Serializable</a:t>
            </a:r>
            <a:r>
              <a:rPr lang="en" sz="2800">
                <a:solidFill>
                  <a:schemeClr val="dk1"/>
                </a:solidFill>
              </a:rPr>
              <a:t> interface by default.</a:t>
            </a:r>
            <a:endParaRPr sz="2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 brings various Streams with its I/O package that helps the user to perform all the input-output operations. </a:t>
            </a:r>
            <a:endParaRPr/>
          </a:p>
          <a:p>
            <a:pPr indent="0" lvl="0" marL="0" rtl="0" algn="l">
              <a:spcBef>
                <a:spcPts val="1200"/>
              </a:spcBef>
              <a:spcAft>
                <a:spcPts val="0"/>
              </a:spcAft>
              <a:buNone/>
            </a:pPr>
            <a:r>
              <a:rPr lang="en"/>
              <a:t>These streams support all the types of objects, data-types, characters, files etc to fully execute the I/O operations.</a:t>
            </a:r>
            <a:endParaRPr/>
          </a:p>
          <a:p>
            <a:pPr indent="0" lvl="0" marL="0" rtl="0" algn="l">
              <a:spcBef>
                <a:spcPts val="1200"/>
              </a:spcBef>
              <a:spcAft>
                <a:spcPts val="0"/>
              </a:spcAft>
              <a:buClr>
                <a:schemeClr val="dk1"/>
              </a:buClr>
              <a:buSzPts val="1100"/>
              <a:buFont typeface="Arial"/>
              <a:buNone/>
            </a:pPr>
            <a:r>
              <a:rPr lang="en"/>
              <a:t>Java I/O (Input and Output) is used to process the input and produce the output.</a:t>
            </a:r>
            <a:endParaRPr/>
          </a:p>
          <a:p>
            <a:pPr indent="0" lvl="0" marL="0" rtl="0" algn="l">
              <a:spcBef>
                <a:spcPts val="1200"/>
              </a:spcBef>
              <a:spcAft>
                <a:spcPts val="0"/>
              </a:spcAft>
              <a:buClr>
                <a:schemeClr val="dk1"/>
              </a:buClr>
              <a:buSzPts val="1100"/>
              <a:buFont typeface="Arial"/>
              <a:buNone/>
            </a:pPr>
            <a:r>
              <a:rPr lang="en"/>
              <a:t>Java uses the concept of a stream to make I/O operation fast. The java.io package contains all the classes required for input and output operations.</a:t>
            </a:r>
            <a:endParaRPr/>
          </a:p>
          <a:p>
            <a:pPr indent="0" lvl="0" marL="0" rtl="0" algn="l">
              <a:spcBef>
                <a:spcPts val="1200"/>
              </a:spcBef>
              <a:spcAft>
                <a:spcPts val="1200"/>
              </a:spcAft>
              <a:buNone/>
            </a:pPr>
            <a:r>
              <a:rPr lang="en"/>
              <a:t>We can perform file handling in Java by Java I/O API.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5"/>
          <p:cNvPicPr preferRelativeResize="0"/>
          <p:nvPr/>
        </p:nvPicPr>
        <p:blipFill>
          <a:blip r:embed="rId3">
            <a:alphaModFix/>
          </a:blip>
          <a:stretch>
            <a:fillRect/>
          </a:stretch>
        </p:blipFill>
        <p:spPr>
          <a:xfrm>
            <a:off x="504825" y="1690688"/>
            <a:ext cx="8134350" cy="176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Streams: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Input Stream:</a:t>
            </a:r>
            <a:r>
              <a:rPr lang="en"/>
              <a:t> These streams are used to read data that must be taken as an input from a source array or file or any peripheral device. For eg., FileInputStream, BufferedInputStream, ByteArrayInputStream etc</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Output Stream</a:t>
            </a:r>
            <a:r>
              <a:rPr lang="en"/>
              <a:t>: These streams are used to write data as outputs into an array or file or any output peripheral device. For eg., FileOutputStream, BufferedOutputStream, ByteArrayOutputStream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781050" y="1297938"/>
            <a:ext cx="7581900" cy="2409825"/>
          </a:xfrm>
          <a:prstGeom prst="rect">
            <a:avLst/>
          </a:prstGeom>
          <a:noFill/>
          <a:ln>
            <a:noFill/>
          </a:ln>
        </p:spPr>
      </p:pic>
      <p:sp>
        <p:nvSpPr>
          <p:cNvPr id="79" name="Google Shape;79;p17"/>
          <p:cNvSpPr txBox="1"/>
          <p:nvPr/>
        </p:nvSpPr>
        <p:spPr>
          <a:xfrm>
            <a:off x="551100" y="229625"/>
            <a:ext cx="6476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333333"/>
                </a:solidFill>
                <a:highlight>
                  <a:srgbClr val="FFFFFF"/>
                </a:highlight>
                <a:latin typeface="Roboto"/>
                <a:ea typeface="Roboto"/>
                <a:cs typeface="Roboto"/>
                <a:sym typeface="Roboto"/>
              </a:rPr>
              <a:t> Java OutputStream and InputStream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82750"/>
            <a:ext cx="8520600" cy="448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Depending on the types of file</a:t>
            </a:r>
            <a:r>
              <a:rPr lang="en"/>
              <a:t>, Streams can be divided into two primary classes which can be further divided into other classes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ByteStream</a:t>
            </a:r>
            <a:r>
              <a:rPr lang="en"/>
              <a:t>: This is used to process data byte by byte (8 bits). Though it has many classes, the FileInputStream and the FileOutputStream are the most popular ones. The FileInputStream is used to read from the source and FileOutputStream is used to write to the destination.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CharacterStream</a:t>
            </a:r>
            <a:r>
              <a:rPr lang="en"/>
              <a:t>: In Java, characters are stored using Unicode conventions (Refer this for details). Character stream automatically allows us to read/write data character by character. Though it has many classes, the FileReader and the FileWriter are the most popular ones. FileReader and FileWriter are character streams used to read from the source and write to the destination respectively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File class from the java.io package, allows us to work with files.</a:t>
            </a:r>
            <a:endParaRPr/>
          </a:p>
          <a:p>
            <a:pPr indent="0" lvl="0" marL="0" rtl="0" algn="l">
              <a:spcBef>
                <a:spcPts val="1200"/>
              </a:spcBef>
              <a:spcAft>
                <a:spcPts val="0"/>
              </a:spcAft>
              <a:buClr>
                <a:schemeClr val="dk1"/>
              </a:buClr>
              <a:buSzPts val="1100"/>
              <a:buFont typeface="Arial"/>
              <a:buNone/>
            </a:pPr>
            <a:r>
              <a:rPr lang="en"/>
              <a:t>To use the File class, create an object of the class, and specify the filename or directory name: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391925" y="0"/>
            <a:ext cx="796625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BufferedReader Class</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 BufferedReader class is used to read the text from a character-based input stream. </a:t>
            </a:r>
            <a:endParaRPr/>
          </a:p>
          <a:p>
            <a:pPr indent="0" lvl="0" marL="0" rtl="0" algn="l">
              <a:spcBef>
                <a:spcPts val="1200"/>
              </a:spcBef>
              <a:spcAft>
                <a:spcPts val="0"/>
              </a:spcAft>
              <a:buNone/>
            </a:pPr>
            <a:r>
              <a:rPr lang="en"/>
              <a:t>It can be used to read data line by line by readLine() method. </a:t>
            </a:r>
            <a:endParaRPr/>
          </a:p>
          <a:p>
            <a:pPr indent="0" lvl="0" marL="0" rtl="0" algn="l">
              <a:spcBef>
                <a:spcPts val="1200"/>
              </a:spcBef>
              <a:spcAft>
                <a:spcPts val="0"/>
              </a:spcAft>
              <a:buNone/>
            </a:pPr>
            <a:r>
              <a:rPr lang="en"/>
              <a:t>It makes the performance fast. </a:t>
            </a:r>
            <a:endParaRPr/>
          </a:p>
          <a:p>
            <a:pPr indent="0" lvl="0" marL="0" rtl="0" algn="l">
              <a:spcBef>
                <a:spcPts val="1200"/>
              </a:spcBef>
              <a:spcAft>
                <a:spcPts val="1200"/>
              </a:spcAft>
              <a:buNone/>
            </a:pPr>
            <a:r>
              <a:rPr lang="en"/>
              <a:t>It inherits Reader class.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