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JJ/xyZCWcF3MYw926qVLyFFJY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4279c18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84279c18a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84279c18a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524000" y="862445"/>
            <a:ext cx="9144000" cy="43953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Java DataBase Connectivity</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1981200" y="250826"/>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JDBC URL: Locate the database</a:t>
            </a:r>
            <a:endParaRPr/>
          </a:p>
        </p:txBody>
      </p:sp>
      <p:sp>
        <p:nvSpPr>
          <p:cNvPr id="150" name="Google Shape;150;p13"/>
          <p:cNvSpPr txBox="1"/>
          <p:nvPr>
            <p:ph idx="1" type="body"/>
          </p:nvPr>
        </p:nvSpPr>
        <p:spPr>
          <a:xfrm>
            <a:off x="1981200" y="1676400"/>
            <a:ext cx="8229600" cy="106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Needed by drivers to locate, access and get other valid information about the databases.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p>
        </p:txBody>
      </p:sp>
      <p:sp>
        <p:nvSpPr>
          <p:cNvPr id="151" name="Google Shape;151;p13"/>
          <p:cNvSpPr txBox="1"/>
          <p:nvPr/>
        </p:nvSpPr>
        <p:spPr>
          <a:xfrm>
            <a:off x="1981200" y="2743200"/>
            <a:ext cx="8229600" cy="1066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dk1"/>
              </a:buClr>
              <a:buSzPts val="2380"/>
              <a:buFont typeface="Noto Sans Symbols"/>
              <a:buChar char="▪"/>
            </a:pPr>
            <a:r>
              <a:rPr b="0" i="0" lang="en-US" sz="2800" u="none" cap="none" strike="noStrike">
                <a:solidFill>
                  <a:schemeClr val="dk1"/>
                </a:solidFill>
                <a:latin typeface="Calibri"/>
                <a:ea typeface="Calibri"/>
                <a:cs typeface="Calibri"/>
                <a:sym typeface="Calibri"/>
              </a:rPr>
              <a:t>Typical Syntax </a:t>
            </a:r>
            <a:endParaRPr b="0" i="0" sz="2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420"/>
              </a:spcBef>
              <a:spcAft>
                <a:spcPts val="0"/>
              </a:spcAft>
              <a:buClr>
                <a:srgbClr val="000000"/>
              </a:buClr>
              <a:buSzPts val="2100"/>
              <a:buFont typeface="Arial"/>
              <a:buNone/>
            </a:pPr>
            <a:r>
              <a:rPr b="1" i="0" lang="en-US" sz="2100" u="none" cap="none" strike="noStrike">
                <a:solidFill>
                  <a:schemeClr val="dk1"/>
                </a:solidFill>
                <a:latin typeface="Courier New"/>
                <a:ea typeface="Courier New"/>
                <a:cs typeface="Courier New"/>
                <a:sym typeface="Courier New"/>
              </a:rPr>
              <a:t>	  jdbc:[subprotocol]:[subname][attributes]</a:t>
            </a:r>
            <a:endParaRPr b="1" i="0" sz="2100" u="none" cap="none" strike="noStrike">
              <a:solidFill>
                <a:schemeClr val="dk1"/>
              </a:solidFill>
              <a:latin typeface="Courier New"/>
              <a:ea typeface="Courier New"/>
              <a:cs typeface="Courier New"/>
              <a:sym typeface="Courier New"/>
            </a:endParaRPr>
          </a:p>
          <a:p>
            <a:pPr indent="-191770" lvl="0" marL="342900" marR="0" rtl="0" algn="just">
              <a:lnSpc>
                <a:spcPct val="100000"/>
              </a:lnSpc>
              <a:spcBef>
                <a:spcPts val="560"/>
              </a:spcBef>
              <a:spcAft>
                <a:spcPts val="0"/>
              </a:spcAft>
              <a:buClr>
                <a:schemeClr val="dk1"/>
              </a:buClr>
              <a:buSzPts val="2380"/>
              <a:buFont typeface="Noto Sans Symbols"/>
              <a:buNone/>
            </a:pPr>
            <a:r>
              <a:t/>
            </a:r>
            <a:endParaRPr b="0" i="0" sz="2800" u="none" cap="none" strike="noStrike">
              <a:solidFill>
                <a:schemeClr val="dk1"/>
              </a:solidFill>
              <a:latin typeface="Calibri"/>
              <a:ea typeface="Calibri"/>
              <a:cs typeface="Calibri"/>
              <a:sym typeface="Calibri"/>
            </a:endParaRPr>
          </a:p>
          <a:p>
            <a:pPr indent="-191770" lvl="0" marL="342900" marR="0" rtl="0" algn="just">
              <a:lnSpc>
                <a:spcPct val="100000"/>
              </a:lnSpc>
              <a:spcBef>
                <a:spcPts val="560"/>
              </a:spcBef>
              <a:spcAft>
                <a:spcPts val="0"/>
              </a:spcAft>
              <a:buClr>
                <a:schemeClr val="dk1"/>
              </a:buClr>
              <a:buSzPts val="2380"/>
              <a:buFont typeface="Noto Sans Symbols"/>
              <a:buNone/>
            </a:pPr>
            <a:r>
              <a:t/>
            </a:r>
            <a:endParaRPr b="0" i="0" sz="2800" u="none" cap="none" strike="noStrike">
              <a:solidFill>
                <a:schemeClr val="dk1"/>
              </a:solidFill>
              <a:latin typeface="Courier New"/>
              <a:ea typeface="Courier New"/>
              <a:cs typeface="Courier New"/>
              <a:sym typeface="Courier New"/>
            </a:endParaRPr>
          </a:p>
          <a:p>
            <a:pPr indent="-191770" lvl="0" marL="342900" marR="0" rtl="0" algn="just">
              <a:lnSpc>
                <a:spcPct val="100000"/>
              </a:lnSpc>
              <a:spcBef>
                <a:spcPts val="560"/>
              </a:spcBef>
              <a:spcAft>
                <a:spcPts val="0"/>
              </a:spcAft>
              <a:buClr>
                <a:schemeClr val="dk1"/>
              </a:buClr>
              <a:buSzPts val="2380"/>
              <a:buFont typeface="Noto Sans Symbols"/>
              <a:buNone/>
            </a:pPr>
            <a:r>
              <a:t/>
            </a:r>
            <a:endParaRPr b="0" i="0" sz="2800" u="none" cap="none" strike="noStrike">
              <a:solidFill>
                <a:schemeClr val="dk1"/>
              </a:solidFill>
              <a:latin typeface="Calibri"/>
              <a:ea typeface="Calibri"/>
              <a:cs typeface="Calibri"/>
              <a:sym typeface="Calibri"/>
            </a:endParaRPr>
          </a:p>
        </p:txBody>
      </p:sp>
      <p:sp>
        <p:nvSpPr>
          <p:cNvPr id="152" name="Google Shape;152;p13"/>
          <p:cNvSpPr txBox="1"/>
          <p:nvPr/>
        </p:nvSpPr>
        <p:spPr>
          <a:xfrm>
            <a:off x="1981200" y="3886200"/>
            <a:ext cx="8229600" cy="2209800"/>
          </a:xfrm>
          <a:prstGeom prst="rect">
            <a:avLst/>
          </a:prstGeom>
          <a:noFill/>
          <a:ln>
            <a:noFill/>
          </a:ln>
        </p:spPr>
        <p:txBody>
          <a:bodyPr anchorCtr="0" anchor="t" bIns="45700" lIns="91425" spcFirstLastPara="1" rIns="91425" wrap="square" tIns="45700">
            <a:normAutofit lnSpcReduction="10000"/>
          </a:bodyPr>
          <a:lstStyle/>
          <a:p>
            <a:pPr indent="-331565" lvl="0" marL="342900" marR="0" rtl="0" algn="just">
              <a:lnSpc>
                <a:spcPct val="100000"/>
              </a:lnSpc>
              <a:spcBef>
                <a:spcPts val="0"/>
              </a:spcBef>
              <a:spcAft>
                <a:spcPts val="0"/>
              </a:spcAft>
              <a:buClr>
                <a:schemeClr val="dk1"/>
              </a:buClr>
              <a:buSzPts val="2380"/>
              <a:buFont typeface="Noto Sans Symbols"/>
              <a:buChar char="▪"/>
            </a:pPr>
            <a:r>
              <a:rPr b="0" i="0" lang="en-US" sz="2800" u="none" cap="none" strike="noStrike">
                <a:solidFill>
                  <a:schemeClr val="dk1"/>
                </a:solidFill>
                <a:latin typeface="Calibri"/>
                <a:ea typeface="Calibri"/>
                <a:cs typeface="Calibri"/>
                <a:sym typeface="Calibri"/>
              </a:rPr>
              <a:t>JDBC URL examples</a:t>
            </a:r>
            <a:endParaRPr b="0" i="0" sz="2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ourier New"/>
                <a:ea typeface="Courier New"/>
                <a:cs typeface="Courier New"/>
                <a:sym typeface="Courier New"/>
              </a:rPr>
              <a:t>    jdbc:oracle:thin:@localhost:port:service</a:t>
            </a:r>
            <a:endParaRPr b="1" i="0" sz="21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ourier New"/>
                <a:ea typeface="Courier New"/>
                <a:cs typeface="Courier New"/>
                <a:sym typeface="Courier New"/>
              </a:rPr>
              <a:t>e.g</a:t>
            </a:r>
            <a:endParaRPr b="1" i="0" sz="21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1) jdbc:oracle:thin:@localhost:1521:global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2) jdbc:mysql://localhost:3306/test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84279c18a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2800"/>
              <a:t>Java Database Connectivity with Oracle</a:t>
            </a:r>
            <a:endParaRPr/>
          </a:p>
        </p:txBody>
      </p:sp>
      <p:sp>
        <p:nvSpPr>
          <p:cNvPr id="159" name="Google Shape;159;g184279c18a5_0_0"/>
          <p:cNvSpPr txBox="1"/>
          <p:nvPr>
            <p:ph idx="1" type="body"/>
          </p:nvPr>
        </p:nvSpPr>
        <p:spPr>
          <a:xfrm>
            <a:off x="838200" y="1416725"/>
            <a:ext cx="10515600" cy="47601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1000"/>
              </a:spcBef>
              <a:spcAft>
                <a:spcPts val="0"/>
              </a:spcAft>
              <a:buClr>
                <a:schemeClr val="dk1"/>
              </a:buClr>
              <a:buSzPct val="39285"/>
              <a:buFont typeface="Arial"/>
              <a:buNone/>
            </a:pPr>
            <a:r>
              <a:t/>
            </a:r>
            <a:endParaRPr/>
          </a:p>
          <a:p>
            <a:pPr indent="0" lvl="0" marL="0" rtl="0" algn="l">
              <a:lnSpc>
                <a:spcPct val="90000"/>
              </a:lnSpc>
              <a:spcBef>
                <a:spcPts val="1000"/>
              </a:spcBef>
              <a:spcAft>
                <a:spcPts val="0"/>
              </a:spcAft>
              <a:buClr>
                <a:schemeClr val="dk1"/>
              </a:buClr>
              <a:buSzPct val="39285"/>
              <a:buFont typeface="Arial"/>
              <a:buNone/>
            </a:pPr>
            <a:r>
              <a:rPr lang="en-US"/>
              <a:t>To connect java application with the oracle database, we need to follow 5 following steps. we need to know following information for the oracle database:</a:t>
            </a:r>
            <a:endParaRPr/>
          </a:p>
          <a:p>
            <a:pPr indent="0" lvl="0" marL="0" rtl="0" algn="l">
              <a:lnSpc>
                <a:spcPct val="90000"/>
              </a:lnSpc>
              <a:spcBef>
                <a:spcPts val="1000"/>
              </a:spcBef>
              <a:spcAft>
                <a:spcPts val="0"/>
              </a:spcAft>
              <a:buClr>
                <a:schemeClr val="dk1"/>
              </a:buClr>
              <a:buSzPct val="39285"/>
              <a:buFont typeface="Arial"/>
              <a:buNone/>
            </a:pPr>
            <a:r>
              <a:rPr lang="en-US"/>
              <a:t>Driver class: The driver class for the oracle database is oracle.jdbc.driver.OracleDriver.</a:t>
            </a:r>
            <a:endParaRPr/>
          </a:p>
          <a:p>
            <a:pPr indent="0" lvl="0" marL="0" rtl="0" algn="l">
              <a:lnSpc>
                <a:spcPct val="90000"/>
              </a:lnSpc>
              <a:spcBef>
                <a:spcPts val="1000"/>
              </a:spcBef>
              <a:spcAft>
                <a:spcPts val="0"/>
              </a:spcAft>
              <a:buSzPct val="75630"/>
              <a:buNone/>
            </a:pPr>
            <a:r>
              <a:rPr lang="en-US"/>
              <a:t>Connection URL: The connection URL for the oracle database is jdbc:oracle:thin:@localhost:1521:xe </a:t>
            </a:r>
            <a:endParaRPr/>
          </a:p>
          <a:p>
            <a:pPr indent="0" lvl="0" marL="0" rtl="0" algn="l">
              <a:lnSpc>
                <a:spcPct val="90000"/>
              </a:lnSpc>
              <a:spcBef>
                <a:spcPts val="1000"/>
              </a:spcBef>
              <a:spcAft>
                <a:spcPts val="0"/>
              </a:spcAft>
              <a:buClr>
                <a:schemeClr val="dk1"/>
              </a:buClr>
              <a:buSzPct val="39285"/>
              <a:buFont typeface="Arial"/>
              <a:buNone/>
            </a:pPr>
            <a:r>
              <a:rPr lang="en-US"/>
              <a:t>where jdbc is the API, oracle is the database, thin is the driver, localhost is the server name on which oracle is running, we may also use IP address, 1521 is the port number and XE is the Oracle service name. You may get all these information from the tnsnames.ora file.</a:t>
            </a:r>
            <a:endParaRPr/>
          </a:p>
          <a:p>
            <a:pPr indent="0" lvl="0" marL="0" rtl="0" algn="l">
              <a:lnSpc>
                <a:spcPct val="90000"/>
              </a:lnSpc>
              <a:spcBef>
                <a:spcPts val="1000"/>
              </a:spcBef>
              <a:spcAft>
                <a:spcPts val="0"/>
              </a:spcAft>
              <a:buClr>
                <a:schemeClr val="dk1"/>
              </a:buClr>
              <a:buSzPct val="39285"/>
              <a:buFont typeface="Arial"/>
              <a:buNone/>
            </a:pPr>
            <a:r>
              <a:rPr lang="en-US"/>
              <a:t>Username: The default username for the oracle database is system.</a:t>
            </a:r>
            <a:endParaRPr/>
          </a:p>
          <a:p>
            <a:pPr indent="0" lvl="0" marL="0" rtl="0" algn="l">
              <a:lnSpc>
                <a:spcPct val="90000"/>
              </a:lnSpc>
              <a:spcBef>
                <a:spcPts val="1000"/>
              </a:spcBef>
              <a:spcAft>
                <a:spcPts val="0"/>
              </a:spcAft>
              <a:buClr>
                <a:schemeClr val="dk1"/>
              </a:buClr>
              <a:buSzPct val="39285"/>
              <a:buFont typeface="Arial"/>
              <a:buNone/>
            </a:pPr>
            <a:r>
              <a:rPr lang="en-US"/>
              <a:t>Password: It is the password given by the user at the time of installing the oracle database.</a:t>
            </a:r>
            <a:endParaRPr/>
          </a:p>
          <a:p>
            <a:pPr indent="0" lvl="0" marL="0" rtl="0" algn="l">
              <a:lnSpc>
                <a:spcPct val="90000"/>
              </a:lnSpc>
              <a:spcBef>
                <a:spcPts val="1000"/>
              </a:spcBef>
              <a:spcAft>
                <a:spcPts val="0"/>
              </a:spcAft>
              <a:buSzPct val="7563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p:nvPr/>
        </p:nvSpPr>
        <p:spPr>
          <a:xfrm>
            <a:off x="1828800" y="1447800"/>
            <a:ext cx="8534400" cy="4114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166" name="Google Shape;166;p15"/>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Executing a Simple SQL Query</a:t>
            </a:r>
            <a:endParaRPr/>
          </a:p>
        </p:txBody>
      </p:sp>
      <p:sp>
        <p:nvSpPr>
          <p:cNvPr id="167" name="Google Shape;167;p15"/>
          <p:cNvSpPr txBox="1"/>
          <p:nvPr>
            <p:ph idx="1" type="body"/>
          </p:nvPr>
        </p:nvSpPr>
        <p:spPr>
          <a:xfrm>
            <a:off x="1981200" y="1676400"/>
            <a:ext cx="8229600"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None/>
            </a:pPr>
            <a:r>
              <a:rPr lang="en-US" sz="18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String url = “jdbc:odbc:MyDataSource”</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Connection con = DriverManager.getConnection(url);</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Statement stmt = con.createStatement();</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String  sql = </a:t>
            </a:r>
            <a:r>
              <a:rPr b="1" lang="en-US" sz="1800">
                <a:latin typeface="Courier New"/>
                <a:ea typeface="Courier New"/>
                <a:cs typeface="Courier New"/>
                <a:sym typeface="Courier New"/>
              </a:rPr>
              <a:t>“SELECT Last_Name FROM EMPLOYEES”;</a:t>
            </a:r>
            <a:endParaRPr/>
          </a:p>
          <a:p>
            <a:pPr indent="-228600" lvl="0" marL="228600" rtl="0" algn="l">
              <a:lnSpc>
                <a:spcPct val="90000"/>
              </a:lnSpc>
              <a:spcBef>
                <a:spcPts val="1000"/>
              </a:spcBef>
              <a:spcAft>
                <a:spcPts val="0"/>
              </a:spcAft>
              <a:buClr>
                <a:schemeClr val="dk1"/>
              </a:buClr>
              <a:buSzPts val="1800"/>
              <a:buFont typeface="Noto Sans Symbols"/>
              <a:buNone/>
            </a:pPr>
            <a:r>
              <a:t/>
            </a:r>
            <a:endParaRPr b="1"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800"/>
              <a:buFont typeface="Noto Sans Symbols"/>
              <a:buNone/>
            </a:pPr>
            <a:r>
              <a:rPr b="1" lang="en-US" sz="1800">
                <a:latin typeface="Courier New"/>
                <a:ea typeface="Courier New"/>
                <a:cs typeface="Courier New"/>
                <a:sym typeface="Courier New"/>
              </a:rPr>
              <a:t>  ResultSet rs = stmt.executeQuery(sql);</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while(rs.next())</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          	System.out.println(rs.getString(“Last_Name”));</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2100"/>
              <a:buFont typeface="Noto Sans Symbols"/>
              <a:buNone/>
            </a:pPr>
            <a:r>
              <a:t/>
            </a:r>
            <a:endParaRPr b="1" sz="21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idx="1" type="body"/>
          </p:nvPr>
        </p:nvSpPr>
        <p:spPr>
          <a:xfrm>
            <a:off x="838200" y="270164"/>
            <a:ext cx="10515600" cy="5906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JDBC Driver?</a:t>
            </a:r>
            <a:endParaRPr/>
          </a:p>
          <a:p>
            <a:pPr indent="-228600" lvl="0" marL="228600" rtl="0" algn="l">
              <a:lnSpc>
                <a:spcPct val="90000"/>
              </a:lnSpc>
              <a:spcBef>
                <a:spcPts val="1000"/>
              </a:spcBef>
              <a:spcAft>
                <a:spcPts val="0"/>
              </a:spcAft>
              <a:buClr>
                <a:schemeClr val="dk1"/>
              </a:buClr>
              <a:buSzPts val="2800"/>
              <a:buChar char="•"/>
            </a:pPr>
            <a:r>
              <a:rPr lang="en-US"/>
              <a:t>JDBC drivers implement the defined interfaces in the JDBC API, for interacting with your database server.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Is Connection Interface?</a:t>
            </a:r>
            <a:endParaRPr/>
          </a:p>
          <a:p>
            <a:pPr indent="-228600" lvl="0" marL="228600" rtl="0" algn="l">
              <a:lnSpc>
                <a:spcPct val="90000"/>
              </a:lnSpc>
              <a:spcBef>
                <a:spcPts val="1000"/>
              </a:spcBef>
              <a:spcAft>
                <a:spcPts val="0"/>
              </a:spcAft>
              <a:buClr>
                <a:schemeClr val="dk1"/>
              </a:buClr>
              <a:buSzPts val="2800"/>
              <a:buChar char="•"/>
            </a:pPr>
            <a:r>
              <a:rPr lang="en-US"/>
              <a:t>A Connection is the session between java application and database. The Connection interface is a factory of Statement, PreparedStatement, and DatabaseMetaData i.e. object of Connection can be used to get the object of Statement and DatabaseMetaData.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idx="1" type="body"/>
          </p:nvPr>
        </p:nvSpPr>
        <p:spPr>
          <a:xfrm>
            <a:off x="838200" y="145473"/>
            <a:ext cx="10515600" cy="603149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Statement interface</a:t>
            </a:r>
            <a:endParaRPr/>
          </a:p>
          <a:p>
            <a:pPr indent="-228600" lvl="0" marL="228600" rtl="0" algn="l">
              <a:lnSpc>
                <a:spcPct val="90000"/>
              </a:lnSpc>
              <a:spcBef>
                <a:spcPts val="1000"/>
              </a:spcBef>
              <a:spcAft>
                <a:spcPts val="0"/>
              </a:spcAft>
              <a:buClr>
                <a:schemeClr val="dk1"/>
              </a:buClr>
              <a:buSzPts val="2800"/>
              <a:buChar char="•"/>
            </a:pPr>
            <a:r>
              <a:rPr lang="en-US"/>
              <a:t>The Statement interface provides methods to execute queries with the database. The statement interface is a factory of ResultSet i.e. it provides factory method to get the object of ResultSet.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Commonly used methods of Statement interface:</a:t>
            </a:r>
            <a:endParaRPr/>
          </a:p>
          <a:p>
            <a:pPr indent="-228600" lvl="0" marL="228600" rtl="0" algn="l">
              <a:lnSpc>
                <a:spcPct val="90000"/>
              </a:lnSpc>
              <a:spcBef>
                <a:spcPts val="1000"/>
              </a:spcBef>
              <a:spcAft>
                <a:spcPts val="0"/>
              </a:spcAft>
              <a:buClr>
                <a:schemeClr val="dk1"/>
              </a:buClr>
              <a:buSzPts val="2800"/>
              <a:buChar char="•"/>
            </a:pPr>
            <a:r>
              <a:rPr lang="en-US"/>
              <a:t>The important methods of Statement interface are as follows: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 public ResultSet executeQuery(String sql): is used to execute SELECT query. It returns the object of ResultSet.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2) public int executeUpdate(String sql): is used to execute specified query, it may be create, drop, insert, update, delete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3" name="Google Shape;18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927225" y="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Structured Query Language (SQL)</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Language to query the database</a:t>
            </a:r>
            <a:endParaRPr/>
          </a:p>
          <a:p>
            <a:pPr indent="-228600" lvl="0" marL="228600" rtl="0" algn="l">
              <a:lnSpc>
                <a:spcPct val="90000"/>
              </a:lnSpc>
              <a:spcBef>
                <a:spcPts val="1000"/>
              </a:spcBef>
              <a:spcAft>
                <a:spcPts val="0"/>
              </a:spcAft>
              <a:buClr>
                <a:schemeClr val="dk1"/>
              </a:buClr>
              <a:buSzPts val="2800"/>
              <a:buChar char="•"/>
            </a:pPr>
            <a:r>
              <a:rPr lang="en-US"/>
              <a:t>Types of SQL</a:t>
            </a:r>
            <a:endParaRPr/>
          </a:p>
          <a:p>
            <a:pPr indent="-228600" lvl="1" marL="685800" rtl="0" algn="l">
              <a:lnSpc>
                <a:spcPct val="90000"/>
              </a:lnSpc>
              <a:spcBef>
                <a:spcPts val="500"/>
              </a:spcBef>
              <a:spcAft>
                <a:spcPts val="0"/>
              </a:spcAft>
              <a:buClr>
                <a:schemeClr val="dk1"/>
              </a:buClr>
              <a:buSzPts val="2400"/>
              <a:buChar char="•"/>
            </a:pPr>
            <a:r>
              <a:rPr lang="en-US"/>
              <a:t>Data Definition Language (DDL)</a:t>
            </a:r>
            <a:endParaRPr/>
          </a:p>
          <a:p>
            <a:pPr indent="-228600" lvl="2" marL="1143000" rtl="0" algn="l">
              <a:lnSpc>
                <a:spcPct val="90000"/>
              </a:lnSpc>
              <a:spcBef>
                <a:spcPts val="500"/>
              </a:spcBef>
              <a:spcAft>
                <a:spcPts val="0"/>
              </a:spcAft>
              <a:buClr>
                <a:schemeClr val="dk1"/>
              </a:buClr>
              <a:buSzPts val="2000"/>
              <a:buChar char="•"/>
            </a:pPr>
            <a:r>
              <a:rPr lang="en-US"/>
              <a:t>Creating tables and other database objects, etc.</a:t>
            </a:r>
            <a:endParaRPr/>
          </a:p>
          <a:p>
            <a:pPr indent="-228600" lvl="1" marL="685800" rtl="0" algn="l">
              <a:lnSpc>
                <a:spcPct val="90000"/>
              </a:lnSpc>
              <a:spcBef>
                <a:spcPts val="500"/>
              </a:spcBef>
              <a:spcAft>
                <a:spcPts val="0"/>
              </a:spcAft>
              <a:buClr>
                <a:schemeClr val="dk1"/>
              </a:buClr>
              <a:buSzPts val="2400"/>
              <a:buChar char="•"/>
            </a:pPr>
            <a:r>
              <a:rPr lang="en-US"/>
              <a:t>Data Manipulation Language (DML)</a:t>
            </a:r>
            <a:endParaRPr/>
          </a:p>
          <a:p>
            <a:pPr indent="-228600" lvl="2" marL="1143000" rtl="0" algn="l">
              <a:lnSpc>
                <a:spcPct val="90000"/>
              </a:lnSpc>
              <a:spcBef>
                <a:spcPts val="500"/>
              </a:spcBef>
              <a:spcAft>
                <a:spcPts val="0"/>
              </a:spcAft>
              <a:buClr>
                <a:schemeClr val="dk1"/>
              </a:buClr>
              <a:buSzPts val="2000"/>
              <a:buChar char="•"/>
            </a:pPr>
            <a:r>
              <a:rPr lang="en-US"/>
              <a:t>Inserting, Updating, Deleting the records</a:t>
            </a:r>
            <a:endParaRPr/>
          </a:p>
          <a:p>
            <a:pPr indent="-228600" lvl="1" marL="685800" rtl="0" algn="l">
              <a:lnSpc>
                <a:spcPct val="90000"/>
              </a:lnSpc>
              <a:spcBef>
                <a:spcPts val="500"/>
              </a:spcBef>
              <a:spcAft>
                <a:spcPts val="0"/>
              </a:spcAft>
              <a:buClr>
                <a:schemeClr val="dk1"/>
              </a:buClr>
              <a:buSzPts val="2400"/>
              <a:buChar char="•"/>
            </a:pPr>
            <a:r>
              <a:rPr lang="en-US"/>
              <a:t>Data Control Language (DCL)</a:t>
            </a:r>
            <a:endParaRPr/>
          </a:p>
          <a:p>
            <a:pPr indent="-228600" lvl="2" marL="1143000" rtl="0" algn="l">
              <a:lnSpc>
                <a:spcPct val="90000"/>
              </a:lnSpc>
              <a:spcBef>
                <a:spcPts val="500"/>
              </a:spcBef>
              <a:spcAft>
                <a:spcPts val="0"/>
              </a:spcAft>
              <a:buClr>
                <a:schemeClr val="dk1"/>
              </a:buClr>
              <a:buSzPts val="2000"/>
              <a:buChar char="•"/>
            </a:pPr>
            <a:r>
              <a:rPr lang="en-US"/>
              <a:t>Granting privileges, revoking them</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Access Mechanisms</a:t>
            </a:r>
            <a:endParaRPr/>
          </a:p>
        </p:txBody>
      </p:sp>
      <p:pic>
        <p:nvPicPr>
          <p:cNvPr descr="2.jpg" id="102" name="Google Shape;102;p3"/>
          <p:cNvPicPr preferRelativeResize="0"/>
          <p:nvPr/>
        </p:nvPicPr>
        <p:blipFill rotWithShape="1">
          <a:blip r:embed="rId3">
            <a:alphaModFix/>
          </a:blip>
          <a:srcRect b="0" l="0" r="0" t="0"/>
          <a:stretch/>
        </p:blipFill>
        <p:spPr>
          <a:xfrm>
            <a:off x="2446339" y="1981200"/>
            <a:ext cx="7299325" cy="361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JDBC</a:t>
            </a:r>
            <a:endParaRPr/>
          </a:p>
        </p:txBody>
      </p:sp>
      <p:sp>
        <p:nvSpPr>
          <p:cNvPr id="108" name="Google Shape;10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JDBC stands for </a:t>
            </a:r>
            <a:r>
              <a:rPr b="1" lang="en-US"/>
              <a:t>J</a:t>
            </a:r>
            <a:r>
              <a:rPr lang="en-US"/>
              <a:t>ava </a:t>
            </a:r>
            <a:r>
              <a:rPr b="1" lang="en-US"/>
              <a:t>D</a:t>
            </a:r>
            <a:r>
              <a:rPr lang="en-US"/>
              <a:t>ata</a:t>
            </a:r>
            <a:r>
              <a:rPr b="1" lang="en-US"/>
              <a:t>b</a:t>
            </a:r>
            <a:r>
              <a:rPr lang="en-US"/>
              <a:t>ase </a:t>
            </a:r>
            <a:r>
              <a:rPr b="1" lang="en-US"/>
              <a:t>C</a:t>
            </a:r>
            <a:r>
              <a:rPr lang="en-US"/>
              <a:t>onnectivity, which is a standard Java API for database-independent connectivity between the Java programming language and a wide range of databases.</a:t>
            </a:r>
            <a:endParaRPr/>
          </a:p>
          <a:p>
            <a:pPr indent="-228600" lvl="0" marL="228600" rtl="0" algn="l">
              <a:lnSpc>
                <a:spcPct val="90000"/>
              </a:lnSpc>
              <a:spcBef>
                <a:spcPts val="1000"/>
              </a:spcBef>
              <a:spcAft>
                <a:spcPts val="0"/>
              </a:spcAft>
              <a:buClr>
                <a:schemeClr val="dk1"/>
              </a:buClr>
              <a:buSzPts val="2800"/>
              <a:buChar char="•"/>
            </a:pPr>
            <a:r>
              <a:rPr lang="en-US"/>
              <a:t>The JDBC library includes APIs for each of the tasks mentioned below that are commonly associated with database usage.</a:t>
            </a:r>
            <a:endParaRPr/>
          </a:p>
          <a:p>
            <a:pPr indent="-228600" lvl="0" marL="228600" rtl="0" algn="l">
              <a:lnSpc>
                <a:spcPct val="90000"/>
              </a:lnSpc>
              <a:spcBef>
                <a:spcPts val="1000"/>
              </a:spcBef>
              <a:spcAft>
                <a:spcPts val="0"/>
              </a:spcAft>
              <a:buClr>
                <a:schemeClr val="dk1"/>
              </a:buClr>
              <a:buSzPts val="2800"/>
              <a:buChar char="•"/>
            </a:pPr>
            <a:r>
              <a:rPr lang="en-US"/>
              <a:t>Making a connection to a database.</a:t>
            </a:r>
            <a:endParaRPr/>
          </a:p>
          <a:p>
            <a:pPr indent="-228600" lvl="0" marL="228600" rtl="0" algn="l">
              <a:lnSpc>
                <a:spcPct val="90000"/>
              </a:lnSpc>
              <a:spcBef>
                <a:spcPts val="1000"/>
              </a:spcBef>
              <a:spcAft>
                <a:spcPts val="0"/>
              </a:spcAft>
              <a:buClr>
                <a:schemeClr val="dk1"/>
              </a:buClr>
              <a:buSzPts val="2800"/>
              <a:buChar char="•"/>
            </a:pPr>
            <a:r>
              <a:rPr lang="en-US"/>
              <a:t>Creating SQL or MySQL statements.</a:t>
            </a:r>
            <a:endParaRPr/>
          </a:p>
          <a:p>
            <a:pPr indent="-228600" lvl="0" marL="228600" rtl="0" algn="l">
              <a:lnSpc>
                <a:spcPct val="90000"/>
              </a:lnSpc>
              <a:spcBef>
                <a:spcPts val="1000"/>
              </a:spcBef>
              <a:spcAft>
                <a:spcPts val="0"/>
              </a:spcAft>
              <a:buClr>
                <a:schemeClr val="dk1"/>
              </a:buClr>
              <a:buSzPts val="2800"/>
              <a:buChar char="•"/>
            </a:pPr>
            <a:r>
              <a:rPr lang="en-US"/>
              <a:t>Executing SQL or MySQL queries in the database.</a:t>
            </a:r>
            <a:endParaRPr/>
          </a:p>
          <a:p>
            <a:pPr indent="-228600" lvl="0" marL="228600" rtl="0" algn="l">
              <a:lnSpc>
                <a:spcPct val="90000"/>
              </a:lnSpc>
              <a:spcBef>
                <a:spcPts val="1000"/>
              </a:spcBef>
              <a:spcAft>
                <a:spcPts val="0"/>
              </a:spcAft>
              <a:buClr>
                <a:schemeClr val="dk1"/>
              </a:buClr>
              <a:buSzPts val="2800"/>
              <a:buChar char="•"/>
            </a:pPr>
            <a:r>
              <a:rPr lang="en-US"/>
              <a:t>Viewing &amp; Modifying the resulting records.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Accessing the Data: Steps</a:t>
            </a:r>
            <a:endParaRPr/>
          </a:p>
        </p:txBody>
      </p:sp>
      <p:pic>
        <p:nvPicPr>
          <p:cNvPr descr="4.jpg" id="115" name="Google Shape;115;p5"/>
          <p:cNvPicPr preferRelativeResize="0"/>
          <p:nvPr/>
        </p:nvPicPr>
        <p:blipFill rotWithShape="1">
          <a:blip r:embed="rId3">
            <a:alphaModFix/>
          </a:blip>
          <a:srcRect b="0" l="0" r="0" t="0"/>
          <a:stretch/>
        </p:blipFill>
        <p:spPr>
          <a:xfrm>
            <a:off x="2847698" y="1406677"/>
            <a:ext cx="5855419" cy="4705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idx="1" type="body"/>
          </p:nvPr>
        </p:nvSpPr>
        <p:spPr>
          <a:xfrm>
            <a:off x="838200" y="488373"/>
            <a:ext cx="10515600" cy="568859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Common JDBC Components</a:t>
            </a:r>
            <a:endParaRPr/>
          </a:p>
          <a:p>
            <a:pPr indent="-228600" lvl="0" marL="228600" rtl="0" algn="l">
              <a:lnSpc>
                <a:spcPct val="90000"/>
              </a:lnSpc>
              <a:spcBef>
                <a:spcPts val="1000"/>
              </a:spcBef>
              <a:spcAft>
                <a:spcPts val="0"/>
              </a:spcAft>
              <a:buClr>
                <a:schemeClr val="dk1"/>
              </a:buClr>
              <a:buSzPct val="100000"/>
              <a:buChar char="•"/>
            </a:pPr>
            <a:r>
              <a:rPr lang="en-US"/>
              <a:t>The JDBC API provides the following interfaces and classes −</a:t>
            </a:r>
            <a:endParaRPr/>
          </a:p>
          <a:p>
            <a:pPr indent="-228600" lvl="0" marL="228600" rtl="0" algn="l">
              <a:lnSpc>
                <a:spcPct val="90000"/>
              </a:lnSpc>
              <a:spcBef>
                <a:spcPts val="1000"/>
              </a:spcBef>
              <a:spcAft>
                <a:spcPts val="0"/>
              </a:spcAft>
              <a:buClr>
                <a:schemeClr val="dk1"/>
              </a:buClr>
              <a:buSzPct val="100000"/>
              <a:buChar char="•"/>
            </a:pPr>
            <a:r>
              <a:rPr b="1" lang="en-US"/>
              <a:t>DriverManager</a:t>
            </a:r>
            <a:r>
              <a:rPr lang="en-US"/>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endParaRPr/>
          </a:p>
          <a:p>
            <a:pPr indent="-228600" lvl="0" marL="228600" rtl="0" algn="l">
              <a:lnSpc>
                <a:spcPct val="90000"/>
              </a:lnSpc>
              <a:spcBef>
                <a:spcPts val="1000"/>
              </a:spcBef>
              <a:spcAft>
                <a:spcPts val="0"/>
              </a:spcAft>
              <a:buClr>
                <a:schemeClr val="dk1"/>
              </a:buClr>
              <a:buSzPct val="100000"/>
              <a:buChar char="•"/>
            </a:pPr>
            <a:r>
              <a:rPr b="1" lang="en-US"/>
              <a:t>Driver</a:t>
            </a:r>
            <a:r>
              <a:rPr lang="en-US"/>
              <a:t> − This interface handles the communications with the database server. You will interact directly with Driver objects very rarely. Instead, you use DriverManager objects, which manages objects of this type. It also abstracts the details associated with working with Driver objects.</a:t>
            </a:r>
            <a:endParaRPr/>
          </a:p>
          <a:p>
            <a:pPr indent="-228600" lvl="0" marL="228600" rtl="0" algn="l">
              <a:lnSpc>
                <a:spcPct val="90000"/>
              </a:lnSpc>
              <a:spcBef>
                <a:spcPts val="1000"/>
              </a:spcBef>
              <a:spcAft>
                <a:spcPts val="0"/>
              </a:spcAft>
              <a:buClr>
                <a:schemeClr val="dk1"/>
              </a:buClr>
              <a:buSzPct val="100000"/>
              <a:buChar char="•"/>
            </a:pPr>
            <a:r>
              <a:rPr b="1" lang="en-US"/>
              <a:t>Connection</a:t>
            </a:r>
            <a:r>
              <a:rPr lang="en-US"/>
              <a:t> − This interface with all methods for contacting a database. The connection object represents communication context, i.e., all communication with database is through connection object only.</a:t>
            </a:r>
            <a:endParaRPr/>
          </a:p>
          <a:p>
            <a:pPr indent="-228600" lvl="0" marL="228600" rtl="0" algn="l">
              <a:lnSpc>
                <a:spcPct val="90000"/>
              </a:lnSpc>
              <a:spcBef>
                <a:spcPts val="1000"/>
              </a:spcBef>
              <a:spcAft>
                <a:spcPts val="0"/>
              </a:spcAft>
              <a:buClr>
                <a:schemeClr val="dk1"/>
              </a:buClr>
              <a:buSzPct val="100000"/>
              <a:buChar char="•"/>
            </a:pPr>
            <a:r>
              <a:rPr b="1" lang="en-US"/>
              <a:t>Statement</a:t>
            </a:r>
            <a:r>
              <a:rPr lang="en-US"/>
              <a:t> − You use objects created from this interface to submit the SQL statements to the database. Some derived interfaces accept parameters in addition to executing stored procedures.</a:t>
            </a:r>
            <a:endParaRPr/>
          </a:p>
          <a:p>
            <a:pPr indent="-228600" lvl="0" marL="228600" rtl="0" algn="l">
              <a:lnSpc>
                <a:spcPct val="90000"/>
              </a:lnSpc>
              <a:spcBef>
                <a:spcPts val="1000"/>
              </a:spcBef>
              <a:spcAft>
                <a:spcPts val="0"/>
              </a:spcAft>
              <a:buClr>
                <a:schemeClr val="dk1"/>
              </a:buClr>
              <a:buSzPct val="100000"/>
              <a:buChar char="•"/>
            </a:pPr>
            <a:r>
              <a:rPr b="1" lang="en-US"/>
              <a:t>ResultSet</a:t>
            </a:r>
            <a:r>
              <a:rPr lang="en-US"/>
              <a:t> − These objects hold data retrieved from a database after you execute an SQL query using Statement objects. It acts as an iterator to allow you to move through its data.</a:t>
            </a:r>
            <a:endParaRPr/>
          </a:p>
          <a:p>
            <a:pPr indent="-228600" lvl="0" marL="228600" rtl="0" algn="l">
              <a:lnSpc>
                <a:spcPct val="90000"/>
              </a:lnSpc>
              <a:spcBef>
                <a:spcPts val="1000"/>
              </a:spcBef>
              <a:spcAft>
                <a:spcPts val="0"/>
              </a:spcAft>
              <a:buClr>
                <a:schemeClr val="dk1"/>
              </a:buClr>
              <a:buSzPct val="100000"/>
              <a:buChar char="•"/>
            </a:pPr>
            <a:r>
              <a:rPr b="1" lang="en-US"/>
              <a:t>SQLException</a:t>
            </a:r>
            <a:r>
              <a:rPr lang="en-US"/>
              <a:t> − This class handles any errors that occur in a database application.</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Connection and JDBC Drivers</a:t>
            </a:r>
            <a:endParaRPr/>
          </a:p>
        </p:txBody>
      </p:sp>
      <p:pic>
        <p:nvPicPr>
          <p:cNvPr descr="7.jpg" id="127" name="Google Shape;127;p7"/>
          <p:cNvPicPr preferRelativeResize="0"/>
          <p:nvPr/>
        </p:nvPicPr>
        <p:blipFill rotWithShape="1">
          <a:blip r:embed="rId3">
            <a:alphaModFix/>
          </a:blip>
          <a:srcRect b="0" l="0" r="0" t="0"/>
          <a:stretch/>
        </p:blipFill>
        <p:spPr>
          <a:xfrm>
            <a:off x="2020889" y="1890714"/>
            <a:ext cx="8150225" cy="3290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JDBC Drivers</a:t>
            </a:r>
            <a:endParaRPr/>
          </a:p>
        </p:txBody>
      </p:sp>
      <p:sp>
        <p:nvSpPr>
          <p:cNvPr id="134" name="Google Shape;13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None/>
            </a:pPr>
            <a:r>
              <a:rPr lang="en-US" sz="2400"/>
              <a:t>Driver is a program which allows the application to</a:t>
            </a:r>
            <a:endParaRPr/>
          </a:p>
          <a:p>
            <a:pPr indent="-228600" lvl="0" marL="228600" rtl="0" algn="just">
              <a:lnSpc>
                <a:spcPct val="90000"/>
              </a:lnSpc>
              <a:spcBef>
                <a:spcPts val="1000"/>
              </a:spcBef>
              <a:spcAft>
                <a:spcPts val="0"/>
              </a:spcAft>
              <a:buClr>
                <a:schemeClr val="dk1"/>
              </a:buClr>
              <a:buSzPct val="100000"/>
              <a:buNone/>
            </a:pPr>
            <a:r>
              <a:rPr lang="en-US" sz="2400"/>
              <a:t>establish connection with the database by hiding</a:t>
            </a:r>
            <a:endParaRPr/>
          </a:p>
          <a:p>
            <a:pPr indent="-228600" lvl="0" marL="228600" rtl="0" algn="just">
              <a:lnSpc>
                <a:spcPct val="90000"/>
              </a:lnSpc>
              <a:spcBef>
                <a:spcPts val="1000"/>
              </a:spcBef>
              <a:spcAft>
                <a:spcPts val="0"/>
              </a:spcAft>
              <a:buClr>
                <a:schemeClr val="dk1"/>
              </a:buClr>
              <a:buSzPct val="100000"/>
              <a:buNone/>
            </a:pPr>
            <a:r>
              <a:rPr lang="en-US" sz="2400"/>
              <a:t>complexity of handling network connection/sockets.</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sz="2400"/>
              <a:t>JDBC-ODBC Bridge	(Type 1)</a:t>
            </a:r>
            <a:endParaRPr/>
          </a:p>
          <a:p>
            <a:pPr indent="-228600" lvl="0" marL="228600" rtl="0" algn="just">
              <a:lnSpc>
                <a:spcPct val="90000"/>
              </a:lnSpc>
              <a:spcBef>
                <a:spcPts val="1000"/>
              </a:spcBef>
              <a:spcAft>
                <a:spcPts val="0"/>
              </a:spcAft>
              <a:buClr>
                <a:schemeClr val="dk1"/>
              </a:buClr>
              <a:buSzPct val="100000"/>
              <a:buChar char="•"/>
            </a:pPr>
            <a:r>
              <a:rPr lang="en-US" sz="2400"/>
              <a:t>Native-API partly Java Driver	(Type 2)</a:t>
            </a:r>
            <a:endParaRPr/>
          </a:p>
          <a:p>
            <a:pPr indent="-228600" lvl="0" marL="228600" rtl="0" algn="just">
              <a:lnSpc>
                <a:spcPct val="90000"/>
              </a:lnSpc>
              <a:spcBef>
                <a:spcPts val="1000"/>
              </a:spcBef>
              <a:spcAft>
                <a:spcPts val="0"/>
              </a:spcAft>
              <a:buClr>
                <a:schemeClr val="dk1"/>
              </a:buClr>
              <a:buSzPct val="100000"/>
              <a:buChar char="•"/>
            </a:pPr>
            <a:r>
              <a:rPr lang="en-US" sz="2400"/>
              <a:t>Net-Protocol All-Java Driver	(Type 3)</a:t>
            </a:r>
            <a:endParaRPr/>
          </a:p>
          <a:p>
            <a:pPr indent="-228600" lvl="0" marL="228600" rtl="0" algn="just">
              <a:lnSpc>
                <a:spcPct val="90000"/>
              </a:lnSpc>
              <a:spcBef>
                <a:spcPts val="1000"/>
              </a:spcBef>
              <a:spcAft>
                <a:spcPts val="0"/>
              </a:spcAft>
              <a:buClr>
                <a:schemeClr val="dk1"/>
              </a:buClr>
              <a:buSzPct val="100000"/>
              <a:buChar char="•"/>
            </a:pPr>
            <a:r>
              <a:rPr lang="en-US" sz="2400"/>
              <a:t>Native Protocol All-Java Driver	(Type 4)</a:t>
            </a:r>
            <a:endParaRPr/>
          </a:p>
          <a:p>
            <a:pPr indent="-228600" lvl="0" marL="228600" rtl="0" algn="just">
              <a:lnSpc>
                <a:spcPct val="90000"/>
              </a:lnSpc>
              <a:spcBef>
                <a:spcPts val="1000"/>
              </a:spcBef>
              <a:spcAft>
                <a:spcPts val="0"/>
              </a:spcAft>
              <a:buClr>
                <a:schemeClr val="dk1"/>
              </a:buClr>
              <a:buSzPct val="100000"/>
              <a:buNone/>
            </a:pPr>
            <a:r>
              <a:t/>
            </a:r>
            <a:endParaRPr sz="3000"/>
          </a:p>
          <a:p>
            <a:pPr indent="-228600" lvl="0" marL="228600" rtl="0" algn="just">
              <a:lnSpc>
                <a:spcPct val="90000"/>
              </a:lnSpc>
              <a:spcBef>
                <a:spcPts val="1000"/>
              </a:spcBef>
              <a:spcAft>
                <a:spcPts val="0"/>
              </a:spcAft>
              <a:buClr>
                <a:schemeClr val="dk1"/>
              </a:buClr>
              <a:buSzPct val="100000"/>
              <a:buNone/>
            </a:pPr>
            <a:r>
              <a:rPr lang="en-US" sz="3000"/>
              <a:t>List of JDBC Drivers</a:t>
            </a:r>
            <a:endParaRPr/>
          </a:p>
          <a:p>
            <a:pPr indent="-228600" lvl="0" marL="228600" rtl="0" algn="just">
              <a:lnSpc>
                <a:spcPct val="90000"/>
              </a:lnSpc>
              <a:spcBef>
                <a:spcPts val="1000"/>
              </a:spcBef>
              <a:spcAft>
                <a:spcPts val="0"/>
              </a:spcAft>
              <a:buClr>
                <a:schemeClr val="dk1"/>
              </a:buClr>
              <a:buSzPct val="100000"/>
              <a:buNone/>
            </a:pPr>
            <a:r>
              <a:rPr lang="en-US" sz="2000">
                <a:latin typeface="Courier New"/>
                <a:ea typeface="Courier New"/>
                <a:cs typeface="Courier New"/>
                <a:sym typeface="Courier New"/>
              </a:rPr>
              <a:t>http://industry.java.sun.com/products/jdbc/drivers</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tA.tif" id="135" name="Google Shape;135;p8"/>
          <p:cNvPicPr preferRelativeResize="0"/>
          <p:nvPr/>
        </p:nvPicPr>
        <p:blipFill rotWithShape="1">
          <a:blip r:embed="rId3">
            <a:alphaModFix/>
          </a:blip>
          <a:srcRect b="0" l="0" r="0" t="0"/>
          <a:stretch/>
        </p:blipFill>
        <p:spPr>
          <a:xfrm>
            <a:off x="9296400" y="304800"/>
            <a:ext cx="8509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1981200" y="137326"/>
            <a:ext cx="8229600" cy="716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Native Protocol All-Java Driver (Type 4)</a:t>
            </a:r>
            <a:endParaRPr/>
          </a:p>
        </p:txBody>
      </p:sp>
      <p:sp>
        <p:nvSpPr>
          <p:cNvPr id="142" name="Google Shape;142;p12"/>
          <p:cNvSpPr txBox="1"/>
          <p:nvPr>
            <p:ph idx="1" type="body"/>
          </p:nvPr>
        </p:nvSpPr>
        <p:spPr>
          <a:xfrm>
            <a:off x="1981200" y="3429000"/>
            <a:ext cx="8229600" cy="1828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JDBC calls are directly converted to network protocol used by the DBMS server.</a:t>
            </a:r>
            <a:endParaRPr/>
          </a:p>
          <a:p>
            <a:pPr indent="-228600" lvl="0" marL="228600" rtl="0" algn="just">
              <a:lnSpc>
                <a:spcPct val="90000"/>
              </a:lnSpc>
              <a:spcBef>
                <a:spcPts val="1000"/>
              </a:spcBef>
              <a:spcAft>
                <a:spcPts val="0"/>
              </a:spcAft>
              <a:buClr>
                <a:schemeClr val="dk1"/>
              </a:buClr>
              <a:buSzPts val="2800"/>
              <a:buChar char="•"/>
            </a:pPr>
            <a:r>
              <a:rPr lang="en-US"/>
              <a:t>driver usually comes only from DB-vendor.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11.jpg" id="143" name="Google Shape;143;p12"/>
          <p:cNvPicPr preferRelativeResize="0"/>
          <p:nvPr/>
        </p:nvPicPr>
        <p:blipFill rotWithShape="1">
          <a:blip r:embed="rId3">
            <a:alphaModFix/>
          </a:blip>
          <a:srcRect b="0" l="0" r="0" t="0"/>
          <a:stretch/>
        </p:blipFill>
        <p:spPr>
          <a:xfrm>
            <a:off x="2092325" y="1479550"/>
            <a:ext cx="8007350" cy="13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2021-10-11T12:37:44Z</dcterms:created>
  <dc:creator>Shravani Rahul Chikhalkar (Student)</dc:creator>
</cp:coreProperties>
</file>